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e50373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89e50373e4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eb2a99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89eb2a99c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eb2a99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89eb2a99c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eb2a99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89eb2a99cf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eb2a99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89eb2a99c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9eb2a99c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89eb2a99cf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eb2a99c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89eb2a99c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eb2a99c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89eb2a99cf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9eb2a99c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89eb2a99c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eb2a99c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89eb2a99cf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5bb0a8cd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85bb0a8cd7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ad78e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89ad78eef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ad78ee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89ad78eef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e50373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89e50373e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e50373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89e50373e4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e50373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89e50373e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hyperlink" Target="mailto:jgalindos@sena.edu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382891" y="249500"/>
            <a:ext cx="771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Cualificación de nombre de columna ambigua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98750" y="886694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CO" sz="2400"/>
              <a:t>Utilice prefijos de tabla para cualificar nombres de columna que estén varias tablas</a:t>
            </a:r>
            <a:r>
              <a:rPr b="1" lang="es-CO" sz="2400"/>
              <a:t>.</a:t>
            </a:r>
            <a:endParaRPr b="1" sz="2400"/>
          </a:p>
          <a:p>
            <a:pPr indent="-311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CO" sz="2400"/>
              <a:t>Use prefijos de tablas para mejorar el rendimiento.</a:t>
            </a:r>
            <a:endParaRPr b="1" sz="2400"/>
          </a:p>
          <a:p>
            <a:pPr indent="-311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CO" sz="2400"/>
              <a:t>Utilice alias de columnas para distinguir columna que tengan nombres </a:t>
            </a:r>
            <a:r>
              <a:rPr b="1" lang="es-CO" sz="2400"/>
              <a:t>idénticos</a:t>
            </a:r>
            <a:r>
              <a:rPr b="1" lang="es-CO" sz="2400"/>
              <a:t> pero que </a:t>
            </a:r>
            <a:r>
              <a:rPr b="1" lang="es-CO" sz="2400"/>
              <a:t>estén</a:t>
            </a:r>
            <a:r>
              <a:rPr b="1" lang="es-CO" sz="2400"/>
              <a:t> en tablas diferentes.</a:t>
            </a:r>
            <a:endParaRPr b="1" sz="2400"/>
          </a:p>
          <a:p>
            <a:pPr indent="-311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CO" sz="2400"/>
              <a:t>No utilice alias de columnas que </a:t>
            </a:r>
            <a:r>
              <a:rPr b="1" lang="es-CO" sz="2400"/>
              <a:t>estén</a:t>
            </a:r>
            <a:r>
              <a:rPr b="1" lang="es-CO" sz="2400"/>
              <a:t> identificadas en cláusulas USING y que se muestren en cualquier otra parte de la sentencia SQL.</a:t>
            </a:r>
            <a:endParaRPr b="1" sz="2400"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382891" y="249500"/>
            <a:ext cx="771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Cualificación de nombre de columna ambigua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18800" y="2938150"/>
            <a:ext cx="8235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3550"/>
            <a:ext cx="8470825" cy="19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33750"/>
            <a:ext cx="8470824" cy="1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382891" y="249500"/>
            <a:ext cx="771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uniones con la </a:t>
            </a: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cláusula</a:t>
            </a: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ON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98750" y="886694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CO" sz="2400"/>
              <a:t>La condición de union para la unión natural es básicamente unas unión igualitaria de todas las columnas con el mismo nombre.</a:t>
            </a:r>
            <a:endParaRPr b="1" sz="2400"/>
          </a:p>
          <a:p>
            <a:pPr indent="-311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CO" sz="2400"/>
              <a:t>Utilice la cláusula ON para especificar condiciones arbitrarias o para especificar las columnas que se unirán.</a:t>
            </a:r>
            <a:endParaRPr b="1" sz="2400"/>
          </a:p>
          <a:p>
            <a:pPr indent="-311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CO" sz="2400"/>
              <a:t>La condición de unión se separa de otras condiciones de búsqueda.</a:t>
            </a:r>
            <a:endParaRPr b="1" sz="2400"/>
          </a:p>
          <a:p>
            <a:pPr indent="-311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CO" sz="2400"/>
              <a:t>la cláusula ON facilita la comprensión del código. </a:t>
            </a:r>
            <a:endParaRPr b="1" sz="2400"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382891" y="249500"/>
            <a:ext cx="771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Recuperación de filas con la clausula ON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295000" y="3395350"/>
            <a:ext cx="8235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05300"/>
            <a:ext cx="8470826" cy="2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814750"/>
            <a:ext cx="8470826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4450" y="249500"/>
            <a:ext cx="8375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Aplicación de condiciones adicionales</a:t>
            </a: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una unión.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76700"/>
            <a:ext cx="8121350" cy="36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84450" y="249500"/>
            <a:ext cx="8375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tabla JOB_GRADES</a:t>
            </a: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263375" y="1115300"/>
            <a:ext cx="84807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CREATE TABLE job_grades (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grade CHAR(1),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lowest_sal DECIMAL(8,2) NOT NULL,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highest_sal DECIMAL(8,2) NOT NULL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);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ALTER TABLE job_grades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ADD CONSTRAINT jobgrades_grade_pk 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PRIMARY KEY (grade);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INSERT INTO job_grades VALUES ('A', 1000, 2999);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INSERT INTO job_grades VALUES ('B', 3000, 5999);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INSERT INTO job_grades VALUES ('C', 6000, 9999);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INSERT INTO job_grades VALUES ('D', 10000, 14999);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INSERT INTO job_grades VALUES ('E', 15000, 24999);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INSERT INTO job_grades VALUES ('F', 25000, 40000);</a:t>
            </a:r>
            <a:endParaRPr b="1" sz="1800"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400" y="1115300"/>
            <a:ext cx="40386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228600" y="249500"/>
            <a:ext cx="786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Recuperación de filas con uniones no igualitarias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295000" y="3395350"/>
            <a:ext cx="8235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76700"/>
            <a:ext cx="8470824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890950"/>
            <a:ext cx="8470825" cy="11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/>
        </p:nvSpPr>
        <p:spPr>
          <a:xfrm>
            <a:off x="382891" y="249500"/>
            <a:ext cx="771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Uniones INNER frente a OUTER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422550" y="886694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s-CO" sz="2300"/>
              <a:t>En el ANSI SQL:1999, la unión de dos tablas que devuelven solo filas con correspondencia se denomina unión interna.</a:t>
            </a:r>
            <a:endParaRPr b="1" sz="2300"/>
          </a:p>
          <a:p>
            <a:pPr indent="-3048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s-CO" sz="2300"/>
              <a:t> Una unión entre dos tablas que devuelven los resultados de la unión interna y las filas sin correspondencia de las tablas a la izquierda (o derecha), se denomina </a:t>
            </a:r>
            <a:r>
              <a:rPr b="1" lang="es-CO" sz="2300"/>
              <a:t>unión</a:t>
            </a:r>
            <a:r>
              <a:rPr b="1" lang="es-CO" sz="2300"/>
              <a:t> externa izquierda o derecha.</a:t>
            </a:r>
            <a:endParaRPr b="1" sz="2300"/>
          </a:p>
          <a:p>
            <a:pPr indent="-3048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s-CO" sz="2300"/>
              <a:t>Una unión entre dos tablas que devuelven los resultados de la </a:t>
            </a:r>
            <a:r>
              <a:rPr b="1" lang="es-CO" sz="2300"/>
              <a:t>unión</a:t>
            </a:r>
            <a:r>
              <a:rPr b="1" lang="es-CO" sz="2300"/>
              <a:t> interna y los resultados de una </a:t>
            </a:r>
            <a:r>
              <a:rPr b="1" lang="es-CO" sz="2300"/>
              <a:t>unión</a:t>
            </a:r>
            <a:r>
              <a:rPr b="1" lang="es-CO" sz="2300"/>
              <a:t> izquierda y derecha es una </a:t>
            </a:r>
            <a:r>
              <a:rPr b="1" lang="es-CO" sz="2300"/>
              <a:t>unión</a:t>
            </a:r>
            <a:r>
              <a:rPr b="1" lang="es-CO" sz="2300"/>
              <a:t> externa completa.</a:t>
            </a:r>
            <a:endParaRPr b="1" sz="2300"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228600" y="249500"/>
            <a:ext cx="786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OUTER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295000" y="2785750"/>
            <a:ext cx="8235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1374837"/>
            <a:ext cx="8505850" cy="168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281350"/>
            <a:ext cx="8429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277200" y="3576625"/>
            <a:ext cx="8235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4033825"/>
            <a:ext cx="842965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228600" y="249500"/>
            <a:ext cx="786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OUTER JOIN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295000" y="2557150"/>
            <a:ext cx="8235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00" y="1276700"/>
            <a:ext cx="8377949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128950"/>
            <a:ext cx="83534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</a:t>
            </a:r>
            <a:r>
              <a:rPr b="1" lang="es-CO" sz="2000">
                <a:solidFill>
                  <a:schemeClr val="dk1"/>
                </a:solidFill>
              </a:rPr>
              <a:t>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3377306" y="1361583"/>
            <a:ext cx="35118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VISUALIZACION DE DATOS DE VARIAS TABLAS 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424075" y="-536000"/>
            <a:ext cx="17337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Escribir sentencias SELECT para acceder a datos de </a:t>
            </a:r>
            <a:r>
              <a:rPr b="1" lang="es-CO" sz="2000"/>
              <a:t>más</a:t>
            </a:r>
            <a:r>
              <a:rPr b="1" lang="es-CO" sz="2000"/>
              <a:t> de una tabla mediante uniones igualitarias y no igualitarias.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Unir una tabla </a:t>
            </a:r>
            <a:r>
              <a:rPr b="1" lang="es-CO" sz="2000"/>
              <a:t>así</a:t>
            </a:r>
            <a:r>
              <a:rPr b="1" lang="es-CO" sz="2000"/>
              <a:t> misma mediante una </a:t>
            </a:r>
            <a:r>
              <a:rPr b="1" lang="es-CO" sz="2000"/>
              <a:t>auto unión</a:t>
            </a:r>
            <a:r>
              <a:rPr b="1" lang="es-CO" sz="2000"/>
              <a:t>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Ver datos que no cumple con los criterios de </a:t>
            </a:r>
            <a:r>
              <a:rPr b="1" lang="es-CO" sz="2000"/>
              <a:t>unión</a:t>
            </a:r>
            <a:r>
              <a:rPr b="1" lang="es-CO" sz="2000"/>
              <a:t> utilizando uniones externas.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Generar producto cartesiano de todas las filas de dos o </a:t>
            </a:r>
            <a:r>
              <a:rPr b="1" lang="es-CO" sz="2000"/>
              <a:t>más</a:t>
            </a:r>
            <a:r>
              <a:rPr b="1" lang="es-CO" sz="2000"/>
              <a:t> tablas.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382891" y="249500"/>
            <a:ext cx="771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uniones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98750" y="853069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Uniones cruzadas</a:t>
            </a:r>
            <a:endParaRPr b="1" sz="3000"/>
          </a:p>
          <a:p>
            <a:pPr indent="-349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Uniones naturales</a:t>
            </a:r>
            <a:endParaRPr b="1" sz="3000"/>
          </a:p>
          <a:p>
            <a:pPr indent="-349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Cláusula USING</a:t>
            </a:r>
            <a:endParaRPr b="1" sz="3000"/>
          </a:p>
          <a:p>
            <a:pPr indent="-349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Uniones externas completas(o de dos lados)</a:t>
            </a:r>
            <a:endParaRPr b="1" sz="3000"/>
          </a:p>
          <a:p>
            <a:pPr indent="-349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Condiciones de unión arbitrarias para uniones externas</a:t>
            </a:r>
            <a:endParaRPr b="1"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382891" y="249500"/>
            <a:ext cx="771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uniones naturales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98750" y="505694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La cláusula NATURAL JOIN  se basa en todas las columnas de las dos tablas que tienen el mismo nombre.</a:t>
            </a:r>
            <a:endParaRPr b="1" sz="3000"/>
          </a:p>
          <a:p>
            <a:pPr indent="-349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Selecciona filas de las dos tablas que tienen valores iguales en todas las columnas correspondientes.</a:t>
            </a:r>
            <a:endParaRPr b="1" sz="3000"/>
          </a:p>
          <a:p>
            <a:pPr indent="-349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Si las columnas tienen los mismos nombres y tipo de datos diferentes se genera un error.</a:t>
            </a:r>
            <a:endParaRPr b="1"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382891" y="249500"/>
            <a:ext cx="771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uniones naturales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2515" t="0"/>
          <a:stretch/>
        </p:blipFill>
        <p:spPr>
          <a:xfrm>
            <a:off x="152400" y="1276700"/>
            <a:ext cx="847082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43675"/>
            <a:ext cx="8470824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18800" y="3319150"/>
            <a:ext cx="8235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82891" y="249500"/>
            <a:ext cx="771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uniones con la clausula USING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98750" y="886694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CO" sz="2400"/>
              <a:t>Si hay varias columnas que tienen los mismos nombres pero los tipos de datos no corresponden, se puede utilizar la cláusula USING para especificar la columna para realizar la unión.</a:t>
            </a:r>
            <a:endParaRPr b="1" sz="2400"/>
          </a:p>
          <a:p>
            <a:pPr indent="-311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CO" sz="2400"/>
              <a:t>Utilice la cláusula USING para asignar sólo una columna cuando corresponde a más de una columna.</a:t>
            </a:r>
            <a:endParaRPr b="1" sz="2400"/>
          </a:p>
          <a:p>
            <a:pPr indent="-311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CO" sz="2400"/>
              <a:t>No utilice un alias en la tabla o columnas a las que se hace referencia.</a:t>
            </a:r>
            <a:endParaRPr b="1" sz="2400"/>
          </a:p>
          <a:p>
            <a:pPr indent="-311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CO" sz="2400"/>
              <a:t>Las cláusulas NATURAL JOIN y USING se excluyen mutuamente.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82891" y="249500"/>
            <a:ext cx="771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uniones naturales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18800" y="2938150"/>
            <a:ext cx="8235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00" y="1276700"/>
            <a:ext cx="84191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57550"/>
            <a:ext cx="84708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