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EFB25F-B54B-499D-95AA-139F0580806C}">
  <a:tblStyle styleId="{F0EFB25F-B54B-499D-95AA-139F05808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4a7f12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8a4a7f12b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4a7f12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8a4a7f12bf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4a7f12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8a4a7f12b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4a7f12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8a4a7f12b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4a7f12b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8a4a7f12bf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4a7f12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8a4a7f12bf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4a7f12b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8a4a7f12bf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4a7f12b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8a4a7f12bf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4a7f12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8a4a7f12bf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4a7f12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8a4a7f12bf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4a7f12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8a4a7f12bf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b5f5a2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8cb5f5a26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b5f5a2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8cb5f5a26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b5f5a2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8cb5f5a26e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4a7f12b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8a4a7f12bf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4a7f12b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8a4a7f12bf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4a7f12b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8a4a7f12bf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a4a7f12b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8a4a7f12bf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4a7f12b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8a4a7f12bf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cb5f5a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8cb5f5a2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4a7f12b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8a4a7f12bf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4a7f12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8a4a7f12b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a4a7f12b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8a4a7f12bf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4a7f12b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8a4a7f12bf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bb77d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8abb77d7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4a7f12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8a4a7f12b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4a7f12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8a4a7f12b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4a7f12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8a4a7f12b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4a7f12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8a4a7f12b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hyperlink" Target="mailto:jgalindos@sena.edu.c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 NUMERICOS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294625" y="15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{F0EFB25F-B54B-499D-95AA-139F0580806C}</a:tableStyleId>
              </a:tblPr>
              <a:tblGrid>
                <a:gridCol w="1981625"/>
                <a:gridCol w="59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xReal, Double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Número en coma flotante de precisión doble. Los valores permitidos van desde -1.7976931348623157E+308 a -2.2250738585072014E-308, 0 y desde 2.2250738585072014E-308 a 1.7976931348623157E+308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DOUBLE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Datos numéricos de ocho bytes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DECIMAL(M,D)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M+2 bytes sí D &gt; 0, M+1 bytes sí D = 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 FECHA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294625" y="15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{F0EFB25F-B54B-499D-95AA-139F0580806C}</a:tableStyleId>
              </a:tblPr>
              <a:tblGrid>
                <a:gridCol w="1981625"/>
                <a:gridCol w="59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Tipo fecha, almacena una fecha. El rango de valores va desde el 1 de enero del 1001 al 31 de diciembre de 9999. El formato de almacenamiento es de año-mes-dia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Combinación de fecha y hora. El rango de valores va desde el 1 de enero del 1001 a las 0 horas, 0 minutos y 0 segundos al 31 de diciembre del 9999 a las 23 horas, 59 minutos y 59 segundos. El formato de almacenamiento es de año-mes-dia horas:minutos:segundos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Combinación de fecha y hora. El rango va desde el 1 de enero de 1970 al año 2037. El formato de almacenamiento depende del tamaño del campo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Time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Almacena una hora. El rango de horas va desde -838 horas, 59 minutos y 59 segundos a 838, 59 minutos y 59 segundos. El formato de almacenamiento es de 'HH:MM:SS'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Almacena un año. El rango de valores permitidos va desde el año 1901 al año 2155. El campo puede tener tamaño dos o tamaño 4 dependiendo de si queremos almacenar el año con dos o cuatro dígitos.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 DE CADENA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294625" y="12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{F0EFB25F-B54B-499D-95AA-139F0580806C}</a:tableStyleId>
              </a:tblPr>
              <a:tblGrid>
                <a:gridCol w="1981625"/>
                <a:gridCol w="59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VARCHAR(tamaño)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Datos de caracteres de longitud variable.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CHAR(tamaño)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Datos de caracteres de longitud fija.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TinyText y TinyBlob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Columna con una longitud máxima de 255 caracteres.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Blob y Text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Un texto con un máximo de 65535 caracteres.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MediumBlob y MediumText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Un texto con un máximo de 16.777.215 caracteres.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LongBlob y LongText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Un texto con un máximo de caracteres 4.294.967.295. Hay que tener en cuenta que debido a los protocolos de comunicación los paquetes pueden tener un máximo de 16 Mb.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Enum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Campo que puede tener un único valor de una lista que se especifica. El tipo Enum acepta hasta 65535 valores distintos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Set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Un campo que puede contener ninguno, uno ó varios valores de una lista. La lista puede tener un máximo de 64 valores.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(CONSTRAINT)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14675" y="1343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Las restricciones fuerzan las reglas en el nivel de tablas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Las restricciones evitan el borrado de una tabla si hay dependencias.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Son válidos los siguientes tipos de restricciones: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NOT NULL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UNIQUE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PRIMARY KEY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FOREIGN KEY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CHECK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(CONSTRAINT)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14675" y="8105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R</a:t>
            </a:r>
            <a:r>
              <a:rPr b="1" lang="es-CO" sz="2000"/>
              <a:t>estricciones a nivel de columna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5" y="1493700"/>
            <a:ext cx="846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85225" y="22481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Restricciones a nivel de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13400"/>
            <a:ext cx="8467199" cy="15394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(NOT NULL)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14675" y="13439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Garantiza que no permita valores nulos en la columna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33000"/>
            <a:ext cx="8419725" cy="18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(UNIQUE)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14675" y="13439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Garantiza que no permita valores repetidos en la columna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33000"/>
            <a:ext cx="8403106" cy="23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(FOREIGN KEY)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14675" y="13439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/>
              <a:t>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Es la lista de los posibles valores que puede tomar un campo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Estos valores deben estar en otra tabla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En campos de llave primaria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Pueden aceptar valores nulos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Toda relación es llave foránea.</a:t>
            </a:r>
            <a:endParaRPr b="1"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(FOREIGN KEY)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214675" y="8105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/>
              <a:t>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CO" sz="1900"/>
              <a:t>FOREIGN KEY: Define la columna(s) de la tabla secundaria en el nivel de restricción de tabla.</a:t>
            </a:r>
            <a:endParaRPr b="1" sz="19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CO" sz="1900"/>
              <a:t>REFERENCES: Identifica la tabla y la(s) columna(s) de la tabla a enlazar.</a:t>
            </a:r>
            <a:endParaRPr b="1" sz="19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CO" sz="1900"/>
              <a:t>Las columnas a enlazar deben ser de la llave primaria de la tabla a referenciar.</a:t>
            </a:r>
            <a:endParaRPr b="1" sz="19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2600"/>
            <a:ext cx="8700349" cy="2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(CHECK)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424200"/>
            <a:ext cx="8587250" cy="32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214675" y="43919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NO FUNCIONA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16" name="Google Shape;216;p30"/>
          <p:cNvSpPr txBox="1"/>
          <p:nvPr/>
        </p:nvSpPr>
        <p:spPr>
          <a:xfrm>
            <a:off x="217275" y="1513975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/>
              <a:t>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/>
              <a:t>Utilice la sentencia ALTER TABLE para: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Agregar una nueva columna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Modificar una columna existente.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Definir un valor por defecto para la nueva columna.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Borrar una columna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Agregar una restricción a una columna.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s-CO" sz="2200"/>
              <a:t>Borrar una restricción a una tabla;</a:t>
            </a:r>
            <a:endParaRPr b="1"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DEL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24" name="Google Shape;224;p31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CREANDO UNA VISTA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1575"/>
            <a:ext cx="8283124" cy="3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DEL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33" name="Google Shape;233;p32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CREANDO LLAVE PRIMARIA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575"/>
            <a:ext cx="8609700" cy="37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DEL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42" name="Google Shape;242;p33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CREANDO LLAVE FORANEA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575"/>
            <a:ext cx="8549200" cy="3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500"/>
            <a:ext cx="8669476" cy="33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ADICIONAR UN CAMPO EN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60" name="Google Shape;260;p35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MODIFIC</a:t>
            </a:r>
            <a:r>
              <a:rPr b="1" lang="es-CO" sz="2000"/>
              <a:t>AR UN CAMPO EN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600"/>
            <a:ext cx="8757899" cy="33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6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69" name="Google Shape;269;p36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RENOMBRAR </a:t>
            </a:r>
            <a:r>
              <a:rPr b="1" lang="es-CO" sz="2000"/>
              <a:t>UN CAMPO EN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600"/>
            <a:ext cx="8597150" cy="3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78" name="Google Shape;278;p37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RENOMBRAR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5800"/>
            <a:ext cx="8374475" cy="32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DEL ESQUEMA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87" name="Google Shape;287;p38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CREANDO UNA VISTA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1575"/>
            <a:ext cx="8283124" cy="3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296" name="Google Shape;296;p39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BORRANDO UN CONSTRAINT UNIQUE DE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600"/>
            <a:ext cx="8550850" cy="33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 DE SENTENCIAS DDL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305" name="Google Shape;305;p40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BORRANDO UN CONSTRAINT FOREIGN KEY DE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670125"/>
            <a:ext cx="8246751" cy="1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314" name="Google Shape;314;p41"/>
          <p:cNvSpPr txBox="1"/>
          <p:nvPr/>
        </p:nvSpPr>
        <p:spPr>
          <a:xfrm>
            <a:off x="214675" y="7343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BORRANDO UN CONSTRAINT PRIMARY KEY DE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99600"/>
            <a:ext cx="8566326" cy="33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ALTERANDO OBJETOS (ALTER)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2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323" name="Google Shape;323;p42"/>
          <p:cNvSpPr txBox="1"/>
          <p:nvPr/>
        </p:nvSpPr>
        <p:spPr>
          <a:xfrm>
            <a:off x="214675" y="1267700"/>
            <a:ext cx="8757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BORRANDO UNA TABLA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" y="2123575"/>
            <a:ext cx="8346950" cy="12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75" y="3714125"/>
            <a:ext cx="8346950" cy="7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LISTAR CONSTRAINT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24300"/>
            <a:ext cx="8577495" cy="3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47" name="Google Shape;347;p4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348" name="Google Shape;34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4675" y="1724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Clasificar los objetos principales de la base de datos.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Revisar la estructura de tabla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Mostrar los tipos de datos 	que </a:t>
            </a:r>
            <a:r>
              <a:rPr b="1" lang="es-CO" sz="2000"/>
              <a:t>están</a:t>
            </a:r>
            <a:r>
              <a:rPr b="1" lang="es-CO" sz="2000"/>
              <a:t> disponibles para las columnas.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Crear una tabla simple.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Comprender </a:t>
            </a:r>
            <a:r>
              <a:rPr b="1" lang="es-CO" sz="2000"/>
              <a:t>cómo</a:t>
            </a:r>
            <a:r>
              <a:rPr b="1" lang="es-CO" sz="2000"/>
              <a:t> se crean las restricciones en el momento de la </a:t>
            </a:r>
            <a:r>
              <a:rPr b="1" lang="es-CO" sz="2000"/>
              <a:t>creación</a:t>
            </a:r>
            <a:r>
              <a:rPr b="1" lang="es-CO" sz="2000"/>
              <a:t> la tabla.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</a:t>
            </a:r>
            <a:r>
              <a:rPr b="1" lang="es-CO" sz="2000"/>
              <a:t>cómo</a:t>
            </a:r>
            <a:r>
              <a:rPr b="1" lang="es-CO" sz="2000"/>
              <a:t> funcionan los objetos de la base de datos .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OBJETOS DE BASE DE DATOS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{F0EFB25F-B54B-499D-95AA-139F0580806C}</a:tableStyleId>
              </a:tblPr>
              <a:tblGrid>
                <a:gridCol w="1527050"/>
                <a:gridCol w="571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Tabla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Unidad básica de almacenamiento; compuesta por filas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Vista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Representación de  forma lógica subjuegos de datos de una o </a:t>
                      </a:r>
                      <a:r>
                        <a:rPr b="1" lang="es-CO"/>
                        <a:t>más</a:t>
                      </a:r>
                      <a:r>
                        <a:rPr b="1" lang="es-CO"/>
                        <a:t> tablas. 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Indice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Mejora el rendimiento de algunas consultas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Sinónimo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Proporciona nombres alternativos a objetos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382886" y="249500"/>
            <a:ext cx="609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REGLAS DE NOMENCLATURA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14675" y="1724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Los nombres de las tablas y columnas: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Deben comenzar por una letra</a:t>
            </a:r>
            <a:r>
              <a:rPr b="1" lang="es-CO" sz="2000"/>
              <a:t>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Solo deben contener A-Z, a-z, 0-9, _,$, #.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No debe duplicar el nombre de otro objeto que sea propiedad del mismo usuario.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No deben ser palabras reservadas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81450" y="249500"/>
            <a:ext cx="81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REFERENCIA A TABLAS DE OTRO USUARIO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14675" y="1724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Las tablas pertenecientes  a otros usuarios no </a:t>
            </a:r>
            <a:r>
              <a:rPr b="1" lang="es-CO" sz="2000"/>
              <a:t>están</a:t>
            </a:r>
            <a:r>
              <a:rPr b="1" lang="es-CO" sz="2000"/>
              <a:t> en el esquema del usuario.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Debe utilizar el nombre del propietario como prefijo de dichas tablas.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Desde el usuario A                                         Desde el usuario B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Select * from B.employees;                  </a:t>
            </a:r>
            <a:r>
              <a:rPr b="1" lang="es-CO" sz="2000">
                <a:solidFill>
                  <a:schemeClr val="dk1"/>
                </a:solidFill>
              </a:rPr>
              <a:t>Select * from A.employees;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81450" y="249500"/>
            <a:ext cx="81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 DEFAULT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4675" y="1724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Especifica un valor por defecto para una columna durante una inserción.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78" y="2427800"/>
            <a:ext cx="7735374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 NUMERICOS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370825" y="15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{F0EFB25F-B54B-499D-95AA-139F0580806C}</a:tableStyleId>
              </a:tblPr>
              <a:tblGrid>
                <a:gridCol w="1981625"/>
                <a:gridCol w="599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TINYINT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Datos </a:t>
                      </a:r>
                      <a:r>
                        <a:rPr b="1" lang="es-CO" sz="1000"/>
                        <a:t>numéricos</a:t>
                      </a:r>
                      <a:r>
                        <a:rPr b="1" lang="es-CO" sz="1000"/>
                        <a:t> de un byte -128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SMALLINT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Datos </a:t>
                      </a:r>
                      <a:r>
                        <a:rPr b="1" lang="es-CO" sz="1000"/>
                        <a:t>numéricos</a:t>
                      </a:r>
                      <a:r>
                        <a:rPr b="1" lang="es-CO" sz="1000"/>
                        <a:t> de dos bytes -32768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MEDIUMINT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Datos numéricos de tres bytes -8388608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INT o INTEGER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Datos numéricos de cuatro bytes -2147483648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BIGINT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Número entero con o sin signo. Con signo el rango de valores va desde -9.223.372.036.854.775.808 a 9.223.372.036.854.775.807.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FLOAT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Número pequeño en coma flotante de precisión simple. Los valores válidos van desde -3.402823466E+38 a -1.175494351E-38, 0 y desde 1.175494351E-38 a 3.402823466E+38.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