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handoutMasterIdLst>
    <p:handoutMasterId r:id="rId53"/>
  </p:handoutMasterIdLst>
  <p:sldIdLst>
    <p:sldId id="354" r:id="rId2"/>
    <p:sldId id="394" r:id="rId3"/>
    <p:sldId id="397" r:id="rId4"/>
    <p:sldId id="398" r:id="rId5"/>
    <p:sldId id="399" r:id="rId6"/>
    <p:sldId id="400" r:id="rId7"/>
    <p:sldId id="403" r:id="rId8"/>
    <p:sldId id="402" r:id="rId9"/>
    <p:sldId id="356" r:id="rId10"/>
    <p:sldId id="355" r:id="rId11"/>
    <p:sldId id="357" r:id="rId12"/>
    <p:sldId id="359" r:id="rId13"/>
    <p:sldId id="364" r:id="rId14"/>
    <p:sldId id="360" r:id="rId15"/>
    <p:sldId id="406" r:id="rId16"/>
    <p:sldId id="361" r:id="rId17"/>
    <p:sldId id="362" r:id="rId18"/>
    <p:sldId id="363" r:id="rId19"/>
    <p:sldId id="365" r:id="rId20"/>
    <p:sldId id="366" r:id="rId21"/>
    <p:sldId id="367" r:id="rId22"/>
    <p:sldId id="368" r:id="rId23"/>
    <p:sldId id="369" r:id="rId24"/>
    <p:sldId id="370" r:id="rId25"/>
    <p:sldId id="371" r:id="rId26"/>
    <p:sldId id="372" r:id="rId27"/>
    <p:sldId id="374" r:id="rId28"/>
    <p:sldId id="373" r:id="rId29"/>
    <p:sldId id="375" r:id="rId30"/>
    <p:sldId id="407" r:id="rId31"/>
    <p:sldId id="408" r:id="rId32"/>
    <p:sldId id="409" r:id="rId33"/>
    <p:sldId id="410" r:id="rId34"/>
    <p:sldId id="411" r:id="rId35"/>
    <p:sldId id="412" r:id="rId36"/>
    <p:sldId id="413" r:id="rId37"/>
    <p:sldId id="414" r:id="rId38"/>
    <p:sldId id="415" r:id="rId39"/>
    <p:sldId id="416" r:id="rId40"/>
    <p:sldId id="417" r:id="rId41"/>
    <p:sldId id="418" r:id="rId42"/>
    <p:sldId id="419" r:id="rId43"/>
    <p:sldId id="420" r:id="rId44"/>
    <p:sldId id="421" r:id="rId45"/>
    <p:sldId id="422" r:id="rId46"/>
    <p:sldId id="423" r:id="rId47"/>
    <p:sldId id="424" r:id="rId48"/>
    <p:sldId id="425" r:id="rId49"/>
    <p:sldId id="426" r:id="rId50"/>
    <p:sldId id="428" r:id="rId51"/>
    <p:sldId id="427" r:id="rId52"/>
  </p:sldIdLst>
  <p:sldSz cx="9144000" cy="6858000" type="screen4x3"/>
  <p:notesSz cx="7099300" cy="102346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DDDDD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2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2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36C4F524-0473-453E-B906-7D8CDD1FF8D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55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algn="ctr">
              <a:defRPr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+mj-lt"/>
              </a:defRPr>
            </a:lvl1pPr>
          </a:lstStyle>
          <a:p>
            <a:pPr>
              <a:defRPr/>
            </a:pPr>
            <a:fld id="{2DC3675C-B1EA-4407-A470-ABF28DF93D28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Inteligência Artificial para Jogos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6046787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6046787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Inteligência Artificial para Jogos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Inteligência Artificial para Jogos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Inteligência Artificial para Jogos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Inteligência Artificial para Jogos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Inteligência Artificial para Jogos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Inteligência Artificial para Jogos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Inteligência Artificial para Jogos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Inteligência Artificial para Jogos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Inteligência Artificial para Jogos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553200"/>
            <a:ext cx="2590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Inteligência Artificial para Jogos</a:t>
            </a:r>
          </a:p>
        </p:txBody>
      </p:sp>
      <p:sp>
        <p:nvSpPr>
          <p:cNvPr id="1536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64770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6553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>
              <a:defRPr/>
            </a:pPr>
            <a:r>
              <a:rPr lang="en-US" altLang="en-US" sz="1200">
                <a:latin typeface="Garamond" pitchFamily="18" charset="0"/>
              </a:rPr>
              <a:t>Prof. Luiz Chaimowicz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iencemag.org/content/317/5844/1518.abstract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en.wikipedia.org/wiki/Image:Zebra_opening.png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mage:Go_board.jpg" TargetMode="External"/><Relationship Id="rId2" Type="http://schemas.openxmlformats.org/officeDocument/2006/relationships/hyperlink" Target="http://dl.acm.org/citation.cfm?id=2030470.203047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Inteligência Artificial para Jogos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IA em Jogos Clássicos</a:t>
            </a:r>
            <a:endParaRPr lang="en-US" smtClean="0"/>
          </a:p>
        </p:txBody>
      </p:sp>
      <p:sp>
        <p:nvSpPr>
          <p:cNvPr id="2048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249863"/>
          </a:xfrm>
        </p:spPr>
        <p:txBody>
          <a:bodyPr/>
          <a:lstStyle/>
          <a:p>
            <a:pPr eaLnBrk="1" hangingPunct="1"/>
            <a:r>
              <a:rPr lang="pt-BR" smtClean="0"/>
              <a:t>Informalmente, a inteligência aplicada em jogos clássicos (xadrez, dama, reversi, etc) consiste em, dada uma configuração do tabuleiro, decidir qual a jogada que levaria a uma maior chance de vitória</a:t>
            </a:r>
          </a:p>
          <a:p>
            <a:pPr lvl="1" eaLnBrk="1" hangingPunct="1"/>
            <a:r>
              <a:rPr lang="pt-BR" smtClean="0"/>
              <a:t>Em geral, ambientes estáticos, determinísticos, observáveis, discretos</a:t>
            </a:r>
          </a:p>
          <a:p>
            <a:pPr eaLnBrk="1" hangingPunct="1"/>
            <a:r>
              <a:rPr lang="pt-BR" i="1" smtClean="0"/>
              <a:t>Adversarial Search </a:t>
            </a:r>
            <a:r>
              <a:rPr lang="pt-BR" smtClean="0"/>
              <a:t>(Busca c/ Adversários)</a:t>
            </a:r>
          </a:p>
          <a:p>
            <a:pPr lvl="1" eaLnBrk="1" hangingPunct="1"/>
            <a:r>
              <a:rPr lang="pt-BR" smtClean="0"/>
              <a:t>Um tipo de busca no qual tem-se múltiplos agentes competitivos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Inteligência Artificial para Jogos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Jogos Clássicos em IA</a:t>
            </a:r>
            <a:endParaRPr lang="en-US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Em geral, são problemas difíceis.</a:t>
            </a:r>
          </a:p>
          <a:p>
            <a:pPr lvl="1" eaLnBrk="1" hangingPunct="1"/>
            <a:r>
              <a:rPr lang="pt-BR" smtClean="0"/>
              <a:t>Xadrez:</a:t>
            </a:r>
          </a:p>
          <a:p>
            <a:pPr lvl="2" eaLnBrk="1" hangingPunct="1"/>
            <a:r>
              <a:rPr lang="pt-BR" smtClean="0"/>
              <a:t>Jogadas possíveis: 35 (em média)</a:t>
            </a:r>
          </a:p>
          <a:p>
            <a:pPr lvl="2" eaLnBrk="1" hangingPunct="1"/>
            <a:r>
              <a:rPr lang="pt-BR" smtClean="0"/>
              <a:t>Tempo de jogo: 50 jogadas, cada jogador</a:t>
            </a:r>
          </a:p>
          <a:p>
            <a:pPr lvl="2" eaLnBrk="1" hangingPunct="1"/>
            <a:r>
              <a:rPr lang="pt-BR" smtClean="0"/>
              <a:t>Árvore com 35^100 nodos (=10^154). 10^40 distintos</a:t>
            </a:r>
          </a:p>
          <a:p>
            <a:pPr eaLnBrk="1" hangingPunct="1"/>
            <a:r>
              <a:rPr lang="pt-BR" smtClean="0"/>
              <a:t>Árvore do Jogo</a:t>
            </a:r>
          </a:p>
          <a:p>
            <a:pPr lvl="1" eaLnBrk="1" hangingPunct="1"/>
            <a:r>
              <a:rPr lang="pt-BR" smtClean="0"/>
              <a:t>Estado inicial: tabuleiro, primeiro jogador</a:t>
            </a:r>
          </a:p>
          <a:p>
            <a:pPr lvl="1" eaLnBrk="1" hangingPunct="1"/>
            <a:r>
              <a:rPr lang="pt-BR" smtClean="0"/>
              <a:t>Função sucessora: &lt;jogada, estado&gt;</a:t>
            </a:r>
          </a:p>
          <a:p>
            <a:pPr lvl="1" eaLnBrk="1" hangingPunct="1"/>
            <a:r>
              <a:rPr lang="pt-BR" smtClean="0"/>
              <a:t>Teste de fim: chegou a um estado terminal?</a:t>
            </a:r>
          </a:p>
          <a:p>
            <a:pPr lvl="1" eaLnBrk="1" hangingPunct="1"/>
            <a:r>
              <a:rPr lang="pt-BR" smtClean="0"/>
              <a:t>Função de utilidade: valor do estado terminal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Inteligência Artificial para Jogos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Árvore do Jogo da Velha</a:t>
            </a:r>
            <a:endParaRPr lang="en-US" smtClean="0"/>
          </a:p>
        </p:txBody>
      </p:sp>
      <p:pic>
        <p:nvPicPr>
          <p:cNvPr id="14340" name="Picture 4" descr="tictacto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95450"/>
            <a:ext cx="6048375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Inteligência Artificial para Jogos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Estratégias Ótimas</a:t>
            </a:r>
            <a:endParaRPr lang="en-US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mtClean="0"/>
              <a:t>O movimento do adversário é imprevisível</a:t>
            </a:r>
          </a:p>
          <a:p>
            <a:pPr eaLnBrk="1" hangingPunct="1">
              <a:lnSpc>
                <a:spcPct val="90000"/>
              </a:lnSpc>
            </a:pPr>
            <a:r>
              <a:rPr lang="pt-BR" smtClean="0"/>
              <a:t>Portanto a estratégia ótima </a:t>
            </a:r>
            <a:r>
              <a:rPr lang="pt-BR" b="1" smtClean="0"/>
              <a:t>leva ao melhor resultado considerando que o adversário sempre faz a melhor jogada possível</a:t>
            </a:r>
          </a:p>
          <a:p>
            <a:pPr eaLnBrk="1" hangingPunct="1">
              <a:lnSpc>
                <a:spcPct val="90000"/>
              </a:lnSpc>
            </a:pPr>
            <a:r>
              <a:rPr lang="pt-BR" smtClean="0"/>
              <a:t>Algoritmo </a:t>
            </a:r>
            <a:r>
              <a:rPr lang="pt-BR" b="1" smtClean="0"/>
              <a:t>MiniMax</a:t>
            </a:r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Jogadas alternam entre Max e Min</a:t>
            </a:r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Valor MiniMax: utilidade daquele estado considerando jogadas ótimas até o final</a:t>
            </a:r>
          </a:p>
          <a:p>
            <a:pPr lvl="2" eaLnBrk="1" hangingPunct="1">
              <a:lnSpc>
                <a:spcPct val="90000"/>
              </a:lnSpc>
            </a:pPr>
            <a:r>
              <a:rPr lang="pt-BR" smtClean="0"/>
              <a:t>Utilidade(s) se s é um nodo terminal</a:t>
            </a:r>
          </a:p>
          <a:p>
            <a:pPr lvl="2" eaLnBrk="1" hangingPunct="1">
              <a:lnSpc>
                <a:spcPct val="90000"/>
              </a:lnSpc>
            </a:pPr>
            <a:r>
              <a:rPr lang="pt-BR" smtClean="0"/>
              <a:t>Maior MiniMax dos sucessores de s, se s é Max</a:t>
            </a:r>
          </a:p>
          <a:p>
            <a:pPr lvl="2" eaLnBrk="1" hangingPunct="1">
              <a:lnSpc>
                <a:spcPct val="90000"/>
              </a:lnSpc>
            </a:pPr>
            <a:r>
              <a:rPr lang="pt-BR" smtClean="0"/>
              <a:t>Menor MiniMax dos sucessores de s, se s é Min</a:t>
            </a:r>
          </a:p>
          <a:p>
            <a:pPr lvl="1" eaLnBrk="1" hangingPunct="1">
              <a:lnSpc>
                <a:spcPct val="90000"/>
              </a:lnSpc>
            </a:pPr>
            <a:endParaRPr lang="pt-BR" smtClean="0"/>
          </a:p>
          <a:p>
            <a:pPr lvl="1" eaLnBrk="1" hangingPunct="1">
              <a:lnSpc>
                <a:spcPct val="90000"/>
              </a:lnSpc>
            </a:pPr>
            <a:endParaRPr 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Inteligência Artificial para Jogos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Estratégias Ótimas</a:t>
            </a:r>
            <a:endParaRPr lang="en-US" dirty="0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Mais formalmente, função recursiva</a:t>
            </a:r>
            <a:endParaRPr lang="en-US" smtClean="0"/>
          </a:p>
        </p:txBody>
      </p:sp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9513" y="2405063"/>
            <a:ext cx="67056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Inteligência Artificial para Jogos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Exemplo: jogo com 2 jogadas</a:t>
            </a:r>
            <a:endParaRPr lang="en-US" smtClean="0"/>
          </a:p>
        </p:txBody>
      </p:sp>
      <p:sp>
        <p:nvSpPr>
          <p:cNvPr id="2498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4260850"/>
            <a:ext cx="8229600" cy="2063750"/>
          </a:xfrm>
        </p:spPr>
        <p:txBody>
          <a:bodyPr/>
          <a:lstStyle/>
          <a:p>
            <a:pPr eaLnBrk="1" hangingPunct="1"/>
            <a:r>
              <a:rPr lang="pt-BR" smtClean="0"/>
              <a:t>A estratégia ótima para Max, na verdade é a melhor solução para o pior caso</a:t>
            </a:r>
          </a:p>
          <a:p>
            <a:pPr eaLnBrk="1" hangingPunct="1"/>
            <a:r>
              <a:rPr lang="pt-BR" smtClean="0"/>
              <a:t>O que ocorre se Min não jogar otimamente?</a:t>
            </a:r>
          </a:p>
          <a:p>
            <a:pPr lvl="1" eaLnBrk="1" hangingPunct="1"/>
            <a:r>
              <a:rPr lang="en-US" smtClean="0"/>
              <a:t>Max poderá jogar ainda melhor…</a:t>
            </a:r>
          </a:p>
        </p:txBody>
      </p:sp>
      <p:pic>
        <p:nvPicPr>
          <p:cNvPr id="17413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4775" y="1065213"/>
            <a:ext cx="625792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468437"/>
          </a:xfrm>
        </p:spPr>
        <p:txBody>
          <a:bodyPr/>
          <a:lstStyle/>
          <a:p>
            <a:pPr eaLnBrk="1" hangingPunct="1"/>
            <a:r>
              <a:rPr lang="pt-BR" dirty="0" smtClean="0"/>
              <a:t>Exercício: Qual deve ser a jogada de MAX: a, b ou c?</a:t>
            </a:r>
            <a:endParaRPr lang="en-US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Inteligência Artificial para Jogos</a:t>
            </a:r>
          </a:p>
        </p:txBody>
      </p:sp>
      <p:grpSp>
        <p:nvGrpSpPr>
          <p:cNvPr id="20484" name="Group 99"/>
          <p:cNvGrpSpPr>
            <a:grpSpLocks/>
          </p:cNvGrpSpPr>
          <p:nvPr/>
        </p:nvGrpSpPr>
        <p:grpSpPr bwMode="auto">
          <a:xfrm>
            <a:off x="463550" y="2271713"/>
            <a:ext cx="8234363" cy="2508250"/>
            <a:chOff x="96" y="272"/>
            <a:chExt cx="4804" cy="1463"/>
          </a:xfrm>
        </p:grpSpPr>
        <p:sp>
          <p:nvSpPr>
            <p:cNvPr id="20485" name="AutoShape 4"/>
            <p:cNvSpPr>
              <a:spLocks noChangeArrowheads="1"/>
            </p:cNvSpPr>
            <p:nvPr/>
          </p:nvSpPr>
          <p:spPr bwMode="auto">
            <a:xfrm>
              <a:off x="2736" y="288"/>
              <a:ext cx="192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6" name="AutoShape 5"/>
            <p:cNvSpPr>
              <a:spLocks noChangeArrowheads="1"/>
            </p:cNvSpPr>
            <p:nvPr/>
          </p:nvSpPr>
          <p:spPr bwMode="auto">
            <a:xfrm flipH="1" flipV="1">
              <a:off x="1152" y="816"/>
              <a:ext cx="192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7" name="AutoShape 6"/>
            <p:cNvSpPr>
              <a:spLocks noChangeArrowheads="1"/>
            </p:cNvSpPr>
            <p:nvPr/>
          </p:nvSpPr>
          <p:spPr bwMode="auto">
            <a:xfrm flipH="1" flipV="1">
              <a:off x="2640" y="816"/>
              <a:ext cx="192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8" name="AutoShape 7"/>
            <p:cNvSpPr>
              <a:spLocks noChangeArrowheads="1"/>
            </p:cNvSpPr>
            <p:nvPr/>
          </p:nvSpPr>
          <p:spPr bwMode="auto">
            <a:xfrm flipH="1" flipV="1">
              <a:off x="4224" y="816"/>
              <a:ext cx="192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9" name="AutoShape 8"/>
            <p:cNvSpPr>
              <a:spLocks noChangeArrowheads="1"/>
            </p:cNvSpPr>
            <p:nvPr/>
          </p:nvSpPr>
          <p:spPr bwMode="auto">
            <a:xfrm>
              <a:off x="672" y="1200"/>
              <a:ext cx="192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0" name="AutoShape 9"/>
            <p:cNvSpPr>
              <a:spLocks noChangeArrowheads="1"/>
            </p:cNvSpPr>
            <p:nvPr/>
          </p:nvSpPr>
          <p:spPr bwMode="auto">
            <a:xfrm>
              <a:off x="1344" y="1200"/>
              <a:ext cx="192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1" name="AutoShape 12"/>
            <p:cNvSpPr>
              <a:spLocks noChangeArrowheads="1"/>
            </p:cNvSpPr>
            <p:nvPr/>
          </p:nvSpPr>
          <p:spPr bwMode="auto">
            <a:xfrm>
              <a:off x="2112" y="1200"/>
              <a:ext cx="192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2" name="AutoShape 13"/>
            <p:cNvSpPr>
              <a:spLocks noChangeArrowheads="1"/>
            </p:cNvSpPr>
            <p:nvPr/>
          </p:nvSpPr>
          <p:spPr bwMode="auto">
            <a:xfrm>
              <a:off x="3888" y="1200"/>
              <a:ext cx="192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3" name="AutoShape 14"/>
            <p:cNvSpPr>
              <a:spLocks noChangeArrowheads="1"/>
            </p:cNvSpPr>
            <p:nvPr/>
          </p:nvSpPr>
          <p:spPr bwMode="auto">
            <a:xfrm>
              <a:off x="4560" y="1200"/>
              <a:ext cx="192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4" name="AutoShape 15"/>
            <p:cNvSpPr>
              <a:spLocks noChangeArrowheads="1"/>
            </p:cNvSpPr>
            <p:nvPr/>
          </p:nvSpPr>
          <p:spPr bwMode="auto">
            <a:xfrm>
              <a:off x="2784" y="1200"/>
              <a:ext cx="192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5" name="AutoShape 16"/>
            <p:cNvSpPr>
              <a:spLocks noChangeArrowheads="1"/>
            </p:cNvSpPr>
            <p:nvPr/>
          </p:nvSpPr>
          <p:spPr bwMode="auto">
            <a:xfrm>
              <a:off x="3360" y="1200"/>
              <a:ext cx="192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496" name="Group 19"/>
            <p:cNvGrpSpPr>
              <a:grpSpLocks/>
            </p:cNvGrpSpPr>
            <p:nvPr/>
          </p:nvGrpSpPr>
          <p:grpSpPr bwMode="auto">
            <a:xfrm>
              <a:off x="258" y="1590"/>
              <a:ext cx="188" cy="145"/>
              <a:chOff x="452" y="2064"/>
              <a:chExt cx="188" cy="145"/>
            </a:xfrm>
          </p:grpSpPr>
          <p:sp>
            <p:nvSpPr>
              <p:cNvPr id="20574" name="Oval 17"/>
              <p:cNvSpPr>
                <a:spLocks noChangeArrowheads="1"/>
              </p:cNvSpPr>
              <p:nvPr/>
            </p:nvSpPr>
            <p:spPr bwMode="auto">
              <a:xfrm>
                <a:off x="480" y="206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75" name="Text Box 18"/>
              <p:cNvSpPr txBox="1">
                <a:spLocks noChangeArrowheads="1"/>
              </p:cNvSpPr>
              <p:nvPr/>
            </p:nvSpPr>
            <p:spPr bwMode="auto">
              <a:xfrm>
                <a:off x="452" y="2074"/>
                <a:ext cx="188" cy="1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800"/>
                  <a:t>12</a:t>
                </a:r>
                <a:endParaRPr lang="en-US" sz="800"/>
              </a:p>
            </p:txBody>
          </p:sp>
        </p:grpSp>
        <p:grpSp>
          <p:nvGrpSpPr>
            <p:cNvPr id="20497" name="Group 20"/>
            <p:cNvGrpSpPr>
              <a:grpSpLocks/>
            </p:cNvGrpSpPr>
            <p:nvPr/>
          </p:nvGrpSpPr>
          <p:grpSpPr bwMode="auto">
            <a:xfrm>
              <a:off x="564" y="1590"/>
              <a:ext cx="154" cy="145"/>
              <a:chOff x="470" y="2064"/>
              <a:chExt cx="154" cy="145"/>
            </a:xfrm>
          </p:grpSpPr>
          <p:sp>
            <p:nvSpPr>
              <p:cNvPr id="20572" name="Oval 21"/>
              <p:cNvSpPr>
                <a:spLocks noChangeArrowheads="1"/>
              </p:cNvSpPr>
              <p:nvPr/>
            </p:nvSpPr>
            <p:spPr bwMode="auto">
              <a:xfrm>
                <a:off x="480" y="206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73" name="Text Box 22"/>
              <p:cNvSpPr txBox="1">
                <a:spLocks noChangeArrowheads="1"/>
              </p:cNvSpPr>
              <p:nvPr/>
            </p:nvSpPr>
            <p:spPr bwMode="auto">
              <a:xfrm>
                <a:off x="470" y="2074"/>
                <a:ext cx="152" cy="1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800"/>
                  <a:t>8</a:t>
                </a:r>
                <a:endParaRPr lang="en-US" sz="800"/>
              </a:p>
            </p:txBody>
          </p:sp>
        </p:grpSp>
        <p:grpSp>
          <p:nvGrpSpPr>
            <p:cNvPr id="20498" name="Group 23"/>
            <p:cNvGrpSpPr>
              <a:grpSpLocks/>
            </p:cNvGrpSpPr>
            <p:nvPr/>
          </p:nvGrpSpPr>
          <p:grpSpPr bwMode="auto">
            <a:xfrm>
              <a:off x="852" y="1590"/>
              <a:ext cx="154" cy="145"/>
              <a:chOff x="470" y="2064"/>
              <a:chExt cx="154" cy="145"/>
            </a:xfrm>
          </p:grpSpPr>
          <p:sp>
            <p:nvSpPr>
              <p:cNvPr id="20570" name="Oval 24"/>
              <p:cNvSpPr>
                <a:spLocks noChangeArrowheads="1"/>
              </p:cNvSpPr>
              <p:nvPr/>
            </p:nvSpPr>
            <p:spPr bwMode="auto">
              <a:xfrm>
                <a:off x="480" y="206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71" name="Text Box 25"/>
              <p:cNvSpPr txBox="1">
                <a:spLocks noChangeArrowheads="1"/>
              </p:cNvSpPr>
              <p:nvPr/>
            </p:nvSpPr>
            <p:spPr bwMode="auto">
              <a:xfrm>
                <a:off x="470" y="2074"/>
                <a:ext cx="152" cy="1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800"/>
                  <a:t>6</a:t>
                </a:r>
                <a:endParaRPr lang="en-US" sz="800"/>
              </a:p>
            </p:txBody>
          </p:sp>
        </p:grpSp>
        <p:grpSp>
          <p:nvGrpSpPr>
            <p:cNvPr id="20499" name="Group 26"/>
            <p:cNvGrpSpPr>
              <a:grpSpLocks/>
            </p:cNvGrpSpPr>
            <p:nvPr/>
          </p:nvGrpSpPr>
          <p:grpSpPr bwMode="auto">
            <a:xfrm>
              <a:off x="1186" y="1590"/>
              <a:ext cx="188" cy="145"/>
              <a:chOff x="452" y="2064"/>
              <a:chExt cx="188" cy="145"/>
            </a:xfrm>
          </p:grpSpPr>
          <p:sp>
            <p:nvSpPr>
              <p:cNvPr id="20568" name="Oval 27"/>
              <p:cNvSpPr>
                <a:spLocks noChangeArrowheads="1"/>
              </p:cNvSpPr>
              <p:nvPr/>
            </p:nvSpPr>
            <p:spPr bwMode="auto">
              <a:xfrm>
                <a:off x="480" y="206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69" name="Text Box 28"/>
              <p:cNvSpPr txBox="1">
                <a:spLocks noChangeArrowheads="1"/>
              </p:cNvSpPr>
              <p:nvPr/>
            </p:nvSpPr>
            <p:spPr bwMode="auto">
              <a:xfrm>
                <a:off x="452" y="2074"/>
                <a:ext cx="188" cy="1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800"/>
                  <a:t>16</a:t>
                </a:r>
                <a:endParaRPr lang="en-US" sz="800"/>
              </a:p>
            </p:txBody>
          </p:sp>
        </p:grpSp>
        <p:grpSp>
          <p:nvGrpSpPr>
            <p:cNvPr id="20500" name="Group 29"/>
            <p:cNvGrpSpPr>
              <a:grpSpLocks/>
            </p:cNvGrpSpPr>
            <p:nvPr/>
          </p:nvGrpSpPr>
          <p:grpSpPr bwMode="auto">
            <a:xfrm>
              <a:off x="1474" y="1590"/>
              <a:ext cx="188" cy="145"/>
              <a:chOff x="452" y="2064"/>
              <a:chExt cx="188" cy="145"/>
            </a:xfrm>
          </p:grpSpPr>
          <p:sp>
            <p:nvSpPr>
              <p:cNvPr id="20566" name="Oval 30"/>
              <p:cNvSpPr>
                <a:spLocks noChangeArrowheads="1"/>
              </p:cNvSpPr>
              <p:nvPr/>
            </p:nvSpPr>
            <p:spPr bwMode="auto">
              <a:xfrm>
                <a:off x="480" y="206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67" name="Text Box 31"/>
              <p:cNvSpPr txBox="1">
                <a:spLocks noChangeArrowheads="1"/>
              </p:cNvSpPr>
              <p:nvPr/>
            </p:nvSpPr>
            <p:spPr bwMode="auto">
              <a:xfrm>
                <a:off x="452" y="2074"/>
                <a:ext cx="188" cy="1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800"/>
                  <a:t>19</a:t>
                </a:r>
                <a:endParaRPr lang="en-US" sz="800"/>
              </a:p>
            </p:txBody>
          </p:sp>
        </p:grpSp>
        <p:grpSp>
          <p:nvGrpSpPr>
            <p:cNvPr id="20501" name="Group 32"/>
            <p:cNvGrpSpPr>
              <a:grpSpLocks/>
            </p:cNvGrpSpPr>
            <p:nvPr/>
          </p:nvGrpSpPr>
          <p:grpSpPr bwMode="auto">
            <a:xfrm>
              <a:off x="1972" y="1590"/>
              <a:ext cx="154" cy="145"/>
              <a:chOff x="470" y="2064"/>
              <a:chExt cx="154" cy="145"/>
            </a:xfrm>
          </p:grpSpPr>
          <p:sp>
            <p:nvSpPr>
              <p:cNvPr id="20564" name="Oval 33"/>
              <p:cNvSpPr>
                <a:spLocks noChangeArrowheads="1"/>
              </p:cNvSpPr>
              <p:nvPr/>
            </p:nvSpPr>
            <p:spPr bwMode="auto">
              <a:xfrm>
                <a:off x="480" y="206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65" name="Text Box 34"/>
              <p:cNvSpPr txBox="1">
                <a:spLocks noChangeArrowheads="1"/>
              </p:cNvSpPr>
              <p:nvPr/>
            </p:nvSpPr>
            <p:spPr bwMode="auto">
              <a:xfrm>
                <a:off x="470" y="2074"/>
                <a:ext cx="152" cy="1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800"/>
                  <a:t>8</a:t>
                </a:r>
                <a:endParaRPr lang="en-US" sz="800"/>
              </a:p>
            </p:txBody>
          </p:sp>
        </p:grpSp>
        <p:grpSp>
          <p:nvGrpSpPr>
            <p:cNvPr id="20502" name="Group 35"/>
            <p:cNvGrpSpPr>
              <a:grpSpLocks/>
            </p:cNvGrpSpPr>
            <p:nvPr/>
          </p:nvGrpSpPr>
          <p:grpSpPr bwMode="auto">
            <a:xfrm>
              <a:off x="2260" y="1590"/>
              <a:ext cx="154" cy="145"/>
              <a:chOff x="470" y="2064"/>
              <a:chExt cx="154" cy="145"/>
            </a:xfrm>
          </p:grpSpPr>
          <p:sp>
            <p:nvSpPr>
              <p:cNvPr id="20562" name="Oval 36"/>
              <p:cNvSpPr>
                <a:spLocks noChangeArrowheads="1"/>
              </p:cNvSpPr>
              <p:nvPr/>
            </p:nvSpPr>
            <p:spPr bwMode="auto">
              <a:xfrm>
                <a:off x="480" y="206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63" name="Text Box 37"/>
              <p:cNvSpPr txBox="1">
                <a:spLocks noChangeArrowheads="1"/>
              </p:cNvSpPr>
              <p:nvPr/>
            </p:nvSpPr>
            <p:spPr bwMode="auto">
              <a:xfrm>
                <a:off x="470" y="2074"/>
                <a:ext cx="152" cy="1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800"/>
                  <a:t>4</a:t>
                </a:r>
                <a:endParaRPr lang="en-US" sz="800"/>
              </a:p>
            </p:txBody>
          </p:sp>
        </p:grpSp>
        <p:grpSp>
          <p:nvGrpSpPr>
            <p:cNvPr id="20503" name="Group 38"/>
            <p:cNvGrpSpPr>
              <a:grpSpLocks/>
            </p:cNvGrpSpPr>
            <p:nvPr/>
          </p:nvGrpSpPr>
          <p:grpSpPr bwMode="auto">
            <a:xfrm>
              <a:off x="2580" y="1590"/>
              <a:ext cx="154" cy="145"/>
              <a:chOff x="470" y="2064"/>
              <a:chExt cx="154" cy="145"/>
            </a:xfrm>
          </p:grpSpPr>
          <p:sp>
            <p:nvSpPr>
              <p:cNvPr id="20560" name="Oval 39"/>
              <p:cNvSpPr>
                <a:spLocks noChangeArrowheads="1"/>
              </p:cNvSpPr>
              <p:nvPr/>
            </p:nvSpPr>
            <p:spPr bwMode="auto">
              <a:xfrm>
                <a:off x="480" y="206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61" name="Text Box 40"/>
              <p:cNvSpPr txBox="1">
                <a:spLocks noChangeArrowheads="1"/>
              </p:cNvSpPr>
              <p:nvPr/>
            </p:nvSpPr>
            <p:spPr bwMode="auto">
              <a:xfrm>
                <a:off x="470" y="2074"/>
                <a:ext cx="152" cy="1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800"/>
                  <a:t>1</a:t>
                </a:r>
                <a:endParaRPr lang="en-US" sz="800"/>
              </a:p>
            </p:txBody>
          </p:sp>
        </p:grpSp>
        <p:grpSp>
          <p:nvGrpSpPr>
            <p:cNvPr id="20504" name="Group 41"/>
            <p:cNvGrpSpPr>
              <a:grpSpLocks/>
            </p:cNvGrpSpPr>
            <p:nvPr/>
          </p:nvGrpSpPr>
          <p:grpSpPr bwMode="auto">
            <a:xfrm>
              <a:off x="2792" y="1590"/>
              <a:ext cx="188" cy="145"/>
              <a:chOff x="452" y="2064"/>
              <a:chExt cx="188" cy="145"/>
            </a:xfrm>
          </p:grpSpPr>
          <p:sp>
            <p:nvSpPr>
              <p:cNvPr id="20558" name="Oval 42"/>
              <p:cNvSpPr>
                <a:spLocks noChangeArrowheads="1"/>
              </p:cNvSpPr>
              <p:nvPr/>
            </p:nvSpPr>
            <p:spPr bwMode="auto">
              <a:xfrm>
                <a:off x="480" y="206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59" name="Text Box 43"/>
              <p:cNvSpPr txBox="1">
                <a:spLocks noChangeArrowheads="1"/>
              </p:cNvSpPr>
              <p:nvPr/>
            </p:nvSpPr>
            <p:spPr bwMode="auto">
              <a:xfrm>
                <a:off x="452" y="2074"/>
                <a:ext cx="188" cy="1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800"/>
                  <a:t>14</a:t>
                </a:r>
                <a:endParaRPr lang="en-US" sz="800"/>
              </a:p>
            </p:txBody>
          </p:sp>
        </p:grpSp>
        <p:grpSp>
          <p:nvGrpSpPr>
            <p:cNvPr id="20505" name="Group 44"/>
            <p:cNvGrpSpPr>
              <a:grpSpLocks/>
            </p:cNvGrpSpPr>
            <p:nvPr/>
          </p:nvGrpSpPr>
          <p:grpSpPr bwMode="auto">
            <a:xfrm>
              <a:off x="3060" y="1590"/>
              <a:ext cx="154" cy="145"/>
              <a:chOff x="470" y="2064"/>
              <a:chExt cx="154" cy="145"/>
            </a:xfrm>
          </p:grpSpPr>
          <p:sp>
            <p:nvSpPr>
              <p:cNvPr id="20556" name="Oval 45"/>
              <p:cNvSpPr>
                <a:spLocks noChangeArrowheads="1"/>
              </p:cNvSpPr>
              <p:nvPr/>
            </p:nvSpPr>
            <p:spPr bwMode="auto">
              <a:xfrm>
                <a:off x="480" y="206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57" name="Text Box 46"/>
              <p:cNvSpPr txBox="1">
                <a:spLocks noChangeArrowheads="1"/>
              </p:cNvSpPr>
              <p:nvPr/>
            </p:nvSpPr>
            <p:spPr bwMode="auto">
              <a:xfrm>
                <a:off x="470" y="2074"/>
                <a:ext cx="152" cy="1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800"/>
                  <a:t>5</a:t>
                </a:r>
                <a:endParaRPr lang="en-US" sz="800"/>
              </a:p>
            </p:txBody>
          </p:sp>
        </p:grpSp>
        <p:grpSp>
          <p:nvGrpSpPr>
            <p:cNvPr id="20506" name="Group 47"/>
            <p:cNvGrpSpPr>
              <a:grpSpLocks/>
            </p:cNvGrpSpPr>
            <p:nvPr/>
          </p:nvGrpSpPr>
          <p:grpSpPr bwMode="auto">
            <a:xfrm>
              <a:off x="3348" y="1590"/>
              <a:ext cx="154" cy="145"/>
              <a:chOff x="470" y="2064"/>
              <a:chExt cx="154" cy="145"/>
            </a:xfrm>
          </p:grpSpPr>
          <p:sp>
            <p:nvSpPr>
              <p:cNvPr id="20554" name="Oval 48"/>
              <p:cNvSpPr>
                <a:spLocks noChangeArrowheads="1"/>
              </p:cNvSpPr>
              <p:nvPr/>
            </p:nvSpPr>
            <p:spPr bwMode="auto">
              <a:xfrm>
                <a:off x="480" y="206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55" name="Text Box 49"/>
              <p:cNvSpPr txBox="1">
                <a:spLocks noChangeArrowheads="1"/>
              </p:cNvSpPr>
              <p:nvPr/>
            </p:nvSpPr>
            <p:spPr bwMode="auto">
              <a:xfrm>
                <a:off x="470" y="2074"/>
                <a:ext cx="152" cy="1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800"/>
                  <a:t>6</a:t>
                </a:r>
                <a:endParaRPr lang="en-US" sz="800"/>
              </a:p>
            </p:txBody>
          </p:sp>
        </p:grpSp>
        <p:grpSp>
          <p:nvGrpSpPr>
            <p:cNvPr id="20507" name="Group 50"/>
            <p:cNvGrpSpPr>
              <a:grpSpLocks/>
            </p:cNvGrpSpPr>
            <p:nvPr/>
          </p:nvGrpSpPr>
          <p:grpSpPr bwMode="auto">
            <a:xfrm>
              <a:off x="3560" y="1590"/>
              <a:ext cx="188" cy="145"/>
              <a:chOff x="452" y="2064"/>
              <a:chExt cx="188" cy="145"/>
            </a:xfrm>
          </p:grpSpPr>
          <p:sp>
            <p:nvSpPr>
              <p:cNvPr id="20552" name="Oval 51"/>
              <p:cNvSpPr>
                <a:spLocks noChangeArrowheads="1"/>
              </p:cNvSpPr>
              <p:nvPr/>
            </p:nvSpPr>
            <p:spPr bwMode="auto">
              <a:xfrm>
                <a:off x="480" y="206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53" name="Text Box 52"/>
              <p:cNvSpPr txBox="1">
                <a:spLocks noChangeArrowheads="1"/>
              </p:cNvSpPr>
              <p:nvPr/>
            </p:nvSpPr>
            <p:spPr bwMode="auto">
              <a:xfrm>
                <a:off x="452" y="2074"/>
                <a:ext cx="188" cy="1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800"/>
                  <a:t>13</a:t>
                </a:r>
                <a:endParaRPr lang="en-US" sz="800"/>
              </a:p>
            </p:txBody>
          </p:sp>
        </p:grpSp>
        <p:grpSp>
          <p:nvGrpSpPr>
            <p:cNvPr id="20508" name="Group 53"/>
            <p:cNvGrpSpPr>
              <a:grpSpLocks/>
            </p:cNvGrpSpPr>
            <p:nvPr/>
          </p:nvGrpSpPr>
          <p:grpSpPr bwMode="auto">
            <a:xfrm>
              <a:off x="3908" y="1590"/>
              <a:ext cx="154" cy="145"/>
              <a:chOff x="470" y="2064"/>
              <a:chExt cx="154" cy="145"/>
            </a:xfrm>
          </p:grpSpPr>
          <p:sp>
            <p:nvSpPr>
              <p:cNvPr id="20550" name="Oval 54"/>
              <p:cNvSpPr>
                <a:spLocks noChangeArrowheads="1"/>
              </p:cNvSpPr>
              <p:nvPr/>
            </p:nvSpPr>
            <p:spPr bwMode="auto">
              <a:xfrm>
                <a:off x="480" y="206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51" name="Text Box 55"/>
              <p:cNvSpPr txBox="1">
                <a:spLocks noChangeArrowheads="1"/>
              </p:cNvSpPr>
              <p:nvPr/>
            </p:nvSpPr>
            <p:spPr bwMode="auto">
              <a:xfrm>
                <a:off x="470" y="2074"/>
                <a:ext cx="152" cy="1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800"/>
                  <a:t>1</a:t>
                </a:r>
                <a:endParaRPr lang="en-US" sz="800"/>
              </a:p>
            </p:txBody>
          </p:sp>
        </p:grpSp>
        <p:grpSp>
          <p:nvGrpSpPr>
            <p:cNvPr id="20509" name="Group 56"/>
            <p:cNvGrpSpPr>
              <a:grpSpLocks/>
            </p:cNvGrpSpPr>
            <p:nvPr/>
          </p:nvGrpSpPr>
          <p:grpSpPr bwMode="auto">
            <a:xfrm>
              <a:off x="4114" y="1590"/>
              <a:ext cx="188" cy="145"/>
              <a:chOff x="452" y="2064"/>
              <a:chExt cx="188" cy="145"/>
            </a:xfrm>
          </p:grpSpPr>
          <p:sp>
            <p:nvSpPr>
              <p:cNvPr id="20548" name="Oval 57"/>
              <p:cNvSpPr>
                <a:spLocks noChangeArrowheads="1"/>
              </p:cNvSpPr>
              <p:nvPr/>
            </p:nvSpPr>
            <p:spPr bwMode="auto">
              <a:xfrm>
                <a:off x="480" y="206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49" name="Text Box 58"/>
              <p:cNvSpPr txBox="1">
                <a:spLocks noChangeArrowheads="1"/>
              </p:cNvSpPr>
              <p:nvPr/>
            </p:nvSpPr>
            <p:spPr bwMode="auto">
              <a:xfrm>
                <a:off x="452" y="2074"/>
                <a:ext cx="188" cy="1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800"/>
                  <a:t>11</a:t>
                </a:r>
                <a:endParaRPr lang="en-US" sz="800"/>
              </a:p>
            </p:txBody>
          </p:sp>
        </p:grpSp>
        <p:grpSp>
          <p:nvGrpSpPr>
            <p:cNvPr id="20510" name="Group 59"/>
            <p:cNvGrpSpPr>
              <a:grpSpLocks/>
            </p:cNvGrpSpPr>
            <p:nvPr/>
          </p:nvGrpSpPr>
          <p:grpSpPr bwMode="auto">
            <a:xfrm>
              <a:off x="4516" y="1590"/>
              <a:ext cx="154" cy="145"/>
              <a:chOff x="470" y="2064"/>
              <a:chExt cx="154" cy="145"/>
            </a:xfrm>
          </p:grpSpPr>
          <p:sp>
            <p:nvSpPr>
              <p:cNvPr id="20546" name="Oval 60"/>
              <p:cNvSpPr>
                <a:spLocks noChangeArrowheads="1"/>
              </p:cNvSpPr>
              <p:nvPr/>
            </p:nvSpPr>
            <p:spPr bwMode="auto">
              <a:xfrm>
                <a:off x="480" y="206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47" name="Text Box 61"/>
              <p:cNvSpPr txBox="1">
                <a:spLocks noChangeArrowheads="1"/>
              </p:cNvSpPr>
              <p:nvPr/>
            </p:nvSpPr>
            <p:spPr bwMode="auto">
              <a:xfrm>
                <a:off x="470" y="2074"/>
                <a:ext cx="152" cy="1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800"/>
                  <a:t>7</a:t>
                </a:r>
                <a:endParaRPr lang="en-US" sz="800"/>
              </a:p>
            </p:txBody>
          </p:sp>
        </p:grpSp>
        <p:grpSp>
          <p:nvGrpSpPr>
            <p:cNvPr id="20511" name="Group 62"/>
            <p:cNvGrpSpPr>
              <a:grpSpLocks/>
            </p:cNvGrpSpPr>
            <p:nvPr/>
          </p:nvGrpSpPr>
          <p:grpSpPr bwMode="auto">
            <a:xfrm>
              <a:off x="4746" y="1590"/>
              <a:ext cx="154" cy="145"/>
              <a:chOff x="470" y="2064"/>
              <a:chExt cx="154" cy="145"/>
            </a:xfrm>
          </p:grpSpPr>
          <p:sp>
            <p:nvSpPr>
              <p:cNvPr id="20544" name="Oval 63"/>
              <p:cNvSpPr>
                <a:spLocks noChangeArrowheads="1"/>
              </p:cNvSpPr>
              <p:nvPr/>
            </p:nvSpPr>
            <p:spPr bwMode="auto">
              <a:xfrm>
                <a:off x="480" y="206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45" name="Text Box 64"/>
              <p:cNvSpPr txBox="1">
                <a:spLocks noChangeArrowheads="1"/>
              </p:cNvSpPr>
              <p:nvPr/>
            </p:nvSpPr>
            <p:spPr bwMode="auto">
              <a:xfrm>
                <a:off x="470" y="2074"/>
                <a:ext cx="152" cy="1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800"/>
                  <a:t>4</a:t>
                </a:r>
                <a:endParaRPr lang="en-US" sz="800"/>
              </a:p>
            </p:txBody>
          </p:sp>
        </p:grpSp>
        <p:sp>
          <p:nvSpPr>
            <p:cNvPr id="20512" name="Line 65"/>
            <p:cNvSpPr>
              <a:spLocks noChangeShapeType="1"/>
            </p:cNvSpPr>
            <p:nvPr/>
          </p:nvSpPr>
          <p:spPr bwMode="auto">
            <a:xfrm flipH="1">
              <a:off x="1248" y="432"/>
              <a:ext cx="15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3" name="Line 66"/>
            <p:cNvSpPr>
              <a:spLocks noChangeShapeType="1"/>
            </p:cNvSpPr>
            <p:nvPr/>
          </p:nvSpPr>
          <p:spPr bwMode="auto">
            <a:xfrm flipH="1">
              <a:off x="2736" y="432"/>
              <a:ext cx="9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4" name="Line 67"/>
            <p:cNvSpPr>
              <a:spLocks noChangeShapeType="1"/>
            </p:cNvSpPr>
            <p:nvPr/>
          </p:nvSpPr>
          <p:spPr bwMode="auto">
            <a:xfrm>
              <a:off x="2832" y="432"/>
              <a:ext cx="14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5" name="Line 68"/>
            <p:cNvSpPr>
              <a:spLocks noChangeShapeType="1"/>
            </p:cNvSpPr>
            <p:nvPr/>
          </p:nvSpPr>
          <p:spPr bwMode="auto">
            <a:xfrm flipH="1">
              <a:off x="768" y="960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6" name="Line 70"/>
            <p:cNvSpPr>
              <a:spLocks noChangeShapeType="1"/>
            </p:cNvSpPr>
            <p:nvPr/>
          </p:nvSpPr>
          <p:spPr bwMode="auto">
            <a:xfrm>
              <a:off x="1248" y="96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7" name="Line 71"/>
            <p:cNvSpPr>
              <a:spLocks noChangeShapeType="1"/>
            </p:cNvSpPr>
            <p:nvPr/>
          </p:nvSpPr>
          <p:spPr bwMode="auto">
            <a:xfrm flipH="1">
              <a:off x="2208" y="960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8" name="Line 72"/>
            <p:cNvSpPr>
              <a:spLocks noChangeShapeType="1"/>
            </p:cNvSpPr>
            <p:nvPr/>
          </p:nvSpPr>
          <p:spPr bwMode="auto">
            <a:xfrm>
              <a:off x="2736" y="96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9" name="Line 73"/>
            <p:cNvSpPr>
              <a:spLocks noChangeShapeType="1"/>
            </p:cNvSpPr>
            <p:nvPr/>
          </p:nvSpPr>
          <p:spPr bwMode="auto">
            <a:xfrm>
              <a:off x="2736" y="960"/>
              <a:ext cx="72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0" name="Line 74"/>
            <p:cNvSpPr>
              <a:spLocks noChangeShapeType="1"/>
            </p:cNvSpPr>
            <p:nvPr/>
          </p:nvSpPr>
          <p:spPr bwMode="auto">
            <a:xfrm flipH="1">
              <a:off x="3984" y="96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1" name="Line 75"/>
            <p:cNvSpPr>
              <a:spLocks noChangeShapeType="1"/>
            </p:cNvSpPr>
            <p:nvPr/>
          </p:nvSpPr>
          <p:spPr bwMode="auto">
            <a:xfrm>
              <a:off x="4320" y="96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2" name="Line 76"/>
            <p:cNvSpPr>
              <a:spLocks noChangeShapeType="1"/>
            </p:cNvSpPr>
            <p:nvPr/>
          </p:nvSpPr>
          <p:spPr bwMode="auto">
            <a:xfrm flipH="1">
              <a:off x="384" y="134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3" name="Line 77"/>
            <p:cNvSpPr>
              <a:spLocks noChangeShapeType="1"/>
            </p:cNvSpPr>
            <p:nvPr/>
          </p:nvSpPr>
          <p:spPr bwMode="auto">
            <a:xfrm flipH="1">
              <a:off x="672" y="1344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4" name="Line 78"/>
            <p:cNvSpPr>
              <a:spLocks noChangeShapeType="1"/>
            </p:cNvSpPr>
            <p:nvPr/>
          </p:nvSpPr>
          <p:spPr bwMode="auto">
            <a:xfrm>
              <a:off x="768" y="1344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5" name="Line 79"/>
            <p:cNvSpPr>
              <a:spLocks noChangeShapeType="1"/>
            </p:cNvSpPr>
            <p:nvPr/>
          </p:nvSpPr>
          <p:spPr bwMode="auto">
            <a:xfrm flipH="1">
              <a:off x="3408" y="1344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6" name="Line 80"/>
            <p:cNvSpPr>
              <a:spLocks noChangeShapeType="1"/>
            </p:cNvSpPr>
            <p:nvPr/>
          </p:nvSpPr>
          <p:spPr bwMode="auto">
            <a:xfrm>
              <a:off x="3456" y="134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7" name="Line 81"/>
            <p:cNvSpPr>
              <a:spLocks noChangeShapeType="1"/>
            </p:cNvSpPr>
            <p:nvPr/>
          </p:nvSpPr>
          <p:spPr bwMode="auto">
            <a:xfrm flipH="1">
              <a:off x="2064" y="1344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8" name="Line 82"/>
            <p:cNvSpPr>
              <a:spLocks noChangeShapeType="1"/>
            </p:cNvSpPr>
            <p:nvPr/>
          </p:nvSpPr>
          <p:spPr bwMode="auto">
            <a:xfrm>
              <a:off x="2208" y="1344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9" name="Line 83"/>
            <p:cNvSpPr>
              <a:spLocks noChangeShapeType="1"/>
            </p:cNvSpPr>
            <p:nvPr/>
          </p:nvSpPr>
          <p:spPr bwMode="auto">
            <a:xfrm flipH="1">
              <a:off x="2640" y="134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30" name="Line 84"/>
            <p:cNvSpPr>
              <a:spLocks noChangeShapeType="1"/>
            </p:cNvSpPr>
            <p:nvPr/>
          </p:nvSpPr>
          <p:spPr bwMode="auto">
            <a:xfrm>
              <a:off x="2832" y="1344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31" name="Line 85"/>
            <p:cNvSpPr>
              <a:spLocks noChangeShapeType="1"/>
            </p:cNvSpPr>
            <p:nvPr/>
          </p:nvSpPr>
          <p:spPr bwMode="auto">
            <a:xfrm>
              <a:off x="2832" y="1344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32" name="Line 86"/>
            <p:cNvSpPr>
              <a:spLocks noChangeShapeType="1"/>
            </p:cNvSpPr>
            <p:nvPr/>
          </p:nvSpPr>
          <p:spPr bwMode="auto">
            <a:xfrm flipH="1">
              <a:off x="4608" y="1344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33" name="Line 87"/>
            <p:cNvSpPr>
              <a:spLocks noChangeShapeType="1"/>
            </p:cNvSpPr>
            <p:nvPr/>
          </p:nvSpPr>
          <p:spPr bwMode="auto">
            <a:xfrm>
              <a:off x="4656" y="1344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34" name="Line 88"/>
            <p:cNvSpPr>
              <a:spLocks noChangeShapeType="1"/>
            </p:cNvSpPr>
            <p:nvPr/>
          </p:nvSpPr>
          <p:spPr bwMode="auto">
            <a:xfrm flipH="1">
              <a:off x="3984" y="13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35" name="Line 89"/>
            <p:cNvSpPr>
              <a:spLocks noChangeShapeType="1"/>
            </p:cNvSpPr>
            <p:nvPr/>
          </p:nvSpPr>
          <p:spPr bwMode="auto">
            <a:xfrm>
              <a:off x="3984" y="1344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36" name="Text Box 90"/>
            <p:cNvSpPr txBox="1">
              <a:spLocks noChangeArrowheads="1"/>
            </p:cNvSpPr>
            <p:nvPr/>
          </p:nvSpPr>
          <p:spPr bwMode="auto">
            <a:xfrm>
              <a:off x="96" y="272"/>
              <a:ext cx="32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400"/>
                <a:t>Max</a:t>
              </a:r>
              <a:endParaRPr lang="en-US" sz="1400"/>
            </a:p>
          </p:txBody>
        </p:sp>
        <p:sp>
          <p:nvSpPr>
            <p:cNvPr id="20537" name="Text Box 91"/>
            <p:cNvSpPr txBox="1">
              <a:spLocks noChangeArrowheads="1"/>
            </p:cNvSpPr>
            <p:nvPr/>
          </p:nvSpPr>
          <p:spPr bwMode="auto">
            <a:xfrm>
              <a:off x="96" y="689"/>
              <a:ext cx="29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400"/>
                <a:t>Min</a:t>
              </a:r>
              <a:endParaRPr lang="en-US" sz="1400"/>
            </a:p>
          </p:txBody>
        </p:sp>
        <p:sp>
          <p:nvSpPr>
            <p:cNvPr id="20538" name="Text Box 92"/>
            <p:cNvSpPr txBox="1">
              <a:spLocks noChangeArrowheads="1"/>
            </p:cNvSpPr>
            <p:nvPr/>
          </p:nvSpPr>
          <p:spPr bwMode="auto">
            <a:xfrm>
              <a:off x="96" y="1121"/>
              <a:ext cx="32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400"/>
                <a:t>Max</a:t>
              </a:r>
              <a:endParaRPr lang="en-US" sz="1400"/>
            </a:p>
          </p:txBody>
        </p:sp>
        <p:sp>
          <p:nvSpPr>
            <p:cNvPr id="20539" name="Line 93"/>
            <p:cNvSpPr>
              <a:spLocks noChangeShapeType="1"/>
            </p:cNvSpPr>
            <p:nvPr/>
          </p:nvSpPr>
          <p:spPr bwMode="auto">
            <a:xfrm flipH="1">
              <a:off x="1296" y="1344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40" name="Line 94"/>
            <p:cNvSpPr>
              <a:spLocks noChangeShapeType="1"/>
            </p:cNvSpPr>
            <p:nvPr/>
          </p:nvSpPr>
          <p:spPr bwMode="auto">
            <a:xfrm>
              <a:off x="1440" y="1344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41" name="Text Box 96"/>
            <p:cNvSpPr txBox="1">
              <a:spLocks noChangeArrowheads="1"/>
            </p:cNvSpPr>
            <p:nvPr/>
          </p:nvSpPr>
          <p:spPr bwMode="auto">
            <a:xfrm>
              <a:off x="1776" y="46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400"/>
                <a:t>a</a:t>
              </a:r>
              <a:endParaRPr lang="en-US" sz="1400"/>
            </a:p>
          </p:txBody>
        </p:sp>
        <p:sp>
          <p:nvSpPr>
            <p:cNvPr id="20542" name="Text Box 97"/>
            <p:cNvSpPr txBox="1">
              <a:spLocks noChangeArrowheads="1"/>
            </p:cNvSpPr>
            <p:nvPr/>
          </p:nvSpPr>
          <p:spPr bwMode="auto">
            <a:xfrm>
              <a:off x="2544" y="560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400"/>
                <a:t>b</a:t>
              </a:r>
              <a:endParaRPr lang="en-US" sz="1400"/>
            </a:p>
          </p:txBody>
        </p:sp>
        <p:sp>
          <p:nvSpPr>
            <p:cNvPr id="20543" name="Text Box 98"/>
            <p:cNvSpPr txBox="1">
              <a:spLocks noChangeArrowheads="1"/>
            </p:cNvSpPr>
            <p:nvPr/>
          </p:nvSpPr>
          <p:spPr bwMode="auto">
            <a:xfrm>
              <a:off x="3600" y="464"/>
              <a:ext cx="1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400"/>
                <a:t>c</a:t>
              </a:r>
              <a:endParaRPr lang="en-US" sz="1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Inteligência Artificial para Jogos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Algoritmo </a:t>
            </a:r>
            <a:r>
              <a:rPr lang="pt-BR" dirty="0" err="1" smtClean="0"/>
              <a:t>MiniMax</a:t>
            </a:r>
            <a:endParaRPr lang="en-US" dirty="0" smtClean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 cstate="print"/>
          <a:srcRect l="15625" t="25000" r="15625" b="11458"/>
          <a:stretch>
            <a:fillRect/>
          </a:stretch>
        </p:blipFill>
        <p:spPr bwMode="auto">
          <a:xfrm>
            <a:off x="971550" y="1246188"/>
            <a:ext cx="7162800" cy="496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Inteligência Artificial para Jogos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Algoritmo MiniMax</a:t>
            </a:r>
            <a:endParaRPr lang="en-US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Faz </a:t>
            </a:r>
            <a:r>
              <a:rPr lang="pt-BR" dirty="0" smtClean="0"/>
              <a:t>um </a:t>
            </a:r>
            <a:r>
              <a:rPr lang="pt-BR" dirty="0" smtClean="0"/>
              <a:t>caminhamento em profundidade completo da árvore!</a:t>
            </a:r>
          </a:p>
          <a:p>
            <a:pPr eaLnBrk="1" hangingPunct="1"/>
            <a:r>
              <a:rPr lang="pt-BR" dirty="0" smtClean="0"/>
              <a:t>Se a profundidade é </a:t>
            </a:r>
            <a:r>
              <a:rPr lang="pt-BR" b="1" dirty="0" smtClean="0"/>
              <a:t>m</a:t>
            </a:r>
            <a:r>
              <a:rPr lang="pt-BR" dirty="0" smtClean="0"/>
              <a:t> e em cada estado existem </a:t>
            </a:r>
            <a:r>
              <a:rPr lang="pt-BR" b="1" dirty="0" smtClean="0"/>
              <a:t>b</a:t>
            </a:r>
            <a:r>
              <a:rPr lang="pt-BR" dirty="0" smtClean="0"/>
              <a:t> jogadas possíveis, a ordem de complexidade é </a:t>
            </a:r>
            <a:r>
              <a:rPr lang="pt-BR" b="1" dirty="0" smtClean="0"/>
              <a:t>O(</a:t>
            </a:r>
            <a:r>
              <a:rPr lang="pt-BR" b="1" dirty="0" err="1" smtClean="0"/>
              <a:t>b</a:t>
            </a:r>
            <a:r>
              <a:rPr lang="pt-BR" b="1" baseline="40000" dirty="0" err="1" smtClean="0"/>
              <a:t>m</a:t>
            </a:r>
            <a:r>
              <a:rPr lang="pt-BR" b="1" dirty="0" smtClean="0"/>
              <a:t>)</a:t>
            </a:r>
          </a:p>
          <a:p>
            <a:pPr eaLnBrk="1" hangingPunct="1"/>
            <a:r>
              <a:rPr lang="pt-BR" dirty="0" smtClean="0"/>
              <a:t>Ou seja esse algoritmo não é prático para jogos reais</a:t>
            </a:r>
          </a:p>
          <a:p>
            <a:pPr lvl="1" eaLnBrk="1" hangingPunct="1"/>
            <a:r>
              <a:rPr lang="pt-BR" dirty="0" smtClean="0"/>
              <a:t>Mas serve para análise matemática e como base para algoritmos mais eficientes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Inteligência Artificial para Jogos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Multiplayer games</a:t>
            </a:r>
            <a:endParaRPr lang="en-US" smtClean="0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z="2600" smtClean="0"/>
              <a:t>O MiniMax pode ser estendido para jogos com múltiplos jogadores</a:t>
            </a:r>
          </a:p>
          <a:p>
            <a:pPr lvl="1" eaLnBrk="1" hangingPunct="1"/>
            <a:r>
              <a:rPr lang="pt-BR" sz="2200" smtClean="0"/>
              <a:t>Uso de um vetor de utilidades</a:t>
            </a:r>
          </a:p>
          <a:p>
            <a:pPr eaLnBrk="1" hangingPunct="1"/>
            <a:endParaRPr lang="pt-BR" sz="2600" smtClean="0"/>
          </a:p>
          <a:p>
            <a:pPr eaLnBrk="1" hangingPunct="1"/>
            <a:endParaRPr lang="pt-BR" sz="2600" smtClean="0"/>
          </a:p>
          <a:p>
            <a:pPr eaLnBrk="1" hangingPunct="1"/>
            <a:endParaRPr lang="pt-BR" sz="2600" smtClean="0"/>
          </a:p>
          <a:p>
            <a:pPr eaLnBrk="1" hangingPunct="1"/>
            <a:endParaRPr lang="pt-BR" sz="2600" smtClean="0"/>
          </a:p>
          <a:p>
            <a:pPr eaLnBrk="1" hangingPunct="1"/>
            <a:endParaRPr lang="pt-BR" sz="2600" smtClean="0"/>
          </a:p>
          <a:p>
            <a:pPr eaLnBrk="1" hangingPunct="1"/>
            <a:r>
              <a:rPr lang="pt-BR" sz="2600" smtClean="0"/>
              <a:t>Alianças</a:t>
            </a:r>
          </a:p>
          <a:p>
            <a:pPr lvl="1" eaLnBrk="1" hangingPunct="1"/>
            <a:r>
              <a:rPr lang="pt-BR" sz="2200" smtClean="0"/>
              <a:t>Podem ocorrer naturalmente no processo de maximizar a função de utilidade</a:t>
            </a:r>
            <a:endParaRPr lang="en-US" sz="2200" smtClean="0"/>
          </a:p>
        </p:txBody>
      </p:sp>
      <p:pic>
        <p:nvPicPr>
          <p:cNvPr id="2150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3200" y="2614613"/>
            <a:ext cx="6165850" cy="235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Inteligência Artificial para Jogos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Alpha-Beta</a:t>
            </a:r>
            <a:r>
              <a:rPr lang="pt-BR" dirty="0" smtClean="0"/>
              <a:t> </a:t>
            </a:r>
            <a:r>
              <a:rPr lang="pt-BR" dirty="0" err="1" smtClean="0"/>
              <a:t>Pruning</a:t>
            </a:r>
            <a:endParaRPr lang="en-US" dirty="0" smtClean="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Problema com o </a:t>
            </a:r>
            <a:r>
              <a:rPr lang="pt-BR" dirty="0" err="1" smtClean="0"/>
              <a:t>MiniMax</a:t>
            </a:r>
            <a:endParaRPr lang="pt-BR" dirty="0" smtClean="0"/>
          </a:p>
          <a:p>
            <a:pPr lvl="1" eaLnBrk="1" hangingPunct="1"/>
            <a:r>
              <a:rPr lang="pt-BR" dirty="0" smtClean="0"/>
              <a:t># de estados é exponencial </a:t>
            </a:r>
          </a:p>
          <a:p>
            <a:pPr eaLnBrk="1" hangingPunct="1"/>
            <a:r>
              <a:rPr lang="pt-BR" i="1" dirty="0" err="1" smtClean="0"/>
              <a:t>Pruning</a:t>
            </a:r>
            <a:r>
              <a:rPr lang="pt-BR" dirty="0" smtClean="0"/>
              <a:t> = Poda</a:t>
            </a:r>
          </a:p>
          <a:p>
            <a:pPr lvl="1" eaLnBrk="1" hangingPunct="1"/>
            <a:r>
              <a:rPr lang="pt-BR" dirty="0" smtClean="0"/>
              <a:t>Não examinar grandes partes da árvore, diminuindo assim o custo</a:t>
            </a:r>
          </a:p>
          <a:p>
            <a:pPr lvl="1" eaLnBrk="1" hangingPunct="1"/>
            <a:r>
              <a:rPr lang="pt-BR" dirty="0" smtClean="0"/>
              <a:t>Pode causar a “perda” da solução</a:t>
            </a:r>
          </a:p>
          <a:p>
            <a:pPr eaLnBrk="1" hangingPunct="1"/>
            <a:r>
              <a:rPr lang="pt-BR" dirty="0" err="1" smtClean="0"/>
              <a:t>Alpha-Beta</a:t>
            </a:r>
            <a:r>
              <a:rPr lang="pt-BR" dirty="0" smtClean="0"/>
              <a:t> </a:t>
            </a:r>
            <a:r>
              <a:rPr lang="pt-BR" dirty="0" err="1" smtClean="0"/>
              <a:t>Prunning</a:t>
            </a:r>
            <a:endParaRPr lang="pt-BR" dirty="0" smtClean="0"/>
          </a:p>
          <a:p>
            <a:pPr lvl="1" eaLnBrk="1" hangingPunct="1"/>
            <a:r>
              <a:rPr lang="pt-BR" dirty="0" smtClean="0"/>
              <a:t>Retorna a mesma ação do </a:t>
            </a:r>
            <a:r>
              <a:rPr lang="pt-BR" dirty="0" err="1" smtClean="0"/>
              <a:t>MiniMax</a:t>
            </a:r>
            <a:r>
              <a:rPr lang="pt-BR" dirty="0" smtClean="0"/>
              <a:t>, mas elimina caminhos que não influenciam a decisão</a:t>
            </a:r>
          </a:p>
          <a:p>
            <a:pPr lvl="1" eaLnBrk="1" hangingPunct="1"/>
            <a:r>
              <a:rPr lang="pt-BR" dirty="0" smtClean="0"/>
              <a:t>NÃO altera a solução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err="1"/>
              <a:t>Inteligência</a:t>
            </a:r>
            <a:r>
              <a:rPr lang="en-US" altLang="en-US" dirty="0"/>
              <a:t> Artificial </a:t>
            </a:r>
            <a:r>
              <a:rPr lang="en-US" altLang="en-US" dirty="0" err="1"/>
              <a:t>para</a:t>
            </a:r>
            <a:r>
              <a:rPr lang="en-US" altLang="en-US" dirty="0"/>
              <a:t> </a:t>
            </a:r>
            <a:r>
              <a:rPr lang="en-US" altLang="en-US" dirty="0" err="1"/>
              <a:t>Jogos</a:t>
            </a:r>
            <a:endParaRPr lang="en-US" alt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Solução de Problemas por Busca</a:t>
            </a:r>
            <a:endParaRPr lang="en-US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i="1" smtClean="0"/>
              <a:t>Problem-Solving Agents:</a:t>
            </a:r>
          </a:p>
          <a:p>
            <a:pPr lvl="1" eaLnBrk="1" hangingPunct="1"/>
            <a:r>
              <a:rPr lang="pt-BR" smtClean="0"/>
              <a:t>Um tipo de agente que decide o que fazer procurando seqüências de ações que os levem a um objetivo (estado desejado) para um dado problema</a:t>
            </a:r>
          </a:p>
          <a:p>
            <a:pPr lvl="1" eaLnBrk="1" hangingPunct="1"/>
            <a:r>
              <a:rPr lang="pt-BR" smtClean="0"/>
              <a:t>O objetivo é representado por um conjunto de estados e as ações fazem o agente mudar de um estado para outro</a:t>
            </a:r>
          </a:p>
          <a:p>
            <a:pPr lvl="1" eaLnBrk="1" hangingPunct="1"/>
            <a:r>
              <a:rPr lang="pt-BR" smtClean="0"/>
              <a:t>O agente deve encontrar então um conjunto de ações (de preferência o melhor) que o levem do estado inicial ao estado final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Inteligência Artificial para Jogos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α-β pruning example</a:t>
            </a:r>
          </a:p>
        </p:txBody>
      </p:sp>
      <p:pic>
        <p:nvPicPr>
          <p:cNvPr id="23556" name="Picture 3" descr="alpha-beta-progress1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8229600" cy="376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Inteligência Artificial para Jogos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α-β pruning example</a:t>
            </a:r>
          </a:p>
        </p:txBody>
      </p:sp>
      <p:pic>
        <p:nvPicPr>
          <p:cNvPr id="24580" name="Picture 3" descr="alpha-beta-progress2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8229600" cy="376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Inteligência Artificial para Jogos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α-β pruning example</a:t>
            </a:r>
          </a:p>
        </p:txBody>
      </p:sp>
      <p:pic>
        <p:nvPicPr>
          <p:cNvPr id="25604" name="Picture 3" descr="alpha-beta-progress3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8229600" cy="376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Inteligência Artificial para Jogos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α-β pruning example</a:t>
            </a:r>
          </a:p>
        </p:txBody>
      </p:sp>
      <p:pic>
        <p:nvPicPr>
          <p:cNvPr id="26628" name="Picture 3" descr="alpha-beta-progress4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8229600" cy="376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Inteligência Artificial para Jogos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α-β pruning example</a:t>
            </a:r>
          </a:p>
        </p:txBody>
      </p:sp>
      <p:pic>
        <p:nvPicPr>
          <p:cNvPr id="27652" name="Picture 3" descr="alpha-beta-progress5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0"/>
            <a:ext cx="8229600" cy="377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Inteligência Artificial para Jogos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Alpha-Beta Pruning</a:t>
            </a:r>
            <a:endParaRPr lang="en-US" smtClean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5448300" cy="5029200"/>
          </a:xfrm>
        </p:spPr>
        <p:txBody>
          <a:bodyPr/>
          <a:lstStyle/>
          <a:p>
            <a:pPr eaLnBrk="1" hangingPunct="1"/>
            <a:r>
              <a:rPr lang="en-US" smtClean="0"/>
              <a:t>α = o maior valor já encontrado no caminho (melhor alternativa p/ MAX)</a:t>
            </a:r>
          </a:p>
          <a:p>
            <a:pPr eaLnBrk="1" hangingPunct="1"/>
            <a:r>
              <a:rPr lang="en-US" smtClean="0"/>
              <a:t>β = o menor valor já encontrado no caminho (melhor alternativa p/ MIN)</a:t>
            </a:r>
          </a:p>
          <a:p>
            <a:pPr eaLnBrk="1" hangingPunct="1"/>
            <a:r>
              <a:rPr lang="pt-BR" smtClean="0"/>
              <a:t>Se v é pior que alpha, MAX vai evitá-lo</a:t>
            </a:r>
            <a:endParaRPr lang="en-US" smtClean="0"/>
          </a:p>
        </p:txBody>
      </p:sp>
      <p:pic>
        <p:nvPicPr>
          <p:cNvPr id="28677" name="Picture 5" descr="alpha-beta-gener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9500" y="1997075"/>
            <a:ext cx="2482850" cy="269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Inteligência Artificial para Jogos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Alpha-Beta Pruning</a:t>
            </a:r>
            <a:endParaRPr lang="en-US" smtClean="0"/>
          </a:p>
        </p:txBody>
      </p:sp>
      <p:pic>
        <p:nvPicPr>
          <p:cNvPr id="29700" name="Picture 5"/>
          <p:cNvPicPr>
            <a:picLocks noChangeAspect="1" noChangeArrowheads="1"/>
          </p:cNvPicPr>
          <p:nvPr/>
        </p:nvPicPr>
        <p:blipFill>
          <a:blip r:embed="rId2" cstate="print"/>
          <a:srcRect l="16406" t="25000" r="15625" b="15625"/>
          <a:stretch>
            <a:fillRect/>
          </a:stretch>
        </p:blipFill>
        <p:spPr bwMode="auto">
          <a:xfrm>
            <a:off x="685800" y="1295400"/>
            <a:ext cx="7620000" cy="499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Inteligência Artificial para Jogos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Alpha-Beta Pruning</a:t>
            </a:r>
            <a:endParaRPr lang="en-US" smtClean="0"/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 cstate="print"/>
          <a:srcRect l="15625" t="25000" r="15625" b="33333"/>
          <a:stretch>
            <a:fillRect/>
          </a:stretch>
        </p:blipFill>
        <p:spPr bwMode="auto">
          <a:xfrm>
            <a:off x="685800" y="1524000"/>
            <a:ext cx="7772400" cy="353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Inteligência Artificial para Jogos</a:t>
            </a:r>
          </a:p>
        </p:txBody>
      </p:sp>
      <p:sp>
        <p:nvSpPr>
          <p:cNvPr id="31747" name="AutoShap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Alpha-Beta Pruning</a:t>
            </a:r>
            <a:endParaRPr lang="en-US" smtClean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 eficiência do algoritmo depende da ordem em que os nodos são examinados</a:t>
            </a:r>
          </a:p>
          <a:p>
            <a:pPr eaLnBrk="1" hangingPunct="1"/>
            <a:endParaRPr lang="pt-BR" smtClean="0"/>
          </a:p>
          <a:p>
            <a:pPr eaLnBrk="1" hangingPunct="1"/>
            <a:r>
              <a:rPr lang="pt-BR" smtClean="0"/>
              <a:t>Na média, considerando que uma ordenação boa pode ser feita, o número de nodos a ser examinado é </a:t>
            </a:r>
            <a:r>
              <a:rPr lang="pt-BR" b="1" smtClean="0"/>
              <a:t>O(b</a:t>
            </a:r>
            <a:r>
              <a:rPr lang="pt-BR" b="1" baseline="40000" smtClean="0"/>
              <a:t>m/2</a:t>
            </a:r>
            <a:r>
              <a:rPr lang="pt-BR" b="1" smtClean="0"/>
              <a:t>)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Inteligência Artificial para Jogos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Estados Repetidos</a:t>
            </a:r>
            <a:endParaRPr lang="en-US" smtClean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Uma causa do crescimento exponencial de estados </a:t>
            </a:r>
            <a:r>
              <a:rPr lang="pt-BR" dirty="0" smtClean="0"/>
              <a:t>é </a:t>
            </a:r>
            <a:r>
              <a:rPr lang="pt-BR" dirty="0" smtClean="0"/>
              <a:t>a ocorrência de estados repetidos</a:t>
            </a:r>
          </a:p>
          <a:p>
            <a:pPr lvl="1" eaLnBrk="1" hangingPunct="1"/>
            <a:r>
              <a:rPr lang="pt-BR" dirty="0" smtClean="0"/>
              <a:t>&lt;a1,b1,a2,b2&gt; = &lt;a1,b2,a2,b1&gt;</a:t>
            </a:r>
          </a:p>
          <a:p>
            <a:pPr eaLnBrk="1" hangingPunct="1"/>
            <a:r>
              <a:rPr lang="pt-BR" dirty="0" smtClean="0"/>
              <a:t>Uma forma de evitar isso é construir uma “Tabela de Transposição”, que guarda a utilidade de estados já computados</a:t>
            </a:r>
          </a:p>
          <a:p>
            <a:pPr eaLnBrk="1" hangingPunct="1"/>
            <a:r>
              <a:rPr lang="pt-BR" i="1" dirty="0" err="1" smtClean="0"/>
              <a:t>Tradeoff</a:t>
            </a:r>
            <a:r>
              <a:rPr lang="pt-BR" dirty="0" smtClean="0"/>
              <a:t>: Espaço x Tempo</a:t>
            </a:r>
          </a:p>
          <a:p>
            <a:pPr lvl="1" eaLnBrk="1" hangingPunct="1"/>
            <a:r>
              <a:rPr lang="pt-BR" dirty="0" smtClean="0"/>
              <a:t>Tentar guardar apenas os mais significativos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Inteligência Artificial para Jogos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Solução de Problemas por Busca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mtClean="0"/>
              <a:t>Para atingir um mesmo objetivo, um agente pode executar diferentes seqüências de ações</a:t>
            </a:r>
          </a:p>
          <a:p>
            <a:pPr eaLnBrk="1" hangingPunct="1">
              <a:lnSpc>
                <a:spcPct val="90000"/>
              </a:lnSpc>
            </a:pPr>
            <a:r>
              <a:rPr lang="pt-BR" smtClean="0"/>
              <a:t>O processo mais simples para se encontrar uma dessas seqüências é chamado de </a:t>
            </a:r>
            <a:r>
              <a:rPr lang="pt-BR" b="1" smtClean="0"/>
              <a:t>busca</a:t>
            </a:r>
          </a:p>
          <a:p>
            <a:pPr eaLnBrk="1" hangingPunct="1">
              <a:lnSpc>
                <a:spcPct val="90000"/>
              </a:lnSpc>
            </a:pPr>
            <a:r>
              <a:rPr lang="pt-BR" smtClean="0"/>
              <a:t>O agente deve executar as seguintes etapas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pt-BR" smtClean="0"/>
              <a:t>Formular o problema e o objetivo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pt-BR" smtClean="0"/>
              <a:t>Realizar uma busca para encontrar a seqüência de ações até o objetivo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pt-BR" smtClean="0"/>
              <a:t>Executar a seqüência de ações encontrada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Inteligência Artificial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800" smtClean="0"/>
              <a:t>Decisões Imperfeitas, em Tempo Real</a:t>
            </a:r>
            <a:endParaRPr lang="en-US" sz="3800" smtClean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Minimax</a:t>
            </a:r>
            <a:r>
              <a:rPr lang="pt-BR" dirty="0" smtClean="0"/>
              <a:t> mesmo c/ Alpha Beta </a:t>
            </a:r>
            <a:r>
              <a:rPr lang="pt-BR" dirty="0" err="1" smtClean="0"/>
              <a:t>Prunning</a:t>
            </a:r>
            <a:r>
              <a:rPr lang="pt-BR" dirty="0" smtClean="0"/>
              <a:t> não é factível para jogos complexos</a:t>
            </a:r>
          </a:p>
          <a:p>
            <a:pPr eaLnBrk="1" hangingPunct="1"/>
            <a:r>
              <a:rPr lang="pt-BR" dirty="0" smtClean="0"/>
              <a:t>Solução: </a:t>
            </a:r>
            <a:br>
              <a:rPr lang="pt-BR" dirty="0" smtClean="0"/>
            </a:br>
            <a:r>
              <a:rPr lang="pt-BR" b="1" dirty="0" smtClean="0"/>
              <a:t>Parar a busca antes de chegar ao final</a:t>
            </a:r>
          </a:p>
          <a:p>
            <a:pPr eaLnBrk="1" hangingPunct="1"/>
            <a:r>
              <a:rPr lang="pt-BR" dirty="0" smtClean="0"/>
              <a:t>É necessário:</a:t>
            </a:r>
          </a:p>
          <a:p>
            <a:pPr lvl="1" eaLnBrk="1" hangingPunct="1"/>
            <a:r>
              <a:rPr lang="pt-BR" dirty="0" smtClean="0"/>
              <a:t>Função de Avaliação </a:t>
            </a:r>
            <a:r>
              <a:rPr lang="pt-BR" i="1" dirty="0" smtClean="0"/>
              <a:t>(</a:t>
            </a:r>
            <a:r>
              <a:rPr lang="pt-BR" i="1" dirty="0" err="1" smtClean="0"/>
              <a:t>Evaluation</a:t>
            </a:r>
            <a:r>
              <a:rPr lang="pt-BR" i="1" dirty="0" smtClean="0"/>
              <a:t> </a:t>
            </a:r>
            <a:r>
              <a:rPr lang="pt-BR" i="1" dirty="0" err="1" smtClean="0"/>
              <a:t>Function</a:t>
            </a:r>
            <a:r>
              <a:rPr lang="pt-BR" i="1" dirty="0" smtClean="0"/>
              <a:t>)</a:t>
            </a:r>
            <a:r>
              <a:rPr lang="pt-BR" dirty="0" smtClean="0"/>
              <a:t>: fornece uma </a:t>
            </a:r>
            <a:r>
              <a:rPr lang="pt-BR" b="1" i="1" dirty="0" smtClean="0"/>
              <a:t>estimativa</a:t>
            </a:r>
            <a:r>
              <a:rPr lang="pt-BR" dirty="0" smtClean="0"/>
              <a:t> da utilidade daquele estado</a:t>
            </a:r>
          </a:p>
          <a:p>
            <a:pPr lvl="1" eaLnBrk="1" hangingPunct="1"/>
            <a:r>
              <a:rPr lang="pt-BR" dirty="0" smtClean="0"/>
              <a:t>Teste de Parada </a:t>
            </a:r>
            <a:r>
              <a:rPr lang="pt-BR" i="1" dirty="0" smtClean="0"/>
              <a:t>(</a:t>
            </a:r>
            <a:r>
              <a:rPr lang="pt-BR" i="1" dirty="0" err="1" smtClean="0"/>
              <a:t>Cutoff</a:t>
            </a:r>
            <a:r>
              <a:rPr lang="pt-BR" i="1" dirty="0" smtClean="0"/>
              <a:t> Test):</a:t>
            </a:r>
            <a:r>
              <a:rPr lang="pt-BR" dirty="0" smtClean="0"/>
              <a:t> decide </a:t>
            </a:r>
            <a:r>
              <a:rPr lang="pt-BR" dirty="0" smtClean="0"/>
              <a:t>quando </a:t>
            </a:r>
            <a:r>
              <a:rPr lang="pt-BR" dirty="0" smtClean="0"/>
              <a:t>parar a busca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Inteligência Artificial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Funções de Avaliação</a:t>
            </a:r>
            <a:endParaRPr lang="en-US" smtClean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 b="1" i="1" dirty="0">
                <a:sym typeface="Symbol" pitchFamily="18" charset="2"/>
              </a:rPr>
              <a:t>função de avaliação heurística</a:t>
            </a:r>
          </a:p>
          <a:p>
            <a:pPr lvl="1"/>
            <a:r>
              <a:rPr lang="pt-BR" altLang="pt-BR" dirty="0">
                <a:sym typeface="Symbol" pitchFamily="18" charset="2"/>
              </a:rPr>
              <a:t>Deve ordenar nós terminais da mesma forma que a função utilidade;</a:t>
            </a:r>
          </a:p>
          <a:p>
            <a:pPr lvl="1"/>
            <a:r>
              <a:rPr lang="pt-BR" altLang="pt-BR" dirty="0">
                <a:sym typeface="Symbol" pitchFamily="18" charset="2"/>
              </a:rPr>
              <a:t>A computação deve ser rápida;</a:t>
            </a:r>
          </a:p>
          <a:p>
            <a:pPr lvl="1"/>
            <a:r>
              <a:rPr lang="pt-BR" altLang="pt-BR" dirty="0">
                <a:sym typeface="Symbol" pitchFamily="18" charset="2"/>
              </a:rPr>
              <a:t>Em estados não terminais a função de avaliação deve prover as </a:t>
            </a:r>
            <a:r>
              <a:rPr lang="pt-BR" altLang="pt-BR" u="sng" dirty="0">
                <a:sym typeface="Symbol" pitchFamily="18" charset="2"/>
              </a:rPr>
              <a:t>chances reais de vitória</a:t>
            </a:r>
            <a:r>
              <a:rPr lang="pt-BR" altLang="pt-BR" dirty="0">
                <a:sym typeface="Symbol" pitchFamily="18" charset="2"/>
              </a:rPr>
              <a:t>;</a:t>
            </a:r>
          </a:p>
          <a:p>
            <a:pPr lvl="2"/>
            <a:r>
              <a:rPr lang="pt-BR" altLang="pt-BR" dirty="0">
                <a:sym typeface="Symbol" pitchFamily="18" charset="2"/>
              </a:rPr>
              <a:t>o algoritmo será necessariamente incerto com relação aos resultados finais pois a busca será cortada!</a:t>
            </a:r>
            <a:endParaRPr lang="pt-BR" altLang="pt-BR" u="sng" dirty="0">
              <a:sym typeface="Symbol" pitchFamily="18" charset="2"/>
            </a:endParaRP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Inteligência Artificial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Funções de Avaliação</a:t>
            </a:r>
            <a:endParaRPr lang="en-US" smtClean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80425" cy="5029200"/>
          </a:xfrm>
        </p:spPr>
        <p:txBody>
          <a:bodyPr/>
          <a:lstStyle/>
          <a:p>
            <a:r>
              <a:rPr lang="pt-BR" altLang="pt-BR" dirty="0">
                <a:sym typeface="Symbol" pitchFamily="18" charset="2"/>
              </a:rPr>
              <a:t>Definição de função de avaliação heurística</a:t>
            </a:r>
            <a:r>
              <a:rPr lang="pt-BR" altLang="pt-BR" b="1" dirty="0">
                <a:sym typeface="Symbol" pitchFamily="18" charset="2"/>
              </a:rPr>
              <a:t>:</a:t>
            </a:r>
            <a:r>
              <a:rPr lang="pt-BR" altLang="pt-BR" b="1" i="1" dirty="0">
                <a:sym typeface="Symbol" pitchFamily="18" charset="2"/>
              </a:rPr>
              <a:t> características de estado</a:t>
            </a:r>
          </a:p>
          <a:p>
            <a:pPr lvl="1"/>
            <a:r>
              <a:rPr lang="pt-BR" altLang="pt-BR" dirty="0">
                <a:sym typeface="Symbol" pitchFamily="18" charset="2"/>
              </a:rPr>
              <a:t>em conjunto definem </a:t>
            </a:r>
            <a:r>
              <a:rPr lang="pt-BR" altLang="pt-BR" i="1" dirty="0">
                <a:sym typeface="Symbol" pitchFamily="18" charset="2"/>
              </a:rPr>
              <a:t>categorias</a:t>
            </a:r>
            <a:r>
              <a:rPr lang="pt-BR" altLang="pt-BR" dirty="0">
                <a:sym typeface="Symbol" pitchFamily="18" charset="2"/>
              </a:rPr>
              <a:t> ou classes de </a:t>
            </a:r>
            <a:r>
              <a:rPr lang="pt-BR" altLang="pt-BR" i="1" dirty="0">
                <a:sym typeface="Symbol" pitchFamily="18" charset="2"/>
              </a:rPr>
              <a:t>equivalência de estados </a:t>
            </a:r>
            <a:r>
              <a:rPr lang="pt-BR" altLang="pt-BR" dirty="0">
                <a:sym typeface="Symbol" pitchFamily="18" charset="2"/>
              </a:rPr>
              <a:t>(ex. número de peões tomados</a:t>
            </a:r>
            <a:r>
              <a:rPr lang="pt-BR" altLang="pt-BR" dirty="0" smtClean="0">
                <a:sym typeface="Symbol" pitchFamily="18" charset="2"/>
              </a:rPr>
              <a:t>);</a:t>
            </a:r>
          </a:p>
          <a:p>
            <a:pPr lvl="1"/>
            <a:r>
              <a:rPr lang="pt-BR" altLang="pt-BR" dirty="0" smtClean="0">
                <a:sym typeface="Symbol" pitchFamily="18" charset="2"/>
              </a:rPr>
              <a:t>calcula contribuições numéricas de cada característica e as combina para gerar um resultado final</a:t>
            </a:r>
            <a:endParaRPr lang="pt-BR" dirty="0" smtClean="0"/>
          </a:p>
          <a:p>
            <a:pPr eaLnBrk="1" hangingPunct="1"/>
            <a:r>
              <a:rPr lang="pt-BR" dirty="0" smtClean="0"/>
              <a:t>Exemplos:</a:t>
            </a:r>
          </a:p>
          <a:p>
            <a:pPr lvl="1" eaLnBrk="1" hangingPunct="1"/>
            <a:r>
              <a:rPr lang="pt-BR" dirty="0" smtClean="0"/>
              <a:t>Xadrez: número de </a:t>
            </a:r>
            <a:r>
              <a:rPr lang="pt-BR" dirty="0" smtClean="0"/>
              <a:t>peões</a:t>
            </a:r>
            <a:r>
              <a:rPr lang="pt-BR" dirty="0" smtClean="0"/>
              <a:t>, posições chave, </a:t>
            </a:r>
            <a:r>
              <a:rPr lang="pt-BR" dirty="0" err="1" smtClean="0"/>
              <a:t>etc</a:t>
            </a:r>
            <a:endParaRPr lang="pt-BR" dirty="0" smtClean="0"/>
          </a:p>
          <a:p>
            <a:pPr lvl="1" eaLnBrk="1" hangingPunct="1"/>
            <a:r>
              <a:rPr lang="pt-BR" dirty="0" err="1" smtClean="0"/>
              <a:t>Reversi</a:t>
            </a:r>
            <a:r>
              <a:rPr lang="pt-BR" dirty="0" smtClean="0"/>
              <a:t>: número de peças, posse de quinas, </a:t>
            </a:r>
            <a:r>
              <a:rPr lang="pt-BR" dirty="0" err="1" smtClean="0"/>
              <a:t>etc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Inteligência Artificial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Funções de Avaliação</a:t>
            </a:r>
            <a:endParaRPr lang="en-US" smtClean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80425" cy="50292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pt-BR" smtClean="0"/>
              <a:t>Essas </a:t>
            </a:r>
            <a:r>
              <a:rPr lang="pt-BR" i="1" smtClean="0"/>
              <a:t>features</a:t>
            </a:r>
            <a:r>
              <a:rPr lang="pt-BR" smtClean="0"/>
              <a:t> podem ser consideradas em conjunto: divisão em classes de equivalência</a:t>
            </a:r>
          </a:p>
          <a:p>
            <a:pPr lvl="1" eaLnBrk="1" hangingPunct="1">
              <a:lnSpc>
                <a:spcPct val="110000"/>
              </a:lnSpc>
            </a:pPr>
            <a:r>
              <a:rPr lang="pt-BR" smtClean="0"/>
              <a:t>Conjuntos de estados com características similares</a:t>
            </a:r>
          </a:p>
          <a:p>
            <a:pPr lvl="1" eaLnBrk="1" hangingPunct="1">
              <a:lnSpc>
                <a:spcPct val="110000"/>
              </a:lnSpc>
            </a:pPr>
            <a:r>
              <a:rPr lang="pt-BR" smtClean="0"/>
              <a:t>Para cada classe, determina-se por experiência:</a:t>
            </a:r>
          </a:p>
          <a:p>
            <a:pPr lvl="2" eaLnBrk="1" hangingPunct="1">
              <a:lnSpc>
                <a:spcPct val="110000"/>
              </a:lnSpc>
            </a:pPr>
            <a:r>
              <a:rPr lang="pt-BR" smtClean="0"/>
              <a:t>%Vitórias, %Empates, %Derrotas</a:t>
            </a:r>
          </a:p>
          <a:p>
            <a:pPr lvl="1" eaLnBrk="1" hangingPunct="1">
              <a:lnSpc>
                <a:spcPct val="110000"/>
              </a:lnSpc>
            </a:pPr>
            <a:r>
              <a:rPr lang="pt-BR" smtClean="0"/>
              <a:t>Função de avaliação é calculada como uma média ponderada. </a:t>
            </a:r>
          </a:p>
          <a:p>
            <a:pPr lvl="2" eaLnBrk="1" hangingPunct="1">
              <a:lnSpc>
                <a:spcPct val="110000"/>
              </a:lnSpc>
            </a:pPr>
            <a:r>
              <a:rPr lang="pt-BR" smtClean="0"/>
              <a:t>Ex. 72% Vitória, 20% Derrota, 8% empate</a:t>
            </a:r>
            <a:br>
              <a:rPr lang="pt-BR" smtClean="0"/>
            </a:br>
            <a:r>
              <a:rPr lang="pt-BR" i="1" smtClean="0"/>
              <a:t>Eval(S) = (0.72 x 1) + (0.2 x -1) + (0.08 x 0) = 0.52</a:t>
            </a:r>
          </a:p>
          <a:p>
            <a:pPr lvl="1" eaLnBrk="1" hangingPunct="1">
              <a:lnSpc>
                <a:spcPct val="110000"/>
              </a:lnSpc>
            </a:pPr>
            <a:r>
              <a:rPr lang="pt-BR" smtClean="0"/>
              <a:t>Requer muitas classes e experiência...</a:t>
            </a:r>
            <a:endParaRPr 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Inteligência Artificial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Funções de Avaliação</a:t>
            </a:r>
            <a:endParaRPr lang="en-US" smtClean="0"/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211763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pt-BR" sz="2600" dirty="0" smtClean="0"/>
              <a:t>Uma forma </a:t>
            </a:r>
            <a:r>
              <a:rPr lang="pt-BR" sz="2600" dirty="0" smtClean="0"/>
              <a:t>é </a:t>
            </a:r>
            <a:r>
              <a:rPr lang="pt-BR" sz="2600" dirty="0" smtClean="0"/>
              <a:t>dar valor diretamente </a:t>
            </a:r>
            <a:r>
              <a:rPr lang="pt-BR" sz="2600" dirty="0" smtClean="0"/>
              <a:t>às </a:t>
            </a:r>
            <a:r>
              <a:rPr lang="pt-BR" sz="2600" i="1" dirty="0" err="1" smtClean="0"/>
              <a:t>features</a:t>
            </a:r>
            <a:endParaRPr lang="pt-BR" sz="2600" dirty="0" smtClean="0"/>
          </a:p>
          <a:p>
            <a:pPr lvl="1" eaLnBrk="1" hangingPunct="1">
              <a:lnSpc>
                <a:spcPct val="110000"/>
              </a:lnSpc>
            </a:pPr>
            <a:r>
              <a:rPr lang="pt-BR" sz="2200" dirty="0" smtClean="0"/>
              <a:t>Xadrez: Peão = 1, Cavalo / Bispo = 3, etc...</a:t>
            </a:r>
          </a:p>
          <a:p>
            <a:pPr lvl="1" eaLnBrk="1" hangingPunct="1">
              <a:lnSpc>
                <a:spcPct val="110000"/>
              </a:lnSpc>
            </a:pPr>
            <a:r>
              <a:rPr lang="pt-BR" sz="2200" dirty="0" smtClean="0"/>
              <a:t>“Estrutura de peões”, “Proteção do rei”, etc...</a:t>
            </a:r>
          </a:p>
          <a:p>
            <a:pPr eaLnBrk="1" hangingPunct="1">
              <a:lnSpc>
                <a:spcPct val="110000"/>
              </a:lnSpc>
            </a:pPr>
            <a:r>
              <a:rPr lang="pt-BR" sz="2600" dirty="0" smtClean="0"/>
              <a:t>A função de avaliação é computada através de uma combinação linear ponderada</a:t>
            </a:r>
          </a:p>
          <a:p>
            <a:pPr lvl="1" eaLnBrk="1" hangingPunct="1">
              <a:lnSpc>
                <a:spcPct val="110000"/>
              </a:lnSpc>
            </a:pPr>
            <a:r>
              <a:rPr lang="pt-BR" sz="2200" i="1" dirty="0" err="1" smtClean="0"/>
              <a:t>Eval</a:t>
            </a:r>
            <a:r>
              <a:rPr lang="pt-BR" sz="2200" i="1" dirty="0" smtClean="0"/>
              <a:t>(S) = w</a:t>
            </a:r>
            <a:r>
              <a:rPr lang="pt-BR" sz="2200" i="1" baseline="-25000" dirty="0" smtClean="0"/>
              <a:t>1</a:t>
            </a:r>
            <a:r>
              <a:rPr lang="pt-BR" sz="2200" i="1" dirty="0" smtClean="0"/>
              <a:t>.f</a:t>
            </a:r>
            <a:r>
              <a:rPr lang="pt-BR" sz="2200" i="1" baseline="-25000" dirty="0" smtClean="0"/>
              <a:t>1</a:t>
            </a:r>
            <a:r>
              <a:rPr lang="pt-BR" sz="2200" i="1" dirty="0" smtClean="0"/>
              <a:t> (s) + w</a:t>
            </a:r>
            <a:r>
              <a:rPr lang="pt-BR" sz="2200" i="1" baseline="-25000" dirty="0" smtClean="0"/>
              <a:t>2</a:t>
            </a:r>
            <a:r>
              <a:rPr lang="pt-BR" sz="2200" i="1" dirty="0" smtClean="0"/>
              <a:t>.f</a:t>
            </a:r>
            <a:r>
              <a:rPr lang="pt-BR" sz="2200" i="1" baseline="-25000" dirty="0" smtClean="0"/>
              <a:t>2</a:t>
            </a:r>
            <a:r>
              <a:rPr lang="pt-BR" sz="2200" i="1" dirty="0" smtClean="0"/>
              <a:t> (s) + ... + </a:t>
            </a:r>
            <a:r>
              <a:rPr lang="pt-BR" sz="2200" i="1" dirty="0" err="1" smtClean="0"/>
              <a:t>w</a:t>
            </a:r>
            <a:r>
              <a:rPr lang="pt-BR" sz="2200" i="1" baseline="-25000" dirty="0" err="1" smtClean="0"/>
              <a:t>n</a:t>
            </a:r>
            <a:r>
              <a:rPr lang="pt-BR" sz="2200" i="1" dirty="0" smtClean="0"/>
              <a:t>.</a:t>
            </a:r>
            <a:r>
              <a:rPr lang="pt-BR" sz="2200" i="1" dirty="0" err="1" smtClean="0"/>
              <a:t>f</a:t>
            </a:r>
            <a:r>
              <a:rPr lang="pt-BR" sz="2200" i="1" baseline="-25000" dirty="0" err="1" smtClean="0"/>
              <a:t>n</a:t>
            </a:r>
            <a:r>
              <a:rPr lang="pt-BR" sz="2200" i="1" dirty="0" smtClean="0"/>
              <a:t> (s) </a:t>
            </a:r>
          </a:p>
          <a:p>
            <a:pPr lvl="1" eaLnBrk="1" hangingPunct="1">
              <a:lnSpc>
                <a:spcPct val="110000"/>
              </a:lnSpc>
            </a:pPr>
            <a:r>
              <a:rPr lang="pt-BR" sz="2200" dirty="0" smtClean="0"/>
              <a:t>Funções não lineares também podem ser usadas</a:t>
            </a:r>
          </a:p>
          <a:p>
            <a:pPr lvl="2" eaLnBrk="1" hangingPunct="1">
              <a:lnSpc>
                <a:spcPct val="110000"/>
              </a:lnSpc>
            </a:pPr>
            <a:r>
              <a:rPr lang="pt-BR" sz="2000" dirty="0" smtClean="0"/>
              <a:t>Um par de bispos tem mais valor que o dobro de um só</a:t>
            </a:r>
          </a:p>
          <a:p>
            <a:pPr lvl="2" eaLnBrk="1" hangingPunct="1">
              <a:lnSpc>
                <a:spcPct val="110000"/>
              </a:lnSpc>
            </a:pPr>
            <a:r>
              <a:rPr lang="pt-BR" sz="2000" dirty="0" smtClean="0"/>
              <a:t>Leva em consideração as outras peças, #jogadas, </a:t>
            </a:r>
            <a:r>
              <a:rPr lang="pt-BR" sz="2000" dirty="0" err="1" smtClean="0"/>
              <a:t>etc</a:t>
            </a:r>
            <a:endParaRPr lang="pt-BR" sz="2000" dirty="0" smtClean="0"/>
          </a:p>
          <a:p>
            <a:pPr eaLnBrk="1" hangingPunct="1">
              <a:lnSpc>
                <a:spcPct val="110000"/>
              </a:lnSpc>
            </a:pPr>
            <a:r>
              <a:rPr lang="pt-BR" sz="2600" dirty="0" smtClean="0"/>
              <a:t>De novo, experiência / aprendizado é necessário</a:t>
            </a:r>
            <a:endParaRPr lang="en-US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Inteligência Artificial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Teste de Parada</a:t>
            </a:r>
            <a:endParaRPr lang="en-US" smtClean="0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i="1" dirty="0" err="1" smtClean="0"/>
              <a:t>If</a:t>
            </a:r>
            <a:r>
              <a:rPr lang="pt-BR" i="1" dirty="0" smtClean="0"/>
              <a:t> </a:t>
            </a:r>
            <a:r>
              <a:rPr lang="pt-BR" i="1" dirty="0" err="1" smtClean="0"/>
              <a:t>Cutoff-Test</a:t>
            </a:r>
            <a:r>
              <a:rPr lang="pt-BR" i="1" dirty="0" smtClean="0"/>
              <a:t>(</a:t>
            </a:r>
            <a:r>
              <a:rPr lang="pt-BR" i="1" dirty="0" err="1" smtClean="0"/>
              <a:t>State</a:t>
            </a:r>
            <a:r>
              <a:rPr lang="pt-BR" i="1" dirty="0" smtClean="0"/>
              <a:t>, </a:t>
            </a:r>
            <a:r>
              <a:rPr lang="pt-BR" i="1" dirty="0" err="1" smtClean="0"/>
              <a:t>Depth</a:t>
            </a:r>
            <a:r>
              <a:rPr lang="pt-BR" i="1" dirty="0" smtClean="0"/>
              <a:t>) </a:t>
            </a:r>
            <a:r>
              <a:rPr lang="pt-BR" i="1" dirty="0" err="1" smtClean="0"/>
              <a:t>return</a:t>
            </a:r>
            <a:r>
              <a:rPr lang="pt-BR" i="1" dirty="0" smtClean="0"/>
              <a:t> </a:t>
            </a:r>
            <a:r>
              <a:rPr lang="pt-BR" i="1" dirty="0" err="1" smtClean="0"/>
              <a:t>Eval</a:t>
            </a:r>
            <a:r>
              <a:rPr lang="pt-BR" i="1" dirty="0" smtClean="0"/>
              <a:t>(</a:t>
            </a:r>
            <a:r>
              <a:rPr lang="pt-BR" i="1" dirty="0" err="1" smtClean="0"/>
              <a:t>state</a:t>
            </a:r>
            <a:r>
              <a:rPr lang="pt-BR" i="1" dirty="0" smtClean="0"/>
              <a:t>)</a:t>
            </a:r>
          </a:p>
          <a:p>
            <a:pPr eaLnBrk="1" hangingPunct="1"/>
            <a:r>
              <a:rPr lang="pt-BR" dirty="0" smtClean="0"/>
              <a:t>Forma mais comum: </a:t>
            </a:r>
            <a:r>
              <a:rPr lang="pt-BR" b="1" dirty="0" smtClean="0"/>
              <a:t>profundidade fixa</a:t>
            </a:r>
          </a:p>
          <a:p>
            <a:pPr eaLnBrk="1" hangingPunct="1"/>
            <a:r>
              <a:rPr lang="pt-BR" dirty="0" smtClean="0"/>
              <a:t>Problemas: e se na próxima jogada...</a:t>
            </a:r>
          </a:p>
          <a:p>
            <a:pPr lvl="1" eaLnBrk="1" hangingPunct="1"/>
            <a:r>
              <a:rPr lang="pt-BR" dirty="0" smtClean="0"/>
              <a:t>Mesmo valor da função de avaliação nos dois: </a:t>
            </a:r>
            <a:endParaRPr lang="en-US" dirty="0" smtClean="0"/>
          </a:p>
        </p:txBody>
      </p:sp>
      <p:pic>
        <p:nvPicPr>
          <p:cNvPr id="27136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6795" y="3388799"/>
            <a:ext cx="3248025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136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67920" y="3356858"/>
            <a:ext cx="3219450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Inteligência Artificial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Teste de Parada</a:t>
            </a:r>
            <a:endParaRPr lang="en-US" smtClean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2208213"/>
          </a:xfrm>
        </p:spPr>
        <p:txBody>
          <a:bodyPr/>
          <a:lstStyle/>
          <a:p>
            <a:pPr eaLnBrk="1" hangingPunct="1"/>
            <a:r>
              <a:rPr lang="pt-BR" smtClean="0"/>
              <a:t>A função de avaliação somente deve ser aplicada a estados que não vão sofrer mudanças bruscas de valor</a:t>
            </a:r>
          </a:p>
          <a:p>
            <a:pPr lvl="1" eaLnBrk="1" hangingPunct="1"/>
            <a:r>
              <a:rPr lang="pt-BR" i="1" smtClean="0"/>
              <a:t>Quiescence Search</a:t>
            </a:r>
          </a:p>
        </p:txBody>
      </p:sp>
      <p:pic>
        <p:nvPicPr>
          <p:cNvPr id="2723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3700463"/>
            <a:ext cx="2595563" cy="2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2389" name="Rectangle 5"/>
          <p:cNvSpPr>
            <a:spLocks noChangeArrowheads="1"/>
          </p:cNvSpPr>
          <p:nvPr/>
        </p:nvSpPr>
        <p:spPr bwMode="auto">
          <a:xfrm>
            <a:off x="352425" y="3589338"/>
            <a:ext cx="5400675" cy="263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pt-BR" sz="3000" b="0"/>
              <a:t>Efeito Horizonte: jogada catastrófica que vai acontecer inevitavelmente em um futuro próximo, fora do horizonte de busca</a:t>
            </a:r>
            <a:endParaRPr lang="en-US" sz="30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Inteligência Artificial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Poda</a:t>
            </a:r>
            <a:endParaRPr lang="en-US" smtClean="0"/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i="1" dirty="0" smtClean="0"/>
              <a:t>Singular </a:t>
            </a:r>
            <a:r>
              <a:rPr lang="pt-BR" i="1" dirty="0" err="1" smtClean="0"/>
              <a:t>Extensions</a:t>
            </a:r>
            <a:endParaRPr lang="pt-BR" dirty="0" smtClean="0"/>
          </a:p>
          <a:p>
            <a:pPr lvl="1" eaLnBrk="1" hangingPunct="1"/>
            <a:r>
              <a:rPr lang="pt-BR" dirty="0" smtClean="0"/>
              <a:t>Ultrapassar a profundidade limite para ações que são “claramente melhores”</a:t>
            </a:r>
          </a:p>
          <a:p>
            <a:pPr lvl="1" eaLnBrk="1" hangingPunct="1"/>
            <a:r>
              <a:rPr lang="pt-BR" dirty="0" smtClean="0"/>
              <a:t>Na prática, diminui o </a:t>
            </a:r>
            <a:r>
              <a:rPr lang="pt-BR" i="1" dirty="0" err="1" smtClean="0"/>
              <a:t>branching</a:t>
            </a:r>
            <a:r>
              <a:rPr lang="pt-BR" i="1" dirty="0" smtClean="0"/>
              <a:t> </a:t>
            </a:r>
            <a:r>
              <a:rPr lang="pt-BR" i="1" dirty="0" err="1" smtClean="0"/>
              <a:t>factor</a:t>
            </a:r>
            <a:r>
              <a:rPr lang="pt-BR" i="1" dirty="0" smtClean="0"/>
              <a:t> </a:t>
            </a:r>
            <a:r>
              <a:rPr lang="pt-BR" dirty="0" smtClean="0"/>
              <a:t>(poda)</a:t>
            </a:r>
          </a:p>
          <a:p>
            <a:pPr eaLnBrk="1" hangingPunct="1"/>
            <a:endParaRPr lang="pt-BR" i="1" dirty="0" smtClean="0"/>
          </a:p>
          <a:p>
            <a:pPr eaLnBrk="1" hangingPunct="1"/>
            <a:r>
              <a:rPr lang="pt-BR" i="1" dirty="0" err="1" smtClean="0"/>
              <a:t>Forward</a:t>
            </a:r>
            <a:r>
              <a:rPr lang="pt-BR" i="1" dirty="0" smtClean="0"/>
              <a:t> </a:t>
            </a:r>
            <a:r>
              <a:rPr lang="pt-BR" i="1" dirty="0" err="1" smtClean="0"/>
              <a:t>Prunning</a:t>
            </a:r>
            <a:endParaRPr lang="pt-BR" dirty="0" smtClean="0"/>
          </a:p>
          <a:p>
            <a:pPr lvl="1" eaLnBrk="1" hangingPunct="1"/>
            <a:r>
              <a:rPr lang="pt-BR" dirty="0" smtClean="0"/>
              <a:t>Ignorar certos movimentos possíveis</a:t>
            </a:r>
          </a:p>
          <a:p>
            <a:pPr lvl="1" eaLnBrk="1" hangingPunct="1"/>
            <a:r>
              <a:rPr lang="pt-BR" dirty="0" smtClean="0"/>
              <a:t>Humanos fazem isso inconscientemente</a:t>
            </a:r>
          </a:p>
          <a:p>
            <a:pPr lvl="1" eaLnBrk="1" hangingPunct="1"/>
            <a:r>
              <a:rPr lang="pt-BR" dirty="0" smtClean="0"/>
              <a:t>Interessante para movimentos simétricos</a:t>
            </a:r>
          </a:p>
          <a:p>
            <a:pPr lvl="1" eaLnBrk="1" hangingPunct="1"/>
            <a:r>
              <a:rPr lang="en-US" dirty="0" err="1" smtClean="0"/>
              <a:t>Possível</a:t>
            </a:r>
            <a:r>
              <a:rPr lang="en-US" dirty="0" smtClean="0"/>
              <a:t> </a:t>
            </a:r>
            <a:r>
              <a:rPr lang="en-US" dirty="0" err="1" smtClean="0"/>
              <a:t>uso</a:t>
            </a:r>
            <a:r>
              <a:rPr lang="en-US" dirty="0" smtClean="0"/>
              <a:t> de </a:t>
            </a:r>
            <a:r>
              <a:rPr lang="en-US" dirty="0" err="1" smtClean="0"/>
              <a:t>de</a:t>
            </a:r>
            <a:r>
              <a:rPr lang="en-US" dirty="0" smtClean="0"/>
              <a:t> </a:t>
            </a:r>
            <a:r>
              <a:rPr lang="en-US" dirty="0" err="1" smtClean="0"/>
              <a:t>técnicas</a:t>
            </a:r>
            <a:r>
              <a:rPr lang="en-US" dirty="0" smtClean="0"/>
              <a:t> </a:t>
            </a:r>
            <a:r>
              <a:rPr lang="en-US" dirty="0" err="1" smtClean="0"/>
              <a:t>probabilísticas</a:t>
            </a: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Lookup</a:t>
            </a:r>
            <a:r>
              <a:rPr lang="pt-BR" dirty="0" smtClean="0"/>
              <a:t> x Search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Uso de tabelas para definir as jogadas.</a:t>
            </a:r>
          </a:p>
          <a:p>
            <a:r>
              <a:rPr lang="pt-BR" dirty="0" smtClean="0"/>
              <a:t>Normalmente usadas no início ou final das partidas</a:t>
            </a:r>
          </a:p>
          <a:p>
            <a:r>
              <a:rPr lang="pt-BR" dirty="0" smtClean="0"/>
              <a:t>Xadrez:</a:t>
            </a:r>
          </a:p>
          <a:p>
            <a:pPr lvl="1"/>
            <a:r>
              <a:rPr lang="pt-BR" dirty="0" smtClean="0"/>
              <a:t>Abertura: “Defesa Siciliana”, “Cheque Pastor”</a:t>
            </a:r>
          </a:p>
          <a:p>
            <a:pPr lvl="1"/>
            <a:r>
              <a:rPr lang="pt-BR" dirty="0" smtClean="0"/>
              <a:t>Fechamento: Rei e Torre x Rei (KRK)</a:t>
            </a:r>
          </a:p>
          <a:p>
            <a:r>
              <a:rPr lang="pt-BR" dirty="0" smtClean="0"/>
              <a:t>Construídas a partir de experiência e /ou “computação reversa”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err="1" smtClean="0"/>
              <a:t>Inteligência</a:t>
            </a:r>
            <a:r>
              <a:rPr lang="en-US" altLang="en-US" dirty="0" smtClean="0"/>
              <a:t> Artificial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Inteligência Artificial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Jogos Não-Determinísticos (sorte)</a:t>
            </a:r>
            <a:endParaRPr lang="en-US" smtClean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Exemplo: Gamão</a:t>
            </a:r>
          </a:p>
          <a:p>
            <a:pPr eaLnBrk="1" hangingPunct="1"/>
            <a:r>
              <a:rPr lang="pt-BR" smtClean="0"/>
              <a:t>As jogadas possíveis são determinadas depois que se jogam os dados</a:t>
            </a:r>
          </a:p>
          <a:p>
            <a:pPr eaLnBrk="1" hangingPunct="1"/>
            <a:r>
              <a:rPr lang="pt-BR" smtClean="0"/>
              <a:t>Não é possível construir uma árvore como no caso do xadrez e aplicar o minimax</a:t>
            </a:r>
          </a:p>
          <a:p>
            <a:pPr eaLnBrk="1" hangingPunct="1"/>
            <a:r>
              <a:rPr lang="pt-BR" smtClean="0"/>
              <a:t>Solução:</a:t>
            </a:r>
          </a:p>
          <a:p>
            <a:pPr lvl="1" eaLnBrk="1" hangingPunct="1"/>
            <a:r>
              <a:rPr lang="pt-BR" smtClean="0"/>
              <a:t>Incluir nodos intermediários com as chances</a:t>
            </a:r>
          </a:p>
          <a:p>
            <a:pPr lvl="1" eaLnBrk="1" hangingPunct="1"/>
            <a:r>
              <a:rPr lang="pt-BR" smtClean="0"/>
              <a:t>Algoritmo: ExpectiMinimax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Inteligência Artificial para Jogos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Definição do Problema</a:t>
            </a:r>
            <a:endParaRPr lang="en-US" smtClean="0"/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64538" cy="5029200"/>
          </a:xfrm>
        </p:spPr>
        <p:txBody>
          <a:bodyPr/>
          <a:lstStyle/>
          <a:p>
            <a:pPr eaLnBrk="1" hangingPunct="1"/>
            <a:r>
              <a:rPr lang="pt-BR" dirty="0" smtClean="0"/>
              <a:t>De modo mais formal, tem-se 4 componentes</a:t>
            </a:r>
          </a:p>
          <a:p>
            <a:pPr lvl="1" eaLnBrk="1" hangingPunct="1"/>
            <a:r>
              <a:rPr lang="pt-BR" dirty="0" smtClean="0"/>
              <a:t>Estado inicial</a:t>
            </a:r>
          </a:p>
          <a:p>
            <a:pPr lvl="1" eaLnBrk="1" hangingPunct="1"/>
            <a:r>
              <a:rPr lang="pt-BR" dirty="0" smtClean="0"/>
              <a:t>Sequência de ações possíveis</a:t>
            </a:r>
          </a:p>
          <a:p>
            <a:pPr lvl="2" eaLnBrk="1" hangingPunct="1"/>
            <a:r>
              <a:rPr lang="pt-BR" dirty="0" smtClean="0"/>
              <a:t>Função </a:t>
            </a:r>
            <a:r>
              <a:rPr lang="pt-BR" i="1" dirty="0" smtClean="0"/>
              <a:t>sucessora </a:t>
            </a:r>
            <a:r>
              <a:rPr lang="pt-BR" dirty="0" smtClean="0"/>
              <a:t>(retorna pares &lt;ação, estado&gt;)</a:t>
            </a:r>
          </a:p>
          <a:p>
            <a:pPr lvl="2" eaLnBrk="1" hangingPunct="1"/>
            <a:r>
              <a:rPr lang="pt-BR" dirty="0" smtClean="0"/>
              <a:t>O estado inicial juntamente com a função sucessora definem o </a:t>
            </a:r>
            <a:r>
              <a:rPr lang="pt-BR" b="1" dirty="0" smtClean="0"/>
              <a:t>espaço de estados</a:t>
            </a:r>
            <a:r>
              <a:rPr lang="pt-BR" dirty="0" smtClean="0"/>
              <a:t> do problema, ou seja todos os estados atingíveis a partir do estado inicial</a:t>
            </a:r>
          </a:p>
          <a:p>
            <a:pPr lvl="1" eaLnBrk="1" hangingPunct="1"/>
            <a:r>
              <a:rPr lang="pt-BR" dirty="0" smtClean="0"/>
              <a:t>Teste do objetivo</a:t>
            </a:r>
          </a:p>
          <a:p>
            <a:pPr lvl="1" eaLnBrk="1" hangingPunct="1"/>
            <a:r>
              <a:rPr lang="pt-BR" dirty="0" smtClean="0"/>
              <a:t>Custo da solução (do caminho)</a:t>
            </a:r>
          </a:p>
          <a:p>
            <a:pPr lvl="2" eaLnBrk="1" hangingPunct="1"/>
            <a:r>
              <a:rPr lang="pt-BR" dirty="0" smtClean="0"/>
              <a:t>Normalmente cada ação tem um custo </a:t>
            </a:r>
          </a:p>
          <a:p>
            <a:pPr lvl="2" eaLnBrk="1" hangingPunct="1"/>
            <a:r>
              <a:rPr lang="pt-BR" dirty="0" smtClean="0"/>
              <a:t>Solução </a:t>
            </a:r>
            <a:r>
              <a:rPr lang="pt-BR" b="1" dirty="0" smtClean="0"/>
              <a:t>Ótima</a:t>
            </a:r>
            <a:r>
              <a:rPr lang="pt-BR" dirty="0" smtClean="0"/>
              <a:t> é aquela cujo caminho tem o menor custo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Inteligência Artificial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Jogos Não-Determinísticos (sorte)</a:t>
            </a:r>
            <a:endParaRPr lang="en-US" smtClean="0"/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8650" y="1236663"/>
            <a:ext cx="5616575" cy="492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Inteligência Artificial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ExpectiMinimax</a:t>
            </a:r>
            <a:endParaRPr lang="en-US" smtClean="0"/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1425" y="1858963"/>
            <a:ext cx="6562725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Inteligência Artificial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ExpectiMinimax</a:t>
            </a:r>
            <a:endParaRPr lang="en-US" dirty="0" smtClean="0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2025" y="1592263"/>
            <a:ext cx="4572000" cy="384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ExpectiMinimax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Definir funções de avaliação é normalmente mais complexo. No caso abaixo, uma transformação que preserva a ordem, altera o resultado. </a:t>
            </a:r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Inteligência Artificial</a:t>
            </a:r>
            <a:endParaRPr lang="en-US" altLang="en-US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737" y="2562398"/>
            <a:ext cx="801052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Simulação de Monte Carlo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Fazer uma série de “simulações” (jogos completos) de forma a estabelecer a função de avaliação de uma determinada posição</a:t>
            </a:r>
          </a:p>
          <a:p>
            <a:endParaRPr lang="pt-BR" dirty="0" smtClean="0"/>
          </a:p>
          <a:p>
            <a:r>
              <a:rPr lang="pt-BR" dirty="0" smtClean="0"/>
              <a:t>Técnica que vem sendo muito estudada recentemente, e tem sido importante em jogos complexos tais como </a:t>
            </a:r>
            <a:r>
              <a:rPr lang="pt-BR" dirty="0" err="1" smtClean="0"/>
              <a:t>Go</a:t>
            </a:r>
            <a:r>
              <a:rPr lang="pt-BR" dirty="0" smtClean="0"/>
              <a:t>, </a:t>
            </a:r>
            <a:r>
              <a:rPr lang="pt-BR" dirty="0" err="1" smtClean="0"/>
              <a:t>Poker</a:t>
            </a:r>
            <a:r>
              <a:rPr lang="pt-BR" dirty="0" smtClean="0"/>
              <a:t>.  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Inteligência Artificial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Jogos Parcialmente Observáveis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Kriegspiel</a:t>
            </a:r>
            <a:endParaRPr lang="pt-BR" dirty="0" smtClean="0"/>
          </a:p>
          <a:p>
            <a:pPr lvl="1"/>
            <a:r>
              <a:rPr lang="pt-BR" dirty="0" smtClean="0"/>
              <a:t>Xadrez parcialmente observável, onde cada jogador só vê as suas peças</a:t>
            </a:r>
          </a:p>
          <a:p>
            <a:pPr lvl="1"/>
            <a:r>
              <a:rPr lang="pt-BR" dirty="0" smtClean="0"/>
              <a:t>Uso de </a:t>
            </a:r>
            <a:r>
              <a:rPr lang="pt-BR" i="1" dirty="0" err="1" smtClean="0"/>
              <a:t>Belief</a:t>
            </a:r>
            <a:r>
              <a:rPr lang="pt-BR" i="1" dirty="0" smtClean="0"/>
              <a:t> States</a:t>
            </a:r>
          </a:p>
          <a:p>
            <a:endParaRPr lang="pt-BR" i="1" dirty="0" smtClean="0"/>
          </a:p>
          <a:p>
            <a:r>
              <a:rPr lang="pt-BR" dirty="0" smtClean="0"/>
              <a:t>Jogos de Carta</a:t>
            </a:r>
          </a:p>
          <a:p>
            <a:pPr lvl="1"/>
            <a:r>
              <a:rPr lang="pt-BR" dirty="0" smtClean="0"/>
              <a:t>Parcialmente Observáveis + Estocásticos</a:t>
            </a:r>
          </a:p>
          <a:p>
            <a:pPr lvl="1"/>
            <a:r>
              <a:rPr lang="pt-BR" dirty="0" smtClean="0"/>
              <a:t>Combinatórios</a:t>
            </a:r>
          </a:p>
          <a:p>
            <a:pPr lvl="1"/>
            <a:r>
              <a:rPr lang="pt-BR" dirty="0" smtClean="0"/>
              <a:t>“Blefes” 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err="1" smtClean="0"/>
              <a:t>Inteligência</a:t>
            </a:r>
            <a:r>
              <a:rPr lang="en-US" altLang="en-US" dirty="0" smtClean="0"/>
              <a:t> Artificial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Inteligência Artificial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Estado da Arte de Alguns Jogos</a:t>
            </a:r>
            <a:endParaRPr lang="en-US" smtClean="0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40315"/>
            <a:ext cx="8229600" cy="51339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dirty="0" smtClean="0"/>
              <a:t>Xadrez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 err="1" smtClean="0"/>
              <a:t>Deep</a:t>
            </a:r>
            <a:r>
              <a:rPr lang="pt-BR" dirty="0" smtClean="0"/>
              <a:t> </a:t>
            </a:r>
            <a:r>
              <a:rPr lang="pt-BR" dirty="0" err="1" smtClean="0"/>
              <a:t>Blue</a:t>
            </a:r>
            <a:r>
              <a:rPr lang="pt-BR" dirty="0" smtClean="0"/>
              <a:t> bateu </a:t>
            </a:r>
            <a:r>
              <a:rPr lang="pt-BR" dirty="0" err="1" smtClean="0"/>
              <a:t>Kasparov</a:t>
            </a:r>
            <a:r>
              <a:rPr lang="pt-BR" dirty="0" smtClean="0"/>
              <a:t> em 1997</a:t>
            </a:r>
          </a:p>
          <a:p>
            <a:pPr lvl="2" eaLnBrk="1" hangingPunct="1">
              <a:lnSpc>
                <a:spcPct val="90000"/>
              </a:lnSpc>
            </a:pPr>
            <a:r>
              <a:rPr lang="pt-BR" dirty="0" smtClean="0"/>
              <a:t>30 </a:t>
            </a:r>
            <a:r>
              <a:rPr lang="pt-BR" dirty="0" smtClean="0"/>
              <a:t>bilhões de posições por move = média 14 níveis</a:t>
            </a:r>
          </a:p>
          <a:p>
            <a:pPr lvl="2" eaLnBrk="1" hangingPunct="1">
              <a:lnSpc>
                <a:spcPct val="90000"/>
              </a:lnSpc>
            </a:pPr>
            <a:r>
              <a:rPr lang="pt-BR" dirty="0"/>
              <a:t>P</a:t>
            </a:r>
            <a:r>
              <a:rPr lang="pt-BR" dirty="0" smtClean="0"/>
              <a:t>odia </a:t>
            </a:r>
            <a:r>
              <a:rPr lang="pt-BR" dirty="0" smtClean="0"/>
              <a:t>chegar a 40 níveis</a:t>
            </a:r>
          </a:p>
          <a:p>
            <a:pPr lvl="2" eaLnBrk="1" hangingPunct="1">
              <a:lnSpc>
                <a:spcPct val="90000"/>
              </a:lnSpc>
            </a:pPr>
            <a:r>
              <a:rPr lang="pt-BR" dirty="0" err="1" smtClean="0"/>
              <a:t>Alpha-Beta</a:t>
            </a:r>
            <a:r>
              <a:rPr lang="pt-BR" dirty="0" smtClean="0"/>
              <a:t> c/ função de avaliação com 8000 </a:t>
            </a:r>
            <a:r>
              <a:rPr lang="pt-BR" dirty="0" err="1" smtClean="0"/>
              <a:t>features</a:t>
            </a:r>
            <a:endParaRPr lang="pt-BR" dirty="0" smtClean="0"/>
          </a:p>
          <a:p>
            <a:pPr lvl="2" eaLnBrk="1" hangingPunct="1">
              <a:lnSpc>
                <a:spcPct val="90000"/>
              </a:lnSpc>
            </a:pPr>
            <a:r>
              <a:rPr lang="pt-BR" dirty="0" smtClean="0"/>
              <a:t>Banco de dados</a:t>
            </a:r>
          </a:p>
          <a:p>
            <a:pPr lvl="3" eaLnBrk="1" hangingPunct="1">
              <a:lnSpc>
                <a:spcPct val="90000"/>
              </a:lnSpc>
            </a:pPr>
            <a:r>
              <a:rPr lang="pt-BR" dirty="0" smtClean="0"/>
              <a:t>4000 aberturas</a:t>
            </a:r>
          </a:p>
          <a:p>
            <a:pPr lvl="3" eaLnBrk="1" hangingPunct="1">
              <a:lnSpc>
                <a:spcPct val="90000"/>
              </a:lnSpc>
            </a:pPr>
            <a:r>
              <a:rPr lang="pt-BR" dirty="0" smtClean="0"/>
              <a:t>Todos os fechamentos possíveis p/ 5 peças (muitos p/ 6)</a:t>
            </a:r>
          </a:p>
          <a:p>
            <a:pPr lvl="3" eaLnBrk="1" hangingPunct="1">
              <a:lnSpc>
                <a:spcPct val="90000"/>
              </a:lnSpc>
            </a:pPr>
            <a:r>
              <a:rPr lang="pt-BR" dirty="0" smtClean="0"/>
              <a:t>Análise de 700.000 jogos (</a:t>
            </a:r>
            <a:r>
              <a:rPr lang="pt-BR" i="1" dirty="0" err="1" smtClean="0"/>
              <a:t>consensus</a:t>
            </a:r>
            <a:r>
              <a:rPr lang="pt-BR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 smtClean="0"/>
              <a:t>Hardware x Software : qual é mais importante?</a:t>
            </a:r>
          </a:p>
          <a:p>
            <a:pPr lvl="2" eaLnBrk="1" hangingPunct="1">
              <a:lnSpc>
                <a:spcPct val="90000"/>
              </a:lnSpc>
            </a:pPr>
            <a:r>
              <a:rPr lang="pt-BR" dirty="0" smtClean="0"/>
              <a:t>Desde 92, </a:t>
            </a:r>
            <a:r>
              <a:rPr lang="pt-BR" dirty="0" err="1" smtClean="0"/>
              <a:t>PC’s</a:t>
            </a:r>
            <a:r>
              <a:rPr lang="pt-BR" dirty="0" smtClean="0"/>
              <a:t> tem batido supercomputadores</a:t>
            </a:r>
          </a:p>
          <a:p>
            <a:pPr lvl="2" eaLnBrk="1" hangingPunct="1">
              <a:lnSpc>
                <a:spcPct val="90000"/>
              </a:lnSpc>
            </a:pPr>
            <a:r>
              <a:rPr lang="pt-BR" dirty="0" err="1" smtClean="0"/>
              <a:t>Rybka</a:t>
            </a:r>
            <a:r>
              <a:rPr lang="pt-BR" dirty="0" smtClean="0"/>
              <a:t> (campeão em 2008 e 2009 do </a:t>
            </a:r>
            <a:r>
              <a:rPr lang="pt-BR" dirty="0" err="1" smtClean="0"/>
              <a:t>Computer</a:t>
            </a:r>
            <a:r>
              <a:rPr lang="pt-BR" dirty="0" smtClean="0"/>
              <a:t> </a:t>
            </a:r>
            <a:r>
              <a:rPr lang="pt-BR" dirty="0" err="1" smtClean="0"/>
              <a:t>Chess</a:t>
            </a:r>
            <a:r>
              <a:rPr lang="pt-BR" dirty="0" smtClean="0"/>
              <a:t> </a:t>
            </a:r>
            <a:r>
              <a:rPr lang="pt-BR" dirty="0" err="1" smtClean="0"/>
              <a:t>Championship</a:t>
            </a:r>
            <a:r>
              <a:rPr lang="pt-BR" dirty="0" smtClean="0"/>
              <a:t>) roda em um 8-core 3.2 </a:t>
            </a:r>
            <a:r>
              <a:rPr lang="pt-BR" dirty="0" err="1" smtClean="0"/>
              <a:t>Ghz</a:t>
            </a:r>
            <a:r>
              <a:rPr lang="pt-BR" dirty="0" smtClean="0"/>
              <a:t> Intel </a:t>
            </a:r>
            <a:r>
              <a:rPr lang="pt-BR" dirty="0" err="1" smtClean="0"/>
              <a:t>Xeon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Inteligência Artificial</a:t>
            </a: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Estado da Arte de Alguns Jogos</a:t>
            </a:r>
            <a:endParaRPr lang="en-US" smtClean="0"/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64538" cy="5029200"/>
          </a:xfrm>
        </p:spPr>
        <p:txBody>
          <a:bodyPr/>
          <a:lstStyle/>
          <a:p>
            <a:pPr eaLnBrk="1" hangingPunct="1"/>
            <a:r>
              <a:rPr lang="pt-BR" dirty="0" smtClean="0"/>
              <a:t>Damas</a:t>
            </a:r>
          </a:p>
          <a:p>
            <a:pPr lvl="1" eaLnBrk="1" hangingPunct="1"/>
            <a:r>
              <a:rPr lang="pt-BR" dirty="0" smtClean="0"/>
              <a:t>Em 1952 Arthur Samuel (IBM) fez um dos primeiros programas</a:t>
            </a:r>
          </a:p>
          <a:p>
            <a:pPr lvl="2" eaLnBrk="1" hangingPunct="1"/>
            <a:r>
              <a:rPr lang="pt-BR" dirty="0" smtClean="0"/>
              <a:t>Função de avaliação aprendida em jogos consigo mesmo</a:t>
            </a:r>
          </a:p>
          <a:p>
            <a:pPr lvl="1" eaLnBrk="1" hangingPunct="1"/>
            <a:r>
              <a:rPr lang="pt-BR" dirty="0" err="1" smtClean="0"/>
              <a:t>Chinook</a:t>
            </a:r>
            <a:r>
              <a:rPr lang="pt-BR" dirty="0" smtClean="0"/>
              <a:t> (Vice-Campeão US-Open em 1990)</a:t>
            </a:r>
          </a:p>
          <a:p>
            <a:pPr lvl="2" eaLnBrk="1" hangingPunct="1"/>
            <a:r>
              <a:rPr lang="pt-BR" dirty="0" smtClean="0"/>
              <a:t>Roda em </a:t>
            </a:r>
            <a:r>
              <a:rPr lang="pt-BR" dirty="0" err="1" smtClean="0"/>
              <a:t>PC’s</a:t>
            </a:r>
            <a:endParaRPr lang="pt-BR" dirty="0" smtClean="0"/>
          </a:p>
          <a:p>
            <a:pPr lvl="2" eaLnBrk="1" hangingPunct="1"/>
            <a:r>
              <a:rPr lang="pt-BR" dirty="0" err="1" smtClean="0"/>
              <a:t>Alpha-Beta</a:t>
            </a:r>
            <a:r>
              <a:rPr lang="pt-BR" dirty="0" smtClean="0"/>
              <a:t> Search</a:t>
            </a:r>
          </a:p>
          <a:p>
            <a:pPr lvl="2" eaLnBrk="1" hangingPunct="1"/>
            <a:r>
              <a:rPr lang="pt-BR" dirty="0" smtClean="0"/>
              <a:t>Banco com 444 bilhões de posições (&lt;8 peças)</a:t>
            </a:r>
          </a:p>
          <a:p>
            <a:pPr lvl="2" eaLnBrk="1" hangingPunct="1"/>
            <a:r>
              <a:rPr lang="pt-BR" dirty="0" err="1" smtClean="0"/>
              <a:t>Chinook</a:t>
            </a:r>
            <a:r>
              <a:rPr lang="pt-BR" dirty="0" smtClean="0"/>
              <a:t> x </a:t>
            </a:r>
            <a:r>
              <a:rPr lang="pt-BR" dirty="0" err="1" smtClean="0"/>
              <a:t>Tinsley</a:t>
            </a:r>
            <a:endParaRPr lang="pt-BR" dirty="0" smtClean="0"/>
          </a:p>
          <a:p>
            <a:pPr lvl="1" eaLnBrk="1" hangingPunct="1"/>
            <a:r>
              <a:rPr lang="pt-BR" dirty="0" smtClean="0"/>
              <a:t>Desde 2007 é um “problema resolvido”</a:t>
            </a:r>
          </a:p>
          <a:p>
            <a:pPr lvl="2" eaLnBrk="1" hangingPunct="1"/>
            <a:r>
              <a:rPr lang="pt-BR" dirty="0" err="1" smtClean="0">
                <a:hlinkClick r:id="rId2"/>
              </a:rPr>
              <a:t>Checkers</a:t>
            </a:r>
            <a:r>
              <a:rPr lang="pt-BR" dirty="0" smtClean="0">
                <a:hlinkClick r:id="rId2"/>
              </a:rPr>
              <a:t> is </a:t>
            </a:r>
            <a:r>
              <a:rPr lang="pt-BR" dirty="0" err="1" smtClean="0">
                <a:hlinkClick r:id="rId2"/>
              </a:rPr>
              <a:t>Solved</a:t>
            </a:r>
            <a:r>
              <a:rPr lang="pt-BR" dirty="0" smtClean="0">
                <a:hlinkClick r:id="rId2"/>
              </a:rPr>
              <a:t>, </a:t>
            </a:r>
            <a:r>
              <a:rPr lang="pt-BR" dirty="0" err="1" smtClean="0">
                <a:hlinkClick r:id="rId2"/>
              </a:rPr>
              <a:t>Science</a:t>
            </a:r>
            <a:r>
              <a:rPr lang="pt-BR" dirty="0" smtClean="0">
                <a:hlinkClick r:id="rId2"/>
              </a:rPr>
              <a:t>, </a:t>
            </a:r>
            <a:r>
              <a:rPr lang="pt-BR" dirty="0" smtClean="0">
                <a:solidFill>
                  <a:schemeClr val="tx1"/>
                </a:solidFill>
                <a:latin typeface="+mn-lt"/>
                <a:hlinkClick r:id="rId2"/>
              </a:rPr>
              <a:t>Vol. 317 no. 5844 pp. 1518-1522, 2007</a:t>
            </a:r>
            <a:r>
              <a:rPr lang="pt-BR" dirty="0" smtClean="0">
                <a:solidFill>
                  <a:schemeClr val="tx1"/>
                </a:solidFill>
                <a:latin typeface="+mn-lt"/>
              </a:rPr>
              <a:t> 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Inteligência Artificial</a:t>
            </a: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Estado da Arte de Alguns Jogos</a:t>
            </a:r>
            <a:endParaRPr lang="en-US" smtClean="0"/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Othello (Reversi)</a:t>
            </a:r>
          </a:p>
          <a:p>
            <a:pPr lvl="1" eaLnBrk="1" hangingPunct="1"/>
            <a:r>
              <a:rPr lang="pt-BR" smtClean="0"/>
              <a:t>Espaço de busca: 5 a 15 movimentos</a:t>
            </a:r>
          </a:p>
          <a:p>
            <a:pPr lvl="1" eaLnBrk="1" hangingPunct="1"/>
            <a:r>
              <a:rPr lang="pt-BR" smtClean="0"/>
              <a:t>Logistello (1997) 6 x 0 Campeão Mundial</a:t>
            </a:r>
          </a:p>
          <a:p>
            <a:pPr lvl="1" eaLnBrk="1" hangingPunct="1"/>
            <a:r>
              <a:rPr lang="pt-BR" smtClean="0"/>
              <a:t>Computadores são melhores que humanos</a:t>
            </a:r>
            <a:endParaRPr lang="en-US" smtClean="0"/>
          </a:p>
        </p:txBody>
      </p:sp>
      <p:pic>
        <p:nvPicPr>
          <p:cNvPr id="41989" name="Picture 5" descr="Screen dump of WZebra 4.1, a Reversi program by Gunnar Andersson and Lars Ivansson">
            <a:hlinkClick r:id="rId2" tooltip="Screen dump of WZebra 4.1, a Reversi program by Gunnar Andersson and Lars Ivansson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71825" y="3435350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Inteligência Artificial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Estado da Arte de Alguns Jogos</a:t>
            </a:r>
            <a:endParaRPr lang="en-US" smtClean="0"/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Gamão</a:t>
            </a:r>
          </a:p>
          <a:p>
            <a:pPr lvl="1" eaLnBrk="1" hangingPunct="1"/>
            <a:r>
              <a:rPr lang="pt-BR" smtClean="0"/>
              <a:t>Incerteza faz com que técnicas de busca não sejam satisfatórias</a:t>
            </a:r>
          </a:p>
          <a:p>
            <a:pPr lvl="1" eaLnBrk="1" hangingPunct="1"/>
            <a:r>
              <a:rPr lang="pt-BR" smtClean="0"/>
              <a:t>Esforço na construção de funções de avaliação sofisticadas</a:t>
            </a:r>
          </a:p>
          <a:p>
            <a:pPr lvl="1" eaLnBrk="1" hangingPunct="1"/>
            <a:r>
              <a:rPr lang="pt-BR" smtClean="0"/>
              <a:t>TD-Gammon está entre os 3 melhores do mundo</a:t>
            </a:r>
          </a:p>
          <a:p>
            <a:pPr lvl="2" eaLnBrk="1" hangingPunct="1"/>
            <a:r>
              <a:rPr lang="pt-BR" smtClean="0"/>
              <a:t>Aprendizado por reforço</a:t>
            </a:r>
          </a:p>
          <a:p>
            <a:pPr lvl="2" eaLnBrk="1" hangingPunct="1"/>
            <a:r>
              <a:rPr lang="pt-BR" smtClean="0"/>
              <a:t>Redes Neurais</a:t>
            </a:r>
          </a:p>
          <a:p>
            <a:pPr lvl="2" eaLnBrk="1" hangingPunct="1"/>
            <a:r>
              <a:rPr lang="pt-BR" smtClean="0"/>
              <a:t>Busca de 2 a 3 níveis</a:t>
            </a:r>
          </a:p>
          <a:p>
            <a:pPr lvl="2" eaLnBrk="1" hangingPunct="1">
              <a:buFont typeface="Wingdings" pitchFamily="2" charset="2"/>
              <a:buNone/>
            </a:pPr>
            <a:endParaRPr lang="pt-BR" smtClean="0"/>
          </a:p>
          <a:p>
            <a:pPr lvl="2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Inteligência Artificial para Jogos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Exemplo: Aspirador de Pó</a:t>
            </a:r>
            <a:endParaRPr lang="en-US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31213" cy="5029200"/>
          </a:xfrm>
        </p:spPr>
        <p:txBody>
          <a:bodyPr/>
          <a:lstStyle/>
          <a:p>
            <a:pPr eaLnBrk="1" hangingPunct="1"/>
            <a:r>
              <a:rPr lang="pt-BR" sz="2600" dirty="0" smtClean="0"/>
              <a:t>Estados: </a:t>
            </a:r>
          </a:p>
          <a:p>
            <a:pPr lvl="1" eaLnBrk="1" hangingPunct="1"/>
            <a:r>
              <a:rPr lang="pt-BR" sz="2200" dirty="0" smtClean="0"/>
              <a:t>o agente pode estar em 1 de 2 locais possíveis, que podem estar sujos ou limpos (espaço de estados = 8 estados)</a:t>
            </a:r>
          </a:p>
          <a:p>
            <a:pPr eaLnBrk="1" hangingPunct="1"/>
            <a:r>
              <a:rPr lang="pt-BR" sz="2600" dirty="0" smtClean="0"/>
              <a:t>Estado inicial: </a:t>
            </a:r>
          </a:p>
          <a:p>
            <a:pPr lvl="1" eaLnBrk="1" hangingPunct="1"/>
            <a:r>
              <a:rPr lang="pt-BR" sz="2200" dirty="0" smtClean="0"/>
              <a:t>qualquer um</a:t>
            </a:r>
          </a:p>
          <a:p>
            <a:pPr eaLnBrk="1" hangingPunct="1"/>
            <a:r>
              <a:rPr lang="pt-BR" sz="2600" dirty="0" smtClean="0"/>
              <a:t>Sequência de ações: </a:t>
            </a:r>
          </a:p>
          <a:p>
            <a:pPr lvl="1" eaLnBrk="1" hangingPunct="1"/>
            <a:r>
              <a:rPr lang="pt-BR" sz="2200" i="1" dirty="0" err="1" smtClean="0"/>
              <a:t>esq</a:t>
            </a:r>
            <a:r>
              <a:rPr lang="pt-BR" sz="2200" i="1" dirty="0" smtClean="0"/>
              <a:t>, </a:t>
            </a:r>
            <a:r>
              <a:rPr lang="pt-BR" sz="2200" i="1" dirty="0" err="1" smtClean="0"/>
              <a:t>dir</a:t>
            </a:r>
            <a:r>
              <a:rPr lang="pt-BR" sz="2200" i="1" dirty="0" smtClean="0"/>
              <a:t>, aspira</a:t>
            </a:r>
          </a:p>
          <a:p>
            <a:pPr eaLnBrk="1" hangingPunct="1"/>
            <a:r>
              <a:rPr lang="pt-BR" sz="2600" dirty="0" smtClean="0"/>
              <a:t>Teste de objetivo: </a:t>
            </a:r>
          </a:p>
          <a:p>
            <a:pPr lvl="1" eaLnBrk="1" hangingPunct="1"/>
            <a:r>
              <a:rPr lang="pt-BR" sz="2200" dirty="0" smtClean="0"/>
              <a:t>todos os locais limpos</a:t>
            </a:r>
          </a:p>
          <a:p>
            <a:pPr eaLnBrk="1" hangingPunct="1"/>
            <a:r>
              <a:rPr lang="pt-BR" sz="2600" dirty="0" smtClean="0"/>
              <a:t>Custo: </a:t>
            </a:r>
          </a:p>
          <a:p>
            <a:pPr lvl="1" eaLnBrk="1" hangingPunct="1"/>
            <a:r>
              <a:rPr lang="pt-BR" sz="2200" dirty="0" smtClean="0"/>
              <a:t>cada ação tem custo 1</a:t>
            </a:r>
          </a:p>
          <a:p>
            <a:pPr eaLnBrk="1" hangingPunct="1"/>
            <a:endParaRPr lang="en-US" sz="2600" i="1" dirty="0" smtClean="0"/>
          </a:p>
        </p:txBody>
      </p:sp>
      <p:pic>
        <p:nvPicPr>
          <p:cNvPr id="717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51325" y="3070225"/>
            <a:ext cx="4522788" cy="228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Inteligência Artificial</a:t>
            </a: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Estado da Arte de Alguns Jogos</a:t>
            </a:r>
            <a:endParaRPr lang="en-US" smtClean="0"/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Bridge</a:t>
            </a:r>
            <a:endParaRPr lang="pt-BR" dirty="0" smtClean="0"/>
          </a:p>
          <a:p>
            <a:pPr lvl="1" eaLnBrk="1" hangingPunct="1"/>
            <a:r>
              <a:rPr lang="pt-BR" dirty="0" smtClean="0"/>
              <a:t>Difícil para computadores</a:t>
            </a:r>
          </a:p>
          <a:p>
            <a:pPr lvl="1" eaLnBrk="1" hangingPunct="1"/>
            <a:r>
              <a:rPr lang="pt-BR" dirty="0" smtClean="0"/>
              <a:t>Parcialmente Observável</a:t>
            </a:r>
          </a:p>
          <a:p>
            <a:pPr lvl="2" eaLnBrk="1" hangingPunct="1"/>
            <a:r>
              <a:rPr lang="pt-BR" dirty="0" smtClean="0"/>
              <a:t>Cartas escondidas</a:t>
            </a:r>
          </a:p>
          <a:p>
            <a:pPr lvl="2" eaLnBrk="1" hangingPunct="1"/>
            <a:r>
              <a:rPr lang="pt-BR" dirty="0" smtClean="0"/>
              <a:t>Blefes</a:t>
            </a:r>
          </a:p>
          <a:p>
            <a:pPr lvl="2" eaLnBrk="1" hangingPunct="1"/>
            <a:r>
              <a:rPr lang="pt-BR" dirty="0" smtClean="0"/>
              <a:t>Comunicação</a:t>
            </a:r>
          </a:p>
          <a:p>
            <a:pPr lvl="1" eaLnBrk="1" hangingPunct="1"/>
            <a:r>
              <a:rPr lang="pt-BR" dirty="0" err="1" smtClean="0"/>
              <a:t>Bridge</a:t>
            </a:r>
            <a:r>
              <a:rPr lang="pt-BR" dirty="0" smtClean="0"/>
              <a:t> Baron (1997)</a:t>
            </a:r>
          </a:p>
          <a:p>
            <a:pPr lvl="1" eaLnBrk="1" hangingPunct="1"/>
            <a:r>
              <a:rPr lang="pt-BR" dirty="0" smtClean="0"/>
              <a:t>GIB (2000)</a:t>
            </a:r>
          </a:p>
          <a:p>
            <a:pPr lvl="2" eaLnBrk="1" hangingPunct="1"/>
            <a:r>
              <a:rPr lang="pt-BR" dirty="0" smtClean="0"/>
              <a:t>12o lugar em 35 contra humanos</a:t>
            </a:r>
          </a:p>
          <a:p>
            <a:pPr lvl="1" eaLnBrk="1" hangingPunct="1"/>
            <a:r>
              <a:rPr lang="pt-BR" dirty="0" smtClean="0"/>
              <a:t>Jack (2006) ganhou dos campeões europeus</a:t>
            </a: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err="1"/>
              <a:t>Inteligência</a:t>
            </a:r>
            <a:r>
              <a:rPr lang="en-US" altLang="en-US" dirty="0"/>
              <a:t> Artificial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Estado da Arte de Alguns Jogos</a:t>
            </a:r>
            <a:endParaRPr lang="en-US" smtClean="0"/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Go</a:t>
            </a:r>
            <a:endParaRPr lang="pt-BR" dirty="0" smtClean="0"/>
          </a:p>
          <a:p>
            <a:pPr lvl="1" eaLnBrk="1" hangingPunct="1"/>
            <a:r>
              <a:rPr lang="pt-BR" dirty="0" smtClean="0"/>
              <a:t>Tabuleiro 19x19, </a:t>
            </a:r>
            <a:r>
              <a:rPr lang="pt-BR" dirty="0" err="1" smtClean="0"/>
              <a:t>Branching</a:t>
            </a:r>
            <a:r>
              <a:rPr lang="pt-BR" dirty="0" smtClean="0"/>
              <a:t> </a:t>
            </a:r>
            <a:r>
              <a:rPr lang="pt-BR" dirty="0" err="1" smtClean="0"/>
              <a:t>Factor</a:t>
            </a:r>
            <a:r>
              <a:rPr lang="pt-BR" dirty="0" smtClean="0"/>
              <a:t> &gt; 361</a:t>
            </a:r>
          </a:p>
          <a:p>
            <a:pPr lvl="1" eaLnBrk="1" hangingPunct="1"/>
            <a:r>
              <a:rPr lang="en-US" dirty="0" err="1" smtClean="0"/>
              <a:t>Computadores</a:t>
            </a:r>
            <a:r>
              <a:rPr lang="en-US" dirty="0" smtClean="0"/>
              <a:t> </a:t>
            </a:r>
            <a:r>
              <a:rPr lang="en-US" dirty="0" err="1" smtClean="0"/>
              <a:t>ainda</a:t>
            </a:r>
            <a:r>
              <a:rPr lang="en-US" dirty="0" smtClean="0"/>
              <a:t> </a:t>
            </a:r>
            <a:r>
              <a:rPr lang="en-US" dirty="0" err="1" smtClean="0"/>
              <a:t>estão</a:t>
            </a:r>
            <a:r>
              <a:rPr lang="en-US" dirty="0" smtClean="0"/>
              <a:t> no </a:t>
            </a:r>
            <a:r>
              <a:rPr lang="en-US" dirty="0" err="1" smtClean="0"/>
              <a:t>nível</a:t>
            </a:r>
            <a:r>
              <a:rPr lang="en-US" dirty="0" smtClean="0"/>
              <a:t> </a:t>
            </a:r>
            <a:r>
              <a:rPr lang="en-US" dirty="0" err="1" smtClean="0"/>
              <a:t>amador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Uso</a:t>
            </a:r>
            <a:r>
              <a:rPr lang="en-US" dirty="0" smtClean="0"/>
              <a:t> de Monte Carlo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invés</a:t>
            </a:r>
            <a:r>
              <a:rPr lang="en-US" dirty="0" smtClean="0"/>
              <a:t> de </a:t>
            </a:r>
            <a:r>
              <a:rPr lang="en-US" dirty="0" err="1" smtClean="0"/>
              <a:t>minimax</a:t>
            </a:r>
            <a:endParaRPr lang="en-US" dirty="0" smtClean="0"/>
          </a:p>
          <a:p>
            <a:pPr lvl="2" eaLnBrk="1" hangingPunct="1"/>
            <a:r>
              <a:rPr lang="en-US" dirty="0" smtClean="0"/>
              <a:t>UCT Monte Carlo</a:t>
            </a:r>
          </a:p>
          <a:p>
            <a:pPr lvl="2" eaLnBrk="1" hangingPunct="1"/>
            <a:r>
              <a:rPr lang="en-US" dirty="0" smtClean="0">
                <a:hlinkClick r:id="rId2"/>
              </a:rPr>
              <a:t>Multi Agent Monte Carlo Go </a:t>
            </a:r>
            <a:r>
              <a:rPr lang="en-US" dirty="0" smtClean="0"/>
              <a:t>(Leandro </a:t>
            </a:r>
            <a:r>
              <a:rPr lang="en-US" dirty="0" err="1" smtClean="0"/>
              <a:t>Marcolino</a:t>
            </a:r>
            <a:r>
              <a:rPr lang="en-US" dirty="0" smtClean="0"/>
              <a:t>)</a:t>
            </a:r>
          </a:p>
        </p:txBody>
      </p:sp>
      <p:pic>
        <p:nvPicPr>
          <p:cNvPr id="43013" name="Picture 5" descr="The Go board and pieces">
            <a:hlinkClick r:id="rId3" tooltip="The Go board and pieces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9830" y="4329628"/>
            <a:ext cx="3744340" cy="1972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Inteligência Artificial para Jogos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Exemplo: 8-Puzzle</a:t>
            </a:r>
            <a:endParaRPr lang="en-US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6324600" cy="5029200"/>
          </a:xfrm>
        </p:spPr>
        <p:txBody>
          <a:bodyPr/>
          <a:lstStyle/>
          <a:p>
            <a:pPr eaLnBrk="1" hangingPunct="1"/>
            <a:r>
              <a:rPr lang="pt-BR" sz="2600" smtClean="0"/>
              <a:t>Estados</a:t>
            </a:r>
          </a:p>
          <a:p>
            <a:pPr lvl="1" eaLnBrk="1" hangingPunct="1"/>
            <a:r>
              <a:rPr lang="pt-BR" sz="2200" smtClean="0"/>
              <a:t>Posição de cada uma das peças e do espaço no tabuleiro</a:t>
            </a:r>
          </a:p>
          <a:p>
            <a:pPr eaLnBrk="1" hangingPunct="1"/>
            <a:r>
              <a:rPr lang="pt-BR" sz="2600" smtClean="0"/>
              <a:t>Estado Inicial</a:t>
            </a:r>
          </a:p>
          <a:p>
            <a:pPr lvl="1" eaLnBrk="1" hangingPunct="1"/>
            <a:r>
              <a:rPr lang="pt-BR" sz="2200" smtClean="0"/>
              <a:t>Qualquer um</a:t>
            </a:r>
          </a:p>
          <a:p>
            <a:pPr eaLnBrk="1" hangingPunct="1"/>
            <a:r>
              <a:rPr lang="pt-BR" sz="2600" smtClean="0"/>
              <a:t>Ações</a:t>
            </a:r>
          </a:p>
          <a:p>
            <a:pPr lvl="1" eaLnBrk="1" hangingPunct="1"/>
            <a:r>
              <a:rPr lang="pt-BR" sz="2200" smtClean="0"/>
              <a:t>Cima, Baixo, Dir, Esq</a:t>
            </a:r>
          </a:p>
          <a:p>
            <a:pPr eaLnBrk="1" hangingPunct="1"/>
            <a:r>
              <a:rPr lang="pt-BR" sz="2600" smtClean="0"/>
              <a:t>Teste do objetivo</a:t>
            </a:r>
          </a:p>
          <a:p>
            <a:pPr lvl="1" eaLnBrk="1" hangingPunct="1"/>
            <a:r>
              <a:rPr lang="pt-BR" sz="2200" smtClean="0"/>
              <a:t>Checar se a configuração foi atingida</a:t>
            </a:r>
          </a:p>
          <a:p>
            <a:pPr eaLnBrk="1" hangingPunct="1"/>
            <a:r>
              <a:rPr lang="pt-BR" sz="2600" smtClean="0"/>
              <a:t>Custo</a:t>
            </a:r>
          </a:p>
          <a:p>
            <a:pPr lvl="1" eaLnBrk="1" hangingPunct="1"/>
            <a:r>
              <a:rPr lang="pt-BR" sz="2200" smtClean="0"/>
              <a:t>Cada ação tem custo 1</a:t>
            </a:r>
          </a:p>
          <a:p>
            <a:pPr eaLnBrk="1" hangingPunct="1"/>
            <a:endParaRPr lang="en-US" sz="2600" smtClean="0"/>
          </a:p>
        </p:txBody>
      </p:sp>
      <p:pic>
        <p:nvPicPr>
          <p:cNvPr id="819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34163" y="1292225"/>
            <a:ext cx="2014537" cy="202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8925" y="4029075"/>
            <a:ext cx="2014538" cy="202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Inteligência Artificial para Jogos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Busca no Espaço de Estados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Na maioria das vezes estamos interessados no caminho (sequência de ações) utilizada para atingir o objetivo</a:t>
            </a:r>
          </a:p>
          <a:p>
            <a:pPr marL="742950" lvl="1" indent="-285750" eaLnBrk="1" hangingPunct="1"/>
            <a:endParaRPr lang="pt-BR" dirty="0" smtClean="0"/>
          </a:p>
          <a:p>
            <a:pPr marL="742950" lvl="1" indent="-285750" eaLnBrk="1" hangingPunct="1"/>
            <a:r>
              <a:rPr lang="pt-BR" dirty="0" smtClean="0"/>
              <a:t>Ex: 8-Puzzle</a:t>
            </a:r>
          </a:p>
          <a:p>
            <a:pPr marL="742950" lvl="1" indent="-285750" eaLnBrk="1" hangingPunct="1"/>
            <a:endParaRPr lang="pt-BR" dirty="0" smtClean="0"/>
          </a:p>
          <a:p>
            <a:pPr eaLnBrk="1" hangingPunct="1"/>
            <a:r>
              <a:rPr lang="pt-BR" dirty="0" smtClean="0"/>
              <a:t>Mas em certos problemas, apenas o estado final basta</a:t>
            </a:r>
          </a:p>
          <a:p>
            <a:pPr marL="742950" lvl="1" indent="-285750" eaLnBrk="1" hangingPunct="1"/>
            <a:r>
              <a:rPr lang="pt-BR" dirty="0" smtClean="0"/>
              <a:t>Ex: 8-</a:t>
            </a:r>
            <a:r>
              <a:rPr lang="pt-BR" dirty="0" err="1" smtClean="0"/>
              <a:t>Queens</a:t>
            </a:r>
            <a:r>
              <a:rPr lang="pt-BR" dirty="0" smtClean="0"/>
              <a:t> 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602038" y="2909888"/>
            <a:ext cx="4189412" cy="1152525"/>
            <a:chOff x="2269" y="1833"/>
            <a:chExt cx="2639" cy="726"/>
          </a:xfrm>
        </p:grpSpPr>
        <p:pic>
          <p:nvPicPr>
            <p:cNvPr id="1024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69" y="1833"/>
              <a:ext cx="723" cy="7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48" name="Line 5"/>
            <p:cNvSpPr>
              <a:spLocks noChangeShapeType="1"/>
            </p:cNvSpPr>
            <p:nvPr/>
          </p:nvSpPr>
          <p:spPr bwMode="auto">
            <a:xfrm>
              <a:off x="3159" y="2171"/>
              <a:ext cx="897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10249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95" y="1840"/>
              <a:ext cx="713" cy="7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96967" name="Picture 7" descr="8queens-local-minimum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2988" y="4818063"/>
            <a:ext cx="1500187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Inteligência Artificial para Jogos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Busca no Espaço de Estados</a:t>
            </a:r>
            <a:endParaRPr lang="en-US" smtClean="0"/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80425" cy="5029200"/>
          </a:xfrm>
        </p:spPr>
        <p:txBody>
          <a:bodyPr/>
          <a:lstStyle/>
          <a:p>
            <a:pPr eaLnBrk="1" hangingPunct="1"/>
            <a:r>
              <a:rPr lang="pt-BR" dirty="0" smtClean="0"/>
              <a:t>Árvore (ou grafo) de busca</a:t>
            </a:r>
          </a:p>
          <a:p>
            <a:pPr lvl="1" eaLnBrk="1" hangingPunct="1"/>
            <a:r>
              <a:rPr lang="pt-BR" dirty="0" smtClean="0"/>
              <a:t>Construída com a aplicação sucessiva da função sucessora a partir do estado inicial</a:t>
            </a:r>
          </a:p>
          <a:p>
            <a:pPr lvl="1" eaLnBrk="1" hangingPunct="1"/>
            <a:r>
              <a:rPr lang="pt-BR" dirty="0" smtClean="0"/>
              <a:t>Pode ser muito maior que o espaço de estados</a:t>
            </a:r>
          </a:p>
          <a:p>
            <a:pPr eaLnBrk="1" hangingPunct="1"/>
            <a:r>
              <a:rPr lang="pt-BR" dirty="0" smtClean="0"/>
              <a:t>Nó </a:t>
            </a:r>
            <a:r>
              <a:rPr lang="pt-BR" dirty="0" smtClean="0">
                <a:sym typeface="Symbol" pitchFamily="18" charset="2"/>
              </a:rPr>
              <a:t> Estado: um </a:t>
            </a:r>
            <a:r>
              <a:rPr lang="pt-BR" dirty="0" smtClean="0"/>
              <a:t>nó guarda várias informações </a:t>
            </a:r>
          </a:p>
          <a:p>
            <a:pPr lvl="2" eaLnBrk="1" hangingPunct="1"/>
            <a:r>
              <a:rPr lang="pt-BR" dirty="0" smtClean="0"/>
              <a:t>Estado, Pai, Ação, Custo, Profundidade</a:t>
            </a:r>
          </a:p>
          <a:p>
            <a:pPr eaLnBrk="1" hangingPunct="1"/>
            <a:r>
              <a:rPr lang="pt-BR" dirty="0" smtClean="0"/>
              <a:t>Busca sem informação</a:t>
            </a:r>
          </a:p>
          <a:p>
            <a:pPr lvl="1" eaLnBrk="1" hangingPunct="1"/>
            <a:r>
              <a:rPr lang="pt-BR" dirty="0" smtClean="0"/>
              <a:t>Ex. Busca em largura, busca em profundidade, ...</a:t>
            </a:r>
          </a:p>
          <a:p>
            <a:pPr eaLnBrk="1" hangingPunct="1"/>
            <a:r>
              <a:rPr lang="pt-BR" dirty="0" smtClean="0"/>
              <a:t>Busca heurística</a:t>
            </a:r>
          </a:p>
          <a:p>
            <a:pPr lvl="1" eaLnBrk="1" hangingPunct="1"/>
            <a:r>
              <a:rPr lang="pt-BR" dirty="0" smtClean="0"/>
              <a:t>Ex. Busca gulosa, </a:t>
            </a:r>
            <a:r>
              <a:rPr lang="pt-BR" b="1" dirty="0" smtClean="0"/>
              <a:t>A*</a:t>
            </a:r>
            <a:r>
              <a:rPr lang="pt-BR" dirty="0" smtClean="0"/>
              <a:t>,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Inteligência Artificial para Jogos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Jogos Clássicos em IA</a:t>
            </a:r>
            <a:endParaRPr lang="en-US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Características “gerais” dos Jogos Clássicos</a:t>
            </a:r>
          </a:p>
          <a:p>
            <a:pPr lvl="1" eaLnBrk="1" hangingPunct="1"/>
            <a:r>
              <a:rPr lang="pt-BR" dirty="0" smtClean="0"/>
              <a:t>Determinísticos, completamente observáveis</a:t>
            </a:r>
          </a:p>
          <a:p>
            <a:pPr lvl="1" eaLnBrk="1" hangingPunct="1"/>
            <a:r>
              <a:rPr lang="pt-BR" b="1" dirty="0" smtClean="0"/>
              <a:t>2 Jogadores, </a:t>
            </a:r>
            <a:r>
              <a:rPr lang="pt-BR" b="1" i="1" dirty="0" err="1" smtClean="0"/>
              <a:t>turn</a:t>
            </a:r>
            <a:r>
              <a:rPr lang="pt-BR" b="1" i="1" dirty="0" smtClean="0"/>
              <a:t> </a:t>
            </a:r>
            <a:r>
              <a:rPr lang="pt-BR" b="1" i="1" dirty="0" err="1" smtClean="0"/>
              <a:t>taking</a:t>
            </a:r>
            <a:endParaRPr lang="pt-BR" b="1" dirty="0" smtClean="0"/>
          </a:p>
          <a:p>
            <a:pPr lvl="1" eaLnBrk="1" hangingPunct="1"/>
            <a:r>
              <a:rPr lang="pt-BR" i="1" dirty="0" err="1" smtClean="0"/>
              <a:t>Zero-Sum</a:t>
            </a:r>
            <a:r>
              <a:rPr lang="pt-BR" i="1" dirty="0" smtClean="0"/>
              <a:t> Games</a:t>
            </a:r>
          </a:p>
          <a:p>
            <a:pPr lvl="2" eaLnBrk="1" hangingPunct="1"/>
            <a:r>
              <a:rPr lang="pt-BR" dirty="0" smtClean="0"/>
              <a:t>A função de utilidade dos jogadores adversários no final do jogo tem valor igual e oposto.</a:t>
            </a:r>
          </a:p>
          <a:p>
            <a:pPr lvl="1" eaLnBrk="1" hangingPunct="1"/>
            <a:r>
              <a:rPr lang="pt-BR" dirty="0" smtClean="0"/>
              <a:t>Um caso especial do conceito matemático de “Teoria dos Jogos” – Nash (</a:t>
            </a:r>
            <a:r>
              <a:rPr lang="pt-BR" i="1" dirty="0" smtClean="0"/>
              <a:t>“</a:t>
            </a:r>
            <a:r>
              <a:rPr lang="pt-BR" i="1" dirty="0" err="1" smtClean="0"/>
              <a:t>Beautiful</a:t>
            </a:r>
            <a:r>
              <a:rPr lang="pt-BR" i="1" dirty="0" smtClean="0"/>
              <a:t> </a:t>
            </a:r>
            <a:r>
              <a:rPr lang="pt-BR" i="1" dirty="0" err="1" smtClean="0"/>
              <a:t>Mind</a:t>
            </a:r>
            <a:r>
              <a:rPr lang="pt-BR" i="1" dirty="0" smtClean="0"/>
              <a:t>”)</a:t>
            </a:r>
          </a:p>
          <a:p>
            <a:pPr eaLnBrk="1" hangingPunct="1"/>
            <a:r>
              <a:rPr lang="pt-BR" dirty="0" smtClean="0"/>
              <a:t>Exemplos</a:t>
            </a:r>
          </a:p>
          <a:p>
            <a:pPr lvl="1" eaLnBrk="1" hangingPunct="1"/>
            <a:r>
              <a:rPr lang="pt-BR" dirty="0" smtClean="0"/>
              <a:t>Xadrez, Damas, Jogo da Velha, Gamão, </a:t>
            </a:r>
            <a:r>
              <a:rPr lang="pt-BR" dirty="0" err="1" smtClean="0"/>
              <a:t>Go</a:t>
            </a:r>
            <a:r>
              <a:rPr lang="pt-BR" dirty="0" smtClean="0"/>
              <a:t>, </a:t>
            </a:r>
            <a:r>
              <a:rPr lang="pt-BR" dirty="0" err="1" smtClean="0"/>
              <a:t>Reversi</a:t>
            </a:r>
            <a:r>
              <a:rPr lang="pt-BR" dirty="0" smtClean="0"/>
              <a:t> (</a:t>
            </a:r>
            <a:r>
              <a:rPr lang="pt-BR" dirty="0" err="1" smtClean="0"/>
              <a:t>Othelo</a:t>
            </a:r>
            <a:r>
              <a:rPr lang="pt-BR" dirty="0" smtClean="0"/>
              <a:t>), etc...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6229</TotalTime>
  <Words>2248</Words>
  <Application>Microsoft Office PowerPoint</Application>
  <PresentationFormat>Apresentação na tela (4:3)</PresentationFormat>
  <Paragraphs>365</Paragraphs>
  <Slides>51</Slides>
  <Notes>0</Notes>
  <HiddenSlides>5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51</vt:i4>
      </vt:variant>
    </vt:vector>
  </HeadingPairs>
  <TitlesOfParts>
    <vt:vector size="52" baseType="lpstr">
      <vt:lpstr>Edge</vt:lpstr>
      <vt:lpstr>IA em Jogos Clássicos</vt:lpstr>
      <vt:lpstr>Solução de Problemas por Busca</vt:lpstr>
      <vt:lpstr>Solução de Problemas por Busca</vt:lpstr>
      <vt:lpstr>Definição do Problema</vt:lpstr>
      <vt:lpstr>Exemplo: Aspirador de Pó</vt:lpstr>
      <vt:lpstr>Exemplo: 8-Puzzle</vt:lpstr>
      <vt:lpstr>Busca no Espaço de Estados</vt:lpstr>
      <vt:lpstr>Busca no Espaço de Estados</vt:lpstr>
      <vt:lpstr>Jogos Clássicos em IA</vt:lpstr>
      <vt:lpstr>Jogos Clássicos em IA</vt:lpstr>
      <vt:lpstr>Árvore do Jogo da Velha</vt:lpstr>
      <vt:lpstr>Estratégias Ótimas</vt:lpstr>
      <vt:lpstr>Estratégias Ótimas</vt:lpstr>
      <vt:lpstr>Exemplo: jogo com 2 jogadas</vt:lpstr>
      <vt:lpstr>Exercício: Qual deve ser a jogada de MAX: a, b ou c?</vt:lpstr>
      <vt:lpstr>Algoritmo MiniMax</vt:lpstr>
      <vt:lpstr>Algoritmo MiniMax</vt:lpstr>
      <vt:lpstr>Multiplayer games</vt:lpstr>
      <vt:lpstr>Alpha-Beta Pruning</vt:lpstr>
      <vt:lpstr>α-β pruning example</vt:lpstr>
      <vt:lpstr>α-β pruning example</vt:lpstr>
      <vt:lpstr>α-β pruning example</vt:lpstr>
      <vt:lpstr>α-β pruning example</vt:lpstr>
      <vt:lpstr>α-β pruning example</vt:lpstr>
      <vt:lpstr>Alpha-Beta Pruning</vt:lpstr>
      <vt:lpstr>Alpha-Beta Pruning</vt:lpstr>
      <vt:lpstr>Alpha-Beta Pruning</vt:lpstr>
      <vt:lpstr>Alpha-Beta Pruning</vt:lpstr>
      <vt:lpstr>Estados Repetidos</vt:lpstr>
      <vt:lpstr>Decisões Imperfeitas, em Tempo Real</vt:lpstr>
      <vt:lpstr>Funções de Avaliação</vt:lpstr>
      <vt:lpstr>Funções de Avaliação</vt:lpstr>
      <vt:lpstr>Funções de Avaliação</vt:lpstr>
      <vt:lpstr>Funções de Avaliação</vt:lpstr>
      <vt:lpstr>Teste de Parada</vt:lpstr>
      <vt:lpstr>Teste de Parada</vt:lpstr>
      <vt:lpstr>Poda</vt:lpstr>
      <vt:lpstr>Lookup x Search</vt:lpstr>
      <vt:lpstr>Jogos Não-Determinísticos (sorte)</vt:lpstr>
      <vt:lpstr>Jogos Não-Determinísticos (sorte)</vt:lpstr>
      <vt:lpstr>ExpectiMinimax</vt:lpstr>
      <vt:lpstr>ExpectiMinimax</vt:lpstr>
      <vt:lpstr>ExpectiMinimax</vt:lpstr>
      <vt:lpstr>Simulação de Monte Carlo</vt:lpstr>
      <vt:lpstr>Jogos Parcialmente Observáveis</vt:lpstr>
      <vt:lpstr>Estado da Arte de Alguns Jogos</vt:lpstr>
      <vt:lpstr>Estado da Arte de Alguns Jogos</vt:lpstr>
      <vt:lpstr>Estado da Arte de Alguns Jogos</vt:lpstr>
      <vt:lpstr>Estado da Arte de Alguns Jogos</vt:lpstr>
      <vt:lpstr>Estado da Arte de Alguns Jogos</vt:lpstr>
      <vt:lpstr>Estado da Arte de Alguns Jogos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Inteligência Artificial para Jogos</dc:title>
  <dc:creator>Luiz Chaimowicz</dc:creator>
  <cp:lastModifiedBy>Flavio Coutinho</cp:lastModifiedBy>
  <cp:revision>144</cp:revision>
  <dcterms:created xsi:type="dcterms:W3CDTF">2005-06-10T16:58:27Z</dcterms:created>
  <dcterms:modified xsi:type="dcterms:W3CDTF">2015-09-03T13:31:09Z</dcterms:modified>
</cp:coreProperties>
</file>