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wmf" ContentType="image/x-wmf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wmf" ContentType="image/x-wmf"/>
  <Override PartName="/ppt/media/image16.wmf" ContentType="image/x-wmf"/>
  <Override PartName="/ppt/media/image17.wmf" ContentType="image/x-wmf"/>
  <Override PartName="/ppt/media/image18.wmf" ContentType="image/x-wmf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80880" y="228600"/>
            <a:ext cx="8228520" cy="6084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6476760"/>
            <a:ext cx="8229600" cy="36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553080" y="6553080"/>
            <a:ext cx="21326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Prof. Luiz Chaimowicz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80880" y="228600"/>
            <a:ext cx="8228520" cy="6084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Line 2"/>
          <p:cNvSpPr/>
          <p:nvPr/>
        </p:nvSpPr>
        <p:spPr>
          <a:xfrm>
            <a:off x="457200" y="6476760"/>
            <a:ext cx="8229600" cy="36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6553080" y="6553080"/>
            <a:ext cx="21326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Prof. Luiz Chaimowicz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 hidden="1"/>
          <p:cNvSpPr/>
          <p:nvPr/>
        </p:nvSpPr>
        <p:spPr>
          <a:xfrm>
            <a:off x="380880" y="228600"/>
            <a:ext cx="8228520" cy="6084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2"/>
          <p:cNvSpPr/>
          <p:nvPr/>
        </p:nvSpPr>
        <p:spPr>
          <a:xfrm>
            <a:off x="457200" y="6476760"/>
            <a:ext cx="8229600" cy="36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 hidden="1"/>
          <p:cNvSpPr/>
          <p:nvPr/>
        </p:nvSpPr>
        <p:spPr>
          <a:xfrm>
            <a:off x="6553080" y="6553080"/>
            <a:ext cx="21326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Prof. Luiz Chaimowicz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609480" y="1219320"/>
            <a:ext cx="7923600" cy="9133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5"/>
          <p:cNvSpPr/>
          <p:nvPr/>
        </p:nvSpPr>
        <p:spPr>
          <a:xfrm>
            <a:off x="1981080" y="3962160"/>
            <a:ext cx="6512040" cy="36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0880" y="228600"/>
            <a:ext cx="8228520" cy="6084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"/>
          <p:cNvSpPr/>
          <p:nvPr/>
        </p:nvSpPr>
        <p:spPr>
          <a:xfrm>
            <a:off x="457200" y="6476760"/>
            <a:ext cx="8229600" cy="36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6553080" y="6553080"/>
            <a:ext cx="21326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Prof. Luiz Chaimowicz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0880" y="228600"/>
            <a:ext cx="8228520" cy="6084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2"/>
          <p:cNvSpPr/>
          <p:nvPr/>
        </p:nvSpPr>
        <p:spPr>
          <a:xfrm>
            <a:off x="457200" y="6476760"/>
            <a:ext cx="8229600" cy="36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6553080" y="6553080"/>
            <a:ext cx="21326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Prof. Luiz Chaimowicz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0880" y="228600"/>
            <a:ext cx="8228520" cy="6084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"/>
          <p:cNvSpPr/>
          <p:nvPr/>
        </p:nvSpPr>
        <p:spPr>
          <a:xfrm>
            <a:off x="457200" y="6476760"/>
            <a:ext cx="8229600" cy="36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6553080" y="6553080"/>
            <a:ext cx="21326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Prof. Luiz Chaimowicz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hyperlink" Target="http://www.smiliegames.com/galaga/" TargetMode="External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ai-blog.net/archives/000152.html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Movimentação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Dado um ambiente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determinar um caminho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mover o agente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entre a sua posição corrente do agente e um gol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Muitas vezes é usado o termo </a:t>
            </a:r>
            <a:r>
              <a:rPr b="1" i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Pathfinding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2955240" y="2830320"/>
            <a:ext cx="3640680" cy="2570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Loop</a:t>
            </a: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do Jogo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forma geral, o jogo ocorre dentro de um loop, chamado “</a:t>
            </a:r>
            <a:r>
              <a:rPr b="0" i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 loop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Nesse loop deve-se, entre outras coisas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Tratar eventos (teclado, mensagens, etc...)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Perceber o ambiente (sensores locais)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Atualizar o estado dos agentes (IA, Física)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Tomada de decisões, cálculo das forças, atualização da posição, etc...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Redesenhar a tela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Jogos modernos usam diferentes </a:t>
            </a:r>
            <a:r>
              <a:rPr b="0" i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 rates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Loop </a:t>
            </a: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do Jogo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Tempo: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</a:t>
            </a:r>
            <a:r>
              <a:rPr b="0" i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Considera-se que cada iteração do </a:t>
            </a:r>
            <a:r>
              <a:rPr b="0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demora um tempo fixo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Tempo virtual x Tempo real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Maior ou menor precisão do movimento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Estamos fazendo uma integração numérica das equações que descrevem o movimento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Método de Euler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conhecendo-se as condições iniciais (valor anterior da variável) pode-se obter, para um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</a:t>
            </a:r>
            <a:r>
              <a:rPr b="0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pequeno, o valor seguinte da variável a partir da derivada temporal (velocidade)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Integração Numérica –Euler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57200" y="1295280"/>
            <a:ext cx="8228520" cy="15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partir das forças computadas, calcula-se as acelerações, velocidades e a nova posição e orientação do personagem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974880" y="3303720"/>
            <a:ext cx="183240" cy="30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36000" y="3124080"/>
            <a:ext cx="4494600" cy="337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 RigidBody2D::UpdateBodyEuler(double dt)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Vector a, dv, ds;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float  aa, dav, dr;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Calcula forças e momentos: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CalcLoads();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Integra equação linear de movimento: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vForces / fMass;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dv = a * dt;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vVelocity += dv;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ds = vVelocity * dt;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vPosition += ds;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4495680" y="4267080"/>
            <a:ext cx="4647240" cy="209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Integra equação angular de movimento: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aa = vMoment.z / fInertia;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dav = aa * dt;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vAngularVelocity.z += dav;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dr = RadToDegrees(vAngularVelocity.z * dt);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fOrientation += dr;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Line 6"/>
          <p:cNvSpPr/>
          <p:nvPr/>
        </p:nvSpPr>
        <p:spPr>
          <a:xfrm>
            <a:off x="4343400" y="4114800"/>
            <a:ext cx="360" cy="2286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Cinemática x 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Cinemática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Trabalha-se com as velocidades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E.g., pode-se definir o valor de uma velocidade “na mão”: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Trabalha-se com forças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Agentes estão sujeitos a uma série de forças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Computa-se a aceleração baseada na resultante das forças e na massa do agente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Computa-se a velocidade com base na aceleração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2776320" y="2664000"/>
            <a:ext cx="557532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p.velocity = new Vector2(5, 2);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093680"/>
            <a:ext cx="8228520" cy="522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Força Resultante e Aceleração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Pode-se decompor F em F</a:t>
            </a:r>
            <a:r>
              <a:rPr b="0" lang="pt-BR" sz="3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F</a:t>
            </a:r>
            <a:r>
              <a:rPr b="0" lang="pt-BR" sz="3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pt-BR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v</a:t>
            </a:r>
            <a:r>
              <a:rPr b="0" lang="pt-BR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 de forma mais complexa, calcular acelerações linear e angular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Momento de inércia, eixo de rotação, etc...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2400480" y="2817720"/>
            <a:ext cx="238320" cy="23184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5"/>
          <p:cNvSpPr/>
          <p:nvPr/>
        </p:nvSpPr>
        <p:spPr>
          <a:xfrm flipV="1">
            <a:off x="2520720" y="2365200"/>
            <a:ext cx="880200" cy="5695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6"/>
          <p:cNvSpPr/>
          <p:nvPr/>
        </p:nvSpPr>
        <p:spPr>
          <a:xfrm>
            <a:off x="2525040" y="2943720"/>
            <a:ext cx="360" cy="4021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"/>
          <p:cNvSpPr/>
          <p:nvPr/>
        </p:nvSpPr>
        <p:spPr>
          <a:xfrm flipV="1">
            <a:off x="2539800" y="2750400"/>
            <a:ext cx="857880" cy="184320"/>
          </a:xfrm>
          <a:prstGeom prst="line">
            <a:avLst/>
          </a:prstGeom>
          <a:ln w="19080">
            <a:solidFill>
              <a:srgbClr val="00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1995480" y="2879640"/>
            <a:ext cx="44712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2799720" y="2055600"/>
            <a:ext cx="44712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3469320" y="2554560"/>
            <a:ext cx="32040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4613400" y="1728000"/>
            <a:ext cx="1434240" cy="166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geral, a simulação utilizando a dinâmica é mais realista.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Ex. mudança de direção do movimento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Amortecimento (</a:t>
            </a:r>
            <a:r>
              <a:rPr b="0" i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damping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Dispersão de energia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3208320" y="4483080"/>
            <a:ext cx="954720" cy="910080"/>
          </a:xfrm>
          <a:prstGeom prst="ellipse">
            <a:avLst/>
          </a:prstGeom>
          <a:noFill/>
          <a:ln w="3816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1193760" y="4533840"/>
            <a:ext cx="2971080" cy="111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57200" y="1295280"/>
            <a:ext cx="4037400" cy="311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Dinâmica detalhada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Colisões, atrito, gravidade, etc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Mais realismo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Maior custo computacional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Ex. Gazebo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654120" y="4780080"/>
            <a:ext cx="8031600" cy="154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Pacotes para a simulação da 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ODE – Open Dynamic Engine (ode.org)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Picture 2" descr=""/>
          <p:cNvPicPr/>
          <p:nvPr/>
        </p:nvPicPr>
        <p:blipFill>
          <a:blip r:embed="rId1"/>
          <a:stretch/>
        </p:blipFill>
        <p:spPr>
          <a:xfrm>
            <a:off x="4391280" y="1530000"/>
            <a:ext cx="4585320" cy="251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914400" y="1523880"/>
            <a:ext cx="76219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50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Perseguição e Fuga,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Padrões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981080" y="3962520"/>
            <a:ext cx="655200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3124080" y="6243480"/>
            <a:ext cx="2894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Perseguição e Fuga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Fazer um NPC ir atrás (ou fugir) de um personagem do jogo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Necessário: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Saber a posição dos personagens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Presa x Predador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Ambientes Discretos (</a:t>
            </a:r>
            <a:r>
              <a:rPr b="0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tiled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x Contínuos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Cinemática x Dinâmica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Graus de liberdade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745320" y="2711520"/>
            <a:ext cx="151200" cy="151200"/>
          </a:xfrm>
          <a:prstGeom prst="rect">
            <a:avLst/>
          </a:prstGeom>
          <a:solidFill>
            <a:srgbClr val="1f497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Perseguição Básica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457200" y="1295280"/>
            <a:ext cx="4037400" cy="180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Alterar as coordenadas do predador até que essas sejam iguais a da presa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5105520" y="2209680"/>
            <a:ext cx="3656520" cy="3427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6"/>
          <p:cNvSpPr/>
          <p:nvPr/>
        </p:nvSpPr>
        <p:spPr>
          <a:xfrm>
            <a:off x="55623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7"/>
          <p:cNvSpPr/>
          <p:nvPr/>
        </p:nvSpPr>
        <p:spPr>
          <a:xfrm>
            <a:off x="53337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8"/>
          <p:cNvSpPr/>
          <p:nvPr/>
        </p:nvSpPr>
        <p:spPr>
          <a:xfrm>
            <a:off x="60195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9"/>
          <p:cNvSpPr/>
          <p:nvPr/>
        </p:nvSpPr>
        <p:spPr>
          <a:xfrm>
            <a:off x="57909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10"/>
          <p:cNvSpPr/>
          <p:nvPr/>
        </p:nvSpPr>
        <p:spPr>
          <a:xfrm>
            <a:off x="64767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11"/>
          <p:cNvSpPr/>
          <p:nvPr/>
        </p:nvSpPr>
        <p:spPr>
          <a:xfrm>
            <a:off x="62481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12"/>
          <p:cNvSpPr/>
          <p:nvPr/>
        </p:nvSpPr>
        <p:spPr>
          <a:xfrm>
            <a:off x="69339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13"/>
          <p:cNvSpPr/>
          <p:nvPr/>
        </p:nvSpPr>
        <p:spPr>
          <a:xfrm>
            <a:off x="67053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14"/>
          <p:cNvSpPr/>
          <p:nvPr/>
        </p:nvSpPr>
        <p:spPr>
          <a:xfrm>
            <a:off x="73911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15"/>
          <p:cNvSpPr/>
          <p:nvPr/>
        </p:nvSpPr>
        <p:spPr>
          <a:xfrm>
            <a:off x="71625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16"/>
          <p:cNvSpPr/>
          <p:nvPr/>
        </p:nvSpPr>
        <p:spPr>
          <a:xfrm>
            <a:off x="78483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17"/>
          <p:cNvSpPr/>
          <p:nvPr/>
        </p:nvSpPr>
        <p:spPr>
          <a:xfrm>
            <a:off x="76197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18"/>
          <p:cNvSpPr/>
          <p:nvPr/>
        </p:nvSpPr>
        <p:spPr>
          <a:xfrm>
            <a:off x="83055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19"/>
          <p:cNvSpPr/>
          <p:nvPr/>
        </p:nvSpPr>
        <p:spPr>
          <a:xfrm>
            <a:off x="80769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20"/>
          <p:cNvSpPr/>
          <p:nvPr/>
        </p:nvSpPr>
        <p:spPr>
          <a:xfrm>
            <a:off x="85341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21"/>
          <p:cNvSpPr/>
          <p:nvPr/>
        </p:nvSpPr>
        <p:spPr>
          <a:xfrm>
            <a:off x="5105160" y="5638680"/>
            <a:ext cx="327672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22"/>
          <p:cNvSpPr/>
          <p:nvPr/>
        </p:nvSpPr>
        <p:spPr>
          <a:xfrm>
            <a:off x="5106240" y="54108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23"/>
          <p:cNvSpPr/>
          <p:nvPr/>
        </p:nvSpPr>
        <p:spPr>
          <a:xfrm>
            <a:off x="5106240" y="49536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24"/>
          <p:cNvSpPr/>
          <p:nvPr/>
        </p:nvSpPr>
        <p:spPr>
          <a:xfrm>
            <a:off x="5106240" y="51822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25"/>
          <p:cNvSpPr/>
          <p:nvPr/>
        </p:nvSpPr>
        <p:spPr>
          <a:xfrm>
            <a:off x="5106240" y="44964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26"/>
          <p:cNvSpPr/>
          <p:nvPr/>
        </p:nvSpPr>
        <p:spPr>
          <a:xfrm>
            <a:off x="5106240" y="47250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27"/>
          <p:cNvSpPr/>
          <p:nvPr/>
        </p:nvSpPr>
        <p:spPr>
          <a:xfrm>
            <a:off x="5106240" y="40392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28"/>
          <p:cNvSpPr/>
          <p:nvPr/>
        </p:nvSpPr>
        <p:spPr>
          <a:xfrm>
            <a:off x="5106240" y="42678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29"/>
          <p:cNvSpPr/>
          <p:nvPr/>
        </p:nvSpPr>
        <p:spPr>
          <a:xfrm>
            <a:off x="5106240" y="35820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30"/>
          <p:cNvSpPr/>
          <p:nvPr/>
        </p:nvSpPr>
        <p:spPr>
          <a:xfrm>
            <a:off x="5106240" y="38106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31"/>
          <p:cNvSpPr/>
          <p:nvPr/>
        </p:nvSpPr>
        <p:spPr>
          <a:xfrm>
            <a:off x="5106240" y="31248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32"/>
          <p:cNvSpPr/>
          <p:nvPr/>
        </p:nvSpPr>
        <p:spPr>
          <a:xfrm>
            <a:off x="5106240" y="33534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33"/>
          <p:cNvSpPr/>
          <p:nvPr/>
        </p:nvSpPr>
        <p:spPr>
          <a:xfrm>
            <a:off x="5106240" y="26676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34"/>
          <p:cNvSpPr/>
          <p:nvPr/>
        </p:nvSpPr>
        <p:spPr>
          <a:xfrm>
            <a:off x="5106240" y="28962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35"/>
          <p:cNvSpPr/>
          <p:nvPr/>
        </p:nvSpPr>
        <p:spPr>
          <a:xfrm>
            <a:off x="5106240" y="24390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6"/>
          <p:cNvSpPr/>
          <p:nvPr/>
        </p:nvSpPr>
        <p:spPr>
          <a:xfrm>
            <a:off x="5594400" y="5218200"/>
            <a:ext cx="151200" cy="1512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37"/>
          <p:cNvSpPr/>
          <p:nvPr/>
        </p:nvSpPr>
        <p:spPr>
          <a:xfrm flipV="1">
            <a:off x="5668920" y="4147920"/>
            <a:ext cx="1155600" cy="114624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38"/>
          <p:cNvSpPr/>
          <p:nvPr/>
        </p:nvSpPr>
        <p:spPr>
          <a:xfrm flipV="1">
            <a:off x="6814800" y="2809800"/>
            <a:ext cx="360" cy="133812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9"/>
          <p:cNvSpPr/>
          <p:nvPr/>
        </p:nvSpPr>
        <p:spPr>
          <a:xfrm>
            <a:off x="399240" y="3274920"/>
            <a:ext cx="4293720" cy="283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(predador.x &gt; presa.x)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predador.x--;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 if (predador.x &lt; presa.x)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predador.x++;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(predador.y &gt; presa.y)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predador.y--;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 if (predador.y &lt; presa.y)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predador.y++;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path" presetID="56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nodeType="afterEffect" fill="hold" presetClass="path" presetID="64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Características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Planejamento de Caminhos x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2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Desvio de Obstáculos (</a:t>
            </a:r>
            <a:r>
              <a:rPr b="0" i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steering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2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Normalmente o planejamento é um processo deliberativo e requer um mapa do ambiente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2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Já o desvio de obstáculos é reativo, e necessita apenas de informações sensoriais locais.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2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Normalmente são utilizados em conjunto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2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Organização hierárquica: planejamento no nível mais alto e desvio no nível mais baixo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Line-of-Sight Chasing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457200" y="1295280"/>
            <a:ext cx="50187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Predador move diretamente na direção da presa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ambientes discretos, usa-se algoritmos de desenho de linhas (ex. </a:t>
            </a:r>
            <a:r>
              <a:rPr b="0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bresenhan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ambientes contínuos, uma opção é modelar a cinemática / dinâmica do predador, aplicando-se um conjunto de forças para movê-lo na direção da presa.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1" name="Picture 6" descr=""/>
          <p:cNvPicPr/>
          <p:nvPr/>
        </p:nvPicPr>
        <p:blipFill>
          <a:blip r:embed="rId1"/>
          <a:stretch/>
        </p:blipFill>
        <p:spPr>
          <a:xfrm>
            <a:off x="5548320" y="2549520"/>
            <a:ext cx="3327840" cy="209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4" dur="indefinite" restart="never" nodeType="tmRoot">
          <p:childTnLst>
            <p:seq>
              <p:cTn id="1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248520" y="33526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i="1" lang="pt-BR" sz="3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Line-of-Sight Chasing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Ambientes Discretos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457200" y="2133720"/>
            <a:ext cx="4418640" cy="419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algoritmo calcula as linhas e colunas e as armazena para a posterior movimentação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6745320" y="2711520"/>
            <a:ext cx="151200" cy="151200"/>
          </a:xfrm>
          <a:prstGeom prst="rect">
            <a:avLst/>
          </a:prstGeom>
          <a:solidFill>
            <a:srgbClr val="1f497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"/>
          <p:cNvSpPr/>
          <p:nvPr/>
        </p:nvSpPr>
        <p:spPr>
          <a:xfrm>
            <a:off x="5105520" y="2209680"/>
            <a:ext cx="3656520" cy="3427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7"/>
          <p:cNvSpPr/>
          <p:nvPr/>
        </p:nvSpPr>
        <p:spPr>
          <a:xfrm>
            <a:off x="55623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8"/>
          <p:cNvSpPr/>
          <p:nvPr/>
        </p:nvSpPr>
        <p:spPr>
          <a:xfrm>
            <a:off x="53337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9"/>
          <p:cNvSpPr/>
          <p:nvPr/>
        </p:nvSpPr>
        <p:spPr>
          <a:xfrm>
            <a:off x="60195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10"/>
          <p:cNvSpPr/>
          <p:nvPr/>
        </p:nvSpPr>
        <p:spPr>
          <a:xfrm>
            <a:off x="57909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11"/>
          <p:cNvSpPr/>
          <p:nvPr/>
        </p:nvSpPr>
        <p:spPr>
          <a:xfrm>
            <a:off x="64767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12"/>
          <p:cNvSpPr/>
          <p:nvPr/>
        </p:nvSpPr>
        <p:spPr>
          <a:xfrm>
            <a:off x="62481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13"/>
          <p:cNvSpPr/>
          <p:nvPr/>
        </p:nvSpPr>
        <p:spPr>
          <a:xfrm>
            <a:off x="69339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14"/>
          <p:cNvSpPr/>
          <p:nvPr/>
        </p:nvSpPr>
        <p:spPr>
          <a:xfrm>
            <a:off x="67053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15"/>
          <p:cNvSpPr/>
          <p:nvPr/>
        </p:nvSpPr>
        <p:spPr>
          <a:xfrm>
            <a:off x="73911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16"/>
          <p:cNvSpPr/>
          <p:nvPr/>
        </p:nvSpPr>
        <p:spPr>
          <a:xfrm>
            <a:off x="71625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17"/>
          <p:cNvSpPr/>
          <p:nvPr/>
        </p:nvSpPr>
        <p:spPr>
          <a:xfrm>
            <a:off x="78483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18"/>
          <p:cNvSpPr/>
          <p:nvPr/>
        </p:nvSpPr>
        <p:spPr>
          <a:xfrm>
            <a:off x="76197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19"/>
          <p:cNvSpPr/>
          <p:nvPr/>
        </p:nvSpPr>
        <p:spPr>
          <a:xfrm>
            <a:off x="83055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20"/>
          <p:cNvSpPr/>
          <p:nvPr/>
        </p:nvSpPr>
        <p:spPr>
          <a:xfrm>
            <a:off x="80769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21"/>
          <p:cNvSpPr/>
          <p:nvPr/>
        </p:nvSpPr>
        <p:spPr>
          <a:xfrm>
            <a:off x="8534160" y="220968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22"/>
          <p:cNvSpPr/>
          <p:nvPr/>
        </p:nvSpPr>
        <p:spPr>
          <a:xfrm>
            <a:off x="5105160" y="5638680"/>
            <a:ext cx="327672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23"/>
          <p:cNvSpPr/>
          <p:nvPr/>
        </p:nvSpPr>
        <p:spPr>
          <a:xfrm>
            <a:off x="5106240" y="54108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24"/>
          <p:cNvSpPr/>
          <p:nvPr/>
        </p:nvSpPr>
        <p:spPr>
          <a:xfrm>
            <a:off x="5106240" y="49536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25"/>
          <p:cNvSpPr/>
          <p:nvPr/>
        </p:nvSpPr>
        <p:spPr>
          <a:xfrm>
            <a:off x="5106240" y="51822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26"/>
          <p:cNvSpPr/>
          <p:nvPr/>
        </p:nvSpPr>
        <p:spPr>
          <a:xfrm>
            <a:off x="5106240" y="44964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27"/>
          <p:cNvSpPr/>
          <p:nvPr/>
        </p:nvSpPr>
        <p:spPr>
          <a:xfrm>
            <a:off x="5106240" y="47250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28"/>
          <p:cNvSpPr/>
          <p:nvPr/>
        </p:nvSpPr>
        <p:spPr>
          <a:xfrm>
            <a:off x="5106240" y="40392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9"/>
          <p:cNvSpPr/>
          <p:nvPr/>
        </p:nvSpPr>
        <p:spPr>
          <a:xfrm>
            <a:off x="5106240" y="42678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30"/>
          <p:cNvSpPr/>
          <p:nvPr/>
        </p:nvSpPr>
        <p:spPr>
          <a:xfrm>
            <a:off x="5106240" y="35820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31"/>
          <p:cNvSpPr/>
          <p:nvPr/>
        </p:nvSpPr>
        <p:spPr>
          <a:xfrm>
            <a:off x="5106240" y="38106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32"/>
          <p:cNvSpPr/>
          <p:nvPr/>
        </p:nvSpPr>
        <p:spPr>
          <a:xfrm>
            <a:off x="5106240" y="31248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33"/>
          <p:cNvSpPr/>
          <p:nvPr/>
        </p:nvSpPr>
        <p:spPr>
          <a:xfrm>
            <a:off x="5106240" y="33534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34"/>
          <p:cNvSpPr/>
          <p:nvPr/>
        </p:nvSpPr>
        <p:spPr>
          <a:xfrm>
            <a:off x="5106240" y="26676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35"/>
          <p:cNvSpPr/>
          <p:nvPr/>
        </p:nvSpPr>
        <p:spPr>
          <a:xfrm>
            <a:off x="5106240" y="28962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36"/>
          <p:cNvSpPr/>
          <p:nvPr/>
        </p:nvSpPr>
        <p:spPr>
          <a:xfrm>
            <a:off x="5106240" y="243900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7"/>
          <p:cNvSpPr/>
          <p:nvPr/>
        </p:nvSpPr>
        <p:spPr>
          <a:xfrm>
            <a:off x="5594400" y="5218200"/>
            <a:ext cx="151200" cy="1512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8"/>
          <p:cNvSpPr/>
          <p:nvPr/>
        </p:nvSpPr>
        <p:spPr>
          <a:xfrm>
            <a:off x="5791320" y="49528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9"/>
          <p:cNvSpPr/>
          <p:nvPr/>
        </p:nvSpPr>
        <p:spPr>
          <a:xfrm>
            <a:off x="5562720" y="49528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0"/>
          <p:cNvSpPr/>
          <p:nvPr/>
        </p:nvSpPr>
        <p:spPr>
          <a:xfrm>
            <a:off x="5791320" y="44956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1"/>
          <p:cNvSpPr/>
          <p:nvPr/>
        </p:nvSpPr>
        <p:spPr>
          <a:xfrm>
            <a:off x="6019920" y="44956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2"/>
          <p:cNvSpPr/>
          <p:nvPr/>
        </p:nvSpPr>
        <p:spPr>
          <a:xfrm>
            <a:off x="6019920" y="42670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3"/>
          <p:cNvSpPr/>
          <p:nvPr/>
        </p:nvSpPr>
        <p:spPr>
          <a:xfrm>
            <a:off x="5791320" y="47242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4"/>
          <p:cNvSpPr/>
          <p:nvPr/>
        </p:nvSpPr>
        <p:spPr>
          <a:xfrm>
            <a:off x="6019920" y="40384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5"/>
          <p:cNvSpPr/>
          <p:nvPr/>
        </p:nvSpPr>
        <p:spPr>
          <a:xfrm>
            <a:off x="6019920" y="38098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6"/>
          <p:cNvSpPr/>
          <p:nvPr/>
        </p:nvSpPr>
        <p:spPr>
          <a:xfrm>
            <a:off x="6248520" y="38098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7"/>
          <p:cNvSpPr/>
          <p:nvPr/>
        </p:nvSpPr>
        <p:spPr>
          <a:xfrm>
            <a:off x="6248520" y="35812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8"/>
          <p:cNvSpPr/>
          <p:nvPr/>
        </p:nvSpPr>
        <p:spPr>
          <a:xfrm>
            <a:off x="6477120" y="33526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9"/>
          <p:cNvSpPr/>
          <p:nvPr/>
        </p:nvSpPr>
        <p:spPr>
          <a:xfrm>
            <a:off x="6477120" y="31240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50"/>
          <p:cNvSpPr/>
          <p:nvPr/>
        </p:nvSpPr>
        <p:spPr>
          <a:xfrm>
            <a:off x="6477120" y="28954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1"/>
          <p:cNvSpPr/>
          <p:nvPr/>
        </p:nvSpPr>
        <p:spPr>
          <a:xfrm>
            <a:off x="6705720" y="2895480"/>
            <a:ext cx="227520" cy="227520"/>
          </a:xfrm>
          <a:prstGeom prst="rect">
            <a:avLst/>
          </a:prstGeom>
          <a:solidFill>
            <a:srgbClr val="800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52"/>
          <p:cNvSpPr/>
          <p:nvPr/>
        </p:nvSpPr>
        <p:spPr>
          <a:xfrm flipV="1">
            <a:off x="5668920" y="2800080"/>
            <a:ext cx="1136520" cy="2494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6" dur="indefinite" restart="never" nodeType="tmRoot">
          <p:childTnLst>
            <p:seq>
              <p:cTn id="1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3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Line-of-Sight Chasing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Ambientes Contínuos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457200" y="1752480"/>
            <a:ext cx="8228520" cy="457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Computa-se um vetor de direção até o alvo e aplica-se forças no personagem de forma a guiá-lo naquela direção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 rot="5400000">
            <a:off x="1868040" y="4533840"/>
            <a:ext cx="684720" cy="10656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5"/>
          <p:cNvSpPr/>
          <p:nvPr/>
        </p:nvSpPr>
        <p:spPr>
          <a:xfrm>
            <a:off x="838080" y="5105160"/>
            <a:ext cx="76212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6"/>
          <p:cNvSpPr/>
          <p:nvPr/>
        </p:nvSpPr>
        <p:spPr>
          <a:xfrm flipV="1">
            <a:off x="2361960" y="5486400"/>
            <a:ext cx="360" cy="3808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7"/>
          <p:cNvSpPr/>
          <p:nvPr/>
        </p:nvSpPr>
        <p:spPr>
          <a:xfrm>
            <a:off x="2361960" y="4267080"/>
            <a:ext cx="360" cy="3808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8"/>
          <p:cNvSpPr/>
          <p:nvPr/>
        </p:nvSpPr>
        <p:spPr>
          <a:xfrm>
            <a:off x="5867280" y="3733920"/>
            <a:ext cx="151200" cy="151200"/>
          </a:xfrm>
          <a:prstGeom prst="rect">
            <a:avLst/>
          </a:prstGeom>
          <a:solidFill>
            <a:srgbClr val="1f497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9"/>
          <p:cNvSpPr/>
          <p:nvPr/>
        </p:nvSpPr>
        <p:spPr>
          <a:xfrm flipV="1">
            <a:off x="2309760" y="4522680"/>
            <a:ext cx="1805040" cy="584280"/>
          </a:xfrm>
          <a:prstGeom prst="line">
            <a:avLst/>
          </a:prstGeom>
          <a:ln w="57240">
            <a:solidFill>
              <a:srgbClr val="00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0"/>
          <p:cNvSpPr/>
          <p:nvPr/>
        </p:nvSpPr>
        <p:spPr>
          <a:xfrm>
            <a:off x="4024080" y="4608360"/>
            <a:ext cx="30672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8" dur="indefinite" restart="never" nodeType="tmRoot">
          <p:childTnLst>
            <p:seq>
              <p:cTn id="1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Interceptação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Ao invés de utilizar a posição corrente da presa, tenta-se prever onde ela vai estar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Ex. disparo de um míssil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isso, é necessário saber a velocidade relativa (V</a:t>
            </a:r>
            <a:r>
              <a:rPr b="0" lang="pt-BR" sz="2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presa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V</a:t>
            </a:r>
            <a:r>
              <a:rPr b="0" lang="pt-BR" sz="3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predador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5243400" y="5186520"/>
            <a:ext cx="151200" cy="151200"/>
          </a:xfrm>
          <a:prstGeom prst="rect">
            <a:avLst/>
          </a:prstGeom>
          <a:solidFill>
            <a:srgbClr val="1f497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5"/>
          <p:cNvSpPr/>
          <p:nvPr/>
        </p:nvSpPr>
        <p:spPr>
          <a:xfrm>
            <a:off x="2370240" y="5641920"/>
            <a:ext cx="151200" cy="1512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6"/>
          <p:cNvSpPr/>
          <p:nvPr/>
        </p:nvSpPr>
        <p:spPr>
          <a:xfrm>
            <a:off x="2387520" y="4503600"/>
            <a:ext cx="2944800" cy="76032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7"/>
          <p:cNvSpPr/>
          <p:nvPr/>
        </p:nvSpPr>
        <p:spPr>
          <a:xfrm flipV="1">
            <a:off x="2454120" y="4473360"/>
            <a:ext cx="1954080" cy="124308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0" dur="indefinite" restart="never" nodeType="tmRoot">
          <p:childTnLst>
            <p:seq>
              <p:cTn id="1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Interceptação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Velocidade relativa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V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presa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V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Distância relativa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S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presa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S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Tempo para o contato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|S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 / |V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Posição prevista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S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presa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V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presa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* t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Usa-se o mesmo algoritmo do </a:t>
            </a:r>
            <a:r>
              <a:rPr b="0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line-of-sight chasing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considerando o ponto de interceptação como destino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2" dur="indefinite" restart="never" nodeType="tmRoot">
          <p:childTnLst>
            <p:seq>
              <p:cTn id="1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Padrão</a:t>
            </a:r>
            <a:r>
              <a:rPr b="1" lang="pt-BR" sz="3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de Movimentos (</a:t>
            </a:r>
            <a:r>
              <a:rPr b="1" i="1" lang="pt-BR" sz="3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Patterns</a:t>
            </a:r>
            <a:r>
              <a:rPr b="1" lang="pt-BR" sz="3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NPCs movem de acordo com um padrão pré-definido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Sequência de movimentos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Ilusão” de inteligência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Exemplos: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Patrulha / Vigilância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Manobras evasivas (</a:t>
            </a:r>
            <a:r>
              <a:rPr b="0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flight combat simulation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Personagens secundários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4" dur="indefinite" restart="never" nodeType="tmRoot">
          <p:childTnLst>
            <p:seq>
              <p:cTn id="1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Galaga - 1981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9" name="Picture 5" descr=""/>
          <p:cNvPicPr/>
          <p:nvPr/>
        </p:nvPicPr>
        <p:blipFill>
          <a:blip r:embed="rId1"/>
          <a:stretch/>
        </p:blipFill>
        <p:spPr>
          <a:xfrm>
            <a:off x="1166760" y="3291120"/>
            <a:ext cx="2132640" cy="2742120"/>
          </a:xfrm>
          <a:prstGeom prst="rect">
            <a:avLst/>
          </a:prstGeom>
          <a:ln>
            <a:noFill/>
          </a:ln>
        </p:spPr>
      </p:pic>
      <p:sp>
        <p:nvSpPr>
          <p:cNvPr id="440" name="CustomShape 3"/>
          <p:cNvSpPr/>
          <p:nvPr/>
        </p:nvSpPr>
        <p:spPr>
          <a:xfrm>
            <a:off x="4663800" y="4196520"/>
            <a:ext cx="180360" cy="63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1" name="Picture 10" descr=""/>
          <p:cNvPicPr/>
          <p:nvPr/>
        </p:nvPicPr>
        <p:blipFill>
          <a:blip r:embed="rId2"/>
          <a:stretch/>
        </p:blipFill>
        <p:spPr>
          <a:xfrm>
            <a:off x="3587760" y="3291120"/>
            <a:ext cx="2132640" cy="2742120"/>
          </a:xfrm>
          <a:prstGeom prst="rect">
            <a:avLst/>
          </a:prstGeom>
          <a:ln>
            <a:noFill/>
          </a:ln>
        </p:spPr>
      </p:pic>
      <p:pic>
        <p:nvPicPr>
          <p:cNvPr id="442" name="Picture 11" descr=""/>
          <p:cNvPicPr/>
          <p:nvPr/>
        </p:nvPicPr>
        <p:blipFill>
          <a:blip r:embed="rId3"/>
          <a:stretch/>
        </p:blipFill>
        <p:spPr>
          <a:xfrm>
            <a:off x="5964120" y="3291120"/>
            <a:ext cx="2132640" cy="2742120"/>
          </a:xfrm>
          <a:prstGeom prst="rect">
            <a:avLst/>
          </a:prstGeom>
          <a:ln>
            <a:noFill/>
          </a:ln>
        </p:spPr>
      </p:pic>
      <p:sp>
        <p:nvSpPr>
          <p:cNvPr id="443" name="CustomShape 4"/>
          <p:cNvSpPr/>
          <p:nvPr/>
        </p:nvSpPr>
        <p:spPr>
          <a:xfrm>
            <a:off x="776160" y="1197000"/>
            <a:ext cx="7696800" cy="200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You're under attack! The Galagans are reclaiming planets they lost during a centuries-old interstellar war -- and now they want yours! And you're ready to fight to the bitter end to protect it!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 you join the Intergalactic Warrior Fleet. Without training, you're assigned to your first combat mission -- and on-the-job is the only way to learn. Shaking in your boots, you accept the assignment and board your Intergalactic Command Ship.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5"/>
          <p:cNvSpPr/>
          <p:nvPr/>
        </p:nvSpPr>
        <p:spPr>
          <a:xfrm>
            <a:off x="4938840" y="6086520"/>
            <a:ext cx="4161240" cy="36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http://www.smiliegames.com/galaga/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6" dur="indefinite" restart="never" nodeType="tmRoot">
          <p:childTnLst>
            <p:seq>
              <p:cTn id="1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Algoritmo Básico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Usar um vetor (ou um conjunto de vetores) para armazenar 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Mover, virar, atirar, etc...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Fazer a iteração desse vetor dentro do loop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718920" y="3532320"/>
            <a:ext cx="2740680" cy="300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struct ControlData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double turn;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double move;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Pattern[0].turn = 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Pattern[0].move = 5;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Pattern[1].turn = 90;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Pattern[1].move = 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Pattern[2].turn = 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Pattern[2].move = 5;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…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5"/>
          <p:cNvSpPr/>
          <p:nvPr/>
        </p:nvSpPr>
        <p:spPr>
          <a:xfrm>
            <a:off x="3954240" y="3772080"/>
            <a:ext cx="5301000" cy="203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GameLoop(void)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NPC.orientation += Pattern[Index].turn;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NPC.position += Pattern[index].move;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index++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Line 6"/>
          <p:cNvSpPr/>
          <p:nvPr/>
        </p:nvSpPr>
        <p:spPr>
          <a:xfrm>
            <a:off x="3695400" y="3474720"/>
            <a:ext cx="360" cy="266544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8" dur="indefinite" restart="never" nodeType="tmRoot">
          <p:childTnLst>
            <p:seq>
              <p:cTn id="1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Waypoint </a:t>
            </a:r>
            <a:r>
              <a:rPr b="1" i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Patterns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Pode-se definir uma seqüência de pontos (coordenadas) na qual o NPC deve passar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 dos mesmos algoritmos de perseguição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Exemplo: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[6,2], [16,10], [6,10]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4457880" y="2913120"/>
            <a:ext cx="3656520" cy="3427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5"/>
          <p:cNvSpPr/>
          <p:nvPr/>
        </p:nvSpPr>
        <p:spPr>
          <a:xfrm>
            <a:off x="49147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6"/>
          <p:cNvSpPr/>
          <p:nvPr/>
        </p:nvSpPr>
        <p:spPr>
          <a:xfrm>
            <a:off x="46861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7"/>
          <p:cNvSpPr/>
          <p:nvPr/>
        </p:nvSpPr>
        <p:spPr>
          <a:xfrm>
            <a:off x="53719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8"/>
          <p:cNvSpPr/>
          <p:nvPr/>
        </p:nvSpPr>
        <p:spPr>
          <a:xfrm>
            <a:off x="51433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9"/>
          <p:cNvSpPr/>
          <p:nvPr/>
        </p:nvSpPr>
        <p:spPr>
          <a:xfrm>
            <a:off x="58291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10"/>
          <p:cNvSpPr/>
          <p:nvPr/>
        </p:nvSpPr>
        <p:spPr>
          <a:xfrm>
            <a:off x="56005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11"/>
          <p:cNvSpPr/>
          <p:nvPr/>
        </p:nvSpPr>
        <p:spPr>
          <a:xfrm>
            <a:off x="62863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12"/>
          <p:cNvSpPr/>
          <p:nvPr/>
        </p:nvSpPr>
        <p:spPr>
          <a:xfrm>
            <a:off x="60577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3"/>
          <p:cNvSpPr/>
          <p:nvPr/>
        </p:nvSpPr>
        <p:spPr>
          <a:xfrm>
            <a:off x="67435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4"/>
          <p:cNvSpPr/>
          <p:nvPr/>
        </p:nvSpPr>
        <p:spPr>
          <a:xfrm>
            <a:off x="65149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5"/>
          <p:cNvSpPr/>
          <p:nvPr/>
        </p:nvSpPr>
        <p:spPr>
          <a:xfrm>
            <a:off x="72007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6"/>
          <p:cNvSpPr/>
          <p:nvPr/>
        </p:nvSpPr>
        <p:spPr>
          <a:xfrm>
            <a:off x="69721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7"/>
          <p:cNvSpPr/>
          <p:nvPr/>
        </p:nvSpPr>
        <p:spPr>
          <a:xfrm>
            <a:off x="76579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8"/>
          <p:cNvSpPr/>
          <p:nvPr/>
        </p:nvSpPr>
        <p:spPr>
          <a:xfrm>
            <a:off x="74293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9"/>
          <p:cNvSpPr/>
          <p:nvPr/>
        </p:nvSpPr>
        <p:spPr>
          <a:xfrm>
            <a:off x="7886520" y="291276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20"/>
          <p:cNvSpPr/>
          <p:nvPr/>
        </p:nvSpPr>
        <p:spPr>
          <a:xfrm>
            <a:off x="4458240" y="61142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21"/>
          <p:cNvSpPr/>
          <p:nvPr/>
        </p:nvSpPr>
        <p:spPr>
          <a:xfrm>
            <a:off x="4458240" y="56570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22"/>
          <p:cNvSpPr/>
          <p:nvPr/>
        </p:nvSpPr>
        <p:spPr>
          <a:xfrm>
            <a:off x="4458240" y="58856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23"/>
          <p:cNvSpPr/>
          <p:nvPr/>
        </p:nvSpPr>
        <p:spPr>
          <a:xfrm>
            <a:off x="4458240" y="51998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24"/>
          <p:cNvSpPr/>
          <p:nvPr/>
        </p:nvSpPr>
        <p:spPr>
          <a:xfrm>
            <a:off x="4458240" y="54284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25"/>
          <p:cNvSpPr/>
          <p:nvPr/>
        </p:nvSpPr>
        <p:spPr>
          <a:xfrm>
            <a:off x="4458240" y="47426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6"/>
          <p:cNvSpPr/>
          <p:nvPr/>
        </p:nvSpPr>
        <p:spPr>
          <a:xfrm>
            <a:off x="4458240" y="49712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27"/>
          <p:cNvSpPr/>
          <p:nvPr/>
        </p:nvSpPr>
        <p:spPr>
          <a:xfrm>
            <a:off x="4458240" y="42854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28"/>
          <p:cNvSpPr/>
          <p:nvPr/>
        </p:nvSpPr>
        <p:spPr>
          <a:xfrm>
            <a:off x="4458240" y="45140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29"/>
          <p:cNvSpPr/>
          <p:nvPr/>
        </p:nvSpPr>
        <p:spPr>
          <a:xfrm>
            <a:off x="4458240" y="38282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30"/>
          <p:cNvSpPr/>
          <p:nvPr/>
        </p:nvSpPr>
        <p:spPr>
          <a:xfrm>
            <a:off x="4458240" y="40568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31"/>
          <p:cNvSpPr/>
          <p:nvPr/>
        </p:nvSpPr>
        <p:spPr>
          <a:xfrm>
            <a:off x="4458240" y="33710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32"/>
          <p:cNvSpPr/>
          <p:nvPr/>
        </p:nvSpPr>
        <p:spPr>
          <a:xfrm>
            <a:off x="4458240" y="35996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33"/>
          <p:cNvSpPr/>
          <p:nvPr/>
        </p:nvSpPr>
        <p:spPr>
          <a:xfrm>
            <a:off x="4458240" y="31424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4"/>
          <p:cNvSpPr/>
          <p:nvPr/>
        </p:nvSpPr>
        <p:spPr>
          <a:xfrm>
            <a:off x="6070680" y="3591000"/>
            <a:ext cx="1576800" cy="1597680"/>
          </a:xfrm>
          <a:prstGeom prst="rtTriangle">
            <a:avLst/>
          </a:prstGeom>
          <a:solidFill>
            <a:srgbClr val="dddddd"/>
          </a:solidFill>
          <a:ln w="936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5"/>
          <p:cNvSpPr/>
          <p:nvPr/>
        </p:nvSpPr>
        <p:spPr>
          <a:xfrm>
            <a:off x="5899320" y="3235320"/>
            <a:ext cx="59400" cy="59400"/>
          </a:xfrm>
          <a:prstGeom prst="ellipse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6"/>
          <p:cNvSpPr/>
          <p:nvPr/>
        </p:nvSpPr>
        <p:spPr>
          <a:xfrm>
            <a:off x="5899320" y="5275440"/>
            <a:ext cx="59400" cy="59400"/>
          </a:xfrm>
          <a:prstGeom prst="ellipse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7"/>
          <p:cNvSpPr/>
          <p:nvPr/>
        </p:nvSpPr>
        <p:spPr>
          <a:xfrm>
            <a:off x="7978680" y="5275440"/>
            <a:ext cx="59400" cy="59400"/>
          </a:xfrm>
          <a:prstGeom prst="ellipse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8"/>
          <p:cNvSpPr/>
          <p:nvPr/>
        </p:nvSpPr>
        <p:spPr>
          <a:xfrm>
            <a:off x="5859360" y="5227560"/>
            <a:ext cx="151200" cy="1512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path" presetID="64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nodeType="afterEffect" fill="hold" presetClass="path" presetID="49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nodeType="afterEffect" fill="hold" presetClass="path" presetID="35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Waypoint </a:t>
            </a:r>
            <a:r>
              <a:rPr b="1" i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Patterns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não ficar monótono, pode-se colocar uma certa aleatoriedade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4"/>
          <p:cNvSpPr/>
          <p:nvPr/>
        </p:nvSpPr>
        <p:spPr>
          <a:xfrm>
            <a:off x="2463840" y="2602080"/>
            <a:ext cx="3656520" cy="3427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5"/>
          <p:cNvSpPr/>
          <p:nvPr/>
        </p:nvSpPr>
        <p:spPr>
          <a:xfrm>
            <a:off x="29206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6"/>
          <p:cNvSpPr/>
          <p:nvPr/>
        </p:nvSpPr>
        <p:spPr>
          <a:xfrm>
            <a:off x="26920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7"/>
          <p:cNvSpPr/>
          <p:nvPr/>
        </p:nvSpPr>
        <p:spPr>
          <a:xfrm>
            <a:off x="33778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8"/>
          <p:cNvSpPr/>
          <p:nvPr/>
        </p:nvSpPr>
        <p:spPr>
          <a:xfrm>
            <a:off x="31492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9"/>
          <p:cNvSpPr/>
          <p:nvPr/>
        </p:nvSpPr>
        <p:spPr>
          <a:xfrm>
            <a:off x="38350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10"/>
          <p:cNvSpPr/>
          <p:nvPr/>
        </p:nvSpPr>
        <p:spPr>
          <a:xfrm>
            <a:off x="36064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11"/>
          <p:cNvSpPr/>
          <p:nvPr/>
        </p:nvSpPr>
        <p:spPr>
          <a:xfrm>
            <a:off x="42922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12"/>
          <p:cNvSpPr/>
          <p:nvPr/>
        </p:nvSpPr>
        <p:spPr>
          <a:xfrm>
            <a:off x="40636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13"/>
          <p:cNvSpPr/>
          <p:nvPr/>
        </p:nvSpPr>
        <p:spPr>
          <a:xfrm>
            <a:off x="47494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14"/>
          <p:cNvSpPr/>
          <p:nvPr/>
        </p:nvSpPr>
        <p:spPr>
          <a:xfrm>
            <a:off x="45208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15"/>
          <p:cNvSpPr/>
          <p:nvPr/>
        </p:nvSpPr>
        <p:spPr>
          <a:xfrm>
            <a:off x="52066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16"/>
          <p:cNvSpPr/>
          <p:nvPr/>
        </p:nvSpPr>
        <p:spPr>
          <a:xfrm>
            <a:off x="49780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17"/>
          <p:cNvSpPr/>
          <p:nvPr/>
        </p:nvSpPr>
        <p:spPr>
          <a:xfrm>
            <a:off x="56638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18"/>
          <p:cNvSpPr/>
          <p:nvPr/>
        </p:nvSpPr>
        <p:spPr>
          <a:xfrm>
            <a:off x="54352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19"/>
          <p:cNvSpPr/>
          <p:nvPr/>
        </p:nvSpPr>
        <p:spPr>
          <a:xfrm>
            <a:off x="5892480" y="2601720"/>
            <a:ext cx="360" cy="342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20"/>
          <p:cNvSpPr/>
          <p:nvPr/>
        </p:nvSpPr>
        <p:spPr>
          <a:xfrm>
            <a:off x="2463480" y="6030720"/>
            <a:ext cx="327672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21"/>
          <p:cNvSpPr/>
          <p:nvPr/>
        </p:nvSpPr>
        <p:spPr>
          <a:xfrm>
            <a:off x="2464560" y="58028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22"/>
          <p:cNvSpPr/>
          <p:nvPr/>
        </p:nvSpPr>
        <p:spPr>
          <a:xfrm>
            <a:off x="2464560" y="53456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23"/>
          <p:cNvSpPr/>
          <p:nvPr/>
        </p:nvSpPr>
        <p:spPr>
          <a:xfrm>
            <a:off x="2464560" y="55742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24"/>
          <p:cNvSpPr/>
          <p:nvPr/>
        </p:nvSpPr>
        <p:spPr>
          <a:xfrm>
            <a:off x="2464560" y="48884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25"/>
          <p:cNvSpPr/>
          <p:nvPr/>
        </p:nvSpPr>
        <p:spPr>
          <a:xfrm>
            <a:off x="2464560" y="51170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26"/>
          <p:cNvSpPr/>
          <p:nvPr/>
        </p:nvSpPr>
        <p:spPr>
          <a:xfrm>
            <a:off x="2464560" y="44312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27"/>
          <p:cNvSpPr/>
          <p:nvPr/>
        </p:nvSpPr>
        <p:spPr>
          <a:xfrm>
            <a:off x="2464560" y="46598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28"/>
          <p:cNvSpPr/>
          <p:nvPr/>
        </p:nvSpPr>
        <p:spPr>
          <a:xfrm>
            <a:off x="2464560" y="39740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29"/>
          <p:cNvSpPr/>
          <p:nvPr/>
        </p:nvSpPr>
        <p:spPr>
          <a:xfrm>
            <a:off x="2464560" y="42026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30"/>
          <p:cNvSpPr/>
          <p:nvPr/>
        </p:nvSpPr>
        <p:spPr>
          <a:xfrm>
            <a:off x="2464560" y="35168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31"/>
          <p:cNvSpPr/>
          <p:nvPr/>
        </p:nvSpPr>
        <p:spPr>
          <a:xfrm>
            <a:off x="2464560" y="37454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32"/>
          <p:cNvSpPr/>
          <p:nvPr/>
        </p:nvSpPr>
        <p:spPr>
          <a:xfrm>
            <a:off x="2464560" y="30596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33"/>
          <p:cNvSpPr/>
          <p:nvPr/>
        </p:nvSpPr>
        <p:spPr>
          <a:xfrm>
            <a:off x="2464560" y="32882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34"/>
          <p:cNvSpPr/>
          <p:nvPr/>
        </p:nvSpPr>
        <p:spPr>
          <a:xfrm>
            <a:off x="2464560" y="2831040"/>
            <a:ext cx="36576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35"/>
          <p:cNvSpPr/>
          <p:nvPr/>
        </p:nvSpPr>
        <p:spPr>
          <a:xfrm>
            <a:off x="2951280" y="2874960"/>
            <a:ext cx="151200" cy="1512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6"/>
          <p:cNvSpPr/>
          <p:nvPr/>
        </p:nvSpPr>
        <p:spPr>
          <a:xfrm>
            <a:off x="3157560" y="3976560"/>
            <a:ext cx="2261160" cy="1357920"/>
          </a:xfrm>
          <a:prstGeom prst="rect">
            <a:avLst/>
          </a:prstGeom>
          <a:solidFill>
            <a:srgbClr val="dddddd"/>
          </a:solidFill>
          <a:ln w="936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7"/>
          <p:cNvSpPr/>
          <p:nvPr/>
        </p:nvSpPr>
        <p:spPr>
          <a:xfrm>
            <a:off x="3157560" y="3062160"/>
            <a:ext cx="894240" cy="673560"/>
          </a:xfrm>
          <a:prstGeom prst="rect">
            <a:avLst/>
          </a:prstGeom>
          <a:solidFill>
            <a:srgbClr val="dddddd"/>
          </a:solidFill>
          <a:ln w="936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38"/>
          <p:cNvSpPr/>
          <p:nvPr/>
        </p:nvSpPr>
        <p:spPr>
          <a:xfrm>
            <a:off x="4300560" y="3062160"/>
            <a:ext cx="1116360" cy="673560"/>
          </a:xfrm>
          <a:prstGeom prst="rect">
            <a:avLst/>
          </a:prstGeom>
          <a:solidFill>
            <a:srgbClr val="dddddd"/>
          </a:solidFill>
          <a:ln w="936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path" presetID="7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"/>
                            </p:stCondLst>
                            <p:childTnLst>
                              <p:par>
                                <p:cTn id="173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5" nodeType="afterEffect" fill="hold" presetClass="path" presetID="7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Características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Completo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existe um caminho entre a posição atual e o gol, o algoritmo encontra esse caminho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Ótimo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caminho retornado é o melhor possível de acordo com uma métrica escolhida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914400" y="1523880"/>
            <a:ext cx="76219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50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Desvio de Obstáculos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1981080" y="3962520"/>
            <a:ext cx="655200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3"/>
          <p:cNvSpPr/>
          <p:nvPr/>
        </p:nvSpPr>
        <p:spPr>
          <a:xfrm>
            <a:off x="3124080" y="6243480"/>
            <a:ext cx="2894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6" dur="indefinite" restart="never" nodeType="tmRoot">
          <p:childTnLst>
            <p:seq>
              <p:cTn id="1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Desvio de Obstáculos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Campos Potenciais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Dependendo da forma com que é implementado, pode ser planejamento ou </a:t>
            </a:r>
            <a:r>
              <a:rPr b="0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steering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Wavefront Planner – planejamento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Somatório das forças - steering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Planejamento” e controle de trajetórias feitos em conjunto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mais simples: Bug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8" dur="indefinite" restart="never" nodeType="tmRoot">
          <p:childTnLst>
            <p:seq>
              <p:cTn id="1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Bug Algorithm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457200" y="1295280"/>
            <a:ext cx="841104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Desvio de obstáculos (</a:t>
            </a:r>
            <a:r>
              <a:rPr b="0" i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steering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bastante simples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Útil quando não se possui um mapa completo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Completo: se existir um caminho entre a posição corrente e o gol ele acha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Comportamentos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Mover na direção do gol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Circunavegar obstáculos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0" dur="indefinite" restart="never" nodeType="tmRoot">
          <p:childTnLst>
            <p:seq>
              <p:cTn id="1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Bug Algorithm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Quando mudar o comportamento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Gol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Obstáculos: simples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Obstáculos 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Bug1: percorrer todo o perímetro e detectar o ponto mais próximo do gol para mudar o estado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Bug2: percorrer o perímetro até encontrar novamente a linha SG, que liga o início no gol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Bug3 (</a:t>
            </a: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tangent bug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): percorrer o perímetro até que um “caminho direto” para o gol seja encontrado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339920" indent="-315000">
              <a:lnSpc>
                <a:spcPct val="100000"/>
              </a:lnSpc>
              <a:buClr>
                <a:srgbClr val="3b812f"/>
              </a:buClr>
              <a:buSzPct val="70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Replanejar a linha SG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Line 4"/>
          <p:cNvSpPr/>
          <p:nvPr/>
        </p:nvSpPr>
        <p:spPr>
          <a:xfrm>
            <a:off x="1876320" y="2089080"/>
            <a:ext cx="129060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5"/>
          <p:cNvSpPr/>
          <p:nvPr/>
        </p:nvSpPr>
        <p:spPr>
          <a:xfrm>
            <a:off x="2954160" y="2570040"/>
            <a:ext cx="115560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82" dur="indefinite" restart="never" nodeType="tmRoot">
          <p:childTnLst>
            <p:seq>
              <p:cTn id="1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Bug1 - example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 rot="21299400">
            <a:off x="1752120" y="2895120"/>
            <a:ext cx="1726200" cy="2458080"/>
          </a:xfrm>
          <a:custGeom>
            <a:avLst/>
            <a:gdLst/>
            <a:ahLst/>
            <a:rect l="l" t="t" r="r" b="b"/>
            <a:pathLst>
              <a:path w="1088" h="1549">
                <a:moveTo>
                  <a:pt x="576" y="0"/>
                </a:moveTo>
                <a:cubicBezTo>
                  <a:pt x="526" y="4"/>
                  <a:pt x="465" y="3"/>
                  <a:pt x="416" y="24"/>
                </a:cubicBezTo>
                <a:cubicBezTo>
                  <a:pt x="376" y="41"/>
                  <a:pt x="351" y="75"/>
                  <a:pt x="312" y="88"/>
                </a:cubicBezTo>
                <a:cubicBezTo>
                  <a:pt x="295" y="114"/>
                  <a:pt x="258" y="151"/>
                  <a:pt x="232" y="168"/>
                </a:cubicBezTo>
                <a:cubicBezTo>
                  <a:pt x="219" y="206"/>
                  <a:pt x="200" y="233"/>
                  <a:pt x="176" y="264"/>
                </a:cubicBezTo>
                <a:cubicBezTo>
                  <a:pt x="164" y="279"/>
                  <a:pt x="144" y="312"/>
                  <a:pt x="144" y="312"/>
                </a:cubicBezTo>
                <a:cubicBezTo>
                  <a:pt x="131" y="363"/>
                  <a:pt x="106" y="407"/>
                  <a:pt x="88" y="456"/>
                </a:cubicBezTo>
                <a:cubicBezTo>
                  <a:pt x="82" y="472"/>
                  <a:pt x="76" y="513"/>
                  <a:pt x="72" y="528"/>
                </a:cubicBezTo>
                <a:cubicBezTo>
                  <a:pt x="54" y="599"/>
                  <a:pt x="26" y="671"/>
                  <a:pt x="16" y="744"/>
                </a:cubicBezTo>
                <a:cubicBezTo>
                  <a:pt x="3" y="838"/>
                  <a:pt x="17" y="788"/>
                  <a:pt x="0" y="840"/>
                </a:cubicBezTo>
                <a:cubicBezTo>
                  <a:pt x="4" y="938"/>
                  <a:pt x="0" y="1002"/>
                  <a:pt x="16" y="1088"/>
                </a:cubicBezTo>
                <a:cubicBezTo>
                  <a:pt x="48" y="1261"/>
                  <a:pt x="176" y="1444"/>
                  <a:pt x="352" y="1488"/>
                </a:cubicBezTo>
                <a:cubicBezTo>
                  <a:pt x="415" y="1530"/>
                  <a:pt x="511" y="1532"/>
                  <a:pt x="584" y="1544"/>
                </a:cubicBezTo>
                <a:cubicBezTo>
                  <a:pt x="643" y="1541"/>
                  <a:pt x="705" y="1549"/>
                  <a:pt x="760" y="1528"/>
                </a:cubicBezTo>
                <a:cubicBezTo>
                  <a:pt x="769" y="1525"/>
                  <a:pt x="775" y="1516"/>
                  <a:pt x="784" y="1512"/>
                </a:cubicBezTo>
                <a:cubicBezTo>
                  <a:pt x="792" y="1508"/>
                  <a:pt x="800" y="1507"/>
                  <a:pt x="808" y="1504"/>
                </a:cubicBezTo>
                <a:cubicBezTo>
                  <a:pt x="844" y="1477"/>
                  <a:pt x="869" y="1446"/>
                  <a:pt x="912" y="1432"/>
                </a:cubicBezTo>
                <a:cubicBezTo>
                  <a:pt x="943" y="1401"/>
                  <a:pt x="987" y="1384"/>
                  <a:pt x="1016" y="1352"/>
                </a:cubicBezTo>
                <a:cubicBezTo>
                  <a:pt x="1066" y="1295"/>
                  <a:pt x="1071" y="1222"/>
                  <a:pt x="1088" y="1152"/>
                </a:cubicBezTo>
                <a:cubicBezTo>
                  <a:pt x="1067" y="1049"/>
                  <a:pt x="1054" y="910"/>
                  <a:pt x="976" y="832"/>
                </a:cubicBezTo>
                <a:cubicBezTo>
                  <a:pt x="959" y="782"/>
                  <a:pt x="931" y="748"/>
                  <a:pt x="888" y="720"/>
                </a:cubicBezTo>
                <a:cubicBezTo>
                  <a:pt x="877" y="704"/>
                  <a:pt x="867" y="688"/>
                  <a:pt x="856" y="672"/>
                </a:cubicBezTo>
                <a:cubicBezTo>
                  <a:pt x="845" y="656"/>
                  <a:pt x="808" y="640"/>
                  <a:pt x="808" y="640"/>
                </a:cubicBezTo>
                <a:cubicBezTo>
                  <a:pt x="803" y="624"/>
                  <a:pt x="797" y="608"/>
                  <a:pt x="792" y="592"/>
                </a:cubicBezTo>
                <a:cubicBezTo>
                  <a:pt x="789" y="584"/>
                  <a:pt x="784" y="568"/>
                  <a:pt x="784" y="568"/>
                </a:cubicBezTo>
                <a:cubicBezTo>
                  <a:pt x="794" y="495"/>
                  <a:pt x="812" y="441"/>
                  <a:pt x="888" y="416"/>
                </a:cubicBezTo>
                <a:cubicBezTo>
                  <a:pt x="906" y="389"/>
                  <a:pt x="929" y="375"/>
                  <a:pt x="952" y="352"/>
                </a:cubicBezTo>
                <a:cubicBezTo>
                  <a:pt x="964" y="317"/>
                  <a:pt x="988" y="291"/>
                  <a:pt x="1000" y="256"/>
                </a:cubicBezTo>
                <a:cubicBezTo>
                  <a:pt x="996" y="216"/>
                  <a:pt x="997" y="144"/>
                  <a:pt x="960" y="112"/>
                </a:cubicBezTo>
                <a:cubicBezTo>
                  <a:pt x="920" y="77"/>
                  <a:pt x="880" y="83"/>
                  <a:pt x="840" y="56"/>
                </a:cubicBezTo>
                <a:cubicBezTo>
                  <a:pt x="767" y="7"/>
                  <a:pt x="661" y="0"/>
                  <a:pt x="576" y="0"/>
                </a:cubicBezTo>
                <a:close/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4"/>
          <p:cNvSpPr/>
          <p:nvPr/>
        </p:nvSpPr>
        <p:spPr>
          <a:xfrm rot="20568000">
            <a:off x="5257800" y="2036520"/>
            <a:ext cx="1551600" cy="1715040"/>
          </a:xfrm>
          <a:custGeom>
            <a:avLst/>
            <a:gdLst/>
            <a:ahLst/>
            <a:rect l="l" t="t" r="r" b="b"/>
            <a:pathLst>
              <a:path w="978" h="1081">
                <a:moveTo>
                  <a:pt x="730" y="25"/>
                </a:moveTo>
                <a:cubicBezTo>
                  <a:pt x="812" y="52"/>
                  <a:pt x="664" y="0"/>
                  <a:pt x="794" y="65"/>
                </a:cubicBezTo>
                <a:cubicBezTo>
                  <a:pt x="811" y="74"/>
                  <a:pt x="831" y="76"/>
                  <a:pt x="850" y="81"/>
                </a:cubicBezTo>
                <a:cubicBezTo>
                  <a:pt x="881" y="112"/>
                  <a:pt x="919" y="127"/>
                  <a:pt x="954" y="153"/>
                </a:cubicBezTo>
                <a:cubicBezTo>
                  <a:pt x="978" y="225"/>
                  <a:pt x="961" y="300"/>
                  <a:pt x="938" y="369"/>
                </a:cubicBezTo>
                <a:cubicBezTo>
                  <a:pt x="909" y="457"/>
                  <a:pt x="955" y="324"/>
                  <a:pt x="914" y="417"/>
                </a:cubicBezTo>
                <a:cubicBezTo>
                  <a:pt x="907" y="432"/>
                  <a:pt x="898" y="465"/>
                  <a:pt x="898" y="465"/>
                </a:cubicBezTo>
                <a:cubicBezTo>
                  <a:pt x="887" y="543"/>
                  <a:pt x="885" y="620"/>
                  <a:pt x="906" y="697"/>
                </a:cubicBezTo>
                <a:cubicBezTo>
                  <a:pt x="912" y="718"/>
                  <a:pt x="917" y="740"/>
                  <a:pt x="922" y="761"/>
                </a:cubicBezTo>
                <a:cubicBezTo>
                  <a:pt x="926" y="777"/>
                  <a:pt x="938" y="809"/>
                  <a:pt x="938" y="809"/>
                </a:cubicBezTo>
                <a:cubicBezTo>
                  <a:pt x="946" y="862"/>
                  <a:pt x="958" y="927"/>
                  <a:pt x="930" y="977"/>
                </a:cubicBezTo>
                <a:cubicBezTo>
                  <a:pt x="917" y="1001"/>
                  <a:pt x="897" y="1031"/>
                  <a:pt x="874" y="1049"/>
                </a:cubicBezTo>
                <a:cubicBezTo>
                  <a:pt x="859" y="1061"/>
                  <a:pt x="826" y="1081"/>
                  <a:pt x="826" y="1081"/>
                </a:cubicBezTo>
                <a:cubicBezTo>
                  <a:pt x="789" y="1078"/>
                  <a:pt x="751" y="1077"/>
                  <a:pt x="714" y="1073"/>
                </a:cubicBezTo>
                <a:cubicBezTo>
                  <a:pt x="682" y="1069"/>
                  <a:pt x="651" y="1048"/>
                  <a:pt x="618" y="1041"/>
                </a:cubicBezTo>
                <a:cubicBezTo>
                  <a:pt x="523" y="993"/>
                  <a:pt x="429" y="902"/>
                  <a:pt x="346" y="833"/>
                </a:cubicBezTo>
                <a:cubicBezTo>
                  <a:pt x="330" y="820"/>
                  <a:pt x="322" y="798"/>
                  <a:pt x="306" y="785"/>
                </a:cubicBezTo>
                <a:cubicBezTo>
                  <a:pt x="299" y="780"/>
                  <a:pt x="289" y="781"/>
                  <a:pt x="282" y="777"/>
                </a:cubicBezTo>
                <a:cubicBezTo>
                  <a:pt x="282" y="777"/>
                  <a:pt x="222" y="737"/>
                  <a:pt x="210" y="729"/>
                </a:cubicBezTo>
                <a:cubicBezTo>
                  <a:pt x="172" y="704"/>
                  <a:pt x="141" y="671"/>
                  <a:pt x="98" y="657"/>
                </a:cubicBezTo>
                <a:cubicBezTo>
                  <a:pt x="90" y="646"/>
                  <a:pt x="83" y="634"/>
                  <a:pt x="74" y="625"/>
                </a:cubicBezTo>
                <a:cubicBezTo>
                  <a:pt x="67" y="618"/>
                  <a:pt x="56" y="616"/>
                  <a:pt x="50" y="609"/>
                </a:cubicBezTo>
                <a:cubicBezTo>
                  <a:pt x="37" y="595"/>
                  <a:pt x="18" y="561"/>
                  <a:pt x="18" y="561"/>
                </a:cubicBezTo>
                <a:cubicBezTo>
                  <a:pt x="0" y="490"/>
                  <a:pt x="17" y="417"/>
                  <a:pt x="90" y="393"/>
                </a:cubicBezTo>
                <a:cubicBezTo>
                  <a:pt x="130" y="397"/>
                  <a:pt x="205" y="400"/>
                  <a:pt x="242" y="425"/>
                </a:cubicBezTo>
                <a:cubicBezTo>
                  <a:pt x="268" y="442"/>
                  <a:pt x="287" y="466"/>
                  <a:pt x="314" y="481"/>
                </a:cubicBezTo>
                <a:cubicBezTo>
                  <a:pt x="350" y="502"/>
                  <a:pt x="389" y="513"/>
                  <a:pt x="426" y="529"/>
                </a:cubicBezTo>
                <a:cubicBezTo>
                  <a:pt x="537" y="575"/>
                  <a:pt x="450" y="551"/>
                  <a:pt x="522" y="569"/>
                </a:cubicBezTo>
                <a:cubicBezTo>
                  <a:pt x="535" y="566"/>
                  <a:pt x="549" y="566"/>
                  <a:pt x="562" y="561"/>
                </a:cubicBezTo>
                <a:cubicBezTo>
                  <a:pt x="600" y="547"/>
                  <a:pt x="606" y="503"/>
                  <a:pt x="626" y="473"/>
                </a:cubicBezTo>
                <a:cubicBezTo>
                  <a:pt x="639" y="419"/>
                  <a:pt x="624" y="366"/>
                  <a:pt x="610" y="313"/>
                </a:cubicBezTo>
                <a:cubicBezTo>
                  <a:pt x="604" y="292"/>
                  <a:pt x="599" y="270"/>
                  <a:pt x="594" y="249"/>
                </a:cubicBezTo>
                <a:cubicBezTo>
                  <a:pt x="591" y="238"/>
                  <a:pt x="586" y="217"/>
                  <a:pt x="586" y="217"/>
                </a:cubicBezTo>
                <a:cubicBezTo>
                  <a:pt x="596" y="118"/>
                  <a:pt x="579" y="159"/>
                  <a:pt x="626" y="89"/>
                </a:cubicBezTo>
                <a:cubicBezTo>
                  <a:pt x="635" y="75"/>
                  <a:pt x="658" y="78"/>
                  <a:pt x="674" y="73"/>
                </a:cubicBezTo>
                <a:cubicBezTo>
                  <a:pt x="704" y="63"/>
                  <a:pt x="719" y="58"/>
                  <a:pt x="730" y="25"/>
                </a:cubicBezTo>
                <a:close/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5"/>
          <p:cNvSpPr/>
          <p:nvPr/>
        </p:nvSpPr>
        <p:spPr>
          <a:xfrm>
            <a:off x="898560" y="5257800"/>
            <a:ext cx="75240" cy="752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6"/>
          <p:cNvSpPr/>
          <p:nvPr/>
        </p:nvSpPr>
        <p:spPr>
          <a:xfrm>
            <a:off x="669960" y="533412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7"/>
          <p:cNvSpPr/>
          <p:nvPr/>
        </p:nvSpPr>
        <p:spPr>
          <a:xfrm>
            <a:off x="7848720" y="2209680"/>
            <a:ext cx="75240" cy="752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8"/>
          <p:cNvSpPr/>
          <p:nvPr/>
        </p:nvSpPr>
        <p:spPr>
          <a:xfrm>
            <a:off x="7620120" y="228600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Line 9"/>
          <p:cNvSpPr/>
          <p:nvPr/>
        </p:nvSpPr>
        <p:spPr>
          <a:xfrm flipV="1">
            <a:off x="901440" y="2247840"/>
            <a:ext cx="7010640" cy="3047760"/>
          </a:xfrm>
          <a:prstGeom prst="line">
            <a:avLst/>
          </a:prstGeom>
          <a:ln cap="rnd" w="12600">
            <a:solidFill>
              <a:srgbClr val="cc0066"/>
            </a:solidFill>
            <a:custDash>
              <a:ds d="8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10"/>
          <p:cNvSpPr/>
          <p:nvPr/>
        </p:nvSpPr>
        <p:spPr>
          <a:xfrm flipV="1">
            <a:off x="914400" y="4838400"/>
            <a:ext cx="990360" cy="4572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11"/>
          <p:cNvSpPr/>
          <p:nvPr/>
        </p:nvSpPr>
        <p:spPr>
          <a:xfrm flipV="1">
            <a:off x="1828800" y="4876560"/>
            <a:ext cx="360" cy="381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2"/>
          <p:cNvSpPr/>
          <p:nvPr/>
        </p:nvSpPr>
        <p:spPr>
          <a:xfrm>
            <a:off x="1523880" y="533412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13"/>
          <p:cNvSpPr/>
          <p:nvPr/>
        </p:nvSpPr>
        <p:spPr>
          <a:xfrm rot="21299400">
            <a:off x="1675440" y="2818440"/>
            <a:ext cx="1980000" cy="2665800"/>
          </a:xfrm>
          <a:custGeom>
            <a:avLst/>
            <a:gdLst/>
            <a:ahLst/>
            <a:rect l="l" t="t" r="r" b="b"/>
            <a:pathLst>
              <a:path w="1088" h="1549">
                <a:moveTo>
                  <a:pt x="576" y="0"/>
                </a:moveTo>
                <a:cubicBezTo>
                  <a:pt x="526" y="4"/>
                  <a:pt x="465" y="3"/>
                  <a:pt x="416" y="24"/>
                </a:cubicBezTo>
                <a:cubicBezTo>
                  <a:pt x="376" y="41"/>
                  <a:pt x="351" y="75"/>
                  <a:pt x="312" y="88"/>
                </a:cubicBezTo>
                <a:cubicBezTo>
                  <a:pt x="295" y="114"/>
                  <a:pt x="258" y="151"/>
                  <a:pt x="232" y="168"/>
                </a:cubicBezTo>
                <a:cubicBezTo>
                  <a:pt x="219" y="206"/>
                  <a:pt x="200" y="233"/>
                  <a:pt x="176" y="264"/>
                </a:cubicBezTo>
                <a:cubicBezTo>
                  <a:pt x="164" y="279"/>
                  <a:pt x="144" y="312"/>
                  <a:pt x="144" y="312"/>
                </a:cubicBezTo>
                <a:cubicBezTo>
                  <a:pt x="131" y="363"/>
                  <a:pt x="106" y="407"/>
                  <a:pt x="88" y="456"/>
                </a:cubicBezTo>
                <a:cubicBezTo>
                  <a:pt x="82" y="472"/>
                  <a:pt x="76" y="513"/>
                  <a:pt x="72" y="528"/>
                </a:cubicBezTo>
                <a:cubicBezTo>
                  <a:pt x="54" y="599"/>
                  <a:pt x="26" y="671"/>
                  <a:pt x="16" y="744"/>
                </a:cubicBezTo>
                <a:cubicBezTo>
                  <a:pt x="3" y="838"/>
                  <a:pt x="17" y="788"/>
                  <a:pt x="0" y="840"/>
                </a:cubicBezTo>
                <a:cubicBezTo>
                  <a:pt x="4" y="938"/>
                  <a:pt x="0" y="1002"/>
                  <a:pt x="16" y="1088"/>
                </a:cubicBezTo>
                <a:cubicBezTo>
                  <a:pt x="48" y="1261"/>
                  <a:pt x="176" y="1444"/>
                  <a:pt x="352" y="1488"/>
                </a:cubicBezTo>
                <a:cubicBezTo>
                  <a:pt x="415" y="1530"/>
                  <a:pt x="511" y="1532"/>
                  <a:pt x="584" y="1544"/>
                </a:cubicBezTo>
                <a:cubicBezTo>
                  <a:pt x="643" y="1541"/>
                  <a:pt x="705" y="1549"/>
                  <a:pt x="760" y="1528"/>
                </a:cubicBezTo>
                <a:cubicBezTo>
                  <a:pt x="769" y="1525"/>
                  <a:pt x="775" y="1516"/>
                  <a:pt x="784" y="1512"/>
                </a:cubicBezTo>
                <a:cubicBezTo>
                  <a:pt x="792" y="1508"/>
                  <a:pt x="800" y="1507"/>
                  <a:pt x="808" y="1504"/>
                </a:cubicBezTo>
                <a:cubicBezTo>
                  <a:pt x="844" y="1477"/>
                  <a:pt x="869" y="1446"/>
                  <a:pt x="912" y="1432"/>
                </a:cubicBezTo>
                <a:cubicBezTo>
                  <a:pt x="943" y="1401"/>
                  <a:pt x="987" y="1384"/>
                  <a:pt x="1016" y="1352"/>
                </a:cubicBezTo>
                <a:cubicBezTo>
                  <a:pt x="1066" y="1295"/>
                  <a:pt x="1071" y="1222"/>
                  <a:pt x="1088" y="1152"/>
                </a:cubicBezTo>
                <a:cubicBezTo>
                  <a:pt x="1067" y="1049"/>
                  <a:pt x="1054" y="910"/>
                  <a:pt x="976" y="832"/>
                </a:cubicBezTo>
                <a:cubicBezTo>
                  <a:pt x="959" y="782"/>
                  <a:pt x="931" y="748"/>
                  <a:pt x="888" y="720"/>
                </a:cubicBezTo>
                <a:cubicBezTo>
                  <a:pt x="877" y="704"/>
                  <a:pt x="867" y="688"/>
                  <a:pt x="856" y="672"/>
                </a:cubicBezTo>
                <a:cubicBezTo>
                  <a:pt x="845" y="656"/>
                  <a:pt x="808" y="640"/>
                  <a:pt x="808" y="640"/>
                </a:cubicBezTo>
                <a:cubicBezTo>
                  <a:pt x="803" y="624"/>
                  <a:pt x="797" y="608"/>
                  <a:pt x="792" y="592"/>
                </a:cubicBezTo>
                <a:cubicBezTo>
                  <a:pt x="789" y="584"/>
                  <a:pt x="784" y="568"/>
                  <a:pt x="784" y="568"/>
                </a:cubicBezTo>
                <a:cubicBezTo>
                  <a:pt x="794" y="495"/>
                  <a:pt x="812" y="441"/>
                  <a:pt x="888" y="416"/>
                </a:cubicBezTo>
                <a:cubicBezTo>
                  <a:pt x="906" y="389"/>
                  <a:pt x="929" y="375"/>
                  <a:pt x="952" y="352"/>
                </a:cubicBezTo>
                <a:cubicBezTo>
                  <a:pt x="964" y="317"/>
                  <a:pt x="988" y="291"/>
                  <a:pt x="1000" y="256"/>
                </a:cubicBezTo>
                <a:cubicBezTo>
                  <a:pt x="996" y="216"/>
                  <a:pt x="997" y="144"/>
                  <a:pt x="960" y="112"/>
                </a:cubicBezTo>
                <a:cubicBezTo>
                  <a:pt x="920" y="77"/>
                  <a:pt x="880" y="83"/>
                  <a:pt x="840" y="56"/>
                </a:cubicBezTo>
                <a:cubicBezTo>
                  <a:pt x="767" y="7"/>
                  <a:pt x="661" y="0"/>
                  <a:pt x="576" y="0"/>
                </a:cubicBezTo>
                <a:close/>
              </a:path>
            </a:pathLst>
          </a:custGeom>
          <a:noFill/>
          <a:ln cap="rnd" w="19080">
            <a:solidFill>
              <a:srgbClr val="008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4"/>
          <p:cNvSpPr/>
          <p:nvPr/>
        </p:nvSpPr>
        <p:spPr>
          <a:xfrm>
            <a:off x="1595520" y="2717640"/>
            <a:ext cx="1883160" cy="2221560"/>
          </a:xfrm>
          <a:custGeom>
            <a:avLst/>
            <a:gdLst/>
            <a:ahLst/>
            <a:rect l="l" t="t" r="r" b="b"/>
            <a:pathLst>
              <a:path w="1187" h="1400">
                <a:moveTo>
                  <a:pt x="123" y="1400"/>
                </a:moveTo>
                <a:cubicBezTo>
                  <a:pt x="105" y="1345"/>
                  <a:pt x="75" y="1304"/>
                  <a:pt x="43" y="1256"/>
                </a:cubicBezTo>
                <a:cubicBezTo>
                  <a:pt x="43" y="1256"/>
                  <a:pt x="23" y="1196"/>
                  <a:pt x="19" y="1184"/>
                </a:cubicBezTo>
                <a:cubicBezTo>
                  <a:pt x="14" y="1168"/>
                  <a:pt x="3" y="1136"/>
                  <a:pt x="3" y="1136"/>
                </a:cubicBezTo>
                <a:cubicBezTo>
                  <a:pt x="7" y="990"/>
                  <a:pt x="0" y="858"/>
                  <a:pt x="35" y="720"/>
                </a:cubicBezTo>
                <a:cubicBezTo>
                  <a:pt x="45" y="631"/>
                  <a:pt x="71" y="541"/>
                  <a:pt x="99" y="456"/>
                </a:cubicBezTo>
                <a:cubicBezTo>
                  <a:pt x="106" y="435"/>
                  <a:pt x="111" y="402"/>
                  <a:pt x="123" y="384"/>
                </a:cubicBezTo>
                <a:cubicBezTo>
                  <a:pt x="140" y="358"/>
                  <a:pt x="165" y="340"/>
                  <a:pt x="179" y="312"/>
                </a:cubicBezTo>
                <a:cubicBezTo>
                  <a:pt x="196" y="279"/>
                  <a:pt x="202" y="242"/>
                  <a:pt x="219" y="208"/>
                </a:cubicBezTo>
                <a:cubicBezTo>
                  <a:pt x="223" y="200"/>
                  <a:pt x="221" y="190"/>
                  <a:pt x="227" y="184"/>
                </a:cubicBezTo>
                <a:cubicBezTo>
                  <a:pt x="233" y="178"/>
                  <a:pt x="244" y="180"/>
                  <a:pt x="251" y="176"/>
                </a:cubicBezTo>
                <a:cubicBezTo>
                  <a:pt x="268" y="167"/>
                  <a:pt x="283" y="155"/>
                  <a:pt x="299" y="144"/>
                </a:cubicBezTo>
                <a:cubicBezTo>
                  <a:pt x="321" y="129"/>
                  <a:pt x="348" y="101"/>
                  <a:pt x="371" y="88"/>
                </a:cubicBezTo>
                <a:cubicBezTo>
                  <a:pt x="419" y="61"/>
                  <a:pt x="477" y="49"/>
                  <a:pt x="531" y="40"/>
                </a:cubicBezTo>
                <a:cubicBezTo>
                  <a:pt x="575" y="33"/>
                  <a:pt x="615" y="12"/>
                  <a:pt x="659" y="8"/>
                </a:cubicBezTo>
                <a:cubicBezTo>
                  <a:pt x="699" y="4"/>
                  <a:pt x="739" y="3"/>
                  <a:pt x="779" y="0"/>
                </a:cubicBezTo>
                <a:cubicBezTo>
                  <a:pt x="862" y="9"/>
                  <a:pt x="933" y="30"/>
                  <a:pt x="1011" y="56"/>
                </a:cubicBezTo>
                <a:cubicBezTo>
                  <a:pt x="1054" y="70"/>
                  <a:pt x="1087" y="105"/>
                  <a:pt x="1131" y="120"/>
                </a:cubicBezTo>
                <a:cubicBezTo>
                  <a:pt x="1143" y="137"/>
                  <a:pt x="1161" y="150"/>
                  <a:pt x="1171" y="168"/>
                </a:cubicBezTo>
                <a:cubicBezTo>
                  <a:pt x="1179" y="183"/>
                  <a:pt x="1187" y="216"/>
                  <a:pt x="1187" y="216"/>
                </a:cubicBezTo>
                <a:cubicBezTo>
                  <a:pt x="1184" y="227"/>
                  <a:pt x="1181" y="237"/>
                  <a:pt x="1179" y="248"/>
                </a:cubicBezTo>
                <a:cubicBezTo>
                  <a:pt x="1176" y="267"/>
                  <a:pt x="1171" y="304"/>
                  <a:pt x="1171" y="304"/>
                </a:cubicBezTo>
              </a:path>
            </a:pathLst>
          </a:custGeom>
          <a:noFill/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15"/>
          <p:cNvSpPr/>
          <p:nvPr/>
        </p:nvSpPr>
        <p:spPr>
          <a:xfrm flipH="1">
            <a:off x="3504960" y="2819160"/>
            <a:ext cx="152640" cy="304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16"/>
          <p:cNvSpPr/>
          <p:nvPr/>
        </p:nvSpPr>
        <p:spPr>
          <a:xfrm>
            <a:off x="3429000" y="243828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Line 17"/>
          <p:cNvSpPr/>
          <p:nvPr/>
        </p:nvSpPr>
        <p:spPr>
          <a:xfrm flipV="1">
            <a:off x="3504960" y="2286000"/>
            <a:ext cx="4343400" cy="838080"/>
          </a:xfrm>
          <a:prstGeom prst="line">
            <a:avLst/>
          </a:prstGeom>
          <a:ln cap="rnd" w="12600">
            <a:solidFill>
              <a:srgbClr val="cc0066"/>
            </a:solidFill>
            <a:custDash>
              <a:ds d="8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18"/>
          <p:cNvSpPr/>
          <p:nvPr/>
        </p:nvSpPr>
        <p:spPr>
          <a:xfrm>
            <a:off x="6705360" y="2209680"/>
            <a:ext cx="1143000" cy="76320"/>
          </a:xfrm>
          <a:prstGeom prst="line">
            <a:avLst/>
          </a:prstGeom>
          <a:ln cap="rnd" w="12600">
            <a:solidFill>
              <a:srgbClr val="cc0066"/>
            </a:solidFill>
            <a:custDash>
              <a:ds d="8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9"/>
          <p:cNvSpPr/>
          <p:nvPr/>
        </p:nvSpPr>
        <p:spPr>
          <a:xfrm rot="20568000">
            <a:off x="5103360" y="1940040"/>
            <a:ext cx="1727640" cy="1869120"/>
          </a:xfrm>
          <a:custGeom>
            <a:avLst/>
            <a:gdLst/>
            <a:ahLst/>
            <a:rect l="l" t="t" r="r" b="b"/>
            <a:pathLst>
              <a:path w="978" h="1081">
                <a:moveTo>
                  <a:pt x="730" y="25"/>
                </a:moveTo>
                <a:cubicBezTo>
                  <a:pt x="812" y="52"/>
                  <a:pt x="664" y="0"/>
                  <a:pt x="794" y="65"/>
                </a:cubicBezTo>
                <a:cubicBezTo>
                  <a:pt x="811" y="74"/>
                  <a:pt x="831" y="76"/>
                  <a:pt x="850" y="81"/>
                </a:cubicBezTo>
                <a:cubicBezTo>
                  <a:pt x="881" y="112"/>
                  <a:pt x="919" y="127"/>
                  <a:pt x="954" y="153"/>
                </a:cubicBezTo>
                <a:cubicBezTo>
                  <a:pt x="978" y="225"/>
                  <a:pt x="961" y="300"/>
                  <a:pt x="938" y="369"/>
                </a:cubicBezTo>
                <a:cubicBezTo>
                  <a:pt x="909" y="457"/>
                  <a:pt x="955" y="324"/>
                  <a:pt x="914" y="417"/>
                </a:cubicBezTo>
                <a:cubicBezTo>
                  <a:pt x="907" y="432"/>
                  <a:pt x="898" y="465"/>
                  <a:pt x="898" y="465"/>
                </a:cubicBezTo>
                <a:cubicBezTo>
                  <a:pt x="887" y="543"/>
                  <a:pt x="885" y="620"/>
                  <a:pt x="906" y="697"/>
                </a:cubicBezTo>
                <a:cubicBezTo>
                  <a:pt x="912" y="718"/>
                  <a:pt x="917" y="740"/>
                  <a:pt x="922" y="761"/>
                </a:cubicBezTo>
                <a:cubicBezTo>
                  <a:pt x="926" y="777"/>
                  <a:pt x="938" y="809"/>
                  <a:pt x="938" y="809"/>
                </a:cubicBezTo>
                <a:cubicBezTo>
                  <a:pt x="946" y="862"/>
                  <a:pt x="958" y="927"/>
                  <a:pt x="930" y="977"/>
                </a:cubicBezTo>
                <a:cubicBezTo>
                  <a:pt x="917" y="1001"/>
                  <a:pt x="897" y="1031"/>
                  <a:pt x="874" y="1049"/>
                </a:cubicBezTo>
                <a:cubicBezTo>
                  <a:pt x="859" y="1061"/>
                  <a:pt x="826" y="1081"/>
                  <a:pt x="826" y="1081"/>
                </a:cubicBezTo>
                <a:cubicBezTo>
                  <a:pt x="789" y="1078"/>
                  <a:pt x="751" y="1077"/>
                  <a:pt x="714" y="1073"/>
                </a:cubicBezTo>
                <a:cubicBezTo>
                  <a:pt x="682" y="1069"/>
                  <a:pt x="651" y="1048"/>
                  <a:pt x="618" y="1041"/>
                </a:cubicBezTo>
                <a:cubicBezTo>
                  <a:pt x="523" y="993"/>
                  <a:pt x="429" y="902"/>
                  <a:pt x="346" y="833"/>
                </a:cubicBezTo>
                <a:cubicBezTo>
                  <a:pt x="330" y="820"/>
                  <a:pt x="322" y="798"/>
                  <a:pt x="306" y="785"/>
                </a:cubicBezTo>
                <a:cubicBezTo>
                  <a:pt x="299" y="780"/>
                  <a:pt x="289" y="781"/>
                  <a:pt x="282" y="777"/>
                </a:cubicBezTo>
                <a:cubicBezTo>
                  <a:pt x="282" y="777"/>
                  <a:pt x="222" y="737"/>
                  <a:pt x="210" y="729"/>
                </a:cubicBezTo>
                <a:cubicBezTo>
                  <a:pt x="172" y="704"/>
                  <a:pt x="141" y="671"/>
                  <a:pt x="98" y="657"/>
                </a:cubicBezTo>
                <a:cubicBezTo>
                  <a:pt x="90" y="646"/>
                  <a:pt x="83" y="634"/>
                  <a:pt x="74" y="625"/>
                </a:cubicBezTo>
                <a:cubicBezTo>
                  <a:pt x="67" y="618"/>
                  <a:pt x="56" y="616"/>
                  <a:pt x="50" y="609"/>
                </a:cubicBezTo>
                <a:cubicBezTo>
                  <a:pt x="37" y="595"/>
                  <a:pt x="18" y="561"/>
                  <a:pt x="18" y="561"/>
                </a:cubicBezTo>
                <a:cubicBezTo>
                  <a:pt x="0" y="490"/>
                  <a:pt x="17" y="417"/>
                  <a:pt x="90" y="393"/>
                </a:cubicBezTo>
                <a:cubicBezTo>
                  <a:pt x="130" y="397"/>
                  <a:pt x="205" y="400"/>
                  <a:pt x="242" y="425"/>
                </a:cubicBezTo>
                <a:cubicBezTo>
                  <a:pt x="268" y="442"/>
                  <a:pt x="287" y="466"/>
                  <a:pt x="314" y="481"/>
                </a:cubicBezTo>
                <a:cubicBezTo>
                  <a:pt x="350" y="502"/>
                  <a:pt x="389" y="513"/>
                  <a:pt x="426" y="529"/>
                </a:cubicBezTo>
                <a:cubicBezTo>
                  <a:pt x="537" y="575"/>
                  <a:pt x="450" y="551"/>
                  <a:pt x="522" y="569"/>
                </a:cubicBezTo>
                <a:cubicBezTo>
                  <a:pt x="535" y="566"/>
                  <a:pt x="549" y="566"/>
                  <a:pt x="562" y="561"/>
                </a:cubicBezTo>
                <a:cubicBezTo>
                  <a:pt x="600" y="547"/>
                  <a:pt x="606" y="503"/>
                  <a:pt x="626" y="473"/>
                </a:cubicBezTo>
                <a:cubicBezTo>
                  <a:pt x="639" y="419"/>
                  <a:pt x="624" y="366"/>
                  <a:pt x="610" y="313"/>
                </a:cubicBezTo>
                <a:cubicBezTo>
                  <a:pt x="604" y="292"/>
                  <a:pt x="599" y="270"/>
                  <a:pt x="594" y="249"/>
                </a:cubicBezTo>
                <a:cubicBezTo>
                  <a:pt x="591" y="238"/>
                  <a:pt x="586" y="217"/>
                  <a:pt x="586" y="217"/>
                </a:cubicBezTo>
                <a:cubicBezTo>
                  <a:pt x="596" y="118"/>
                  <a:pt x="579" y="159"/>
                  <a:pt x="626" y="89"/>
                </a:cubicBezTo>
                <a:cubicBezTo>
                  <a:pt x="635" y="75"/>
                  <a:pt x="658" y="78"/>
                  <a:pt x="674" y="73"/>
                </a:cubicBezTo>
                <a:cubicBezTo>
                  <a:pt x="704" y="63"/>
                  <a:pt x="719" y="58"/>
                  <a:pt x="730" y="25"/>
                </a:cubicBezTo>
                <a:close/>
              </a:path>
            </a:pathLst>
          </a:custGeom>
          <a:noFill/>
          <a:ln cap="rnd" w="19080">
            <a:solidFill>
              <a:srgbClr val="008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0"/>
          <p:cNvSpPr/>
          <p:nvPr/>
        </p:nvSpPr>
        <p:spPr>
          <a:xfrm>
            <a:off x="5843520" y="1841400"/>
            <a:ext cx="844920" cy="748080"/>
          </a:xfrm>
          <a:custGeom>
            <a:avLst/>
            <a:gdLst/>
            <a:ahLst/>
            <a:rect l="l" t="t" r="r" b="b"/>
            <a:pathLst>
              <a:path w="533" h="472">
                <a:moveTo>
                  <a:pt x="143" y="472"/>
                </a:moveTo>
                <a:cubicBezTo>
                  <a:pt x="138" y="464"/>
                  <a:pt x="134" y="455"/>
                  <a:pt x="127" y="448"/>
                </a:cubicBezTo>
                <a:cubicBezTo>
                  <a:pt x="120" y="441"/>
                  <a:pt x="109" y="439"/>
                  <a:pt x="103" y="432"/>
                </a:cubicBezTo>
                <a:cubicBezTo>
                  <a:pt x="90" y="418"/>
                  <a:pt x="82" y="400"/>
                  <a:pt x="71" y="384"/>
                </a:cubicBezTo>
                <a:cubicBezTo>
                  <a:pt x="56" y="362"/>
                  <a:pt x="54" y="334"/>
                  <a:pt x="39" y="312"/>
                </a:cubicBezTo>
                <a:cubicBezTo>
                  <a:pt x="23" y="232"/>
                  <a:pt x="0" y="96"/>
                  <a:pt x="95" y="64"/>
                </a:cubicBezTo>
                <a:cubicBezTo>
                  <a:pt x="98" y="56"/>
                  <a:pt x="96" y="45"/>
                  <a:pt x="103" y="40"/>
                </a:cubicBezTo>
                <a:cubicBezTo>
                  <a:pt x="117" y="30"/>
                  <a:pt x="135" y="29"/>
                  <a:pt x="151" y="24"/>
                </a:cubicBezTo>
                <a:cubicBezTo>
                  <a:pt x="168" y="18"/>
                  <a:pt x="182" y="6"/>
                  <a:pt x="199" y="0"/>
                </a:cubicBezTo>
                <a:cubicBezTo>
                  <a:pt x="273" y="6"/>
                  <a:pt x="310" y="10"/>
                  <a:pt x="375" y="32"/>
                </a:cubicBezTo>
                <a:cubicBezTo>
                  <a:pt x="401" y="41"/>
                  <a:pt x="455" y="56"/>
                  <a:pt x="455" y="56"/>
                </a:cubicBezTo>
                <a:cubicBezTo>
                  <a:pt x="460" y="64"/>
                  <a:pt x="464" y="73"/>
                  <a:pt x="471" y="80"/>
                </a:cubicBezTo>
                <a:cubicBezTo>
                  <a:pt x="478" y="87"/>
                  <a:pt x="489" y="88"/>
                  <a:pt x="495" y="96"/>
                </a:cubicBezTo>
                <a:cubicBezTo>
                  <a:pt x="500" y="103"/>
                  <a:pt x="499" y="112"/>
                  <a:pt x="503" y="120"/>
                </a:cubicBezTo>
                <a:cubicBezTo>
                  <a:pt x="533" y="179"/>
                  <a:pt x="527" y="167"/>
                  <a:pt x="527" y="256"/>
                </a:cubicBezTo>
              </a:path>
            </a:pathLst>
          </a:custGeom>
          <a:noFill/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21"/>
          <p:cNvSpPr/>
          <p:nvPr/>
        </p:nvSpPr>
        <p:spPr>
          <a:xfrm flipH="1">
            <a:off x="6705360" y="1904760"/>
            <a:ext cx="22860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2"/>
          <p:cNvSpPr/>
          <p:nvPr/>
        </p:nvSpPr>
        <p:spPr>
          <a:xfrm>
            <a:off x="6781680" y="152388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Line 23"/>
          <p:cNvSpPr/>
          <p:nvPr/>
        </p:nvSpPr>
        <p:spPr>
          <a:xfrm flipV="1">
            <a:off x="3504960" y="2590560"/>
            <a:ext cx="2667240" cy="5335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24"/>
          <p:cNvSpPr/>
          <p:nvPr/>
        </p:nvSpPr>
        <p:spPr>
          <a:xfrm>
            <a:off x="5562360" y="2489040"/>
            <a:ext cx="381240" cy="76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5"/>
          <p:cNvSpPr/>
          <p:nvPr/>
        </p:nvSpPr>
        <p:spPr>
          <a:xfrm>
            <a:off x="5105520" y="220968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Line 26"/>
          <p:cNvSpPr/>
          <p:nvPr/>
        </p:nvSpPr>
        <p:spPr>
          <a:xfrm>
            <a:off x="5333760" y="5486400"/>
            <a:ext cx="685800" cy="3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7"/>
          <p:cNvSpPr/>
          <p:nvPr/>
        </p:nvSpPr>
        <p:spPr>
          <a:xfrm>
            <a:off x="6311160" y="5294160"/>
            <a:ext cx="161280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to 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Line 28"/>
          <p:cNvSpPr/>
          <p:nvPr/>
        </p:nvSpPr>
        <p:spPr>
          <a:xfrm>
            <a:off x="5333760" y="5844960"/>
            <a:ext cx="685800" cy="360"/>
          </a:xfrm>
          <a:prstGeom prst="line">
            <a:avLst/>
          </a:prstGeom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9"/>
          <p:cNvSpPr/>
          <p:nvPr/>
        </p:nvSpPr>
        <p:spPr>
          <a:xfrm>
            <a:off x="6312600" y="5653080"/>
            <a:ext cx="210528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Boundary following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Line 30"/>
          <p:cNvSpPr/>
          <p:nvPr/>
        </p:nvSpPr>
        <p:spPr>
          <a:xfrm>
            <a:off x="5333760" y="6225840"/>
            <a:ext cx="685800" cy="360"/>
          </a:xfrm>
          <a:prstGeom prst="line">
            <a:avLst/>
          </a:prstGeom>
          <a:ln cap="rnd" w="19080">
            <a:solidFill>
              <a:srgbClr val="cc0066"/>
            </a:solidFill>
            <a:custDash>
              <a:ds d="8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31"/>
          <p:cNvSpPr/>
          <p:nvPr/>
        </p:nvSpPr>
        <p:spPr>
          <a:xfrm>
            <a:off x="6311160" y="6033960"/>
            <a:ext cx="228636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Shortest path to 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Bug2 - example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 rot="21299400">
            <a:off x="1752120" y="2895120"/>
            <a:ext cx="1726200" cy="2458080"/>
          </a:xfrm>
          <a:custGeom>
            <a:avLst/>
            <a:gdLst/>
            <a:ahLst/>
            <a:rect l="l" t="t" r="r" b="b"/>
            <a:pathLst>
              <a:path w="1088" h="1549">
                <a:moveTo>
                  <a:pt x="576" y="0"/>
                </a:moveTo>
                <a:cubicBezTo>
                  <a:pt x="526" y="4"/>
                  <a:pt x="465" y="3"/>
                  <a:pt x="416" y="24"/>
                </a:cubicBezTo>
                <a:cubicBezTo>
                  <a:pt x="376" y="41"/>
                  <a:pt x="351" y="75"/>
                  <a:pt x="312" y="88"/>
                </a:cubicBezTo>
                <a:cubicBezTo>
                  <a:pt x="295" y="114"/>
                  <a:pt x="258" y="151"/>
                  <a:pt x="232" y="168"/>
                </a:cubicBezTo>
                <a:cubicBezTo>
                  <a:pt x="219" y="206"/>
                  <a:pt x="200" y="233"/>
                  <a:pt x="176" y="264"/>
                </a:cubicBezTo>
                <a:cubicBezTo>
                  <a:pt x="164" y="279"/>
                  <a:pt x="144" y="312"/>
                  <a:pt x="144" y="312"/>
                </a:cubicBezTo>
                <a:cubicBezTo>
                  <a:pt x="131" y="363"/>
                  <a:pt x="106" y="407"/>
                  <a:pt x="88" y="456"/>
                </a:cubicBezTo>
                <a:cubicBezTo>
                  <a:pt x="82" y="472"/>
                  <a:pt x="76" y="513"/>
                  <a:pt x="72" y="528"/>
                </a:cubicBezTo>
                <a:cubicBezTo>
                  <a:pt x="54" y="599"/>
                  <a:pt x="26" y="671"/>
                  <a:pt x="16" y="744"/>
                </a:cubicBezTo>
                <a:cubicBezTo>
                  <a:pt x="3" y="838"/>
                  <a:pt x="17" y="788"/>
                  <a:pt x="0" y="840"/>
                </a:cubicBezTo>
                <a:cubicBezTo>
                  <a:pt x="4" y="938"/>
                  <a:pt x="0" y="1002"/>
                  <a:pt x="16" y="1088"/>
                </a:cubicBezTo>
                <a:cubicBezTo>
                  <a:pt x="48" y="1261"/>
                  <a:pt x="176" y="1444"/>
                  <a:pt x="352" y="1488"/>
                </a:cubicBezTo>
                <a:cubicBezTo>
                  <a:pt x="415" y="1530"/>
                  <a:pt x="511" y="1532"/>
                  <a:pt x="584" y="1544"/>
                </a:cubicBezTo>
                <a:cubicBezTo>
                  <a:pt x="643" y="1541"/>
                  <a:pt x="705" y="1549"/>
                  <a:pt x="760" y="1528"/>
                </a:cubicBezTo>
                <a:cubicBezTo>
                  <a:pt x="769" y="1525"/>
                  <a:pt x="775" y="1516"/>
                  <a:pt x="784" y="1512"/>
                </a:cubicBezTo>
                <a:cubicBezTo>
                  <a:pt x="792" y="1508"/>
                  <a:pt x="800" y="1507"/>
                  <a:pt x="808" y="1504"/>
                </a:cubicBezTo>
                <a:cubicBezTo>
                  <a:pt x="844" y="1477"/>
                  <a:pt x="869" y="1446"/>
                  <a:pt x="912" y="1432"/>
                </a:cubicBezTo>
                <a:cubicBezTo>
                  <a:pt x="943" y="1401"/>
                  <a:pt x="987" y="1384"/>
                  <a:pt x="1016" y="1352"/>
                </a:cubicBezTo>
                <a:cubicBezTo>
                  <a:pt x="1066" y="1295"/>
                  <a:pt x="1071" y="1222"/>
                  <a:pt x="1088" y="1152"/>
                </a:cubicBezTo>
                <a:cubicBezTo>
                  <a:pt x="1067" y="1049"/>
                  <a:pt x="1054" y="910"/>
                  <a:pt x="976" y="832"/>
                </a:cubicBezTo>
                <a:cubicBezTo>
                  <a:pt x="959" y="782"/>
                  <a:pt x="931" y="748"/>
                  <a:pt x="888" y="720"/>
                </a:cubicBezTo>
                <a:cubicBezTo>
                  <a:pt x="877" y="704"/>
                  <a:pt x="867" y="688"/>
                  <a:pt x="856" y="672"/>
                </a:cubicBezTo>
                <a:cubicBezTo>
                  <a:pt x="845" y="656"/>
                  <a:pt x="808" y="640"/>
                  <a:pt x="808" y="640"/>
                </a:cubicBezTo>
                <a:cubicBezTo>
                  <a:pt x="803" y="624"/>
                  <a:pt x="797" y="608"/>
                  <a:pt x="792" y="592"/>
                </a:cubicBezTo>
                <a:cubicBezTo>
                  <a:pt x="789" y="584"/>
                  <a:pt x="784" y="568"/>
                  <a:pt x="784" y="568"/>
                </a:cubicBezTo>
                <a:cubicBezTo>
                  <a:pt x="794" y="495"/>
                  <a:pt x="812" y="441"/>
                  <a:pt x="888" y="416"/>
                </a:cubicBezTo>
                <a:cubicBezTo>
                  <a:pt x="906" y="389"/>
                  <a:pt x="929" y="375"/>
                  <a:pt x="952" y="352"/>
                </a:cubicBezTo>
                <a:cubicBezTo>
                  <a:pt x="964" y="317"/>
                  <a:pt x="988" y="291"/>
                  <a:pt x="1000" y="256"/>
                </a:cubicBezTo>
                <a:cubicBezTo>
                  <a:pt x="996" y="216"/>
                  <a:pt x="997" y="144"/>
                  <a:pt x="960" y="112"/>
                </a:cubicBezTo>
                <a:cubicBezTo>
                  <a:pt x="920" y="77"/>
                  <a:pt x="880" y="83"/>
                  <a:pt x="840" y="56"/>
                </a:cubicBezTo>
                <a:cubicBezTo>
                  <a:pt x="767" y="7"/>
                  <a:pt x="661" y="0"/>
                  <a:pt x="576" y="0"/>
                </a:cubicBezTo>
                <a:close/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"/>
          <p:cNvSpPr/>
          <p:nvPr/>
        </p:nvSpPr>
        <p:spPr>
          <a:xfrm rot="20568000">
            <a:off x="5257800" y="2036520"/>
            <a:ext cx="1551600" cy="1715040"/>
          </a:xfrm>
          <a:custGeom>
            <a:avLst/>
            <a:gdLst/>
            <a:ahLst/>
            <a:rect l="l" t="t" r="r" b="b"/>
            <a:pathLst>
              <a:path w="978" h="1081">
                <a:moveTo>
                  <a:pt x="730" y="25"/>
                </a:moveTo>
                <a:cubicBezTo>
                  <a:pt x="812" y="52"/>
                  <a:pt x="664" y="0"/>
                  <a:pt x="794" y="65"/>
                </a:cubicBezTo>
                <a:cubicBezTo>
                  <a:pt x="811" y="74"/>
                  <a:pt x="831" y="76"/>
                  <a:pt x="850" y="81"/>
                </a:cubicBezTo>
                <a:cubicBezTo>
                  <a:pt x="881" y="112"/>
                  <a:pt x="919" y="127"/>
                  <a:pt x="954" y="153"/>
                </a:cubicBezTo>
                <a:cubicBezTo>
                  <a:pt x="978" y="225"/>
                  <a:pt x="961" y="300"/>
                  <a:pt x="938" y="369"/>
                </a:cubicBezTo>
                <a:cubicBezTo>
                  <a:pt x="909" y="457"/>
                  <a:pt x="955" y="324"/>
                  <a:pt x="914" y="417"/>
                </a:cubicBezTo>
                <a:cubicBezTo>
                  <a:pt x="907" y="432"/>
                  <a:pt x="898" y="465"/>
                  <a:pt x="898" y="465"/>
                </a:cubicBezTo>
                <a:cubicBezTo>
                  <a:pt x="887" y="543"/>
                  <a:pt x="885" y="620"/>
                  <a:pt x="906" y="697"/>
                </a:cubicBezTo>
                <a:cubicBezTo>
                  <a:pt x="912" y="718"/>
                  <a:pt x="917" y="740"/>
                  <a:pt x="922" y="761"/>
                </a:cubicBezTo>
                <a:cubicBezTo>
                  <a:pt x="926" y="777"/>
                  <a:pt x="938" y="809"/>
                  <a:pt x="938" y="809"/>
                </a:cubicBezTo>
                <a:cubicBezTo>
                  <a:pt x="946" y="862"/>
                  <a:pt x="958" y="927"/>
                  <a:pt x="930" y="977"/>
                </a:cubicBezTo>
                <a:cubicBezTo>
                  <a:pt x="917" y="1001"/>
                  <a:pt x="897" y="1031"/>
                  <a:pt x="874" y="1049"/>
                </a:cubicBezTo>
                <a:cubicBezTo>
                  <a:pt x="859" y="1061"/>
                  <a:pt x="826" y="1081"/>
                  <a:pt x="826" y="1081"/>
                </a:cubicBezTo>
                <a:cubicBezTo>
                  <a:pt x="789" y="1078"/>
                  <a:pt x="751" y="1077"/>
                  <a:pt x="714" y="1073"/>
                </a:cubicBezTo>
                <a:cubicBezTo>
                  <a:pt x="682" y="1069"/>
                  <a:pt x="651" y="1048"/>
                  <a:pt x="618" y="1041"/>
                </a:cubicBezTo>
                <a:cubicBezTo>
                  <a:pt x="523" y="993"/>
                  <a:pt x="429" y="902"/>
                  <a:pt x="346" y="833"/>
                </a:cubicBezTo>
                <a:cubicBezTo>
                  <a:pt x="330" y="820"/>
                  <a:pt x="322" y="798"/>
                  <a:pt x="306" y="785"/>
                </a:cubicBezTo>
                <a:cubicBezTo>
                  <a:pt x="299" y="780"/>
                  <a:pt x="289" y="781"/>
                  <a:pt x="282" y="777"/>
                </a:cubicBezTo>
                <a:cubicBezTo>
                  <a:pt x="282" y="777"/>
                  <a:pt x="222" y="737"/>
                  <a:pt x="210" y="729"/>
                </a:cubicBezTo>
                <a:cubicBezTo>
                  <a:pt x="172" y="704"/>
                  <a:pt x="141" y="671"/>
                  <a:pt x="98" y="657"/>
                </a:cubicBezTo>
                <a:cubicBezTo>
                  <a:pt x="90" y="646"/>
                  <a:pt x="83" y="634"/>
                  <a:pt x="74" y="625"/>
                </a:cubicBezTo>
                <a:cubicBezTo>
                  <a:pt x="67" y="618"/>
                  <a:pt x="56" y="616"/>
                  <a:pt x="50" y="609"/>
                </a:cubicBezTo>
                <a:cubicBezTo>
                  <a:pt x="37" y="595"/>
                  <a:pt x="18" y="561"/>
                  <a:pt x="18" y="561"/>
                </a:cubicBezTo>
                <a:cubicBezTo>
                  <a:pt x="0" y="490"/>
                  <a:pt x="17" y="417"/>
                  <a:pt x="90" y="393"/>
                </a:cubicBezTo>
                <a:cubicBezTo>
                  <a:pt x="130" y="397"/>
                  <a:pt x="205" y="400"/>
                  <a:pt x="242" y="425"/>
                </a:cubicBezTo>
                <a:cubicBezTo>
                  <a:pt x="268" y="442"/>
                  <a:pt x="287" y="466"/>
                  <a:pt x="314" y="481"/>
                </a:cubicBezTo>
                <a:cubicBezTo>
                  <a:pt x="350" y="502"/>
                  <a:pt x="389" y="513"/>
                  <a:pt x="426" y="529"/>
                </a:cubicBezTo>
                <a:cubicBezTo>
                  <a:pt x="537" y="575"/>
                  <a:pt x="450" y="551"/>
                  <a:pt x="522" y="569"/>
                </a:cubicBezTo>
                <a:cubicBezTo>
                  <a:pt x="535" y="566"/>
                  <a:pt x="549" y="566"/>
                  <a:pt x="562" y="561"/>
                </a:cubicBezTo>
                <a:cubicBezTo>
                  <a:pt x="600" y="547"/>
                  <a:pt x="606" y="503"/>
                  <a:pt x="626" y="473"/>
                </a:cubicBezTo>
                <a:cubicBezTo>
                  <a:pt x="639" y="419"/>
                  <a:pt x="624" y="366"/>
                  <a:pt x="610" y="313"/>
                </a:cubicBezTo>
                <a:cubicBezTo>
                  <a:pt x="604" y="292"/>
                  <a:pt x="599" y="270"/>
                  <a:pt x="594" y="249"/>
                </a:cubicBezTo>
                <a:cubicBezTo>
                  <a:pt x="591" y="238"/>
                  <a:pt x="586" y="217"/>
                  <a:pt x="586" y="217"/>
                </a:cubicBezTo>
                <a:cubicBezTo>
                  <a:pt x="596" y="118"/>
                  <a:pt x="579" y="159"/>
                  <a:pt x="626" y="89"/>
                </a:cubicBezTo>
                <a:cubicBezTo>
                  <a:pt x="635" y="75"/>
                  <a:pt x="658" y="78"/>
                  <a:pt x="674" y="73"/>
                </a:cubicBezTo>
                <a:cubicBezTo>
                  <a:pt x="704" y="63"/>
                  <a:pt x="719" y="58"/>
                  <a:pt x="730" y="25"/>
                </a:cubicBezTo>
                <a:close/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5"/>
          <p:cNvSpPr/>
          <p:nvPr/>
        </p:nvSpPr>
        <p:spPr>
          <a:xfrm>
            <a:off x="898560" y="5257800"/>
            <a:ext cx="75240" cy="752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6"/>
          <p:cNvSpPr/>
          <p:nvPr/>
        </p:nvSpPr>
        <p:spPr>
          <a:xfrm>
            <a:off x="669960" y="533412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7"/>
          <p:cNvSpPr/>
          <p:nvPr/>
        </p:nvSpPr>
        <p:spPr>
          <a:xfrm>
            <a:off x="7848720" y="2209680"/>
            <a:ext cx="75240" cy="752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8"/>
          <p:cNvSpPr/>
          <p:nvPr/>
        </p:nvSpPr>
        <p:spPr>
          <a:xfrm>
            <a:off x="7620120" y="228600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Line 9"/>
          <p:cNvSpPr/>
          <p:nvPr/>
        </p:nvSpPr>
        <p:spPr>
          <a:xfrm flipV="1">
            <a:off x="901440" y="2247840"/>
            <a:ext cx="7010640" cy="3047760"/>
          </a:xfrm>
          <a:prstGeom prst="line">
            <a:avLst/>
          </a:prstGeom>
          <a:ln cap="rnd" w="19080">
            <a:solidFill>
              <a:srgbClr val="cc0066"/>
            </a:solidFill>
            <a:custDash>
              <a:ds d="8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Line 10"/>
          <p:cNvSpPr/>
          <p:nvPr/>
        </p:nvSpPr>
        <p:spPr>
          <a:xfrm flipV="1">
            <a:off x="914400" y="4838400"/>
            <a:ext cx="990360" cy="4572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Line 11"/>
          <p:cNvSpPr/>
          <p:nvPr/>
        </p:nvSpPr>
        <p:spPr>
          <a:xfrm flipV="1">
            <a:off x="1828800" y="4876560"/>
            <a:ext cx="360" cy="381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2"/>
          <p:cNvSpPr/>
          <p:nvPr/>
        </p:nvSpPr>
        <p:spPr>
          <a:xfrm>
            <a:off x="1523880" y="533412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Line 13"/>
          <p:cNvSpPr/>
          <p:nvPr/>
        </p:nvSpPr>
        <p:spPr>
          <a:xfrm>
            <a:off x="4572000" y="5601960"/>
            <a:ext cx="685800" cy="3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4"/>
          <p:cNvSpPr/>
          <p:nvPr/>
        </p:nvSpPr>
        <p:spPr>
          <a:xfrm>
            <a:off x="5549400" y="5410080"/>
            <a:ext cx="161280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to 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Line 15"/>
          <p:cNvSpPr/>
          <p:nvPr/>
        </p:nvSpPr>
        <p:spPr>
          <a:xfrm>
            <a:off x="4572000" y="5960880"/>
            <a:ext cx="685800" cy="360"/>
          </a:xfrm>
          <a:prstGeom prst="line">
            <a:avLst/>
          </a:prstGeom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6"/>
          <p:cNvSpPr/>
          <p:nvPr/>
        </p:nvSpPr>
        <p:spPr>
          <a:xfrm>
            <a:off x="5550840" y="5769000"/>
            <a:ext cx="210528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Boundary following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Line 17"/>
          <p:cNvSpPr/>
          <p:nvPr/>
        </p:nvSpPr>
        <p:spPr>
          <a:xfrm>
            <a:off x="4572000" y="6341760"/>
            <a:ext cx="685800" cy="360"/>
          </a:xfrm>
          <a:prstGeom prst="line">
            <a:avLst/>
          </a:prstGeom>
          <a:ln cap="rnd" w="19080">
            <a:solidFill>
              <a:srgbClr val="cc0066"/>
            </a:solidFill>
            <a:custDash>
              <a:ds d="8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8"/>
          <p:cNvSpPr/>
          <p:nvPr/>
        </p:nvSpPr>
        <p:spPr>
          <a:xfrm>
            <a:off x="5551200" y="6149880"/>
            <a:ext cx="322236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 connecting start and 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Line 19"/>
          <p:cNvSpPr/>
          <p:nvPr/>
        </p:nvSpPr>
        <p:spPr>
          <a:xfrm flipH="1">
            <a:off x="3403440" y="3809880"/>
            <a:ext cx="152280" cy="3045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0"/>
          <p:cNvSpPr/>
          <p:nvPr/>
        </p:nvSpPr>
        <p:spPr>
          <a:xfrm>
            <a:off x="3327480" y="342900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21"/>
          <p:cNvSpPr/>
          <p:nvPr/>
        </p:nvSpPr>
        <p:spPr>
          <a:xfrm>
            <a:off x="1689120" y="2793960"/>
            <a:ext cx="1700640" cy="2018160"/>
          </a:xfrm>
          <a:custGeom>
            <a:avLst/>
            <a:gdLst/>
            <a:ahLst/>
            <a:rect l="l" t="t" r="r" b="b"/>
            <a:pathLst>
              <a:path w="1072" h="1272">
                <a:moveTo>
                  <a:pt x="64" y="1272"/>
                </a:moveTo>
                <a:cubicBezTo>
                  <a:pt x="52" y="1235"/>
                  <a:pt x="50" y="1197"/>
                  <a:pt x="40" y="1160"/>
                </a:cubicBezTo>
                <a:cubicBezTo>
                  <a:pt x="36" y="1144"/>
                  <a:pt x="24" y="1112"/>
                  <a:pt x="24" y="1112"/>
                </a:cubicBezTo>
                <a:cubicBezTo>
                  <a:pt x="18" y="1064"/>
                  <a:pt x="15" y="1014"/>
                  <a:pt x="0" y="968"/>
                </a:cubicBezTo>
                <a:cubicBezTo>
                  <a:pt x="3" y="907"/>
                  <a:pt x="2" y="845"/>
                  <a:pt x="8" y="784"/>
                </a:cubicBezTo>
                <a:cubicBezTo>
                  <a:pt x="10" y="767"/>
                  <a:pt x="19" y="752"/>
                  <a:pt x="24" y="736"/>
                </a:cubicBezTo>
                <a:cubicBezTo>
                  <a:pt x="27" y="728"/>
                  <a:pt x="32" y="712"/>
                  <a:pt x="32" y="712"/>
                </a:cubicBezTo>
                <a:cubicBezTo>
                  <a:pt x="39" y="656"/>
                  <a:pt x="49" y="600"/>
                  <a:pt x="56" y="544"/>
                </a:cubicBezTo>
                <a:cubicBezTo>
                  <a:pt x="66" y="462"/>
                  <a:pt x="66" y="358"/>
                  <a:pt x="128" y="296"/>
                </a:cubicBezTo>
                <a:cubicBezTo>
                  <a:pt x="148" y="236"/>
                  <a:pt x="119" y="308"/>
                  <a:pt x="160" y="256"/>
                </a:cubicBezTo>
                <a:cubicBezTo>
                  <a:pt x="165" y="249"/>
                  <a:pt x="163" y="239"/>
                  <a:pt x="168" y="232"/>
                </a:cubicBezTo>
                <a:cubicBezTo>
                  <a:pt x="182" y="214"/>
                  <a:pt x="203" y="203"/>
                  <a:pt x="216" y="184"/>
                </a:cubicBezTo>
                <a:cubicBezTo>
                  <a:pt x="221" y="176"/>
                  <a:pt x="224" y="166"/>
                  <a:pt x="232" y="160"/>
                </a:cubicBezTo>
                <a:cubicBezTo>
                  <a:pt x="239" y="155"/>
                  <a:pt x="248" y="155"/>
                  <a:pt x="256" y="152"/>
                </a:cubicBezTo>
                <a:cubicBezTo>
                  <a:pt x="272" y="104"/>
                  <a:pt x="320" y="92"/>
                  <a:pt x="360" y="72"/>
                </a:cubicBezTo>
                <a:cubicBezTo>
                  <a:pt x="451" y="27"/>
                  <a:pt x="549" y="20"/>
                  <a:pt x="648" y="0"/>
                </a:cubicBezTo>
                <a:cubicBezTo>
                  <a:pt x="743" y="10"/>
                  <a:pt x="895" y="34"/>
                  <a:pt x="976" y="88"/>
                </a:cubicBezTo>
                <a:cubicBezTo>
                  <a:pt x="1017" y="150"/>
                  <a:pt x="1002" y="118"/>
                  <a:pt x="1024" y="184"/>
                </a:cubicBezTo>
                <a:cubicBezTo>
                  <a:pt x="1027" y="192"/>
                  <a:pt x="1032" y="208"/>
                  <a:pt x="1032" y="208"/>
                </a:cubicBezTo>
                <a:cubicBezTo>
                  <a:pt x="1040" y="276"/>
                  <a:pt x="1068" y="363"/>
                  <a:pt x="1000" y="408"/>
                </a:cubicBezTo>
                <a:cubicBezTo>
                  <a:pt x="990" y="439"/>
                  <a:pt x="984" y="453"/>
                  <a:pt x="952" y="464"/>
                </a:cubicBezTo>
                <a:cubicBezTo>
                  <a:pt x="938" y="505"/>
                  <a:pt x="955" y="477"/>
                  <a:pt x="920" y="496"/>
                </a:cubicBezTo>
                <a:cubicBezTo>
                  <a:pt x="903" y="505"/>
                  <a:pt x="872" y="528"/>
                  <a:pt x="872" y="528"/>
                </a:cubicBezTo>
                <a:cubicBezTo>
                  <a:pt x="867" y="544"/>
                  <a:pt x="861" y="560"/>
                  <a:pt x="856" y="576"/>
                </a:cubicBezTo>
                <a:cubicBezTo>
                  <a:pt x="853" y="584"/>
                  <a:pt x="848" y="600"/>
                  <a:pt x="848" y="600"/>
                </a:cubicBezTo>
                <a:cubicBezTo>
                  <a:pt x="848" y="602"/>
                  <a:pt x="857" y="656"/>
                  <a:pt x="864" y="664"/>
                </a:cubicBezTo>
                <a:cubicBezTo>
                  <a:pt x="879" y="683"/>
                  <a:pt x="916" y="691"/>
                  <a:pt x="936" y="704"/>
                </a:cubicBezTo>
                <a:cubicBezTo>
                  <a:pt x="946" y="735"/>
                  <a:pt x="952" y="749"/>
                  <a:pt x="984" y="760"/>
                </a:cubicBezTo>
                <a:cubicBezTo>
                  <a:pt x="989" y="768"/>
                  <a:pt x="993" y="777"/>
                  <a:pt x="1000" y="784"/>
                </a:cubicBezTo>
                <a:cubicBezTo>
                  <a:pt x="1007" y="791"/>
                  <a:pt x="1018" y="793"/>
                  <a:pt x="1024" y="800"/>
                </a:cubicBezTo>
                <a:cubicBezTo>
                  <a:pt x="1053" y="833"/>
                  <a:pt x="1055" y="853"/>
                  <a:pt x="1072" y="888"/>
                </a:cubicBezTo>
              </a:path>
            </a:pathLst>
          </a:custGeom>
          <a:noFill/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22"/>
          <p:cNvSpPr/>
          <p:nvPr/>
        </p:nvSpPr>
        <p:spPr>
          <a:xfrm>
            <a:off x="5029200" y="3213000"/>
            <a:ext cx="380880" cy="75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3"/>
          <p:cNvSpPr/>
          <p:nvPr/>
        </p:nvSpPr>
        <p:spPr>
          <a:xfrm>
            <a:off x="4648320" y="289548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Line 24"/>
          <p:cNvSpPr/>
          <p:nvPr/>
        </p:nvSpPr>
        <p:spPr>
          <a:xfrm flipV="1">
            <a:off x="3429000" y="3276360"/>
            <a:ext cx="2133360" cy="9144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25"/>
          <p:cNvSpPr/>
          <p:nvPr/>
        </p:nvSpPr>
        <p:spPr>
          <a:xfrm flipH="1">
            <a:off x="6705360" y="2438280"/>
            <a:ext cx="22860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6"/>
          <p:cNvSpPr/>
          <p:nvPr/>
        </p:nvSpPr>
        <p:spPr>
          <a:xfrm>
            <a:off x="6781680" y="205740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27"/>
          <p:cNvSpPr/>
          <p:nvPr/>
        </p:nvSpPr>
        <p:spPr>
          <a:xfrm>
            <a:off x="5194440" y="1943280"/>
            <a:ext cx="1522800" cy="1332360"/>
          </a:xfrm>
          <a:custGeom>
            <a:avLst/>
            <a:gdLst/>
            <a:ahLst/>
            <a:rect l="l" t="t" r="r" b="b"/>
            <a:pathLst>
              <a:path w="960" h="840">
                <a:moveTo>
                  <a:pt x="176" y="840"/>
                </a:moveTo>
                <a:cubicBezTo>
                  <a:pt x="130" y="829"/>
                  <a:pt x="102" y="825"/>
                  <a:pt x="64" y="800"/>
                </a:cubicBezTo>
                <a:cubicBezTo>
                  <a:pt x="32" y="751"/>
                  <a:pt x="14" y="727"/>
                  <a:pt x="0" y="672"/>
                </a:cubicBezTo>
                <a:cubicBezTo>
                  <a:pt x="3" y="657"/>
                  <a:pt x="8" y="624"/>
                  <a:pt x="16" y="608"/>
                </a:cubicBezTo>
                <a:cubicBezTo>
                  <a:pt x="55" y="530"/>
                  <a:pt x="158" y="519"/>
                  <a:pt x="232" y="512"/>
                </a:cubicBezTo>
                <a:cubicBezTo>
                  <a:pt x="315" y="522"/>
                  <a:pt x="408" y="520"/>
                  <a:pt x="480" y="568"/>
                </a:cubicBezTo>
                <a:cubicBezTo>
                  <a:pt x="507" y="565"/>
                  <a:pt x="535" y="568"/>
                  <a:pt x="560" y="560"/>
                </a:cubicBezTo>
                <a:cubicBezTo>
                  <a:pt x="592" y="549"/>
                  <a:pt x="574" y="482"/>
                  <a:pt x="560" y="464"/>
                </a:cubicBezTo>
                <a:cubicBezTo>
                  <a:pt x="554" y="456"/>
                  <a:pt x="544" y="453"/>
                  <a:pt x="536" y="448"/>
                </a:cubicBezTo>
                <a:cubicBezTo>
                  <a:pt x="519" y="398"/>
                  <a:pt x="506" y="355"/>
                  <a:pt x="496" y="304"/>
                </a:cubicBezTo>
                <a:cubicBezTo>
                  <a:pt x="494" y="293"/>
                  <a:pt x="491" y="283"/>
                  <a:pt x="488" y="272"/>
                </a:cubicBezTo>
                <a:cubicBezTo>
                  <a:pt x="483" y="256"/>
                  <a:pt x="472" y="224"/>
                  <a:pt x="472" y="224"/>
                </a:cubicBezTo>
                <a:cubicBezTo>
                  <a:pt x="475" y="197"/>
                  <a:pt x="472" y="170"/>
                  <a:pt x="480" y="144"/>
                </a:cubicBezTo>
                <a:cubicBezTo>
                  <a:pt x="484" y="131"/>
                  <a:pt x="539" y="59"/>
                  <a:pt x="552" y="48"/>
                </a:cubicBezTo>
                <a:cubicBezTo>
                  <a:pt x="566" y="35"/>
                  <a:pt x="584" y="27"/>
                  <a:pt x="600" y="16"/>
                </a:cubicBezTo>
                <a:cubicBezTo>
                  <a:pt x="608" y="11"/>
                  <a:pt x="624" y="0"/>
                  <a:pt x="624" y="0"/>
                </a:cubicBezTo>
                <a:cubicBezTo>
                  <a:pt x="679" y="18"/>
                  <a:pt x="725" y="26"/>
                  <a:pt x="784" y="32"/>
                </a:cubicBezTo>
                <a:cubicBezTo>
                  <a:pt x="824" y="45"/>
                  <a:pt x="860" y="48"/>
                  <a:pt x="896" y="72"/>
                </a:cubicBezTo>
                <a:cubicBezTo>
                  <a:pt x="905" y="98"/>
                  <a:pt x="919" y="118"/>
                  <a:pt x="928" y="144"/>
                </a:cubicBezTo>
                <a:cubicBezTo>
                  <a:pt x="931" y="171"/>
                  <a:pt x="931" y="198"/>
                  <a:pt x="936" y="224"/>
                </a:cubicBezTo>
                <a:cubicBezTo>
                  <a:pt x="939" y="241"/>
                  <a:pt x="947" y="256"/>
                  <a:pt x="952" y="272"/>
                </a:cubicBezTo>
                <a:cubicBezTo>
                  <a:pt x="955" y="280"/>
                  <a:pt x="960" y="296"/>
                  <a:pt x="960" y="296"/>
                </a:cubicBezTo>
                <a:cubicBezTo>
                  <a:pt x="948" y="344"/>
                  <a:pt x="955" y="318"/>
                  <a:pt x="936" y="376"/>
                </a:cubicBezTo>
                <a:cubicBezTo>
                  <a:pt x="933" y="384"/>
                  <a:pt x="928" y="400"/>
                  <a:pt x="928" y="400"/>
                </a:cubicBezTo>
                <a:cubicBezTo>
                  <a:pt x="938" y="488"/>
                  <a:pt x="936" y="448"/>
                  <a:pt x="936" y="520"/>
                </a:cubicBezTo>
              </a:path>
            </a:pathLst>
          </a:custGeom>
          <a:noFill/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Bug3 - example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 rot="21299400">
            <a:off x="1752120" y="2895120"/>
            <a:ext cx="1726200" cy="2458080"/>
          </a:xfrm>
          <a:custGeom>
            <a:avLst/>
            <a:gdLst/>
            <a:ahLst/>
            <a:rect l="l" t="t" r="r" b="b"/>
            <a:pathLst>
              <a:path w="1088" h="1549">
                <a:moveTo>
                  <a:pt x="576" y="0"/>
                </a:moveTo>
                <a:cubicBezTo>
                  <a:pt x="526" y="4"/>
                  <a:pt x="465" y="3"/>
                  <a:pt x="416" y="24"/>
                </a:cubicBezTo>
                <a:cubicBezTo>
                  <a:pt x="376" y="41"/>
                  <a:pt x="351" y="75"/>
                  <a:pt x="312" y="88"/>
                </a:cubicBezTo>
                <a:cubicBezTo>
                  <a:pt x="295" y="114"/>
                  <a:pt x="258" y="151"/>
                  <a:pt x="232" y="168"/>
                </a:cubicBezTo>
                <a:cubicBezTo>
                  <a:pt x="219" y="206"/>
                  <a:pt x="200" y="233"/>
                  <a:pt x="176" y="264"/>
                </a:cubicBezTo>
                <a:cubicBezTo>
                  <a:pt x="164" y="279"/>
                  <a:pt x="144" y="312"/>
                  <a:pt x="144" y="312"/>
                </a:cubicBezTo>
                <a:cubicBezTo>
                  <a:pt x="131" y="363"/>
                  <a:pt x="106" y="407"/>
                  <a:pt x="88" y="456"/>
                </a:cubicBezTo>
                <a:cubicBezTo>
                  <a:pt x="82" y="472"/>
                  <a:pt x="76" y="513"/>
                  <a:pt x="72" y="528"/>
                </a:cubicBezTo>
                <a:cubicBezTo>
                  <a:pt x="54" y="599"/>
                  <a:pt x="26" y="671"/>
                  <a:pt x="16" y="744"/>
                </a:cubicBezTo>
                <a:cubicBezTo>
                  <a:pt x="3" y="838"/>
                  <a:pt x="17" y="788"/>
                  <a:pt x="0" y="840"/>
                </a:cubicBezTo>
                <a:cubicBezTo>
                  <a:pt x="4" y="938"/>
                  <a:pt x="0" y="1002"/>
                  <a:pt x="16" y="1088"/>
                </a:cubicBezTo>
                <a:cubicBezTo>
                  <a:pt x="48" y="1261"/>
                  <a:pt x="176" y="1444"/>
                  <a:pt x="352" y="1488"/>
                </a:cubicBezTo>
                <a:cubicBezTo>
                  <a:pt x="415" y="1530"/>
                  <a:pt x="511" y="1532"/>
                  <a:pt x="584" y="1544"/>
                </a:cubicBezTo>
                <a:cubicBezTo>
                  <a:pt x="643" y="1541"/>
                  <a:pt x="705" y="1549"/>
                  <a:pt x="760" y="1528"/>
                </a:cubicBezTo>
                <a:cubicBezTo>
                  <a:pt x="769" y="1525"/>
                  <a:pt x="775" y="1516"/>
                  <a:pt x="784" y="1512"/>
                </a:cubicBezTo>
                <a:cubicBezTo>
                  <a:pt x="792" y="1508"/>
                  <a:pt x="800" y="1507"/>
                  <a:pt x="808" y="1504"/>
                </a:cubicBezTo>
                <a:cubicBezTo>
                  <a:pt x="844" y="1477"/>
                  <a:pt x="869" y="1446"/>
                  <a:pt x="912" y="1432"/>
                </a:cubicBezTo>
                <a:cubicBezTo>
                  <a:pt x="943" y="1401"/>
                  <a:pt x="987" y="1384"/>
                  <a:pt x="1016" y="1352"/>
                </a:cubicBezTo>
                <a:cubicBezTo>
                  <a:pt x="1066" y="1295"/>
                  <a:pt x="1071" y="1222"/>
                  <a:pt x="1088" y="1152"/>
                </a:cubicBezTo>
                <a:cubicBezTo>
                  <a:pt x="1067" y="1049"/>
                  <a:pt x="1054" y="910"/>
                  <a:pt x="976" y="832"/>
                </a:cubicBezTo>
                <a:cubicBezTo>
                  <a:pt x="959" y="782"/>
                  <a:pt x="931" y="748"/>
                  <a:pt x="888" y="720"/>
                </a:cubicBezTo>
                <a:cubicBezTo>
                  <a:pt x="877" y="704"/>
                  <a:pt x="867" y="688"/>
                  <a:pt x="856" y="672"/>
                </a:cubicBezTo>
                <a:cubicBezTo>
                  <a:pt x="845" y="656"/>
                  <a:pt x="808" y="640"/>
                  <a:pt x="808" y="640"/>
                </a:cubicBezTo>
                <a:cubicBezTo>
                  <a:pt x="803" y="624"/>
                  <a:pt x="797" y="608"/>
                  <a:pt x="792" y="592"/>
                </a:cubicBezTo>
                <a:cubicBezTo>
                  <a:pt x="789" y="584"/>
                  <a:pt x="784" y="568"/>
                  <a:pt x="784" y="568"/>
                </a:cubicBezTo>
                <a:cubicBezTo>
                  <a:pt x="794" y="495"/>
                  <a:pt x="812" y="441"/>
                  <a:pt x="888" y="416"/>
                </a:cubicBezTo>
                <a:cubicBezTo>
                  <a:pt x="906" y="389"/>
                  <a:pt x="929" y="375"/>
                  <a:pt x="952" y="352"/>
                </a:cubicBezTo>
                <a:cubicBezTo>
                  <a:pt x="964" y="317"/>
                  <a:pt x="988" y="291"/>
                  <a:pt x="1000" y="256"/>
                </a:cubicBezTo>
                <a:cubicBezTo>
                  <a:pt x="996" y="216"/>
                  <a:pt x="997" y="144"/>
                  <a:pt x="960" y="112"/>
                </a:cubicBezTo>
                <a:cubicBezTo>
                  <a:pt x="920" y="77"/>
                  <a:pt x="880" y="83"/>
                  <a:pt x="840" y="56"/>
                </a:cubicBezTo>
                <a:cubicBezTo>
                  <a:pt x="767" y="7"/>
                  <a:pt x="661" y="0"/>
                  <a:pt x="576" y="0"/>
                </a:cubicBezTo>
                <a:close/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4"/>
          <p:cNvSpPr/>
          <p:nvPr/>
        </p:nvSpPr>
        <p:spPr>
          <a:xfrm rot="20568000">
            <a:off x="5257800" y="2036520"/>
            <a:ext cx="1551600" cy="1715040"/>
          </a:xfrm>
          <a:custGeom>
            <a:avLst/>
            <a:gdLst/>
            <a:ahLst/>
            <a:rect l="l" t="t" r="r" b="b"/>
            <a:pathLst>
              <a:path w="978" h="1081">
                <a:moveTo>
                  <a:pt x="730" y="25"/>
                </a:moveTo>
                <a:cubicBezTo>
                  <a:pt x="812" y="52"/>
                  <a:pt x="664" y="0"/>
                  <a:pt x="794" y="65"/>
                </a:cubicBezTo>
                <a:cubicBezTo>
                  <a:pt x="811" y="74"/>
                  <a:pt x="831" y="76"/>
                  <a:pt x="850" y="81"/>
                </a:cubicBezTo>
                <a:cubicBezTo>
                  <a:pt x="881" y="112"/>
                  <a:pt x="919" y="127"/>
                  <a:pt x="954" y="153"/>
                </a:cubicBezTo>
                <a:cubicBezTo>
                  <a:pt x="978" y="225"/>
                  <a:pt x="961" y="300"/>
                  <a:pt x="938" y="369"/>
                </a:cubicBezTo>
                <a:cubicBezTo>
                  <a:pt x="909" y="457"/>
                  <a:pt x="955" y="324"/>
                  <a:pt x="914" y="417"/>
                </a:cubicBezTo>
                <a:cubicBezTo>
                  <a:pt x="907" y="432"/>
                  <a:pt x="898" y="465"/>
                  <a:pt x="898" y="465"/>
                </a:cubicBezTo>
                <a:cubicBezTo>
                  <a:pt x="887" y="543"/>
                  <a:pt x="885" y="620"/>
                  <a:pt x="906" y="697"/>
                </a:cubicBezTo>
                <a:cubicBezTo>
                  <a:pt x="912" y="718"/>
                  <a:pt x="917" y="740"/>
                  <a:pt x="922" y="761"/>
                </a:cubicBezTo>
                <a:cubicBezTo>
                  <a:pt x="926" y="777"/>
                  <a:pt x="938" y="809"/>
                  <a:pt x="938" y="809"/>
                </a:cubicBezTo>
                <a:cubicBezTo>
                  <a:pt x="946" y="862"/>
                  <a:pt x="958" y="927"/>
                  <a:pt x="930" y="977"/>
                </a:cubicBezTo>
                <a:cubicBezTo>
                  <a:pt x="917" y="1001"/>
                  <a:pt x="897" y="1031"/>
                  <a:pt x="874" y="1049"/>
                </a:cubicBezTo>
                <a:cubicBezTo>
                  <a:pt x="859" y="1061"/>
                  <a:pt x="826" y="1081"/>
                  <a:pt x="826" y="1081"/>
                </a:cubicBezTo>
                <a:cubicBezTo>
                  <a:pt x="789" y="1078"/>
                  <a:pt x="751" y="1077"/>
                  <a:pt x="714" y="1073"/>
                </a:cubicBezTo>
                <a:cubicBezTo>
                  <a:pt x="682" y="1069"/>
                  <a:pt x="651" y="1048"/>
                  <a:pt x="618" y="1041"/>
                </a:cubicBezTo>
                <a:cubicBezTo>
                  <a:pt x="523" y="993"/>
                  <a:pt x="429" y="902"/>
                  <a:pt x="346" y="833"/>
                </a:cubicBezTo>
                <a:cubicBezTo>
                  <a:pt x="330" y="820"/>
                  <a:pt x="322" y="798"/>
                  <a:pt x="306" y="785"/>
                </a:cubicBezTo>
                <a:cubicBezTo>
                  <a:pt x="299" y="780"/>
                  <a:pt x="289" y="781"/>
                  <a:pt x="282" y="777"/>
                </a:cubicBezTo>
                <a:cubicBezTo>
                  <a:pt x="282" y="777"/>
                  <a:pt x="222" y="737"/>
                  <a:pt x="210" y="729"/>
                </a:cubicBezTo>
                <a:cubicBezTo>
                  <a:pt x="172" y="704"/>
                  <a:pt x="141" y="671"/>
                  <a:pt x="98" y="657"/>
                </a:cubicBezTo>
                <a:cubicBezTo>
                  <a:pt x="90" y="646"/>
                  <a:pt x="83" y="634"/>
                  <a:pt x="74" y="625"/>
                </a:cubicBezTo>
                <a:cubicBezTo>
                  <a:pt x="67" y="618"/>
                  <a:pt x="56" y="616"/>
                  <a:pt x="50" y="609"/>
                </a:cubicBezTo>
                <a:cubicBezTo>
                  <a:pt x="37" y="595"/>
                  <a:pt x="18" y="561"/>
                  <a:pt x="18" y="561"/>
                </a:cubicBezTo>
                <a:cubicBezTo>
                  <a:pt x="0" y="490"/>
                  <a:pt x="17" y="417"/>
                  <a:pt x="90" y="393"/>
                </a:cubicBezTo>
                <a:cubicBezTo>
                  <a:pt x="130" y="397"/>
                  <a:pt x="205" y="400"/>
                  <a:pt x="242" y="425"/>
                </a:cubicBezTo>
                <a:cubicBezTo>
                  <a:pt x="268" y="442"/>
                  <a:pt x="287" y="466"/>
                  <a:pt x="314" y="481"/>
                </a:cubicBezTo>
                <a:cubicBezTo>
                  <a:pt x="350" y="502"/>
                  <a:pt x="389" y="513"/>
                  <a:pt x="426" y="529"/>
                </a:cubicBezTo>
                <a:cubicBezTo>
                  <a:pt x="537" y="575"/>
                  <a:pt x="450" y="551"/>
                  <a:pt x="522" y="569"/>
                </a:cubicBezTo>
                <a:cubicBezTo>
                  <a:pt x="535" y="566"/>
                  <a:pt x="549" y="566"/>
                  <a:pt x="562" y="561"/>
                </a:cubicBezTo>
                <a:cubicBezTo>
                  <a:pt x="600" y="547"/>
                  <a:pt x="606" y="503"/>
                  <a:pt x="626" y="473"/>
                </a:cubicBezTo>
                <a:cubicBezTo>
                  <a:pt x="639" y="419"/>
                  <a:pt x="624" y="366"/>
                  <a:pt x="610" y="313"/>
                </a:cubicBezTo>
                <a:cubicBezTo>
                  <a:pt x="604" y="292"/>
                  <a:pt x="599" y="270"/>
                  <a:pt x="594" y="249"/>
                </a:cubicBezTo>
                <a:cubicBezTo>
                  <a:pt x="591" y="238"/>
                  <a:pt x="586" y="217"/>
                  <a:pt x="586" y="217"/>
                </a:cubicBezTo>
                <a:cubicBezTo>
                  <a:pt x="596" y="118"/>
                  <a:pt x="579" y="159"/>
                  <a:pt x="626" y="89"/>
                </a:cubicBezTo>
                <a:cubicBezTo>
                  <a:pt x="635" y="75"/>
                  <a:pt x="658" y="78"/>
                  <a:pt x="674" y="73"/>
                </a:cubicBezTo>
                <a:cubicBezTo>
                  <a:pt x="704" y="63"/>
                  <a:pt x="719" y="58"/>
                  <a:pt x="730" y="25"/>
                </a:cubicBezTo>
                <a:close/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5"/>
          <p:cNvSpPr/>
          <p:nvPr/>
        </p:nvSpPr>
        <p:spPr>
          <a:xfrm>
            <a:off x="898560" y="5257800"/>
            <a:ext cx="75240" cy="752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6"/>
          <p:cNvSpPr/>
          <p:nvPr/>
        </p:nvSpPr>
        <p:spPr>
          <a:xfrm>
            <a:off x="669960" y="533412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7"/>
          <p:cNvSpPr/>
          <p:nvPr/>
        </p:nvSpPr>
        <p:spPr>
          <a:xfrm>
            <a:off x="7848720" y="2209680"/>
            <a:ext cx="75240" cy="752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8"/>
          <p:cNvSpPr/>
          <p:nvPr/>
        </p:nvSpPr>
        <p:spPr>
          <a:xfrm>
            <a:off x="7620120" y="228600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Line 9"/>
          <p:cNvSpPr/>
          <p:nvPr/>
        </p:nvSpPr>
        <p:spPr>
          <a:xfrm flipV="1">
            <a:off x="901440" y="2247840"/>
            <a:ext cx="7010640" cy="3047760"/>
          </a:xfrm>
          <a:prstGeom prst="line">
            <a:avLst/>
          </a:prstGeom>
          <a:ln cap="rnd" w="19080">
            <a:solidFill>
              <a:srgbClr val="cc0066"/>
            </a:solidFill>
            <a:custDash>
              <a:ds d="8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Line 10"/>
          <p:cNvSpPr/>
          <p:nvPr/>
        </p:nvSpPr>
        <p:spPr>
          <a:xfrm flipV="1">
            <a:off x="914400" y="4838400"/>
            <a:ext cx="990360" cy="4572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11"/>
          <p:cNvSpPr/>
          <p:nvPr/>
        </p:nvSpPr>
        <p:spPr>
          <a:xfrm flipV="1">
            <a:off x="1828800" y="4876560"/>
            <a:ext cx="360" cy="381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2"/>
          <p:cNvSpPr/>
          <p:nvPr/>
        </p:nvSpPr>
        <p:spPr>
          <a:xfrm>
            <a:off x="1523880" y="533412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Line 13"/>
          <p:cNvSpPr/>
          <p:nvPr/>
        </p:nvSpPr>
        <p:spPr>
          <a:xfrm>
            <a:off x="4572000" y="5601960"/>
            <a:ext cx="685800" cy="3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14"/>
          <p:cNvSpPr/>
          <p:nvPr/>
        </p:nvSpPr>
        <p:spPr>
          <a:xfrm>
            <a:off x="5549400" y="5410080"/>
            <a:ext cx="161280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to 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Line 15"/>
          <p:cNvSpPr/>
          <p:nvPr/>
        </p:nvSpPr>
        <p:spPr>
          <a:xfrm>
            <a:off x="4572000" y="5960880"/>
            <a:ext cx="685800" cy="360"/>
          </a:xfrm>
          <a:prstGeom prst="line">
            <a:avLst/>
          </a:prstGeom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16"/>
          <p:cNvSpPr/>
          <p:nvPr/>
        </p:nvSpPr>
        <p:spPr>
          <a:xfrm>
            <a:off x="5550840" y="5769000"/>
            <a:ext cx="210528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Boundary following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Line 17"/>
          <p:cNvSpPr/>
          <p:nvPr/>
        </p:nvSpPr>
        <p:spPr>
          <a:xfrm>
            <a:off x="4572000" y="6341760"/>
            <a:ext cx="685800" cy="360"/>
          </a:xfrm>
          <a:prstGeom prst="line">
            <a:avLst/>
          </a:prstGeom>
          <a:ln cap="rnd" w="19080">
            <a:solidFill>
              <a:srgbClr val="cc0066"/>
            </a:solidFill>
            <a:custDash>
              <a:ds d="800000" sp="300000"/>
              <a:ds d="1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8"/>
          <p:cNvSpPr/>
          <p:nvPr/>
        </p:nvSpPr>
        <p:spPr>
          <a:xfrm>
            <a:off x="5551200" y="6149880"/>
            <a:ext cx="322236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 connecting start and goal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Line 19"/>
          <p:cNvSpPr/>
          <p:nvPr/>
        </p:nvSpPr>
        <p:spPr>
          <a:xfrm flipH="1">
            <a:off x="2719080" y="2414520"/>
            <a:ext cx="152640" cy="3045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0"/>
          <p:cNvSpPr/>
          <p:nvPr/>
        </p:nvSpPr>
        <p:spPr>
          <a:xfrm>
            <a:off x="2643120" y="203364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21"/>
          <p:cNvSpPr/>
          <p:nvPr/>
        </p:nvSpPr>
        <p:spPr>
          <a:xfrm>
            <a:off x="1689120" y="2800440"/>
            <a:ext cx="1024560" cy="2012040"/>
          </a:xfrm>
          <a:custGeom>
            <a:avLst/>
            <a:gdLst/>
            <a:ahLst/>
            <a:rect l="l" t="t" r="r" b="b"/>
            <a:pathLst>
              <a:path w="646" h="1268">
                <a:moveTo>
                  <a:pt x="64" y="1268"/>
                </a:moveTo>
                <a:cubicBezTo>
                  <a:pt x="52" y="1231"/>
                  <a:pt x="50" y="1193"/>
                  <a:pt x="40" y="1156"/>
                </a:cubicBezTo>
                <a:cubicBezTo>
                  <a:pt x="36" y="1140"/>
                  <a:pt x="24" y="1108"/>
                  <a:pt x="24" y="1108"/>
                </a:cubicBezTo>
                <a:cubicBezTo>
                  <a:pt x="18" y="1060"/>
                  <a:pt x="15" y="1010"/>
                  <a:pt x="0" y="964"/>
                </a:cubicBezTo>
                <a:cubicBezTo>
                  <a:pt x="3" y="903"/>
                  <a:pt x="2" y="841"/>
                  <a:pt x="8" y="780"/>
                </a:cubicBezTo>
                <a:cubicBezTo>
                  <a:pt x="10" y="763"/>
                  <a:pt x="19" y="748"/>
                  <a:pt x="24" y="732"/>
                </a:cubicBezTo>
                <a:cubicBezTo>
                  <a:pt x="27" y="724"/>
                  <a:pt x="32" y="708"/>
                  <a:pt x="32" y="708"/>
                </a:cubicBezTo>
                <a:cubicBezTo>
                  <a:pt x="39" y="652"/>
                  <a:pt x="49" y="596"/>
                  <a:pt x="56" y="540"/>
                </a:cubicBezTo>
                <a:cubicBezTo>
                  <a:pt x="66" y="458"/>
                  <a:pt x="66" y="354"/>
                  <a:pt x="128" y="292"/>
                </a:cubicBezTo>
                <a:cubicBezTo>
                  <a:pt x="148" y="232"/>
                  <a:pt x="119" y="304"/>
                  <a:pt x="160" y="252"/>
                </a:cubicBezTo>
                <a:cubicBezTo>
                  <a:pt x="165" y="245"/>
                  <a:pt x="163" y="235"/>
                  <a:pt x="168" y="228"/>
                </a:cubicBezTo>
                <a:cubicBezTo>
                  <a:pt x="182" y="210"/>
                  <a:pt x="203" y="199"/>
                  <a:pt x="216" y="180"/>
                </a:cubicBezTo>
                <a:cubicBezTo>
                  <a:pt x="221" y="172"/>
                  <a:pt x="224" y="162"/>
                  <a:pt x="232" y="156"/>
                </a:cubicBezTo>
                <a:cubicBezTo>
                  <a:pt x="239" y="151"/>
                  <a:pt x="248" y="151"/>
                  <a:pt x="256" y="148"/>
                </a:cubicBezTo>
                <a:cubicBezTo>
                  <a:pt x="272" y="100"/>
                  <a:pt x="320" y="88"/>
                  <a:pt x="360" y="68"/>
                </a:cubicBezTo>
                <a:cubicBezTo>
                  <a:pt x="451" y="23"/>
                  <a:pt x="547" y="20"/>
                  <a:pt x="646" y="0"/>
                </a:cubicBezTo>
              </a:path>
            </a:pathLst>
          </a:custGeom>
          <a:noFill/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Line 22"/>
          <p:cNvSpPr/>
          <p:nvPr/>
        </p:nvSpPr>
        <p:spPr>
          <a:xfrm>
            <a:off x="5510160" y="2250720"/>
            <a:ext cx="380880" cy="76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3"/>
          <p:cNvSpPr/>
          <p:nvPr/>
        </p:nvSpPr>
        <p:spPr>
          <a:xfrm>
            <a:off x="5129280" y="193356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24"/>
          <p:cNvSpPr/>
          <p:nvPr/>
        </p:nvSpPr>
        <p:spPr>
          <a:xfrm>
            <a:off x="2744640" y="2368440"/>
            <a:ext cx="3192840" cy="425880"/>
          </a:xfrm>
          <a:custGeom>
            <a:avLst/>
            <a:gdLst/>
            <a:ahLst/>
            <a:rect l="l" t="t" r="r" b="b"/>
            <a:pathLst>
              <a:path w="2012" h="269">
                <a:moveTo>
                  <a:pt x="0" y="269"/>
                </a:moveTo>
                <a:lnTo>
                  <a:pt x="2012" y="0"/>
                </a:lnTo>
              </a:path>
            </a:pathLst>
          </a:custGeom>
          <a:noFill/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Line 25"/>
          <p:cNvSpPr/>
          <p:nvPr/>
        </p:nvSpPr>
        <p:spPr>
          <a:xfrm flipH="1">
            <a:off x="6194160" y="1706400"/>
            <a:ext cx="22860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26"/>
          <p:cNvSpPr/>
          <p:nvPr/>
        </p:nvSpPr>
        <p:spPr>
          <a:xfrm>
            <a:off x="6270480" y="1325520"/>
            <a:ext cx="700560" cy="43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</a:t>
            </a:r>
            <a:r>
              <a:rPr b="0" lang="pt-BR" sz="18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pt-B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27"/>
          <p:cNvSpPr/>
          <p:nvPr/>
        </p:nvSpPr>
        <p:spPr>
          <a:xfrm>
            <a:off x="5934240" y="1943280"/>
            <a:ext cx="236880" cy="433800"/>
          </a:xfrm>
          <a:custGeom>
            <a:avLst/>
            <a:gdLst/>
            <a:ahLst/>
            <a:rect l="l" t="t" r="r" b="b"/>
            <a:pathLst>
              <a:path w="150" h="274">
                <a:moveTo>
                  <a:pt x="16" y="274"/>
                </a:moveTo>
                <a:cubicBezTo>
                  <a:pt x="11" y="258"/>
                  <a:pt x="0" y="226"/>
                  <a:pt x="0" y="226"/>
                </a:cubicBezTo>
                <a:cubicBezTo>
                  <a:pt x="3" y="198"/>
                  <a:pt x="0" y="171"/>
                  <a:pt x="8" y="145"/>
                </a:cubicBezTo>
                <a:cubicBezTo>
                  <a:pt x="12" y="132"/>
                  <a:pt x="66" y="59"/>
                  <a:pt x="79" y="48"/>
                </a:cubicBezTo>
                <a:cubicBezTo>
                  <a:pt x="93" y="35"/>
                  <a:pt x="111" y="27"/>
                  <a:pt x="127" y="16"/>
                </a:cubicBezTo>
                <a:cubicBezTo>
                  <a:pt x="134" y="11"/>
                  <a:pt x="150" y="0"/>
                  <a:pt x="150" y="0"/>
                </a:cubicBezTo>
              </a:path>
            </a:pathLst>
          </a:custGeom>
          <a:noFill/>
          <a:ln cap="rnd" w="19080">
            <a:solidFill>
              <a:srgbClr val="008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8"/>
          <p:cNvSpPr/>
          <p:nvPr/>
        </p:nvSpPr>
        <p:spPr>
          <a:xfrm>
            <a:off x="6265800" y="1963800"/>
            <a:ext cx="1619640" cy="295920"/>
          </a:xfrm>
          <a:custGeom>
            <a:avLst/>
            <a:gdLst/>
            <a:ahLst/>
            <a:rect l="l" t="t" r="r" b="b"/>
            <a:pathLst>
              <a:path w="1003" h="175">
                <a:moveTo>
                  <a:pt x="0" y="0"/>
                </a:moveTo>
                <a:lnTo>
                  <a:pt x="1003" y="175"/>
                </a:lnTo>
              </a:path>
            </a:pathLst>
          </a:custGeom>
          <a:noFill/>
          <a:ln cap="rnd" w="1908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914400" y="1523880"/>
            <a:ext cx="76219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Campos de Potencial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1981080" y="3962520"/>
            <a:ext cx="655200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3"/>
          <p:cNvSpPr/>
          <p:nvPr/>
        </p:nvSpPr>
        <p:spPr>
          <a:xfrm>
            <a:off x="3124080" y="6243480"/>
            <a:ext cx="2894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0" dur="indefinite" restart="never" nodeType="tmRoot">
          <p:childTnLst>
            <p:seq>
              <p:cTn id="2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Campos de Potencial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57200" y="1324080"/>
            <a:ext cx="8228520" cy="499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agente está sujeito a uma Função Potencial (U) que faz com que ele se mova em uma determinada direção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Analogia com a física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Campos elétricos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Campos gravitacionais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3"/>
          <p:cNvSpPr/>
          <p:nvPr/>
        </p:nvSpPr>
        <p:spPr>
          <a:xfrm>
            <a:off x="4653000" y="4950000"/>
            <a:ext cx="1141920" cy="1119600"/>
          </a:xfrm>
          <a:prstGeom prst="ellipse">
            <a:avLst/>
          </a:prstGeom>
          <a:pattFill prst="wdUpDiag">
            <a:fgClr>
              <a:srgbClr val="ff3300"/>
            </a:fgClr>
            <a:bgClr>
              <a:srgbClr val="ffffff"/>
            </a:bgClr>
          </a:patt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4"/>
          <p:cNvSpPr/>
          <p:nvPr/>
        </p:nvSpPr>
        <p:spPr>
          <a:xfrm>
            <a:off x="2479680" y="5927760"/>
            <a:ext cx="303840" cy="273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5"/>
          <p:cNvSpPr/>
          <p:nvPr/>
        </p:nvSpPr>
        <p:spPr>
          <a:xfrm>
            <a:off x="6472800" y="5730840"/>
            <a:ext cx="129888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Obstáculo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6"/>
          <p:cNvSpPr/>
          <p:nvPr/>
        </p:nvSpPr>
        <p:spPr>
          <a:xfrm>
            <a:off x="2243160" y="5384880"/>
            <a:ext cx="95472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7"/>
          <p:cNvSpPr/>
          <p:nvPr/>
        </p:nvSpPr>
        <p:spPr>
          <a:xfrm>
            <a:off x="6852240" y="4554360"/>
            <a:ext cx="109620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8"/>
          <p:cNvSpPr/>
          <p:nvPr/>
        </p:nvSpPr>
        <p:spPr>
          <a:xfrm flipV="1">
            <a:off x="2824200" y="4321440"/>
            <a:ext cx="4429800" cy="1759320"/>
          </a:xfrm>
          <a:prstGeom prst="curvedConnector3">
            <a:avLst>
              <a:gd name="adj1" fmla="val 31741"/>
            </a:avLst>
          </a:prstGeom>
          <a:noFill/>
          <a:ln cap="rnd" w="38160">
            <a:solidFill>
              <a:srgbClr val="00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9"/>
          <p:cNvSpPr/>
          <p:nvPr/>
        </p:nvSpPr>
        <p:spPr>
          <a:xfrm flipH="1" flipV="1">
            <a:off x="5829120" y="5775120"/>
            <a:ext cx="604800" cy="982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0"/>
          <p:cNvSpPr/>
          <p:nvPr/>
        </p:nvSpPr>
        <p:spPr>
          <a:xfrm>
            <a:off x="7243920" y="4187880"/>
            <a:ext cx="303840" cy="303840"/>
          </a:xfrm>
          <a:prstGeom prst="ellipse">
            <a:avLst/>
          </a:prstGeom>
          <a:solidFill>
            <a:srgbClr val="e44d1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1"/>
          <p:cNvSpPr/>
          <p:nvPr/>
        </p:nvSpPr>
        <p:spPr>
          <a:xfrm>
            <a:off x="7294680" y="4238640"/>
            <a:ext cx="201960" cy="2019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2"/>
          <p:cNvSpPr/>
          <p:nvPr/>
        </p:nvSpPr>
        <p:spPr>
          <a:xfrm>
            <a:off x="7345440" y="4289400"/>
            <a:ext cx="100440" cy="100440"/>
          </a:xfrm>
          <a:prstGeom prst="ellipse">
            <a:avLst/>
          </a:prstGeom>
          <a:solidFill>
            <a:srgbClr val="e44d1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2" dur="indefinite" restart="never" nodeType="tmRoot">
          <p:childTnLst>
            <p:seq>
              <p:cTn id="2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Gradiente de uma Função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2"/>
          <p:cNvSpPr/>
          <p:nvPr/>
        </p:nvSpPr>
        <p:spPr>
          <a:xfrm>
            <a:off x="457200" y="1247760"/>
            <a:ext cx="8228520" cy="50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1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Derivando-se a função potencial (gradiente da função), obtém-se o vetor força a ser seguido pelo agente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1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gradiente de uma função f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1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duas dimensões é dado por: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1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gradiente aponta para a direção de crescimento da derivada;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1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mínimo da função pode ser encontrado se o gradiente negativo for seguido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4" name="" descr=""/>
          <p:cNvPicPr/>
          <p:nvPr/>
        </p:nvPicPr>
        <p:blipFill>
          <a:blip r:embed="rId1"/>
          <a:stretch/>
        </p:blipFill>
        <p:spPr>
          <a:xfrm>
            <a:off x="6667560" y="2895480"/>
            <a:ext cx="2221920" cy="95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4" dur="indefinite" restart="never" nodeType="tmRoot">
          <p:childTnLst>
            <p:seq>
              <p:cTn id="2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Características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 de Agente e Ambiente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Holonômico (ex. esfera) x Não Holonômico (carro)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Determinístico x Estocástico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Parcialmente x Completamente Observável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Contínuo x Discreto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 de Espaço x Tempo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Algoritmos Simples x Complexos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Exemplo de Campos Potenciais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6" name="Picture 3" descr=""/>
          <p:cNvPicPr/>
          <p:nvPr/>
        </p:nvPicPr>
        <p:blipFill>
          <a:blip r:embed="rId1"/>
          <a:stretch/>
        </p:blipFill>
        <p:spPr>
          <a:xfrm>
            <a:off x="595440" y="1098720"/>
            <a:ext cx="3418560" cy="2713680"/>
          </a:xfrm>
          <a:prstGeom prst="rect">
            <a:avLst/>
          </a:prstGeom>
          <a:ln w="12600">
            <a:noFill/>
          </a:ln>
        </p:spPr>
      </p:pic>
      <p:pic>
        <p:nvPicPr>
          <p:cNvPr id="647" name="Picture 4" descr=""/>
          <p:cNvPicPr/>
          <p:nvPr/>
        </p:nvPicPr>
        <p:blipFill>
          <a:blip r:embed="rId2"/>
          <a:stretch/>
        </p:blipFill>
        <p:spPr>
          <a:xfrm>
            <a:off x="2962440" y="3844800"/>
            <a:ext cx="3523320" cy="2808720"/>
          </a:xfrm>
          <a:prstGeom prst="rect">
            <a:avLst/>
          </a:prstGeom>
          <a:ln w="12600">
            <a:noFill/>
          </a:ln>
        </p:spPr>
      </p:pic>
      <p:pic>
        <p:nvPicPr>
          <p:cNvPr id="648" name="Picture 5" descr=""/>
          <p:cNvPicPr/>
          <p:nvPr/>
        </p:nvPicPr>
        <p:blipFill>
          <a:blip r:embed="rId3"/>
          <a:stretch/>
        </p:blipFill>
        <p:spPr>
          <a:xfrm>
            <a:off x="4745160" y="1049400"/>
            <a:ext cx="3818520" cy="28753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56" dur="indefinite" restart="never" nodeType="tmRoot">
          <p:childTnLst>
            <p:seq>
              <p:cTn id="2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em Jogos Digitais – ICMC - USP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De forma mais simples: Somatório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Considera-se diretamente um somatório de forças (derivadas de funções potenciais)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Agente segue a força resultante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4165560" y="4649760"/>
            <a:ext cx="1211760" cy="105948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5"/>
          <p:cNvSpPr/>
          <p:nvPr/>
        </p:nvSpPr>
        <p:spPr>
          <a:xfrm>
            <a:off x="3052800" y="4707000"/>
            <a:ext cx="246600" cy="246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6"/>
          <p:cNvSpPr/>
          <p:nvPr/>
        </p:nvSpPr>
        <p:spPr>
          <a:xfrm flipV="1">
            <a:off x="3301920" y="4765320"/>
            <a:ext cx="730080" cy="86040"/>
          </a:xfrm>
          <a:prstGeom prst="line">
            <a:avLst/>
          </a:prstGeom>
          <a:ln w="28440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7"/>
          <p:cNvSpPr/>
          <p:nvPr/>
        </p:nvSpPr>
        <p:spPr>
          <a:xfrm flipH="1" flipV="1">
            <a:off x="2368440" y="4572000"/>
            <a:ext cx="682560" cy="23940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8"/>
          <p:cNvSpPr/>
          <p:nvPr/>
        </p:nvSpPr>
        <p:spPr>
          <a:xfrm flipV="1">
            <a:off x="3216240" y="4147920"/>
            <a:ext cx="190440" cy="566640"/>
          </a:xfrm>
          <a:prstGeom prst="line">
            <a:avLst/>
          </a:prstGeom>
          <a:ln w="28440">
            <a:solidFill>
              <a:srgbClr val="00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9"/>
          <p:cNvSpPr/>
          <p:nvPr/>
        </p:nvSpPr>
        <p:spPr>
          <a:xfrm>
            <a:off x="3967200" y="3946680"/>
            <a:ext cx="246600" cy="246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10"/>
          <p:cNvSpPr/>
          <p:nvPr/>
        </p:nvSpPr>
        <p:spPr>
          <a:xfrm>
            <a:off x="4216320" y="4090680"/>
            <a:ext cx="730080" cy="77760"/>
          </a:xfrm>
          <a:prstGeom prst="line">
            <a:avLst/>
          </a:prstGeom>
          <a:ln w="28440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Line 11"/>
          <p:cNvSpPr/>
          <p:nvPr/>
        </p:nvSpPr>
        <p:spPr>
          <a:xfrm flipH="1" flipV="1">
            <a:off x="3581280" y="3492360"/>
            <a:ext cx="422280" cy="50940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Line 12"/>
          <p:cNvSpPr/>
          <p:nvPr/>
        </p:nvSpPr>
        <p:spPr>
          <a:xfrm flipV="1">
            <a:off x="4159080" y="3686040"/>
            <a:ext cx="411120" cy="306360"/>
          </a:xfrm>
          <a:prstGeom prst="line">
            <a:avLst/>
          </a:prstGeom>
          <a:ln w="28440">
            <a:solidFill>
              <a:srgbClr val="00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3"/>
          <p:cNvSpPr/>
          <p:nvPr/>
        </p:nvSpPr>
        <p:spPr>
          <a:xfrm>
            <a:off x="5478480" y="3897360"/>
            <a:ext cx="246600" cy="246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Line 14"/>
          <p:cNvSpPr/>
          <p:nvPr/>
        </p:nvSpPr>
        <p:spPr>
          <a:xfrm>
            <a:off x="5727600" y="4041720"/>
            <a:ext cx="730080" cy="183960"/>
          </a:xfrm>
          <a:prstGeom prst="line">
            <a:avLst/>
          </a:prstGeom>
          <a:ln w="28440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15"/>
          <p:cNvSpPr/>
          <p:nvPr/>
        </p:nvSpPr>
        <p:spPr>
          <a:xfrm flipV="1">
            <a:off x="5630760" y="3646440"/>
            <a:ext cx="288720" cy="2872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16"/>
          <p:cNvSpPr/>
          <p:nvPr/>
        </p:nvSpPr>
        <p:spPr>
          <a:xfrm flipV="1">
            <a:off x="5717880" y="3867120"/>
            <a:ext cx="631800" cy="85680"/>
          </a:xfrm>
          <a:prstGeom prst="line">
            <a:avLst/>
          </a:prstGeom>
          <a:ln w="28440">
            <a:solidFill>
              <a:srgbClr val="00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7"/>
          <p:cNvSpPr/>
          <p:nvPr/>
        </p:nvSpPr>
        <p:spPr>
          <a:xfrm>
            <a:off x="7080120" y="4105440"/>
            <a:ext cx="3326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18"/>
          <p:cNvSpPr/>
          <p:nvPr/>
        </p:nvSpPr>
        <p:spPr>
          <a:xfrm>
            <a:off x="6757920" y="4062240"/>
            <a:ext cx="246600" cy="246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19"/>
          <p:cNvSpPr/>
          <p:nvPr/>
        </p:nvSpPr>
        <p:spPr>
          <a:xfrm>
            <a:off x="6987960" y="4227480"/>
            <a:ext cx="181080" cy="95040"/>
          </a:xfrm>
          <a:prstGeom prst="line">
            <a:avLst/>
          </a:prstGeom>
          <a:ln w="28440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0"/>
          <p:cNvSpPr/>
          <p:nvPr/>
        </p:nvSpPr>
        <p:spPr>
          <a:xfrm>
            <a:off x="1347840" y="4984920"/>
            <a:ext cx="246600" cy="246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21"/>
          <p:cNvSpPr/>
          <p:nvPr/>
        </p:nvSpPr>
        <p:spPr>
          <a:xfrm flipV="1">
            <a:off x="1589040" y="5006880"/>
            <a:ext cx="730080" cy="85680"/>
          </a:xfrm>
          <a:prstGeom prst="line">
            <a:avLst/>
          </a:prstGeom>
          <a:ln w="28440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8" dur="indefinite" restart="never" nodeType="tmRoot">
          <p:childTnLst>
            <p:seq>
              <p:cTn id="2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em Jogos Digitais – ICMC - USP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Somatório de Funções Potenciais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457200" y="1295280"/>
            <a:ext cx="8228520" cy="83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3" name="Picture 4" descr=""/>
          <p:cNvPicPr/>
          <p:nvPr/>
        </p:nvPicPr>
        <p:blipFill>
          <a:blip r:embed="rId1"/>
          <a:stretch/>
        </p:blipFill>
        <p:spPr>
          <a:xfrm>
            <a:off x="228600" y="2403360"/>
            <a:ext cx="8685720" cy="3424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60" dur="indefinite" restart="never" nodeType="tmRoot">
          <p:childTnLst>
            <p:seq>
              <p:cTn id="2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Características do 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2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Forças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Forças Atrativas: F = K</a:t>
            </a:r>
            <a:r>
              <a:rPr b="0" lang="pt-BR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 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Forças Repulsivas: F = K</a:t>
            </a:r>
            <a:r>
              <a:rPr b="0" lang="pt-BR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/ 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Detalhes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Forças repulsivas só estão ativas se d &lt; 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feito uma saturação nas velocidades para evitar velocidades muito grandes (podia ser feito para F também)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Cuidados na escolha das constantes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o caso holonômico, computa-se F</a:t>
            </a:r>
            <a:r>
              <a:rPr b="0" lang="pt-BR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F</a:t>
            </a:r>
            <a:r>
              <a:rPr b="0" lang="pt-BR" sz="2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2" dur="indefinite" restart="never" nodeType="tmRoot">
          <p:childTnLst>
            <p:seq>
              <p:cTn id="2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Principal Problema: Mínimos Locais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2"/>
          <p:cNvSpPr/>
          <p:nvPr/>
        </p:nvSpPr>
        <p:spPr>
          <a:xfrm>
            <a:off x="457200" y="3040200"/>
            <a:ext cx="8228520" cy="328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Somatório de forças é nulo em uma posição que não é o mínimo da função potencial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Aplicar forças randômicas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Utilizar Funções de Navegação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 potenciais sem mínimo local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1935000" y="1174680"/>
            <a:ext cx="2645280" cy="2498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4"/>
          <p:cNvSpPr/>
          <p:nvPr/>
        </p:nvSpPr>
        <p:spPr>
          <a:xfrm>
            <a:off x="1935000" y="2446200"/>
            <a:ext cx="2645280" cy="2498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"/>
          <p:cNvSpPr/>
          <p:nvPr/>
        </p:nvSpPr>
        <p:spPr>
          <a:xfrm rot="16200000">
            <a:off x="3702960" y="1816200"/>
            <a:ext cx="1537200" cy="2498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6"/>
          <p:cNvSpPr/>
          <p:nvPr/>
        </p:nvSpPr>
        <p:spPr>
          <a:xfrm>
            <a:off x="5540400" y="1650960"/>
            <a:ext cx="3326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7"/>
          <p:cNvSpPr/>
          <p:nvPr/>
        </p:nvSpPr>
        <p:spPr>
          <a:xfrm>
            <a:off x="2570040" y="1770120"/>
            <a:ext cx="246600" cy="246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Line 8"/>
          <p:cNvSpPr/>
          <p:nvPr/>
        </p:nvSpPr>
        <p:spPr>
          <a:xfrm>
            <a:off x="2820960" y="1887480"/>
            <a:ext cx="730080" cy="1440"/>
          </a:xfrm>
          <a:prstGeom prst="line">
            <a:avLst/>
          </a:prstGeom>
          <a:ln w="28440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9"/>
          <p:cNvSpPr/>
          <p:nvPr/>
        </p:nvSpPr>
        <p:spPr>
          <a:xfrm>
            <a:off x="1828800" y="1887480"/>
            <a:ext cx="730080" cy="1440"/>
          </a:xfrm>
          <a:prstGeom prst="line">
            <a:avLst/>
          </a:prstGeom>
          <a:ln w="28440">
            <a:solidFill>
              <a:srgbClr val="ff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64" dur="indefinite" restart="never" nodeType="tmRoot">
          <p:childTnLst>
            <p:seq>
              <p:cTn id="2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Pathfiding é um problema resolvido...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Será?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b="0" lang="pt-BR" sz="3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http://www.ai-blog.net/archives/000152.html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lw9G-8gL5o0?feature=player_embedded" descr=""/>
          <p:cNvPicPr/>
          <p:nvPr/>
        </p:nvPicPr>
        <p:blipFill>
          <a:blip r:embed="rId2"/>
          <a:stretch/>
        </p:blipFill>
        <p:spPr>
          <a:xfrm>
            <a:off x="2075040" y="3116160"/>
            <a:ext cx="4570200" cy="25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fill="hold" presetClass="entr" presetID="9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" dur="2000"/>
                                        <p:tgtEl>
                                          <p:spTgt spid="25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6553080"/>
            <a:ext cx="2589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Sumário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1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pouco de física...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1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Perseguição e Fuga, Padrões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1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Algoritmos de Steering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1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Campos potenciais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914400" y="1523880"/>
            <a:ext cx="76219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Um</a:t>
            </a:r>
            <a:r>
              <a:rPr b="1" lang="pt-BR" sz="48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Pouco de Física...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981080" y="3962520"/>
            <a:ext cx="655200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3124080" y="6243480"/>
            <a:ext cx="2894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Inteligência Artificial para Jogos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Movimentação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57200" y="1295280"/>
            <a:ext cx="8367120" cy="511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Movimentação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qualquer direção (Holonômico, partícula)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acordo com a orientação (Não-Holonômico, corpo rígido)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Velocidades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Holonômico: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 = v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v</a:t>
            </a:r>
            <a:r>
              <a:rPr b="0" lang="pt-BR" sz="2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Não Holonômico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Velocidade Linear (v)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Velocidade Angular (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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 flipH="1" rot="18593400">
            <a:off x="6410160" y="5415120"/>
            <a:ext cx="379800" cy="5317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4"/>
          <p:cNvSpPr/>
          <p:nvPr/>
        </p:nvSpPr>
        <p:spPr>
          <a:xfrm flipH="1" flipV="1">
            <a:off x="6205320" y="5338440"/>
            <a:ext cx="452520" cy="387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"/>
          <p:cNvSpPr/>
          <p:nvPr/>
        </p:nvSpPr>
        <p:spPr>
          <a:xfrm flipH="1">
            <a:off x="5897880" y="4994280"/>
            <a:ext cx="365760" cy="4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>
            <a:off x="5635440" y="4848120"/>
            <a:ext cx="33732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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6397200" y="5083200"/>
            <a:ext cx="29484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6252840" y="3368520"/>
            <a:ext cx="40896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pt-B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5748480" y="3686040"/>
            <a:ext cx="219600" cy="219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0"/>
          <p:cNvSpPr/>
          <p:nvPr/>
        </p:nvSpPr>
        <p:spPr>
          <a:xfrm>
            <a:off x="5859360" y="3797280"/>
            <a:ext cx="76176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1"/>
          <p:cNvSpPr/>
          <p:nvPr/>
        </p:nvSpPr>
        <p:spPr>
          <a:xfrm>
            <a:off x="5863320" y="3805920"/>
            <a:ext cx="360" cy="3808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2"/>
          <p:cNvSpPr/>
          <p:nvPr/>
        </p:nvSpPr>
        <p:spPr>
          <a:xfrm>
            <a:off x="5857560" y="3797280"/>
            <a:ext cx="703440" cy="365040"/>
          </a:xfrm>
          <a:prstGeom prst="line">
            <a:avLst/>
          </a:prstGeom>
          <a:ln w="19080">
            <a:solidFill>
              <a:srgbClr val="00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3"/>
          <p:cNvSpPr/>
          <p:nvPr/>
        </p:nvSpPr>
        <p:spPr>
          <a:xfrm>
            <a:off x="5367240" y="3917880"/>
            <a:ext cx="40896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pt-B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4"/>
          <p:cNvSpPr/>
          <p:nvPr/>
        </p:nvSpPr>
        <p:spPr>
          <a:xfrm>
            <a:off x="6636960" y="4100400"/>
            <a:ext cx="294840" cy="36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792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Movimentação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295280"/>
            <a:ext cx="8228520" cy="502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Cálculo da nova posição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Nova posição é computada baseada na posição atual e nas velocidades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Holonômico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Não Holonômico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9960" indent="-32436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</a:t>
            </a:r>
            <a:r>
              <a:rPr b="0" i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tempo passado desde a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última atualização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22400" indent="-349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 LibGDX: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Gdx.graphics.getDeltaTime()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3429000" y="2730600"/>
            <a:ext cx="1510560" cy="85032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4719960" y="3528000"/>
            <a:ext cx="2120040" cy="11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6760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2005-06-10T16:58:27Z</dcterms:created>
  <dc:creator>Luiz Chaimowicz</dc:creator>
  <dc:description/>
  <dc:language>pt-BR</dc:language>
  <cp:lastModifiedBy/>
  <dcterms:modified xsi:type="dcterms:W3CDTF">2016-09-13T13:55:21Z</dcterms:modified>
  <cp:revision>135</cp:revision>
  <dc:subject/>
  <dc:title>Inteligência Artificial para Jogos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86</vt:i4>
  </property>
</Properties>
</file>