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9789" autoAdjust="0"/>
  </p:normalViewPr>
  <p:slideViewPr>
    <p:cSldViewPr snapToGrid="0"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fld id="{AACDAFA5-CFAC-4B36-84DF-664E3A13A9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28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98202-8F83-47D7-B56A-875BD6DA6D2A}" type="datetimeFigureOut">
              <a:rPr lang="pt-BR" smtClean="0"/>
              <a:pPr/>
              <a:t>03/09/2015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812DB-E2A4-4382-B52C-0E0BB32D1A1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+mj-lt"/>
              </a:defRPr>
            </a:lvl1pPr>
          </a:lstStyle>
          <a:p>
            <a:pPr>
              <a:defRPr/>
            </a:pPr>
            <a:fld id="{98593717-1CA2-4B64-8365-B2E5691E66C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0467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0467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740400" y="6482080"/>
            <a:ext cx="294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r">
              <a:defRPr/>
            </a:pPr>
            <a:r>
              <a:rPr lang="en-US" altLang="en-US" sz="1200" dirty="0" smtClean="0">
                <a:latin typeface="Garamond" pitchFamily="18" charset="0"/>
              </a:rPr>
              <a:t>Profs. </a:t>
            </a:r>
            <a:r>
              <a:rPr lang="en-US" altLang="en-US" sz="1200" dirty="0" err="1">
                <a:latin typeface="Garamond" pitchFamily="18" charset="0"/>
              </a:rPr>
              <a:t>Luiz</a:t>
            </a:r>
            <a:r>
              <a:rPr lang="en-US" altLang="en-US" sz="1200" dirty="0">
                <a:latin typeface="Garamond" pitchFamily="18" charset="0"/>
              </a:rPr>
              <a:t> </a:t>
            </a:r>
            <a:r>
              <a:rPr lang="en-US" altLang="en-US" sz="1200" dirty="0" err="1" smtClean="0">
                <a:latin typeface="Garamond" pitchFamily="18" charset="0"/>
              </a:rPr>
              <a:t>Chaimowicz</a:t>
            </a:r>
            <a:r>
              <a:rPr lang="en-US" altLang="en-US" sz="1200" dirty="0" smtClean="0">
                <a:latin typeface="Garamond" pitchFamily="18" charset="0"/>
              </a:rPr>
              <a:t> &amp; </a:t>
            </a:r>
            <a:r>
              <a:rPr lang="en-US" altLang="en-US" sz="1200" dirty="0" err="1" smtClean="0">
                <a:latin typeface="Garamond" pitchFamily="18" charset="0"/>
              </a:rPr>
              <a:t>Renato</a:t>
            </a:r>
            <a:r>
              <a:rPr lang="en-US" altLang="en-US" sz="1200" dirty="0" smtClean="0">
                <a:latin typeface="Garamond" pitchFamily="18" charset="0"/>
              </a:rPr>
              <a:t> Ferreira</a:t>
            </a:r>
            <a:endParaRPr lang="en-US" altLang="en-US" sz="1200" dirty="0">
              <a:latin typeface="Garamond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467360" y="6482080"/>
            <a:ext cx="401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l">
              <a:defRPr/>
            </a:pPr>
            <a:r>
              <a:rPr lang="en-US" altLang="en-US" sz="1200" dirty="0" err="1" smtClean="0">
                <a:latin typeface="+mj-lt"/>
              </a:rPr>
              <a:t>Desenvolvimento</a:t>
            </a:r>
            <a:r>
              <a:rPr lang="en-US" altLang="en-US" sz="1200" dirty="0" smtClean="0">
                <a:latin typeface="+mj-lt"/>
              </a:rPr>
              <a:t> de </a:t>
            </a:r>
            <a:r>
              <a:rPr lang="en-US" altLang="en-US" sz="1200" dirty="0" err="1" smtClean="0">
                <a:latin typeface="+mj-lt"/>
              </a:rPr>
              <a:t>Jogos</a:t>
            </a:r>
            <a:r>
              <a:rPr lang="en-US" altLang="en-US" sz="1200" dirty="0" smtClean="0">
                <a:latin typeface="+mj-lt"/>
              </a:rPr>
              <a:t> </a:t>
            </a:r>
            <a:r>
              <a:rPr lang="en-US" altLang="en-US" sz="1200" dirty="0" err="1" smtClean="0">
                <a:latin typeface="+mj-lt"/>
              </a:rPr>
              <a:t>Digitais</a:t>
            </a:r>
            <a:r>
              <a:rPr lang="en-US" altLang="en-US" sz="1200" dirty="0" smtClean="0">
                <a:latin typeface="+mj-lt"/>
              </a:rPr>
              <a:t> – DCC - UFMG</a:t>
            </a:r>
            <a:endParaRPr lang="en-US" altLang="en-US" sz="1200" dirty="0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5543" y="1524000"/>
            <a:ext cx="8066313" cy="1752600"/>
          </a:xfrm>
        </p:spPr>
        <p:txBody>
          <a:bodyPr/>
          <a:lstStyle/>
          <a:p>
            <a:pPr eaLnBrk="1" hangingPunct="1"/>
            <a:r>
              <a:rPr lang="pt-BR" sz="6000" b="0" dirty="0" smtClean="0"/>
              <a:t>Agentes Inteligentes</a:t>
            </a:r>
            <a:endParaRPr lang="en-US" sz="6000" b="0" i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199" y="3962400"/>
            <a:ext cx="6792687" cy="1752600"/>
          </a:xfrm>
        </p:spPr>
        <p:txBody>
          <a:bodyPr/>
          <a:lstStyle/>
          <a:p>
            <a:pPr eaLnBrk="1" hangingPunct="1"/>
            <a:r>
              <a:rPr lang="pt-BR" sz="2400" dirty="0" smtClean="0"/>
              <a:t>TCC/TSI: Desenvolvimento de Jogos Digitais</a:t>
            </a:r>
          </a:p>
          <a:p>
            <a:pPr eaLnBrk="1" hangingPunct="1"/>
            <a:r>
              <a:rPr lang="pt-BR" sz="2400" dirty="0" smtClean="0"/>
              <a:t>Profs. Luiz </a:t>
            </a:r>
            <a:r>
              <a:rPr lang="pt-BR" sz="2400" dirty="0" err="1" smtClean="0"/>
              <a:t>Chaimowicz</a:t>
            </a:r>
            <a:r>
              <a:rPr lang="pt-BR" sz="2400" dirty="0" smtClean="0"/>
              <a:t> e Renato Ferreira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Tipos de Ambientes	</a:t>
            </a:r>
            <a:endParaRPr lang="en-US" smtClean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Estáticos (vs. Dinâmicos)</a:t>
            </a:r>
          </a:p>
          <a:p>
            <a:pPr lvl="1" eaLnBrk="1" hangingPunct="1"/>
            <a:r>
              <a:rPr lang="pt-BR" dirty="0" smtClean="0"/>
              <a:t>O estado do ambiente não se altera enquanto o agente decide o que fazer</a:t>
            </a:r>
          </a:p>
          <a:p>
            <a:pPr lvl="2" eaLnBrk="1" hangingPunct="1"/>
            <a:r>
              <a:rPr lang="pt-BR" dirty="0" err="1" smtClean="0"/>
              <a:t>Semidinâmico</a:t>
            </a:r>
            <a:r>
              <a:rPr lang="pt-BR" dirty="0" smtClean="0"/>
              <a:t>: o ambiente não muda com o tempo mas o valor do desempenho do agente muda</a:t>
            </a:r>
          </a:p>
          <a:p>
            <a:pPr eaLnBrk="1" hangingPunct="1"/>
            <a:r>
              <a:rPr lang="pt-BR" dirty="0" smtClean="0"/>
              <a:t>Discreto (vs. Contínuo)</a:t>
            </a:r>
          </a:p>
          <a:p>
            <a:pPr lvl="1" eaLnBrk="1" hangingPunct="1"/>
            <a:r>
              <a:rPr lang="pt-BR" dirty="0" smtClean="0"/>
              <a:t>Pode ser aplicado ao estado do ambiente, tempo, e percepções / ações</a:t>
            </a:r>
          </a:p>
          <a:p>
            <a:pPr eaLnBrk="1" hangingPunct="1"/>
            <a:r>
              <a:rPr lang="pt-BR" dirty="0" smtClean="0"/>
              <a:t>Agente único (vs. Múltiplos agentes)</a:t>
            </a:r>
          </a:p>
          <a:p>
            <a:pPr lvl="1" eaLnBrk="1" hangingPunct="1"/>
            <a:r>
              <a:rPr lang="pt-BR" dirty="0" smtClean="0"/>
              <a:t>O agente </a:t>
            </a:r>
            <a:r>
              <a:rPr lang="pt-BR" dirty="0" smtClean="0"/>
              <a:t>está </a:t>
            </a:r>
            <a:r>
              <a:rPr lang="pt-BR" dirty="0" smtClean="0"/>
              <a:t>sozinho no ambiente</a:t>
            </a:r>
          </a:p>
          <a:p>
            <a:pPr lvl="2" eaLnBrk="1" hangingPunct="1"/>
            <a:r>
              <a:rPr lang="pt-BR" dirty="0" smtClean="0"/>
              <a:t>Múltiplos </a:t>
            </a:r>
            <a:r>
              <a:rPr lang="pt-BR" dirty="0" smtClean="0"/>
              <a:t>agentes: Competitivo x Colaborativo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Tipos de Ambientes	</a:t>
            </a:r>
          </a:p>
        </p:txBody>
      </p:sp>
      <p:graphicFrame>
        <p:nvGraphicFramePr>
          <p:cNvPr id="448603" name="Group 91"/>
          <p:cNvGraphicFramePr>
            <a:graphicFrameLocks noGrp="1"/>
          </p:cNvGraphicFramePr>
          <p:nvPr/>
        </p:nvGraphicFramePr>
        <p:xfrm>
          <a:off x="579438" y="1293813"/>
          <a:ext cx="8099425" cy="4873626"/>
        </p:xfrm>
        <a:graphic>
          <a:graphicData uri="http://schemas.openxmlformats.org/drawingml/2006/table">
            <a:tbl>
              <a:tblPr/>
              <a:tblGrid>
                <a:gridCol w="2314575"/>
                <a:gridCol w="1963737"/>
                <a:gridCol w="2068513"/>
                <a:gridCol w="1752600"/>
              </a:tblGrid>
              <a:tr h="139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Aplicação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Observável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Determinístico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estratégico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não (?)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Episódico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Estático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Discreto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não (?)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Agente Único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53" name="Picture 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3125" y="1325563"/>
            <a:ext cx="1344613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4" name="Text Box 86"/>
          <p:cNvSpPr txBox="1">
            <a:spLocks noChangeArrowheads="1"/>
          </p:cNvSpPr>
          <p:nvPr/>
        </p:nvSpPr>
        <p:spPr bwMode="auto">
          <a:xfrm>
            <a:off x="2922588" y="1304925"/>
            <a:ext cx="365125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pt-BR"/>
              <a:t>Resta</a:t>
            </a:r>
          </a:p>
          <a:p>
            <a:pPr>
              <a:lnSpc>
                <a:spcPct val="70000"/>
              </a:lnSpc>
            </a:pPr>
            <a:endParaRPr lang="pt-BR"/>
          </a:p>
          <a:p>
            <a:pPr>
              <a:lnSpc>
                <a:spcPct val="70000"/>
              </a:lnSpc>
            </a:pPr>
            <a:r>
              <a:rPr lang="pt-BR"/>
              <a:t>1</a:t>
            </a:r>
          </a:p>
        </p:txBody>
      </p:sp>
      <p:sp>
        <p:nvSpPr>
          <p:cNvPr id="17455" name="Text Box 87"/>
          <p:cNvSpPr txBox="1">
            <a:spLocks noChangeArrowheads="1"/>
          </p:cNvSpPr>
          <p:nvPr/>
        </p:nvSpPr>
        <p:spPr bwMode="auto">
          <a:xfrm>
            <a:off x="4960938" y="1304925"/>
            <a:ext cx="36512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pt-BR"/>
              <a:t>Xadrez</a:t>
            </a:r>
          </a:p>
        </p:txBody>
      </p:sp>
      <p:pic>
        <p:nvPicPr>
          <p:cNvPr id="17456" name="Picture 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1463" y="1346200"/>
            <a:ext cx="1257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7" name="Picture 90" descr="doom_jd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3450" y="1435100"/>
            <a:ext cx="132238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8" name="Text Box 92"/>
          <p:cNvSpPr txBox="1">
            <a:spLocks noChangeArrowheads="1"/>
          </p:cNvSpPr>
          <p:nvPr/>
        </p:nvSpPr>
        <p:spPr bwMode="auto">
          <a:xfrm>
            <a:off x="6924675" y="1484313"/>
            <a:ext cx="3651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pt-BR"/>
              <a:t>Doom</a:t>
            </a:r>
          </a:p>
        </p:txBody>
      </p:sp>
      <p:sp>
        <p:nvSpPr>
          <p:cNvPr id="448605" name="Rectangle 93"/>
          <p:cNvSpPr>
            <a:spLocks noChangeArrowheads="1"/>
          </p:cNvSpPr>
          <p:nvPr/>
        </p:nvSpPr>
        <p:spPr bwMode="auto">
          <a:xfrm>
            <a:off x="3103563" y="2717800"/>
            <a:ext cx="1579562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08" name="Rectangle 96"/>
          <p:cNvSpPr>
            <a:spLocks noChangeArrowheads="1"/>
          </p:cNvSpPr>
          <p:nvPr/>
        </p:nvSpPr>
        <p:spPr bwMode="auto">
          <a:xfrm>
            <a:off x="3103563" y="3287713"/>
            <a:ext cx="1579562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09" name="Rectangle 97"/>
          <p:cNvSpPr>
            <a:spLocks noChangeArrowheads="1"/>
          </p:cNvSpPr>
          <p:nvPr/>
        </p:nvSpPr>
        <p:spPr bwMode="auto">
          <a:xfrm>
            <a:off x="3103563" y="3871913"/>
            <a:ext cx="1579562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10" name="Rectangle 98"/>
          <p:cNvSpPr>
            <a:spLocks noChangeArrowheads="1"/>
          </p:cNvSpPr>
          <p:nvPr/>
        </p:nvSpPr>
        <p:spPr bwMode="auto">
          <a:xfrm>
            <a:off x="3103563" y="4470400"/>
            <a:ext cx="1579562" cy="35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11" name="Rectangle 99"/>
          <p:cNvSpPr>
            <a:spLocks noChangeArrowheads="1"/>
          </p:cNvSpPr>
          <p:nvPr/>
        </p:nvSpPr>
        <p:spPr bwMode="auto">
          <a:xfrm>
            <a:off x="3103563" y="5111750"/>
            <a:ext cx="1579562" cy="28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12" name="Rectangle 100"/>
          <p:cNvSpPr>
            <a:spLocks noChangeArrowheads="1"/>
          </p:cNvSpPr>
          <p:nvPr/>
        </p:nvSpPr>
        <p:spPr bwMode="auto">
          <a:xfrm>
            <a:off x="3128963" y="5622925"/>
            <a:ext cx="1492250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13" name="Rectangle 101"/>
          <p:cNvSpPr>
            <a:spLocks noChangeArrowheads="1"/>
          </p:cNvSpPr>
          <p:nvPr/>
        </p:nvSpPr>
        <p:spPr bwMode="auto">
          <a:xfrm>
            <a:off x="4946650" y="2713038"/>
            <a:ext cx="1933575" cy="5381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14" name="Rectangle 102"/>
          <p:cNvSpPr>
            <a:spLocks noChangeArrowheads="1"/>
          </p:cNvSpPr>
          <p:nvPr/>
        </p:nvSpPr>
        <p:spPr bwMode="auto">
          <a:xfrm>
            <a:off x="4946650" y="3282950"/>
            <a:ext cx="1933575" cy="53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15" name="Rectangle 103"/>
          <p:cNvSpPr>
            <a:spLocks noChangeArrowheads="1"/>
          </p:cNvSpPr>
          <p:nvPr/>
        </p:nvSpPr>
        <p:spPr bwMode="auto">
          <a:xfrm>
            <a:off x="4946650" y="3867150"/>
            <a:ext cx="1933575" cy="53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16" name="Rectangle 104"/>
          <p:cNvSpPr>
            <a:spLocks noChangeArrowheads="1"/>
          </p:cNvSpPr>
          <p:nvPr/>
        </p:nvSpPr>
        <p:spPr bwMode="auto">
          <a:xfrm>
            <a:off x="4946650" y="4465638"/>
            <a:ext cx="1933575" cy="4635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17" name="Rectangle 105"/>
          <p:cNvSpPr>
            <a:spLocks noChangeArrowheads="1"/>
          </p:cNvSpPr>
          <p:nvPr/>
        </p:nvSpPr>
        <p:spPr bwMode="auto">
          <a:xfrm>
            <a:off x="4946650" y="5108575"/>
            <a:ext cx="1933575" cy="373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18" name="Rectangle 106"/>
          <p:cNvSpPr>
            <a:spLocks noChangeArrowheads="1"/>
          </p:cNvSpPr>
          <p:nvPr/>
        </p:nvSpPr>
        <p:spPr bwMode="auto">
          <a:xfrm>
            <a:off x="4981575" y="5618163"/>
            <a:ext cx="1827213" cy="4333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19" name="Rectangle 107"/>
          <p:cNvSpPr>
            <a:spLocks noChangeArrowheads="1"/>
          </p:cNvSpPr>
          <p:nvPr/>
        </p:nvSpPr>
        <p:spPr bwMode="auto">
          <a:xfrm>
            <a:off x="7045325" y="2713038"/>
            <a:ext cx="1603375" cy="5381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20" name="Rectangle 108"/>
          <p:cNvSpPr>
            <a:spLocks noChangeArrowheads="1"/>
          </p:cNvSpPr>
          <p:nvPr/>
        </p:nvSpPr>
        <p:spPr bwMode="auto">
          <a:xfrm>
            <a:off x="7045325" y="3282950"/>
            <a:ext cx="1603375" cy="53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21" name="Rectangle 109"/>
          <p:cNvSpPr>
            <a:spLocks noChangeArrowheads="1"/>
          </p:cNvSpPr>
          <p:nvPr/>
        </p:nvSpPr>
        <p:spPr bwMode="auto">
          <a:xfrm>
            <a:off x="7045325" y="3867150"/>
            <a:ext cx="1603375" cy="53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22" name="Rectangle 110"/>
          <p:cNvSpPr>
            <a:spLocks noChangeArrowheads="1"/>
          </p:cNvSpPr>
          <p:nvPr/>
        </p:nvSpPr>
        <p:spPr bwMode="auto">
          <a:xfrm>
            <a:off x="7045325" y="4465638"/>
            <a:ext cx="1603375" cy="4635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23" name="Rectangle 111"/>
          <p:cNvSpPr>
            <a:spLocks noChangeArrowheads="1"/>
          </p:cNvSpPr>
          <p:nvPr/>
        </p:nvSpPr>
        <p:spPr bwMode="auto">
          <a:xfrm>
            <a:off x="7045325" y="5108575"/>
            <a:ext cx="1603375" cy="373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8624" name="Rectangle 112"/>
          <p:cNvSpPr>
            <a:spLocks noChangeArrowheads="1"/>
          </p:cNvSpPr>
          <p:nvPr/>
        </p:nvSpPr>
        <p:spPr bwMode="auto">
          <a:xfrm>
            <a:off x="7062788" y="5618163"/>
            <a:ext cx="1514475" cy="4333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605" grpId="0" animBg="1"/>
      <p:bldP spid="448608" grpId="0" animBg="1"/>
      <p:bldP spid="448609" grpId="0" animBg="1"/>
      <p:bldP spid="448610" grpId="0" animBg="1"/>
      <p:bldP spid="448611" grpId="0" animBg="1"/>
      <p:bldP spid="448612" grpId="0" animBg="1"/>
      <p:bldP spid="448613" grpId="0" animBg="1"/>
      <p:bldP spid="448614" grpId="0" animBg="1"/>
      <p:bldP spid="448615" grpId="0" animBg="1"/>
      <p:bldP spid="448616" grpId="0" animBg="1"/>
      <p:bldP spid="448617" grpId="0" animBg="1"/>
      <p:bldP spid="448618" grpId="0" animBg="1"/>
      <p:bldP spid="448619" grpId="0" animBg="1"/>
      <p:bldP spid="448620" grpId="0" animBg="1"/>
      <p:bldP spid="448621" grpId="0" animBg="1"/>
      <p:bldP spid="448622" grpId="0" animBg="1"/>
      <p:bldP spid="448623" grpId="0" animBg="1"/>
      <p:bldP spid="4486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Agentes: funções e programas</a:t>
            </a:r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Funções e Programas</a:t>
            </a:r>
          </a:p>
          <a:p>
            <a:pPr lvl="1" eaLnBrk="1" hangingPunct="1"/>
            <a:r>
              <a:rPr lang="pt-BR" smtClean="0"/>
              <a:t>Função modela o comportamento</a:t>
            </a:r>
          </a:p>
          <a:p>
            <a:pPr lvl="1" eaLnBrk="1" hangingPunct="1"/>
            <a:r>
              <a:rPr lang="pt-BR" smtClean="0"/>
              <a:t>O programa é a implementação da função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  <a:p>
            <a:pPr eaLnBrk="1" hangingPunct="1"/>
            <a:r>
              <a:rPr lang="pt-BR" smtClean="0"/>
              <a:t>Arquitetura: “dispositivo” com sensores e atuadores aonde o programa vai executar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Agente = Arquitetura + Programa</a:t>
            </a:r>
          </a:p>
          <a:p>
            <a:pPr lvl="1" eaLnBrk="1" hangingPunct="1"/>
            <a:r>
              <a:rPr lang="pt-BR" smtClean="0"/>
              <a:t>O programa e a arquitetura são relacionados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Esqueleto Básico de um programa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programa recebe um </a:t>
            </a:r>
            <a:r>
              <a:rPr lang="pt-BR" i="1" smtClean="0"/>
              <a:t>percept </a:t>
            </a:r>
            <a:r>
              <a:rPr lang="pt-BR" smtClean="0"/>
              <a:t>dos  sensores e retorna uma ação para os atuadores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O </a:t>
            </a:r>
            <a:r>
              <a:rPr lang="pt-BR" i="1" smtClean="0"/>
              <a:t>percept</a:t>
            </a:r>
            <a:r>
              <a:rPr lang="pt-BR" smtClean="0"/>
              <a:t> é a informação corrente com base no estado do ambiente</a:t>
            </a:r>
          </a:p>
          <a:p>
            <a:pPr lvl="1" eaLnBrk="1" hangingPunct="1"/>
            <a:r>
              <a:rPr lang="pt-BR" smtClean="0"/>
              <a:t>Se for necessário informações antigas, o programa deve guardá-las na memória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Tipos Básicos de Programas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2900" y="2287588"/>
            <a:ext cx="6032500" cy="2581275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Simple reflex agent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Reflex agent with internal state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Agent with explicit goals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Utility-based agent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2659063" y="2549525"/>
            <a:ext cx="0" cy="1828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1673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008000"/>
                </a:solidFill>
                <a:latin typeface="Times New Roman" pitchFamily="18" charset="0"/>
              </a:rPr>
              <a:t>Mais </a:t>
            </a:r>
          </a:p>
          <a:p>
            <a:r>
              <a:rPr lang="en-US" sz="2400" b="0">
                <a:solidFill>
                  <a:srgbClr val="008000"/>
                </a:solidFill>
                <a:latin typeface="Times New Roman" pitchFamily="18" charset="0"/>
              </a:rPr>
              <a:t>Sofisticados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Simple Reflex-Agent</a:t>
            </a:r>
            <a:endParaRPr 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603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Decide o que fazer com base na percepção corrente, ignorando a história</a:t>
            </a:r>
          </a:p>
          <a:p>
            <a:pPr eaLnBrk="1" hangingPunct="1">
              <a:lnSpc>
                <a:spcPct val="90000"/>
              </a:lnSpc>
            </a:pPr>
            <a:r>
              <a:rPr lang="pt-BR" i="1" smtClean="0"/>
              <a:t>Lookup Table</a:t>
            </a:r>
            <a:r>
              <a:rPr lang="pt-BR" smtClean="0"/>
              <a:t>: Regras de Condição – Ação</a:t>
            </a:r>
          </a:p>
          <a:p>
            <a:pPr eaLnBrk="1" hangingPunct="1">
              <a:lnSpc>
                <a:spcPct val="90000"/>
              </a:lnSpc>
            </a:pPr>
            <a:endParaRPr lang="pt-BR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Exemplo - Aspirador de Pó</a:t>
            </a:r>
            <a:endParaRPr lang="en-US" smtClean="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876300" y="4122738"/>
            <a:ext cx="7391400" cy="156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  <a:sym typeface="Wingdings" pitchFamily="2" charset="2"/>
              </a:rPr>
              <a:t>function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REFLEX-VACUUM-AGENT(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[location, status]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) </a:t>
            </a:r>
          </a:p>
          <a:p>
            <a:pPr algn="l"/>
            <a:r>
              <a:rPr lang="en-US" sz="2000">
                <a:latin typeface="Times New Roman" pitchFamily="18" charset="0"/>
                <a:sym typeface="Wingdings" pitchFamily="2" charset="2"/>
              </a:rPr>
              <a:t>returns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action</a:t>
            </a:r>
          </a:p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if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status = Dirty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then return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Suck</a:t>
            </a:r>
          </a:p>
          <a:p>
            <a:pPr algn="l"/>
            <a:r>
              <a:rPr lang="en-US">
                <a:latin typeface="Times New Roman" pitchFamily="18" charset="0"/>
                <a:sym typeface="Wingdings" pitchFamily="2" charset="2"/>
              </a:rPr>
              <a:t>  else if</a:t>
            </a:r>
            <a:r>
              <a:rPr lang="en-US" b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b="0" i="1">
                <a:latin typeface="Times New Roman" pitchFamily="18" charset="0"/>
                <a:sym typeface="Wingdings" pitchFamily="2" charset="2"/>
              </a:rPr>
              <a:t>location = A</a:t>
            </a:r>
            <a:r>
              <a:rPr lang="en-US" b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>
                <a:latin typeface="Times New Roman" pitchFamily="18" charset="0"/>
                <a:sym typeface="Wingdings" pitchFamily="2" charset="2"/>
              </a:rPr>
              <a:t>then return</a:t>
            </a:r>
            <a:r>
              <a:rPr lang="en-US" b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b="0" i="1">
                <a:latin typeface="Times New Roman" pitchFamily="18" charset="0"/>
                <a:sym typeface="Wingdings" pitchFamily="2" charset="2"/>
              </a:rPr>
              <a:t>Right</a:t>
            </a:r>
          </a:p>
          <a:p>
            <a:pPr algn="l"/>
            <a:r>
              <a:rPr lang="en-US">
                <a:latin typeface="Times New Roman" pitchFamily="18" charset="0"/>
                <a:sym typeface="Wingdings" pitchFamily="2" charset="2"/>
              </a:rPr>
              <a:t>  else if</a:t>
            </a:r>
            <a:r>
              <a:rPr lang="en-US" b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b="0" i="1">
                <a:latin typeface="Times New Roman" pitchFamily="18" charset="0"/>
                <a:sym typeface="Wingdings" pitchFamily="2" charset="2"/>
              </a:rPr>
              <a:t>location = B</a:t>
            </a:r>
            <a:r>
              <a:rPr lang="en-US" b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>
                <a:latin typeface="Times New Roman" pitchFamily="18" charset="0"/>
                <a:sym typeface="Wingdings" pitchFamily="2" charset="2"/>
              </a:rPr>
              <a:t>then return</a:t>
            </a:r>
            <a:r>
              <a:rPr lang="en-US" b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b="0" i="1">
                <a:latin typeface="Times New Roman" pitchFamily="18" charset="0"/>
                <a:sym typeface="Wingdings" pitchFamily="2" charset="2"/>
              </a:rPr>
              <a:t>Left</a:t>
            </a:r>
            <a:endParaRPr lang="en-US" sz="2000" b="0" i="1">
              <a:latin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Simple Reflex-Agent</a:t>
            </a:r>
            <a:endParaRPr lang="en-US" smtClean="0"/>
          </a:p>
        </p:txBody>
      </p:sp>
      <p:sp>
        <p:nvSpPr>
          <p:cNvPr id="22532" name="AutoShape 6"/>
          <p:cNvSpPr>
            <a:spLocks noChangeArrowheads="1"/>
          </p:cNvSpPr>
          <p:nvPr/>
        </p:nvSpPr>
        <p:spPr bwMode="auto">
          <a:xfrm>
            <a:off x="981075" y="1143000"/>
            <a:ext cx="5943600" cy="2971800"/>
          </a:xfrm>
          <a:prstGeom prst="roundRect">
            <a:avLst>
              <a:gd name="adj" fmla="val 6088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1057275" y="1093788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0">
                <a:latin typeface="Times New Roman" pitchFamily="18" charset="0"/>
                <a:sym typeface="Wingdings" pitchFamily="2" charset="2"/>
              </a:rPr>
              <a:t>Simple Reflex Agent</a:t>
            </a: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5629275" y="1295400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sensors</a:t>
            </a:r>
          </a:p>
        </p:txBody>
      </p:sp>
      <p:sp>
        <p:nvSpPr>
          <p:cNvPr id="22535" name="AutoShape 9"/>
          <p:cNvSpPr>
            <a:spLocks noChangeArrowheads="1"/>
          </p:cNvSpPr>
          <p:nvPr/>
        </p:nvSpPr>
        <p:spPr bwMode="auto">
          <a:xfrm>
            <a:off x="7305675" y="1143000"/>
            <a:ext cx="990600" cy="29718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4943475" y="1981200"/>
            <a:ext cx="16002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1600" b="0">
                <a:latin typeface="Times New Roman" pitchFamily="18" charset="0"/>
                <a:sym typeface="Wingdings" pitchFamily="2" charset="2"/>
              </a:rPr>
              <a:t>What the world is like now</a:t>
            </a:r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>
            <a:off x="6315075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4943475" y="2895600"/>
            <a:ext cx="16002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1600" b="0">
                <a:latin typeface="Times New Roman" pitchFamily="18" charset="0"/>
                <a:sym typeface="Wingdings" pitchFamily="2" charset="2"/>
              </a:rPr>
              <a:t>What action I should do now</a:t>
            </a:r>
          </a:p>
        </p:txBody>
      </p:sp>
      <p:sp>
        <p:nvSpPr>
          <p:cNvPr id="22539" name="AutoShape 13"/>
          <p:cNvSpPr>
            <a:spLocks noChangeArrowheads="1"/>
          </p:cNvSpPr>
          <p:nvPr/>
        </p:nvSpPr>
        <p:spPr bwMode="auto">
          <a:xfrm>
            <a:off x="1057275" y="2971800"/>
            <a:ext cx="2181225" cy="4032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Condition - action rules</a:t>
            </a:r>
          </a:p>
        </p:txBody>
      </p:sp>
      <p:sp>
        <p:nvSpPr>
          <p:cNvPr id="22540" name="Line 14"/>
          <p:cNvSpPr>
            <a:spLocks noChangeShapeType="1"/>
          </p:cNvSpPr>
          <p:nvPr/>
        </p:nvSpPr>
        <p:spPr bwMode="auto">
          <a:xfrm>
            <a:off x="3267075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>
            <a:off x="6315075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42" name="Text Box 16"/>
          <p:cNvSpPr txBox="1">
            <a:spLocks noChangeArrowheads="1"/>
          </p:cNvSpPr>
          <p:nvPr/>
        </p:nvSpPr>
        <p:spPr bwMode="auto">
          <a:xfrm>
            <a:off x="5553075" y="35814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  <a:sym typeface="Wingdings" pitchFamily="2" charset="2"/>
              </a:rPr>
              <a:t>effectors</a:t>
            </a:r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>
            <a:off x="6315075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 rot="5400000">
            <a:off x="6902450" y="2460625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Environment</a:t>
            </a:r>
          </a:p>
        </p:txBody>
      </p:sp>
      <p:sp>
        <p:nvSpPr>
          <p:cNvPr id="22545" name="Line 19"/>
          <p:cNvSpPr>
            <a:spLocks noChangeShapeType="1"/>
          </p:cNvSpPr>
          <p:nvPr/>
        </p:nvSpPr>
        <p:spPr bwMode="auto">
          <a:xfrm flipH="1">
            <a:off x="6543675" y="1524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>
            <a:off x="6696075" y="381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47" name="Text Box 21"/>
          <p:cNvSpPr txBox="1">
            <a:spLocks noChangeArrowheads="1"/>
          </p:cNvSpPr>
          <p:nvPr/>
        </p:nvSpPr>
        <p:spPr bwMode="auto">
          <a:xfrm>
            <a:off x="981075" y="4198938"/>
            <a:ext cx="7391400" cy="208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  <a:sym typeface="Wingdings" pitchFamily="2" charset="2"/>
              </a:rPr>
              <a:t>function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SIMPLE-REFLEX-AGENT(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percept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) 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returns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action</a:t>
            </a:r>
          </a:p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  static: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rules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, a set of condition-action rules</a:t>
            </a:r>
          </a:p>
          <a:p>
            <a:pPr algn="l"/>
            <a:endParaRPr lang="en-US" sz="1000" b="0">
              <a:latin typeface="Times New Roman" pitchFamily="18" charset="0"/>
              <a:sym typeface="Wingdings" pitchFamily="2" charset="2"/>
            </a:endParaRPr>
          </a:p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state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 INTERPRET-INPUT (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percept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)</a:t>
            </a:r>
          </a:p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rule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  RULE-MATCH (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state,rules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)</a:t>
            </a:r>
          </a:p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action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 RULE-ACTION [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rule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]</a:t>
            </a:r>
          </a:p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return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action</a:t>
            </a:r>
          </a:p>
        </p:txBody>
      </p:sp>
      <p:sp>
        <p:nvSpPr>
          <p:cNvPr id="22548" name="Text Box 22"/>
          <p:cNvSpPr txBox="1">
            <a:spLocks noChangeArrowheads="1"/>
          </p:cNvSpPr>
          <p:nvPr/>
        </p:nvSpPr>
        <p:spPr bwMode="auto">
          <a:xfrm>
            <a:off x="508000" y="54324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pt-BR" sz="2000" b="0">
              <a:latin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Simple Reflex-Agent</a:t>
            </a:r>
            <a:endParaRPr 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3588" cy="5029200"/>
          </a:xfrm>
        </p:spPr>
        <p:txBody>
          <a:bodyPr/>
          <a:lstStyle/>
          <a:p>
            <a:pPr eaLnBrk="1" hangingPunct="1"/>
            <a:r>
              <a:rPr lang="pt-BR" smtClean="0"/>
              <a:t>Vantagem: são simples!</a:t>
            </a:r>
          </a:p>
          <a:p>
            <a:pPr eaLnBrk="1" hangingPunct="1"/>
            <a:r>
              <a:rPr lang="pt-BR" smtClean="0"/>
              <a:t>Desvantagens:</a:t>
            </a:r>
          </a:p>
          <a:p>
            <a:pPr lvl="1" eaLnBrk="1" hangingPunct="1"/>
            <a:r>
              <a:rPr lang="pt-BR" smtClean="0"/>
              <a:t>Inteligência limitada</a:t>
            </a:r>
          </a:p>
          <a:p>
            <a:pPr lvl="1" eaLnBrk="1" hangingPunct="1"/>
            <a:r>
              <a:rPr lang="pt-BR" smtClean="0"/>
              <a:t>Tabela pode ficar grande</a:t>
            </a:r>
          </a:p>
          <a:p>
            <a:pPr lvl="1" eaLnBrk="1" hangingPunct="1"/>
            <a:r>
              <a:rPr lang="pt-BR" smtClean="0"/>
              <a:t>Só funcionam bem se o ambiente for completamente observável e a decisão correta puder ser tomada com base na percepção corrente</a:t>
            </a:r>
          </a:p>
          <a:p>
            <a:pPr lvl="1" eaLnBrk="1" hangingPunct="1"/>
            <a:r>
              <a:rPr lang="pt-BR" smtClean="0"/>
              <a:t>Problema comum em ambientes parcialmente observáveis: </a:t>
            </a:r>
            <a:r>
              <a:rPr lang="pt-BR" i="1" smtClean="0"/>
              <a:t>loops infinitos</a:t>
            </a:r>
          </a:p>
          <a:p>
            <a:pPr lvl="2" eaLnBrk="1" hangingPunct="1"/>
            <a:r>
              <a:rPr lang="pt-BR" smtClean="0"/>
              <a:t>Soluções randômicas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Model-Based Reflex Agents</a:t>
            </a:r>
            <a:endParaRPr lang="en-US" smtClean="0"/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2038"/>
          </a:xfrm>
        </p:spPr>
        <p:txBody>
          <a:bodyPr/>
          <a:lstStyle/>
          <a:p>
            <a:pPr eaLnBrk="1" hangingPunct="1"/>
            <a:r>
              <a:rPr lang="pt-BR" smtClean="0"/>
              <a:t>Mantém informação sobre o estado do sistema com base na seqüência de percepções e ações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Além da sequência de percepções / ações, é necessário um modelo do mundo e modelos de como as ações interferem no mundo.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Model-Based Reflex Agents</a:t>
            </a:r>
            <a:endParaRPr lang="en-US" smtClean="0"/>
          </a:p>
        </p:txBody>
      </p:sp>
      <p:sp>
        <p:nvSpPr>
          <p:cNvPr id="25604" name="AutoShape 7"/>
          <p:cNvSpPr>
            <a:spLocks noChangeArrowheads="1"/>
          </p:cNvSpPr>
          <p:nvPr/>
        </p:nvSpPr>
        <p:spPr bwMode="auto">
          <a:xfrm>
            <a:off x="914400" y="1752600"/>
            <a:ext cx="5943600" cy="3733800"/>
          </a:xfrm>
          <a:prstGeom prst="roundRect">
            <a:avLst>
              <a:gd name="adj" fmla="val 6088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1219200" y="495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pt-BR" sz="2000" b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5562600" y="1905000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sensors</a:t>
            </a:r>
          </a:p>
        </p:txBody>
      </p:sp>
      <p:sp>
        <p:nvSpPr>
          <p:cNvPr id="25607" name="AutoShape 10"/>
          <p:cNvSpPr>
            <a:spLocks noChangeArrowheads="1"/>
          </p:cNvSpPr>
          <p:nvPr/>
        </p:nvSpPr>
        <p:spPr bwMode="auto">
          <a:xfrm>
            <a:off x="7239000" y="1752600"/>
            <a:ext cx="990600" cy="37338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8" name="Rectangle 11"/>
          <p:cNvSpPr>
            <a:spLocks noChangeArrowheads="1"/>
          </p:cNvSpPr>
          <p:nvPr/>
        </p:nvSpPr>
        <p:spPr bwMode="auto">
          <a:xfrm>
            <a:off x="4876800" y="2590800"/>
            <a:ext cx="16002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1600" b="0">
                <a:latin typeface="Times New Roman" pitchFamily="18" charset="0"/>
                <a:sym typeface="Wingdings" pitchFamily="2" charset="2"/>
              </a:rPr>
              <a:t>What the world is like now</a:t>
            </a:r>
          </a:p>
        </p:txBody>
      </p:sp>
      <p:sp>
        <p:nvSpPr>
          <p:cNvPr id="25609" name="Line 12"/>
          <p:cNvSpPr>
            <a:spLocks noChangeShapeType="1"/>
          </p:cNvSpPr>
          <p:nvPr/>
        </p:nvSpPr>
        <p:spPr bwMode="auto">
          <a:xfrm>
            <a:off x="6248400" y="2286000"/>
            <a:ext cx="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4876800" y="4267200"/>
            <a:ext cx="16002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1600" b="0">
                <a:latin typeface="Times New Roman" pitchFamily="18" charset="0"/>
                <a:sym typeface="Wingdings" pitchFamily="2" charset="2"/>
              </a:rPr>
              <a:t>What action I should do now</a:t>
            </a:r>
          </a:p>
        </p:txBody>
      </p:sp>
      <p:sp>
        <p:nvSpPr>
          <p:cNvPr id="25611" name="AutoShape 14"/>
          <p:cNvSpPr>
            <a:spLocks noChangeArrowheads="1"/>
          </p:cNvSpPr>
          <p:nvPr/>
        </p:nvSpPr>
        <p:spPr bwMode="auto">
          <a:xfrm>
            <a:off x="990600" y="4343400"/>
            <a:ext cx="2181225" cy="4032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Condition - action rules</a:t>
            </a:r>
          </a:p>
        </p:txBody>
      </p:sp>
      <p:sp>
        <p:nvSpPr>
          <p:cNvPr id="25612" name="Line 15"/>
          <p:cNvSpPr>
            <a:spLocks noChangeShapeType="1"/>
          </p:cNvSpPr>
          <p:nvPr/>
        </p:nvSpPr>
        <p:spPr bwMode="auto">
          <a:xfrm>
            <a:off x="32004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>
            <a:off x="6248400" y="3200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5486400" y="49530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  <a:sym typeface="Wingdings" pitchFamily="2" charset="2"/>
              </a:rPr>
              <a:t>effectors</a:t>
            </a:r>
          </a:p>
        </p:txBody>
      </p:sp>
      <p:sp>
        <p:nvSpPr>
          <p:cNvPr id="25615" name="Line 18"/>
          <p:cNvSpPr>
            <a:spLocks noChangeShapeType="1"/>
          </p:cNvSpPr>
          <p:nvPr/>
        </p:nvSpPr>
        <p:spPr bwMode="auto">
          <a:xfrm>
            <a:off x="6248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6" name="Text Box 19"/>
          <p:cNvSpPr txBox="1">
            <a:spLocks noChangeArrowheads="1"/>
          </p:cNvSpPr>
          <p:nvPr/>
        </p:nvSpPr>
        <p:spPr bwMode="auto">
          <a:xfrm rot="5400000">
            <a:off x="6911975" y="3375025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Environment</a:t>
            </a:r>
          </a:p>
        </p:txBody>
      </p:sp>
      <p:sp>
        <p:nvSpPr>
          <p:cNvPr id="25617" name="Line 20"/>
          <p:cNvSpPr>
            <a:spLocks noChangeShapeType="1"/>
          </p:cNvSpPr>
          <p:nvPr/>
        </p:nvSpPr>
        <p:spPr bwMode="auto">
          <a:xfrm flipH="1">
            <a:off x="6477000" y="213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8" name="Line 21"/>
          <p:cNvSpPr>
            <a:spLocks noChangeShapeType="1"/>
          </p:cNvSpPr>
          <p:nvPr/>
        </p:nvSpPr>
        <p:spPr bwMode="auto">
          <a:xfrm>
            <a:off x="6629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9" name="AutoShape 22"/>
          <p:cNvSpPr>
            <a:spLocks noChangeArrowheads="1"/>
          </p:cNvSpPr>
          <p:nvPr/>
        </p:nvSpPr>
        <p:spPr bwMode="auto">
          <a:xfrm>
            <a:off x="2743200" y="1981200"/>
            <a:ext cx="1066800" cy="4032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State</a:t>
            </a:r>
          </a:p>
        </p:txBody>
      </p:sp>
      <p:sp>
        <p:nvSpPr>
          <p:cNvPr id="25620" name="AutoShape 23"/>
          <p:cNvSpPr>
            <a:spLocks noChangeArrowheads="1"/>
          </p:cNvSpPr>
          <p:nvPr/>
        </p:nvSpPr>
        <p:spPr bwMode="auto">
          <a:xfrm>
            <a:off x="1600200" y="2514600"/>
            <a:ext cx="2181225" cy="4032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How the world evolves</a:t>
            </a:r>
          </a:p>
        </p:txBody>
      </p:sp>
      <p:sp>
        <p:nvSpPr>
          <p:cNvPr id="25621" name="AutoShape 24"/>
          <p:cNvSpPr>
            <a:spLocks noChangeArrowheads="1"/>
          </p:cNvSpPr>
          <p:nvPr/>
        </p:nvSpPr>
        <p:spPr bwMode="auto">
          <a:xfrm>
            <a:off x="1600200" y="3048000"/>
            <a:ext cx="2181225" cy="4032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What my actions do</a:t>
            </a:r>
          </a:p>
        </p:txBody>
      </p:sp>
      <p:sp>
        <p:nvSpPr>
          <p:cNvPr id="25622" name="Line 25"/>
          <p:cNvSpPr>
            <a:spLocks noChangeShapeType="1"/>
          </p:cNvSpPr>
          <p:nvPr/>
        </p:nvSpPr>
        <p:spPr bwMode="auto">
          <a:xfrm>
            <a:off x="3733800" y="2209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3" name="Line 26"/>
          <p:cNvSpPr>
            <a:spLocks noChangeShapeType="1"/>
          </p:cNvSpPr>
          <p:nvPr/>
        </p:nvSpPr>
        <p:spPr bwMode="auto">
          <a:xfrm>
            <a:off x="3733800" y="2743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4" name="Line 27"/>
          <p:cNvSpPr>
            <a:spLocks noChangeShapeType="1"/>
          </p:cNvSpPr>
          <p:nvPr/>
        </p:nvSpPr>
        <p:spPr bwMode="auto">
          <a:xfrm flipV="1">
            <a:off x="3733800" y="28956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5" name="Line 28"/>
          <p:cNvSpPr>
            <a:spLocks noChangeShapeType="1"/>
          </p:cNvSpPr>
          <p:nvPr/>
        </p:nvSpPr>
        <p:spPr bwMode="auto">
          <a:xfrm flipV="1">
            <a:off x="5207000" y="2127250"/>
            <a:ext cx="0" cy="452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Line 29"/>
          <p:cNvSpPr>
            <a:spLocks noChangeShapeType="1"/>
          </p:cNvSpPr>
          <p:nvPr/>
        </p:nvSpPr>
        <p:spPr bwMode="auto">
          <a:xfrm flipH="1">
            <a:off x="3830638" y="2117725"/>
            <a:ext cx="1395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Agentes Inteligentes</a:t>
            </a:r>
            <a:endParaRPr lang="en-US" dirty="0" smtClean="0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 agente pode ser considerado uma entidade que </a:t>
            </a:r>
            <a:r>
              <a:rPr lang="pt-BR" dirty="0" smtClean="0">
                <a:solidFill>
                  <a:srgbClr val="FF0000"/>
                </a:solidFill>
              </a:rPr>
              <a:t>percebe o ambiente</a:t>
            </a:r>
            <a:r>
              <a:rPr lang="pt-BR" dirty="0" smtClean="0"/>
              <a:t> através de seus sensores e </a:t>
            </a:r>
            <a:r>
              <a:rPr lang="pt-BR" dirty="0" smtClean="0">
                <a:solidFill>
                  <a:srgbClr val="FF0000"/>
                </a:solidFill>
              </a:rPr>
              <a:t>age</a:t>
            </a:r>
            <a:r>
              <a:rPr lang="pt-BR" dirty="0" smtClean="0"/>
              <a:t> através de atuadores</a:t>
            </a:r>
          </a:p>
          <a:p>
            <a:pPr eaLnBrk="1" hangingPunct="1"/>
            <a:r>
              <a:rPr lang="pt-BR" dirty="0" smtClean="0"/>
              <a:t>Exemplos:</a:t>
            </a:r>
          </a:p>
          <a:p>
            <a:pPr lvl="1" eaLnBrk="1" hangingPunct="1"/>
            <a:r>
              <a:rPr lang="pt-BR" dirty="0" smtClean="0"/>
              <a:t>Seres Humanos</a:t>
            </a:r>
          </a:p>
          <a:p>
            <a:pPr lvl="2" eaLnBrk="1" hangingPunct="1"/>
            <a:r>
              <a:rPr lang="pt-BR" dirty="0" smtClean="0"/>
              <a:t>Visão, tato, etc... / Mãos, pernas, etc...</a:t>
            </a:r>
          </a:p>
          <a:p>
            <a:pPr lvl="1" eaLnBrk="1" hangingPunct="1"/>
            <a:r>
              <a:rPr lang="pt-BR" dirty="0" smtClean="0"/>
              <a:t>Robôs</a:t>
            </a:r>
          </a:p>
          <a:p>
            <a:pPr lvl="2" eaLnBrk="1" hangingPunct="1"/>
            <a:r>
              <a:rPr lang="pt-BR" dirty="0" smtClean="0"/>
              <a:t>Câmera, laser, etc... /  Motores para atuação</a:t>
            </a:r>
          </a:p>
          <a:p>
            <a:pPr lvl="1" eaLnBrk="1" hangingPunct="1"/>
            <a:r>
              <a:rPr lang="pt-BR" dirty="0" err="1" smtClean="0"/>
              <a:t>NPCs</a:t>
            </a:r>
            <a:r>
              <a:rPr lang="pt-BR" dirty="0" smtClean="0"/>
              <a:t> / </a:t>
            </a:r>
            <a:r>
              <a:rPr lang="pt-BR" dirty="0" err="1" smtClean="0"/>
              <a:t>Bots</a:t>
            </a:r>
            <a:endParaRPr lang="pt-BR" dirty="0" smtClean="0"/>
          </a:p>
          <a:p>
            <a:pPr lvl="2" eaLnBrk="1" hangingPunct="1"/>
            <a:r>
              <a:rPr lang="pt-BR" dirty="0" smtClean="0"/>
              <a:t>Sensores </a:t>
            </a:r>
            <a:r>
              <a:rPr lang="pt-BR" dirty="0" smtClean="0"/>
              <a:t>virtuais </a:t>
            </a:r>
            <a:r>
              <a:rPr lang="pt-BR" dirty="0" smtClean="0"/>
              <a:t>sobre o estado do jogo / ações no jogo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Model-Based Reflex Agents</a:t>
            </a:r>
            <a:endParaRPr lang="en-US" smtClean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065213" y="1947863"/>
            <a:ext cx="7234237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  <a:sym typeface="Wingdings" pitchFamily="2" charset="2"/>
              </a:rPr>
              <a:t>function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REFLEX-AGENT-WITH-STATE (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percept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) 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returns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action</a:t>
            </a:r>
          </a:p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    static: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state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, a description of the current world state</a:t>
            </a:r>
          </a:p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             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rules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, a set of condition-action rules</a:t>
            </a:r>
          </a:p>
          <a:p>
            <a:pPr algn="l"/>
            <a:r>
              <a:rPr lang="pt-BR" sz="2000" b="0">
                <a:latin typeface="Times New Roman" pitchFamily="18" charset="0"/>
                <a:sym typeface="Wingdings" pitchFamily="2" charset="2"/>
              </a:rPr>
              <a:t>	</a:t>
            </a:r>
            <a:r>
              <a:rPr lang="pt-BR" sz="2000" b="0" i="1">
                <a:latin typeface="Times New Roman" pitchFamily="18" charset="0"/>
                <a:sym typeface="Wingdings" pitchFamily="2" charset="2"/>
              </a:rPr>
              <a:t>action, </a:t>
            </a:r>
            <a:r>
              <a:rPr lang="pt-BR" sz="2000" b="0">
                <a:latin typeface="Times New Roman" pitchFamily="18" charset="0"/>
                <a:sym typeface="Wingdings" pitchFamily="2" charset="2"/>
              </a:rPr>
              <a:t>the most recent action, initially none</a:t>
            </a:r>
            <a:endParaRPr lang="en-US" sz="2000" b="0" i="1">
              <a:latin typeface="Times New Roman" pitchFamily="18" charset="0"/>
              <a:sym typeface="Wingdings" pitchFamily="2" charset="2"/>
            </a:endParaRPr>
          </a:p>
          <a:p>
            <a:pPr algn="l"/>
            <a:endParaRPr lang="en-US" sz="2000" b="0">
              <a:latin typeface="Times New Roman" pitchFamily="18" charset="0"/>
              <a:sym typeface="Wingdings" pitchFamily="2" charset="2"/>
            </a:endParaRPr>
          </a:p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state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 UPDATE-STATE (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state, percept</a:t>
            </a:r>
            <a:r>
              <a:rPr lang="en-US" b="0" i="1">
                <a:latin typeface="Times New Roman" pitchFamily="18" charset="0"/>
                <a:sym typeface="Wingdings" pitchFamily="2" charset="2"/>
              </a:rPr>
              <a:t>, action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)</a:t>
            </a:r>
          </a:p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rule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 RULE-MATCH (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state, rules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)</a:t>
            </a:r>
          </a:p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action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 RULE-ACTION [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rule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]</a:t>
            </a:r>
          </a:p>
          <a:p>
            <a:pPr algn="l"/>
            <a:r>
              <a:rPr lang="en-US" sz="2000">
                <a:latin typeface="Times New Roman" pitchFamily="18" charset="0"/>
                <a:sym typeface="Wingdings" pitchFamily="2" charset="2"/>
              </a:rPr>
              <a:t>    return</a:t>
            </a:r>
            <a:r>
              <a:rPr lang="en-US" sz="2000" b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0" i="1">
                <a:latin typeface="Times New Roman" pitchFamily="18" charset="0"/>
                <a:sym typeface="Wingdings" pitchFamily="2" charset="2"/>
              </a:rPr>
              <a:t>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Goal Based Agents</a:t>
            </a:r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85900"/>
          </a:xfrm>
        </p:spPr>
        <p:txBody>
          <a:bodyPr/>
          <a:lstStyle/>
          <a:p>
            <a:pPr eaLnBrk="1" hangingPunct="1"/>
            <a:r>
              <a:rPr lang="pt-BR" sz="2600" smtClean="0"/>
              <a:t>Apenas o estado atual pode não ser suficiente</a:t>
            </a:r>
          </a:p>
          <a:p>
            <a:pPr lvl="1" eaLnBrk="1" hangingPunct="1"/>
            <a:r>
              <a:rPr lang="pt-BR" sz="2200" smtClean="0"/>
              <a:t>Considera informação sobre o gol</a:t>
            </a:r>
          </a:p>
          <a:p>
            <a:pPr lvl="1" eaLnBrk="1" hangingPunct="1"/>
            <a:r>
              <a:rPr lang="pt-BR" sz="2200" smtClean="0"/>
              <a:t>Considera seqüências de ações (deliberativo)</a:t>
            </a:r>
            <a:endParaRPr lang="en-US" sz="2200" smtClean="0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847725" y="2773363"/>
            <a:ext cx="5810250" cy="3649662"/>
          </a:xfrm>
          <a:prstGeom prst="roundRect">
            <a:avLst>
              <a:gd name="adj" fmla="val 6088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143000" y="59023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pt-BR" sz="2000" b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391150" y="2922588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sensors</a:t>
            </a: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7029450" y="2773363"/>
            <a:ext cx="968375" cy="364966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721225" y="3587750"/>
            <a:ext cx="1563688" cy="587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1600" b="0">
                <a:latin typeface="Times New Roman" pitchFamily="18" charset="0"/>
                <a:sym typeface="Wingdings" pitchFamily="2" charset="2"/>
              </a:rPr>
              <a:t>What the world is like now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6061075" y="3294063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721225" y="5226050"/>
            <a:ext cx="1563688" cy="587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1600" b="0">
                <a:latin typeface="Times New Roman" pitchFamily="18" charset="0"/>
                <a:sym typeface="Wingdings" pitchFamily="2" charset="2"/>
              </a:rPr>
              <a:t>What action I should do now</a:t>
            </a:r>
          </a:p>
        </p:txBody>
      </p:sp>
      <p:sp>
        <p:nvSpPr>
          <p:cNvPr id="27660" name="AutoShape 12"/>
          <p:cNvSpPr>
            <a:spLocks noChangeArrowheads="1"/>
          </p:cNvSpPr>
          <p:nvPr/>
        </p:nvSpPr>
        <p:spPr bwMode="auto">
          <a:xfrm>
            <a:off x="1592263" y="5302250"/>
            <a:ext cx="1462087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Goals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3008313" y="5529263"/>
            <a:ext cx="165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316538" y="5902325"/>
            <a:ext cx="119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  <a:sym typeface="Wingdings" pitchFamily="2" charset="2"/>
              </a:rPr>
              <a:t>effectors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6061075" y="5678488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 rot="5400000">
            <a:off x="6688138" y="4375150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Environment</a:t>
            </a: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H="1">
            <a:off x="6284913" y="3146425"/>
            <a:ext cx="1042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434138" y="6124575"/>
            <a:ext cx="893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2635250" y="2994025"/>
            <a:ext cx="1042988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State</a:t>
            </a:r>
          </a:p>
        </p:txBody>
      </p:sp>
      <p:sp>
        <p:nvSpPr>
          <p:cNvPr id="27668" name="AutoShape 20"/>
          <p:cNvSpPr>
            <a:spLocks noChangeArrowheads="1"/>
          </p:cNvSpPr>
          <p:nvPr/>
        </p:nvSpPr>
        <p:spPr bwMode="auto">
          <a:xfrm>
            <a:off x="1517650" y="3514725"/>
            <a:ext cx="2132013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How the world evolves</a:t>
            </a:r>
          </a:p>
        </p:txBody>
      </p:sp>
      <p:sp>
        <p:nvSpPr>
          <p:cNvPr id="27669" name="AutoShape 21"/>
          <p:cNvSpPr>
            <a:spLocks noChangeArrowheads="1"/>
          </p:cNvSpPr>
          <p:nvPr/>
        </p:nvSpPr>
        <p:spPr bwMode="auto">
          <a:xfrm>
            <a:off x="1517650" y="4133850"/>
            <a:ext cx="2132013" cy="400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What my actions do</a:t>
            </a: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603625" y="3221038"/>
            <a:ext cx="111760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3641725" y="3741738"/>
            <a:ext cx="1004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V="1">
            <a:off x="3603625" y="3890963"/>
            <a:ext cx="1042988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4721225" y="4411663"/>
            <a:ext cx="1787525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0">
                <a:latin typeface="Times New Roman" pitchFamily="18" charset="0"/>
                <a:sym typeface="Wingdings" pitchFamily="2" charset="2"/>
              </a:rPr>
              <a:t>What it will be like if I do action A</a:t>
            </a:r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6061075" y="4187825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6051550" y="4933950"/>
            <a:ext cx="9525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3621088" y="3808413"/>
            <a:ext cx="1025525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3611563" y="4414838"/>
            <a:ext cx="960437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V="1">
            <a:off x="5081588" y="3136900"/>
            <a:ext cx="0" cy="452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 flipH="1">
            <a:off x="3705225" y="3127375"/>
            <a:ext cx="1395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Utility Based Agents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Quando existem várias alternativas...</a:t>
            </a:r>
            <a:br>
              <a:rPr lang="pt-BR" smtClean="0"/>
            </a:br>
            <a:r>
              <a:rPr lang="pt-BR" smtClean="0"/>
              <a:t>Qual escolher?</a:t>
            </a:r>
          </a:p>
          <a:p>
            <a:pPr eaLnBrk="1" hangingPunct="1"/>
            <a:r>
              <a:rPr lang="pt-BR" smtClean="0"/>
              <a:t>Função de Utilidade: mapeia um estado ou uma seqüência de estados em um número</a:t>
            </a:r>
          </a:p>
          <a:p>
            <a:pPr eaLnBrk="1" hangingPunct="1"/>
            <a:r>
              <a:rPr lang="pt-BR" smtClean="0"/>
              <a:t>Interessante quando</a:t>
            </a:r>
          </a:p>
          <a:p>
            <a:pPr lvl="1" eaLnBrk="1" hangingPunct="1"/>
            <a:r>
              <a:rPr lang="pt-BR" smtClean="0"/>
              <a:t>Múltiplos gols conflitantes</a:t>
            </a:r>
          </a:p>
          <a:p>
            <a:pPr lvl="1" eaLnBrk="1" hangingPunct="1"/>
            <a:r>
              <a:rPr lang="pt-BR" smtClean="0"/>
              <a:t>Custo benefício, principalmente em ambientes estocásticos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Utility Based Agents</a:t>
            </a:r>
            <a:endParaRPr lang="en-US" smtClean="0"/>
          </a:p>
        </p:txBody>
      </p:sp>
      <p:sp>
        <p:nvSpPr>
          <p:cNvPr id="29700" name="AutoShape 5"/>
          <p:cNvSpPr>
            <a:spLocks noChangeArrowheads="1"/>
          </p:cNvSpPr>
          <p:nvPr/>
        </p:nvSpPr>
        <p:spPr bwMode="auto">
          <a:xfrm>
            <a:off x="904875" y="1460500"/>
            <a:ext cx="5943600" cy="4876800"/>
          </a:xfrm>
          <a:prstGeom prst="roundRect">
            <a:avLst>
              <a:gd name="adj" fmla="val 6088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133475" y="57277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pt-BR" sz="2000" b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553075" y="1612900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sensors</a:t>
            </a:r>
          </a:p>
        </p:txBody>
      </p:sp>
      <p:sp>
        <p:nvSpPr>
          <p:cNvPr id="29703" name="AutoShape 8"/>
          <p:cNvSpPr>
            <a:spLocks noChangeArrowheads="1"/>
          </p:cNvSpPr>
          <p:nvPr/>
        </p:nvSpPr>
        <p:spPr bwMode="auto">
          <a:xfrm>
            <a:off x="7229475" y="1460500"/>
            <a:ext cx="990600" cy="48768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4867275" y="2298700"/>
            <a:ext cx="16002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1600" b="0">
                <a:latin typeface="Times New Roman" pitchFamily="18" charset="0"/>
                <a:sym typeface="Wingdings" pitchFamily="2" charset="2"/>
              </a:rPr>
              <a:t>What the world is like now</a:t>
            </a:r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6238875" y="1993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4867275" y="4965700"/>
            <a:ext cx="16002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1600" b="0">
                <a:latin typeface="Times New Roman" pitchFamily="18" charset="0"/>
                <a:sym typeface="Wingdings" pitchFamily="2" charset="2"/>
              </a:rPr>
              <a:t>What action I should do now</a:t>
            </a:r>
          </a:p>
        </p:txBody>
      </p:sp>
      <p:sp>
        <p:nvSpPr>
          <p:cNvPr id="29707" name="AutoShape 12"/>
          <p:cNvSpPr>
            <a:spLocks noChangeArrowheads="1"/>
          </p:cNvSpPr>
          <p:nvPr/>
        </p:nvSpPr>
        <p:spPr bwMode="auto">
          <a:xfrm>
            <a:off x="1895475" y="4203700"/>
            <a:ext cx="1447800" cy="4032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Utility</a:t>
            </a:r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>
            <a:off x="3343275" y="4432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5476875" y="56515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  <a:sym typeface="Wingdings" pitchFamily="2" charset="2"/>
              </a:rPr>
              <a:t>effectors</a:t>
            </a:r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>
            <a:off x="6238875" y="5422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 rot="5400000">
            <a:off x="6902450" y="3692525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0">
                <a:latin typeface="Times New Roman" pitchFamily="18" charset="0"/>
                <a:sym typeface="Wingdings" pitchFamily="2" charset="2"/>
              </a:rPr>
              <a:t>Environment</a:t>
            </a:r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 flipH="1">
            <a:off x="6467475" y="1841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13" name="Line 18"/>
          <p:cNvSpPr>
            <a:spLocks noChangeShapeType="1"/>
          </p:cNvSpPr>
          <p:nvPr/>
        </p:nvSpPr>
        <p:spPr bwMode="auto">
          <a:xfrm>
            <a:off x="6619875" y="5880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14" name="AutoShape 19"/>
          <p:cNvSpPr>
            <a:spLocks noChangeArrowheads="1"/>
          </p:cNvSpPr>
          <p:nvPr/>
        </p:nvSpPr>
        <p:spPr bwMode="auto">
          <a:xfrm>
            <a:off x="2733675" y="1689100"/>
            <a:ext cx="1066800" cy="4032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State</a:t>
            </a:r>
          </a:p>
        </p:txBody>
      </p:sp>
      <p:sp>
        <p:nvSpPr>
          <p:cNvPr id="29715" name="AutoShape 20"/>
          <p:cNvSpPr>
            <a:spLocks noChangeArrowheads="1"/>
          </p:cNvSpPr>
          <p:nvPr/>
        </p:nvSpPr>
        <p:spPr bwMode="auto">
          <a:xfrm>
            <a:off x="1590675" y="2308225"/>
            <a:ext cx="2181225" cy="4032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How the world evolves</a:t>
            </a:r>
          </a:p>
        </p:txBody>
      </p:sp>
      <p:sp>
        <p:nvSpPr>
          <p:cNvPr id="29716" name="AutoShape 21"/>
          <p:cNvSpPr>
            <a:spLocks noChangeArrowheads="1"/>
          </p:cNvSpPr>
          <p:nvPr/>
        </p:nvSpPr>
        <p:spPr bwMode="auto">
          <a:xfrm>
            <a:off x="1590675" y="2841625"/>
            <a:ext cx="2181225" cy="4032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 b="0">
                <a:latin typeface="Times New Roman" pitchFamily="18" charset="0"/>
                <a:sym typeface="Wingdings" pitchFamily="2" charset="2"/>
              </a:rPr>
              <a:t>What my actions do</a:t>
            </a:r>
          </a:p>
        </p:txBody>
      </p:sp>
      <p:sp>
        <p:nvSpPr>
          <p:cNvPr id="29717" name="Line 22"/>
          <p:cNvSpPr>
            <a:spLocks noChangeShapeType="1"/>
          </p:cNvSpPr>
          <p:nvPr/>
        </p:nvSpPr>
        <p:spPr bwMode="auto">
          <a:xfrm>
            <a:off x="3724275" y="19177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8" name="Text Box 25"/>
          <p:cNvSpPr txBox="1">
            <a:spLocks noChangeArrowheads="1"/>
          </p:cNvSpPr>
          <p:nvPr/>
        </p:nvSpPr>
        <p:spPr bwMode="auto">
          <a:xfrm>
            <a:off x="4867275" y="3136900"/>
            <a:ext cx="18288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0">
                <a:latin typeface="Times New Roman" pitchFamily="18" charset="0"/>
                <a:sym typeface="Wingdings" pitchFamily="2" charset="2"/>
              </a:rPr>
              <a:t>What it will be like if I do action A</a:t>
            </a:r>
          </a:p>
        </p:txBody>
      </p:sp>
      <p:sp>
        <p:nvSpPr>
          <p:cNvPr id="29719" name="Line 26"/>
          <p:cNvSpPr>
            <a:spLocks noChangeShapeType="1"/>
          </p:cNvSpPr>
          <p:nvPr/>
        </p:nvSpPr>
        <p:spPr bwMode="auto">
          <a:xfrm>
            <a:off x="6238875" y="2908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0" name="Text Box 27"/>
          <p:cNvSpPr txBox="1">
            <a:spLocks noChangeArrowheads="1"/>
          </p:cNvSpPr>
          <p:nvPr/>
        </p:nvSpPr>
        <p:spPr bwMode="auto">
          <a:xfrm>
            <a:off x="4867275" y="4127500"/>
            <a:ext cx="1844675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0">
                <a:latin typeface="Times New Roman" pitchFamily="18" charset="0"/>
                <a:sym typeface="Wingdings" pitchFamily="2" charset="2"/>
              </a:rPr>
              <a:t>How happy I will be in such as a state</a:t>
            </a:r>
          </a:p>
        </p:txBody>
      </p:sp>
      <p:sp>
        <p:nvSpPr>
          <p:cNvPr id="29721" name="Line 28"/>
          <p:cNvSpPr>
            <a:spLocks noChangeShapeType="1"/>
          </p:cNvSpPr>
          <p:nvPr/>
        </p:nvSpPr>
        <p:spPr bwMode="auto">
          <a:xfrm>
            <a:off x="6238875" y="3670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2" name="Line 29"/>
          <p:cNvSpPr>
            <a:spLocks noChangeShapeType="1"/>
          </p:cNvSpPr>
          <p:nvPr/>
        </p:nvSpPr>
        <p:spPr bwMode="auto">
          <a:xfrm>
            <a:off x="6238875" y="46609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3" name="Line 33"/>
          <p:cNvSpPr>
            <a:spLocks noChangeShapeType="1"/>
          </p:cNvSpPr>
          <p:nvPr/>
        </p:nvSpPr>
        <p:spPr bwMode="auto">
          <a:xfrm>
            <a:off x="3814763" y="2509838"/>
            <a:ext cx="100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4" name="Line 34"/>
          <p:cNvSpPr>
            <a:spLocks noChangeShapeType="1"/>
          </p:cNvSpPr>
          <p:nvPr/>
        </p:nvSpPr>
        <p:spPr bwMode="auto">
          <a:xfrm flipV="1">
            <a:off x="3776663" y="2659063"/>
            <a:ext cx="1042987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5" name="Line 35"/>
          <p:cNvSpPr>
            <a:spLocks noChangeShapeType="1"/>
          </p:cNvSpPr>
          <p:nvPr/>
        </p:nvSpPr>
        <p:spPr bwMode="auto">
          <a:xfrm>
            <a:off x="3794125" y="2576513"/>
            <a:ext cx="1025525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6" name="Line 36"/>
          <p:cNvSpPr>
            <a:spLocks noChangeShapeType="1"/>
          </p:cNvSpPr>
          <p:nvPr/>
        </p:nvSpPr>
        <p:spPr bwMode="auto">
          <a:xfrm>
            <a:off x="3784600" y="3182938"/>
            <a:ext cx="9604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7" name="Line 37"/>
          <p:cNvSpPr>
            <a:spLocks noChangeShapeType="1"/>
          </p:cNvSpPr>
          <p:nvPr/>
        </p:nvSpPr>
        <p:spPr bwMode="auto">
          <a:xfrm flipV="1">
            <a:off x="5226050" y="1846263"/>
            <a:ext cx="0" cy="452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Line 38"/>
          <p:cNvSpPr>
            <a:spLocks noChangeShapeType="1"/>
          </p:cNvSpPr>
          <p:nvPr/>
        </p:nvSpPr>
        <p:spPr bwMode="auto">
          <a:xfrm flipH="1">
            <a:off x="3849688" y="1836738"/>
            <a:ext cx="1395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agents</a:t>
            </a:r>
          </a:p>
        </p:txBody>
      </p:sp>
      <p:pic>
        <p:nvPicPr>
          <p:cNvPr id="30724" name="Picture 3" descr="learning-age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43013" y="1304925"/>
            <a:ext cx="6677025" cy="46910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Agentes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98788"/>
            <a:ext cx="8229600" cy="3325812"/>
          </a:xfrm>
        </p:spPr>
        <p:txBody>
          <a:bodyPr/>
          <a:lstStyle/>
          <a:p>
            <a:pPr eaLnBrk="1" hangingPunct="1"/>
            <a:r>
              <a:rPr lang="pt-BR" sz="2600" b="1" i="1" smtClean="0"/>
              <a:t>Percepts</a:t>
            </a:r>
            <a:r>
              <a:rPr lang="pt-BR" sz="2600" b="1" smtClean="0"/>
              <a:t>:</a:t>
            </a:r>
            <a:r>
              <a:rPr lang="pt-BR" sz="2600" smtClean="0"/>
              <a:t> entrada em um determinado momento</a:t>
            </a:r>
          </a:p>
          <a:p>
            <a:pPr eaLnBrk="1" hangingPunct="1"/>
            <a:r>
              <a:rPr lang="pt-BR" sz="2600" b="1" i="1" smtClean="0"/>
              <a:t>Actions</a:t>
            </a:r>
            <a:r>
              <a:rPr lang="pt-BR" sz="2600" smtClean="0"/>
              <a:t>: normalmente depende da seqüência de percepts até aquele momento</a:t>
            </a:r>
          </a:p>
          <a:p>
            <a:pPr eaLnBrk="1" hangingPunct="1"/>
            <a:r>
              <a:rPr lang="pt-BR" sz="2600" smtClean="0"/>
              <a:t>Existe uma função que faz esse “mapeamento”</a:t>
            </a:r>
          </a:p>
          <a:p>
            <a:pPr eaLnBrk="1" hangingPunct="1"/>
            <a:r>
              <a:rPr lang="pt-BR" sz="2600" smtClean="0"/>
              <a:t>Essa função vai ser implementada por um programa</a:t>
            </a:r>
          </a:p>
          <a:p>
            <a:pPr lvl="1" eaLnBrk="1" hangingPunct="1"/>
            <a:r>
              <a:rPr lang="pt-BR" sz="2200" smtClean="0"/>
              <a:t>Função: abstrato, modelo matemático do comportamento</a:t>
            </a:r>
          </a:p>
          <a:p>
            <a:pPr lvl="1" eaLnBrk="1" hangingPunct="1"/>
            <a:r>
              <a:rPr lang="pt-BR" sz="2200" smtClean="0"/>
              <a:t>Programa: concreto, roda na arquitetura específica</a:t>
            </a:r>
          </a:p>
          <a:p>
            <a:pPr lvl="1" eaLnBrk="1" hangingPunct="1"/>
            <a:endParaRPr lang="en-US" sz="2200" smtClean="0"/>
          </a:p>
        </p:txBody>
      </p:sp>
      <p:pic>
        <p:nvPicPr>
          <p:cNvPr id="6149" name="Picture 4" descr="agent-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7475" y="1062038"/>
            <a:ext cx="3733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Vacuum-Cleaner World</a:t>
            </a:r>
            <a:endParaRPr lang="en-US" smtClean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0025"/>
            <a:ext cx="8229600" cy="3584575"/>
          </a:xfrm>
        </p:spPr>
        <p:txBody>
          <a:bodyPr/>
          <a:lstStyle/>
          <a:p>
            <a:pPr eaLnBrk="1" hangingPunct="1"/>
            <a:r>
              <a:rPr lang="pt-BR" smtClean="0"/>
              <a:t>Características:</a:t>
            </a:r>
          </a:p>
          <a:p>
            <a:pPr lvl="1" eaLnBrk="1" hangingPunct="1"/>
            <a:r>
              <a:rPr lang="pt-BR" smtClean="0"/>
              <a:t>Quadrados A e B que podem estar sujos ou não</a:t>
            </a:r>
          </a:p>
          <a:p>
            <a:pPr lvl="1" eaLnBrk="1" hangingPunct="1"/>
            <a:r>
              <a:rPr lang="pt-BR" smtClean="0"/>
              <a:t>Percepção: </a:t>
            </a:r>
            <a:r>
              <a:rPr lang="pt-BR" b="1" smtClean="0"/>
              <a:t>A, B</a:t>
            </a:r>
            <a:r>
              <a:rPr lang="pt-BR" smtClean="0"/>
              <a:t> e </a:t>
            </a:r>
            <a:r>
              <a:rPr lang="pt-BR" b="1" smtClean="0"/>
              <a:t>sujo, limpo </a:t>
            </a:r>
            <a:r>
              <a:rPr lang="pt-BR" smtClean="0"/>
              <a:t>– [p1, p2]</a:t>
            </a:r>
            <a:endParaRPr lang="pt-BR" b="1" smtClean="0"/>
          </a:p>
          <a:p>
            <a:pPr lvl="1" eaLnBrk="1" hangingPunct="1"/>
            <a:r>
              <a:rPr lang="pt-BR" smtClean="0"/>
              <a:t>Ações: </a:t>
            </a:r>
            <a:r>
              <a:rPr lang="pt-BR" b="1" smtClean="0"/>
              <a:t>aspira, direita, esquerda, nop</a:t>
            </a:r>
          </a:p>
          <a:p>
            <a:pPr eaLnBrk="1" hangingPunct="1"/>
            <a:r>
              <a:rPr lang="pt-BR" smtClean="0"/>
              <a:t>Função simples:</a:t>
            </a:r>
          </a:p>
          <a:p>
            <a:pPr lvl="1" eaLnBrk="1" hangingPunct="1"/>
            <a:r>
              <a:rPr lang="pt-BR" smtClean="0"/>
              <a:t>Se o quadrado está sujo, limpe-o, senão mova para o outro quadrado</a:t>
            </a:r>
            <a:endParaRPr lang="en-US" smtClean="0"/>
          </a:p>
        </p:txBody>
      </p:sp>
      <p:pic>
        <p:nvPicPr>
          <p:cNvPr id="7173" name="Picture 5" descr="vacuum2-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2163" y="1238250"/>
            <a:ext cx="24574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Vacuum-Cleaner World</a:t>
            </a:r>
            <a:endParaRPr 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70375"/>
            <a:ext cx="8489950" cy="2054225"/>
          </a:xfrm>
        </p:spPr>
        <p:txBody>
          <a:bodyPr/>
          <a:lstStyle/>
          <a:p>
            <a:pPr eaLnBrk="1" hangingPunct="1"/>
            <a:r>
              <a:rPr lang="pt-BR" smtClean="0"/>
              <a:t>Essa é a forma correta de preencher a tabela?</a:t>
            </a:r>
          </a:p>
          <a:p>
            <a:pPr eaLnBrk="1" hangingPunct="1"/>
            <a:r>
              <a:rPr lang="pt-BR" smtClean="0"/>
              <a:t>Esse agente está sendo </a:t>
            </a:r>
            <a:r>
              <a:rPr lang="pt-BR" b="1" smtClean="0"/>
              <a:t>racional</a:t>
            </a:r>
            <a:r>
              <a:rPr lang="pt-BR" smtClean="0"/>
              <a:t>?</a:t>
            </a:r>
            <a:endParaRPr lang="en-US" smtClean="0"/>
          </a:p>
        </p:txBody>
      </p:sp>
      <p:graphicFrame>
        <p:nvGraphicFramePr>
          <p:cNvPr id="214046" name="Group 30"/>
          <p:cNvGraphicFramePr>
            <a:graphicFrameLocks noGrp="1"/>
          </p:cNvGraphicFramePr>
          <p:nvPr/>
        </p:nvGraphicFramePr>
        <p:xfrm>
          <a:off x="1524000" y="1397000"/>
          <a:ext cx="6096000" cy="24384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Percepção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Ação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[A, limpo]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Direita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[A, sujo]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Aspira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[B, limpo]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Esquerda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[B, Sujo]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Aspira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Agentes Racionais</a:t>
            </a:r>
            <a:endParaRPr lang="en-US" smtClean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64538" cy="5029200"/>
          </a:xfrm>
        </p:spPr>
        <p:txBody>
          <a:bodyPr/>
          <a:lstStyle/>
          <a:p>
            <a:pPr eaLnBrk="1" hangingPunct="1"/>
            <a:r>
              <a:rPr lang="pt-BR" sz="2600" dirty="0" smtClean="0"/>
              <a:t>O agente deve tentar fazer a “coisa certa”</a:t>
            </a:r>
          </a:p>
          <a:p>
            <a:pPr eaLnBrk="1" hangingPunct="1"/>
            <a:r>
              <a:rPr lang="pt-BR" sz="2600" dirty="0" smtClean="0"/>
              <a:t>O que significa fazer a “coisa certa”?</a:t>
            </a:r>
          </a:p>
          <a:p>
            <a:pPr lvl="1" eaLnBrk="1" hangingPunct="1"/>
            <a:r>
              <a:rPr lang="pt-BR" sz="2200" dirty="0" smtClean="0"/>
              <a:t>Aquilo que faz o agente ter o maior grau de sucesso</a:t>
            </a:r>
          </a:p>
          <a:p>
            <a:pPr eaLnBrk="1" hangingPunct="1"/>
            <a:r>
              <a:rPr lang="pt-BR" sz="2600" b="1" dirty="0" smtClean="0"/>
              <a:t>Medida de Desempenho</a:t>
            </a:r>
          </a:p>
          <a:p>
            <a:pPr lvl="1" eaLnBrk="1" hangingPunct="1"/>
            <a:r>
              <a:rPr lang="pt-BR" sz="2200" dirty="0" smtClean="0"/>
              <a:t>Algum critério para medir o sucesso do agente</a:t>
            </a:r>
          </a:p>
          <a:p>
            <a:pPr lvl="1" eaLnBrk="1" hangingPunct="1"/>
            <a:r>
              <a:rPr lang="pt-BR" sz="2200" dirty="0" smtClean="0"/>
              <a:t>Normalmente tem que ser algo objetivo</a:t>
            </a:r>
          </a:p>
          <a:p>
            <a:pPr lvl="1" eaLnBrk="1" hangingPunct="1"/>
            <a:r>
              <a:rPr lang="pt-BR" sz="2200" dirty="0" smtClean="0"/>
              <a:t>Exemplo: </a:t>
            </a:r>
          </a:p>
          <a:p>
            <a:pPr lvl="2" eaLnBrk="1" hangingPunct="1"/>
            <a:r>
              <a:rPr lang="pt-BR" sz="2000" dirty="0" smtClean="0"/>
              <a:t>Maximizar a quantidade de sujeira removida por dia, reduzir o consumo de eletricidade, manter o chão limpo por mais tempo.</a:t>
            </a:r>
          </a:p>
          <a:p>
            <a:pPr lvl="1" eaLnBrk="1" hangingPunct="1"/>
            <a:r>
              <a:rPr lang="pt-BR" sz="2200" dirty="0" smtClean="0"/>
              <a:t>Regra Geral: a medida de desempenho deve considerar o que se deseja no ambiente, e não o que se deseja que o agente faça.</a:t>
            </a:r>
          </a:p>
          <a:p>
            <a:pPr lvl="2"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Agentes Racionais</a:t>
            </a:r>
            <a:endParaRPr lang="en-US" smtClean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71863"/>
            <a:ext cx="8229600" cy="2852737"/>
          </a:xfrm>
        </p:spPr>
        <p:txBody>
          <a:bodyPr/>
          <a:lstStyle/>
          <a:p>
            <a:pPr eaLnBrk="1" hangingPunct="1"/>
            <a:r>
              <a:rPr lang="pt-BR" dirty="0" smtClean="0"/>
              <a:t>Isso envolve:</a:t>
            </a:r>
          </a:p>
          <a:p>
            <a:pPr lvl="1" eaLnBrk="1" hangingPunct="1"/>
            <a:r>
              <a:rPr lang="pt-BR" dirty="0" smtClean="0"/>
              <a:t>A medida de desempenho</a:t>
            </a:r>
          </a:p>
          <a:p>
            <a:pPr lvl="1" eaLnBrk="1" hangingPunct="1"/>
            <a:r>
              <a:rPr lang="pt-BR" dirty="0" smtClean="0"/>
              <a:t>A seqüência de percepções até o momento</a:t>
            </a:r>
          </a:p>
          <a:p>
            <a:pPr lvl="1" eaLnBrk="1" hangingPunct="1"/>
            <a:r>
              <a:rPr lang="pt-BR" dirty="0" smtClean="0"/>
              <a:t>As ações que ele pode fazer</a:t>
            </a:r>
          </a:p>
          <a:p>
            <a:pPr lvl="1" eaLnBrk="1" hangingPunct="1"/>
            <a:r>
              <a:rPr lang="pt-BR" dirty="0" smtClean="0"/>
              <a:t>Algum conhecimento prévio do ambiente</a:t>
            </a:r>
            <a:endParaRPr lang="en-US" dirty="0" smtClean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454025" y="1254125"/>
            <a:ext cx="8228013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800">
                <a:latin typeface="Times New Roman" pitchFamily="18" charset="0"/>
              </a:rPr>
              <a:t>Para cada seqüência de percepções, um agente racional deve escolher a ação que espera maximizar a sua medida de desempenho, considerando a percepção corrente do ambiente e algum eventual conhecimento prévio</a:t>
            </a: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Agentes Racionais</a:t>
            </a:r>
            <a:endParaRPr lang="en-US" smtClean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600" smtClean="0"/>
              <a:t>Racionalidade </a:t>
            </a:r>
            <a:r>
              <a:rPr lang="pt-BR" sz="2600" smtClean="0">
                <a:cs typeface="Arial" charset="0"/>
              </a:rPr>
              <a:t>≠ Onisciência</a:t>
            </a:r>
          </a:p>
          <a:p>
            <a:pPr lvl="1" eaLnBrk="1" hangingPunct="1"/>
            <a:r>
              <a:rPr lang="pt-BR" sz="2200" smtClean="0">
                <a:cs typeface="Arial" charset="0"/>
              </a:rPr>
              <a:t>Racionalidade não necessariamente leva a perfeição</a:t>
            </a:r>
          </a:p>
          <a:p>
            <a:pPr lvl="1" eaLnBrk="1" hangingPunct="1"/>
            <a:r>
              <a:rPr lang="pt-BR" sz="2200" smtClean="0">
                <a:cs typeface="Arial" charset="0"/>
              </a:rPr>
              <a:t>Racionalidade maximiza o desempenho esperado enquanto perfeição é a maximização do desempenho real</a:t>
            </a:r>
          </a:p>
          <a:p>
            <a:pPr lvl="1" eaLnBrk="1" hangingPunct="1"/>
            <a:r>
              <a:rPr lang="pt-BR" sz="2200" smtClean="0">
                <a:cs typeface="Arial" charset="0"/>
              </a:rPr>
              <a:t>Mas isso não significa dizer que o agente pode ser burro</a:t>
            </a:r>
          </a:p>
          <a:p>
            <a:pPr eaLnBrk="1" hangingPunct="1"/>
            <a:r>
              <a:rPr lang="pt-BR" sz="2600" smtClean="0">
                <a:cs typeface="Arial" charset="0"/>
              </a:rPr>
              <a:t>O agente pode fazer ações de forma a melhorar a sua percepção</a:t>
            </a:r>
          </a:p>
          <a:p>
            <a:pPr lvl="1" eaLnBrk="1" hangingPunct="1"/>
            <a:r>
              <a:rPr lang="pt-BR" sz="2200" i="1" smtClean="0">
                <a:cs typeface="Arial" charset="0"/>
              </a:rPr>
              <a:t>Information Gathering, Exploration, etc</a:t>
            </a:r>
          </a:p>
          <a:p>
            <a:pPr eaLnBrk="1" hangingPunct="1"/>
            <a:r>
              <a:rPr lang="pt-BR" sz="2600" smtClean="0">
                <a:cs typeface="Arial" charset="0"/>
              </a:rPr>
              <a:t>Aprendizado: incorporar percepções </a:t>
            </a:r>
          </a:p>
          <a:p>
            <a:pPr eaLnBrk="1" hangingPunct="1"/>
            <a:r>
              <a:rPr lang="pt-BR" sz="2600" smtClean="0">
                <a:cs typeface="Arial" charset="0"/>
              </a:rPr>
              <a:t>Autonomia: o agente depende mais da sua própria “experiência” do que em conhecimento prévio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Propriedades dos Ambientes</a:t>
            </a:r>
            <a:endParaRPr lang="en-US" smtClean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64538" cy="5029200"/>
          </a:xfrm>
        </p:spPr>
        <p:txBody>
          <a:bodyPr/>
          <a:lstStyle/>
          <a:p>
            <a:pPr eaLnBrk="1" hangingPunct="1"/>
            <a:r>
              <a:rPr lang="pt-BR" sz="2600" smtClean="0"/>
              <a:t>Completamente Observável (vs. Parcialmente)</a:t>
            </a:r>
          </a:p>
          <a:p>
            <a:pPr lvl="1" eaLnBrk="1" hangingPunct="1"/>
            <a:r>
              <a:rPr lang="pt-BR" sz="2200" smtClean="0"/>
              <a:t>Os sensores dão acesso ao estado completo do ambiente em qualquer ponto do tempo</a:t>
            </a:r>
          </a:p>
          <a:p>
            <a:pPr eaLnBrk="1" hangingPunct="1"/>
            <a:r>
              <a:rPr lang="pt-BR" sz="2600" smtClean="0"/>
              <a:t>Determinísticos (vs. Estocáticos)</a:t>
            </a:r>
          </a:p>
          <a:p>
            <a:pPr lvl="1" eaLnBrk="1" hangingPunct="1"/>
            <a:r>
              <a:rPr lang="pt-BR" sz="2200" smtClean="0"/>
              <a:t>O próximo estado do ambiente é completamente determinado pelo estado corrente em conjunto com a ação executada pelo agente</a:t>
            </a:r>
          </a:p>
          <a:p>
            <a:pPr lvl="2" eaLnBrk="1" hangingPunct="1"/>
            <a:r>
              <a:rPr lang="pt-BR" sz="2000" smtClean="0"/>
              <a:t>Estratégico: determinístico, a não ser pelas ações de outros agentes</a:t>
            </a:r>
          </a:p>
          <a:p>
            <a:pPr eaLnBrk="1" hangingPunct="1"/>
            <a:r>
              <a:rPr lang="pt-BR" sz="2600" smtClean="0"/>
              <a:t>Episódico (vs. Seqüencial)</a:t>
            </a:r>
          </a:p>
          <a:p>
            <a:pPr lvl="1" eaLnBrk="1" hangingPunct="1"/>
            <a:r>
              <a:rPr lang="pt-BR" sz="2200" smtClean="0"/>
              <a:t>A experiência do agente é dividida em episódios que consistem em perceber e executar uma ação. As ações não dependem de episódios anteriores (nem afetam futuros)</a:t>
            </a:r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8471</TotalTime>
  <Words>1180</Words>
  <Application>Microsoft Office PowerPoint</Application>
  <PresentationFormat>Apresentação na tela (4:3)</PresentationFormat>
  <Paragraphs>224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Edge</vt:lpstr>
      <vt:lpstr>Agentes Inteligentes</vt:lpstr>
      <vt:lpstr>Agentes Inteligentes</vt:lpstr>
      <vt:lpstr>Agentes</vt:lpstr>
      <vt:lpstr>Exemplo: Vacuum-Cleaner World</vt:lpstr>
      <vt:lpstr>Exemplo: Vacuum-Cleaner World</vt:lpstr>
      <vt:lpstr>Agentes Racionais</vt:lpstr>
      <vt:lpstr>Agentes Racionais</vt:lpstr>
      <vt:lpstr>Agentes Racionais</vt:lpstr>
      <vt:lpstr>Propriedades dos Ambientes</vt:lpstr>
      <vt:lpstr>Tipos de Ambientes </vt:lpstr>
      <vt:lpstr>Tipos de Ambientes </vt:lpstr>
      <vt:lpstr>Agentes: funções e programas</vt:lpstr>
      <vt:lpstr>Esqueleto Básico de um programa</vt:lpstr>
      <vt:lpstr>Tipos Básicos de Programas </vt:lpstr>
      <vt:lpstr>Simple Reflex-Agent</vt:lpstr>
      <vt:lpstr>Simple Reflex-Agent</vt:lpstr>
      <vt:lpstr>Simple Reflex-Agent</vt:lpstr>
      <vt:lpstr>Model-Based Reflex Agents</vt:lpstr>
      <vt:lpstr>Model-Based Reflex Agents</vt:lpstr>
      <vt:lpstr>Model-Based Reflex Agents</vt:lpstr>
      <vt:lpstr>Goal Based Agents</vt:lpstr>
      <vt:lpstr>Utility Based Agents</vt:lpstr>
      <vt:lpstr>Utility Based Agents</vt:lpstr>
      <vt:lpstr>Learning agents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para Jogos</dc:title>
  <dc:creator>Luiz Chaimowicz</dc:creator>
  <cp:lastModifiedBy>Flavio Coutinho</cp:lastModifiedBy>
  <cp:revision>253</cp:revision>
  <dcterms:created xsi:type="dcterms:W3CDTF">2005-06-10T16:58:27Z</dcterms:created>
  <dcterms:modified xsi:type="dcterms:W3CDTF">2015-09-03T09:59:28Z</dcterms:modified>
</cp:coreProperties>
</file>