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jn89aEyWaJ8gK6O8YRK8lXmydZ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8593bb6ef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38593bb6efb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7.jp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912100" y="2707800"/>
            <a:ext cx="79356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SignBridge</a:t>
            </a:r>
            <a: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 title="ChatGPT Image 1 sept 2025, 07_28_09 p.m.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1075" y="2185175"/>
            <a:ext cx="2706299" cy="270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0" name="Google Shape;19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SignBridge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92" name="Google Shape;192;p9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93" name="Google Shape;193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8" name="Google Shape;19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SignBridge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200" name="Google Shape;200;p10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201" name="Google Shape;201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6" name="Google Shape;20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1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2" name="Google Shape;21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2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8" name="Google Shape;21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3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4" name="Google Shape;22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2"/>
          <p:cNvGrpSpPr/>
          <p:nvPr/>
        </p:nvGrpSpPr>
        <p:grpSpPr>
          <a:xfrm>
            <a:off x="4121026" y="1710819"/>
            <a:ext cx="7633494" cy="4350553"/>
            <a:chOff x="0" y="0"/>
            <a:chExt cx="7633494" cy="4350553"/>
          </a:xfrm>
        </p:grpSpPr>
        <p:sp>
          <p:nvSpPr>
            <p:cNvPr id="93" name="Google Shape;93;p2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 txBox="1"/>
            <p:nvPr/>
          </p:nvSpPr>
          <p:spPr>
            <a:xfrm>
              <a:off x="1662653" y="0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MX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Francisco Egenau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MX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Scrum Master (PM)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MX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Planificar y QA 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662653" y="1495502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MX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Matias Machuca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MX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Lider Tecnico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MX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Modelo de datos y testing 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1662653" y="2991005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MX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Sebastián Medina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MX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Equipo de desarrollo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MX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Desarrollo e </a:t>
              </a:r>
              <a:r>
                <a:rPr lang="es-MX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implementación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2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SignBridge</a:t>
            </a:r>
            <a:r>
              <a:rPr b="0" i="0" lang="es-MX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101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2" name="Google Shape;102;p2" title="1720021303529.jfi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1725" y="1710825"/>
            <a:ext cx="1305576" cy="130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0750" y="4686300"/>
            <a:ext cx="1200325" cy="137493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4" name="Google Shape;104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7225" y="3222175"/>
            <a:ext cx="1200325" cy="13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“SignBridge”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p3"/>
          <p:cNvSpPr/>
          <p:nvPr/>
        </p:nvSpPr>
        <p:spPr>
          <a:xfrm>
            <a:off x="714909" y="2169794"/>
            <a:ext cx="43488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3" title="ChatGPT Image 1 sept 2025, 07_28_09 p.m.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25550" y="6062675"/>
            <a:ext cx="646326" cy="6463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7" name="Google Shape;117;p3"/>
          <p:cNvSpPr txBox="1"/>
          <p:nvPr/>
        </p:nvSpPr>
        <p:spPr>
          <a:xfrm>
            <a:off x="741800" y="3224575"/>
            <a:ext cx="4348800" cy="28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Chile, las personas sordas siguen enfrentando barreras de comunicación que afectan su vida diaria. Según el Censo 2024, hay </a:t>
            </a: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1.950.388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personas de 5 años o más con alguna discapacidad (11,1% de la población) y, dentro de ellas, </a:t>
            </a: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399.070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presentan dificultad para oír incluso con audífonos (2,3%). La escasez de intérpretes de lengua de señas y la falta de herramientas accesibles y oportunas profundizan esta brecha, restringiendo su acceso a la información y limitando su participación social, educativa y laboral.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6990725" y="3147900"/>
            <a:ext cx="4200900" cy="263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Proponemos una aplicación para móvil que, mediante la cámara del dispositivo, reconoce la lengua de señas en tiempo real y la convierte automáticamente en texto y voz. Todo el procesamiento ocurre localmente (on-device), por lo que no requiere conexión permanente a internet, ofrece baja latencia y resguarda la privacidad. Es gratuita, de uso simple y accesible para celulares de gama media/alta, facilitando la comunicación en contextos cotidianos como educación, salud y trabajo.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3" name="Google Shape;1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“SignBridge”</a:t>
            </a:r>
            <a:endParaRPr/>
          </a:p>
        </p:txBody>
      </p:sp>
      <p:sp>
        <p:nvSpPr>
          <p:cNvPr id="125" name="Google Shape;125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7" name="Google Shape;127;p4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614550" y="2030626"/>
            <a:ext cx="10962900" cy="1807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MX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Romper barreras de comunicación</a:t>
            </a:r>
            <a:r>
              <a:rPr lang="es-MX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entre personas sordas y oyentes mediante una solución accesible, portable y gratuita</a:t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320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Reconocer </a:t>
            </a:r>
            <a:r>
              <a:rPr b="1"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alfabeto, números y 50 palabras comunes</a:t>
            </a: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20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</a:t>
            </a:r>
            <a:r>
              <a:rPr b="1"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IA optimizado (</a:t>
            </a:r>
            <a:r>
              <a:rPr b="1"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Tensor Flow</a:t>
            </a:r>
            <a:r>
              <a:rPr b="1"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Lite)</a:t>
            </a: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celulares.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20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Probar en </a:t>
            </a:r>
            <a:r>
              <a:rPr b="1"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ambientes reales</a:t>
            </a: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usuarios.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200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MX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Escalar el diccionario de señas progresivamente.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4" title="ChatGPT Image 1 sept 2025, 07_28_09 p.m.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45675" y="6211675"/>
            <a:ext cx="646326" cy="6463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5" name="Google Shape;1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SignBridge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37" name="Google Shape;137;p5"/>
          <p:cNvSpPr txBox="1"/>
          <p:nvPr/>
        </p:nvSpPr>
        <p:spPr>
          <a:xfrm>
            <a:off x="0" y="7778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 y limitaciones del proyecto</a:t>
            </a:r>
            <a:endParaRPr/>
          </a:p>
        </p:txBody>
      </p:sp>
      <p:cxnSp>
        <p:nvCxnSpPr>
          <p:cNvPr id="138" name="Google Shape;138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9" name="Google Shape;139;p5"/>
          <p:cNvSpPr txBox="1"/>
          <p:nvPr/>
        </p:nvSpPr>
        <p:spPr>
          <a:xfrm>
            <a:off x="225075" y="1463850"/>
            <a:ext cx="10598400" cy="47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Cobertura funcional inicial: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Reconocimiento del </a:t>
            </a: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alfabeto completo (A–Z)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Traducción de </a:t>
            </a: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números (0–9)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Implementación de un vocabulario básico de </a:t>
            </a: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 </a:t>
            </a: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palabras frecuentes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Compatibilidad y despliegue: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Aplicación móvil en </a:t>
            </a: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Android/IOS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(celulares gama media  y alta con cámara).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Características principales: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Traducción en </a:t>
            </a: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tiempo real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señas a texto en pantalla.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Opción de salida en </a:t>
            </a: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voz sintetizada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(Text-to-Speech).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Procesamiento en el dispositivo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(on-device inference), sin necesidad de conexión a internet.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 de </a:t>
            </a: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 Pipe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detección de puntos clave y </a:t>
            </a: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Tensor Flow</a:t>
            </a: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Lite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la clasificación.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Panel de métricas básico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mediante Firebase/Supabase (free tier).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5" title="ChatGPT Image 1 sept 2025, 07_28_09 p.m.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59875" y="6114150"/>
            <a:ext cx="646326" cy="6463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5" name="Google Shape;145;g38593bb6efb_1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38593bb6efb_1_11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“SignBridge”</a:t>
            </a:r>
            <a:endParaRPr/>
          </a:p>
        </p:txBody>
      </p:sp>
      <p:sp>
        <p:nvSpPr>
          <p:cNvPr id="147" name="Google Shape;147;g38593bb6efb_1_11"/>
          <p:cNvSpPr txBox="1"/>
          <p:nvPr/>
        </p:nvSpPr>
        <p:spPr>
          <a:xfrm>
            <a:off x="0" y="7778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 y limitaciones del proyecto</a:t>
            </a:r>
            <a:endParaRPr/>
          </a:p>
        </p:txBody>
      </p:sp>
      <p:cxnSp>
        <p:nvCxnSpPr>
          <p:cNvPr id="148" name="Google Shape;148;g38593bb6efb_1_11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9" name="Google Shape;149;g38593bb6efb_1_11"/>
          <p:cNvSpPr txBox="1"/>
          <p:nvPr/>
        </p:nvSpPr>
        <p:spPr>
          <a:xfrm>
            <a:off x="405150" y="1598900"/>
            <a:ext cx="105984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 inicial reducido: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Solo incluye alfabeto, números y 25 palabras, no frases completas ni conversaciones fluidas.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limitado, lo que puede afectar la precisión en condiciones de uso real.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Dependencias técnicas: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Requiere buena iluminación y cámara bien posicionada para reconocimiento óptimo.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Diferencias en ejecución de señas entre personas pueden reducir exactitud.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Optimización del modelo necesaria para asegurar </a:t>
            </a: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tiempo real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dispositivos de gama media.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Restricciones de tiempo y equipo: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se contempla soporte para </a:t>
            </a:r>
            <a:r>
              <a:rPr b="1"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iOS</a:t>
            </a: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esta primera versión.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s-MX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Validación con usuarios sordos se hará en una escala reducida (prueba piloto).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50" name="Google Shape;150;g38593bb6efb_1_11" title="ChatGPT Image 1 sept 2025, 07_28_09 p.m.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99800" y="6028350"/>
            <a:ext cx="646326" cy="6463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5" name="Google Shape;15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6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“SignBridge”</a:t>
            </a:r>
            <a:endParaRPr/>
          </a:p>
        </p:txBody>
      </p:sp>
      <p:sp>
        <p:nvSpPr>
          <p:cNvPr id="157" name="Google Shape;157;p6"/>
          <p:cNvSpPr txBox="1"/>
          <p:nvPr/>
        </p:nvSpPr>
        <p:spPr>
          <a:xfrm>
            <a:off x="0" y="1432655"/>
            <a:ext cx="12192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6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9" name="Google Shape;159;p6"/>
          <p:cNvSpPr txBox="1"/>
          <p:nvPr/>
        </p:nvSpPr>
        <p:spPr>
          <a:xfrm>
            <a:off x="515450" y="2275950"/>
            <a:ext cx="3000000" cy="28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Enfoque General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aplicará una </a:t>
            </a: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ágil</a:t>
            </a: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basada en </a:t>
            </a: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Scrum</a:t>
            </a: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con iteraciones semanales (sprints de 2 semana).</a:t>
            </a:r>
            <a:b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sprint incluye: </a:t>
            </a: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planificación → desarrollo → revisión → retroalimentación</a:t>
            </a: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realizarán </a:t>
            </a: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reuniones breves de coordinación</a:t>
            </a: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(daily/weekly) para alinear avances y bloqueos.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8513950" y="2275950"/>
            <a:ext cx="3000000" cy="28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Herramientas de Apoyo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ágil:</a:t>
            </a: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Jira para tableros de tareas.</a:t>
            </a:r>
            <a:b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Comunicación:</a:t>
            </a: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Discord / WhatsApp para coordinación diaria.</a:t>
            </a:r>
            <a:b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de versiones:</a:t>
            </a: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GitHub para repositorios de código.</a:t>
            </a:r>
            <a:b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Pruebas colaborativas:</a:t>
            </a: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Firebase Test Lab o dispositivos propios.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6"/>
          <p:cNvSpPr txBox="1"/>
          <p:nvPr/>
        </p:nvSpPr>
        <p:spPr>
          <a:xfrm>
            <a:off x="4514700" y="2275962"/>
            <a:ext cx="3000000" cy="3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Roles del Equipo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Matias Machuca – Data &amp; Model</a:t>
            </a: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Dataset, entrenamiento y optimización del modelo IA.</a:t>
            </a:r>
            <a:b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Sebastian Medina</a:t>
            </a: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App Developer</a:t>
            </a: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Desarrollo de la aplicación móvil e integración de la IA.</a:t>
            </a:r>
            <a:b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Francisco Egenau</a:t>
            </a:r>
            <a:r>
              <a:rPr b="1"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QA &amp; Project Lead</a:t>
            </a: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Coordinación del proyecto, pruebas, documentación y presentac</a:t>
            </a:r>
            <a:r>
              <a:rPr lang="es-MX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ión.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6" title="ChatGPT Image 1 sept 2025, 07_28_09 p.m.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99800" y="6028350"/>
            <a:ext cx="646326" cy="6463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7" name="Google Shape;16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SignBridge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69" name="Google Shape;169;p7"/>
          <p:cNvSpPr txBox="1"/>
          <p:nvPr/>
        </p:nvSpPr>
        <p:spPr>
          <a:xfrm>
            <a:off x="1" y="908631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Release Plan del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0" name="Google Shape;170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1" name="Google Shape;17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150" y="1735925"/>
            <a:ext cx="10126376" cy="4524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7"/>
          <p:cNvCxnSpPr/>
          <p:nvPr/>
        </p:nvCxnSpPr>
        <p:spPr>
          <a:xfrm flipH="1" rot="10800000">
            <a:off x="845025" y="4732271"/>
            <a:ext cx="10092600" cy="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7"/>
          <p:cNvSpPr txBox="1"/>
          <p:nvPr/>
        </p:nvSpPr>
        <p:spPr>
          <a:xfrm>
            <a:off x="11027000" y="3121188"/>
            <a:ext cx="68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174;p7"/>
          <p:cNvCxnSpPr/>
          <p:nvPr/>
        </p:nvCxnSpPr>
        <p:spPr>
          <a:xfrm flipH="1" rot="10800000">
            <a:off x="858325" y="6221250"/>
            <a:ext cx="10096200" cy="3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7"/>
          <p:cNvSpPr txBox="1"/>
          <p:nvPr/>
        </p:nvSpPr>
        <p:spPr>
          <a:xfrm>
            <a:off x="11027000" y="5148975"/>
            <a:ext cx="68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0" name="Google Shape;18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SignBridge</a:t>
            </a:r>
            <a:endParaRPr/>
          </a:p>
        </p:txBody>
      </p:sp>
      <p:sp>
        <p:nvSpPr>
          <p:cNvPr id="182" name="Google Shape;182;p8"/>
          <p:cNvSpPr txBox="1"/>
          <p:nvPr/>
        </p:nvSpPr>
        <p:spPr>
          <a:xfrm>
            <a:off x="2578500" y="1073113"/>
            <a:ext cx="7035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3" name="Google Shape;183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4" name="Google Shape;184;p8" title="ChatGPT Image 1 sept 2025, 07_28_09 p.m.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42700" y="6105575"/>
            <a:ext cx="646326" cy="6463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5" name="Google Shape;185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096" y="1935025"/>
            <a:ext cx="10553577" cy="496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