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7" r:id="rId9"/>
    <p:sldId id="266" r:id="rId10"/>
    <p:sldId id="268" r:id="rId11"/>
    <p:sldId id="26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61" autoAdjust="0"/>
  </p:normalViewPr>
  <p:slideViewPr>
    <p:cSldViewPr>
      <p:cViewPr>
        <p:scale>
          <a:sx n="157" d="100"/>
          <a:sy n="157" d="100"/>
        </p:scale>
        <p:origin x="-282" y="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2327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>
                <a:ea typeface="ＭＳ Ｐゴシック" pitchFamily="34" charset="-128"/>
              </a:rPr>
              <a:t>Hi </a:t>
            </a:r>
            <a:r>
              <a:rPr lang="es-ES" altLang="es-ES" dirty="0" err="1" smtClean="0">
                <a:ea typeface="ＭＳ Ｐゴシック" pitchFamily="34" charset="-128"/>
              </a:rPr>
              <a:t>everyone</a:t>
            </a:r>
            <a:r>
              <a:rPr lang="es-ES" altLang="es-ES" dirty="0" smtClean="0">
                <a:ea typeface="ＭＳ Ｐゴシック" pitchFamily="34" charset="-128"/>
              </a:rPr>
              <a:t>!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ES" dirty="0" smtClean="0">
                <a:ea typeface="ＭＳ Ｐゴシック" pitchFamily="34" charset="-128"/>
              </a:rPr>
              <a:t>I</a:t>
            </a:r>
            <a:r>
              <a:rPr lang="ja-JP" altLang="es-ES" dirty="0" smtClean="0">
                <a:ea typeface="ＭＳ Ｐゴシック" pitchFamily="34" charset="-128"/>
              </a:rPr>
              <a:t>’</a:t>
            </a:r>
            <a:r>
              <a:rPr lang="es-ES" altLang="ja-JP" dirty="0" smtClean="0">
                <a:ea typeface="ＭＳ Ｐゴシック" pitchFamily="34" charset="-128"/>
              </a:rPr>
              <a:t>m XXXX and </a:t>
            </a:r>
            <a:r>
              <a:rPr lang="es-ES" altLang="ja-JP" dirty="0" err="1" smtClean="0">
                <a:ea typeface="ＭＳ Ｐゴシック" pitchFamily="34" charset="-128"/>
              </a:rPr>
              <a:t>this</a:t>
            </a:r>
            <a:r>
              <a:rPr lang="es-E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smtClean="0">
                <a:ea typeface="ＭＳ Ｐゴシック" pitchFamily="34" charset="-128"/>
              </a:rPr>
              <a:t>presentation</a:t>
            </a:r>
            <a:r>
              <a:rPr lang="es-E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smtClean="0">
                <a:ea typeface="ＭＳ Ｐゴシック" pitchFamily="34" charset="-128"/>
              </a:rPr>
              <a:t>is about indexing audio files within Alfresco.</a:t>
            </a:r>
            <a:endParaRPr lang="en-US" altLang="es-E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s-ES" dirty="0" smtClean="0">
                <a:ea typeface="ＭＳ Ｐゴシック" pitchFamily="34" charset="-128"/>
              </a:rPr>
              <a:t>The to-do list includes…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s-ES" altLang="es-E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s-ES" dirty="0" smtClean="0">
                <a:ea typeface="ＭＳ Ｐゴシック" pitchFamily="34" charset="-128"/>
              </a:rPr>
              <a:t>There are many answers about the possibilities of indexing audio files:</a:t>
            </a:r>
          </a:p>
          <a:p>
            <a:pPr eaLnBrk="1" hangingPunct="1">
              <a:spcBef>
                <a:spcPct val="0"/>
              </a:spcBef>
            </a:pPr>
            <a:endParaRPr lang="en-US" altLang="es-ES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s-ES" dirty="0" smtClean="0">
                <a:ea typeface="ＭＳ Ｐゴシック" pitchFamily="34" charset="-128"/>
              </a:rPr>
              <a:t>Many companies have a lot of audio and video files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s-ES" dirty="0" smtClean="0">
                <a:ea typeface="ＭＳ Ｐゴシック" pitchFamily="34" charset="-128"/>
              </a:rPr>
              <a:t>It’s necessary to search audio files for text words</a:t>
            </a:r>
          </a:p>
          <a:p>
            <a:pPr eaLnBrk="1" hangingPunct="1">
              <a:spcBef>
                <a:spcPct val="0"/>
              </a:spcBef>
            </a:pPr>
            <a:r>
              <a:rPr lang="en-US" altLang="es-ES" dirty="0" smtClean="0">
                <a:ea typeface="ＭＳ Ｐゴシック" pitchFamily="34" charset="-128"/>
              </a:rPr>
              <a:t>Many important talks have to be transcribed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s-ES" dirty="0" smtClean="0">
                <a:ea typeface="ＭＳ Ｐゴシック" pitchFamily="34" charset="-128"/>
              </a:rPr>
              <a:t>Audio indexing promotes efficiency in DAM (Digital Asset Management)</a:t>
            </a:r>
          </a:p>
          <a:p>
            <a:pPr eaLnBrk="1" hangingPunct="1">
              <a:spcBef>
                <a:spcPct val="0"/>
              </a:spcBef>
            </a:pPr>
            <a:endParaRPr lang="en-US" altLang="es-E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>
                <a:ea typeface="ＭＳ Ｐゴシック" pitchFamily="34" charset="-128"/>
              </a:rPr>
              <a:t>AAT (</a:t>
            </a:r>
            <a:r>
              <a:rPr lang="es-ES" altLang="es-ES" dirty="0" err="1" smtClean="0">
                <a:ea typeface="ＭＳ Ｐゴシック" pitchFamily="34" charset="-128"/>
              </a:rPr>
              <a:t>Alfresco</a:t>
            </a:r>
            <a:r>
              <a:rPr lang="es-ES" altLang="es-ES" dirty="0" smtClean="0">
                <a:ea typeface="ＭＳ Ｐゴシック" pitchFamily="34" charset="-128"/>
              </a:rPr>
              <a:t> Audio </a:t>
            </a:r>
            <a:r>
              <a:rPr lang="es-ES" altLang="es-ES" dirty="0" err="1" smtClean="0">
                <a:ea typeface="ＭＳ Ｐゴシック" pitchFamily="34" charset="-128"/>
              </a:rPr>
              <a:t>Transcriber</a:t>
            </a:r>
            <a:r>
              <a:rPr lang="es-ES" altLang="es-ES" dirty="0" smtClean="0">
                <a:ea typeface="ＭＳ Ｐゴシック" pitchFamily="34" charset="-128"/>
              </a:rPr>
              <a:t>) </a:t>
            </a:r>
            <a:r>
              <a:rPr lang="es-ES" altLang="es-ES" dirty="0" err="1" smtClean="0">
                <a:ea typeface="ＭＳ Ｐゴシック" pitchFamily="34" charset="-128"/>
              </a:rPr>
              <a:t>is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an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Alfresco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Add-on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created</a:t>
            </a:r>
            <a:r>
              <a:rPr lang="es-ES" altLang="es-ES" dirty="0" smtClean="0">
                <a:ea typeface="ＭＳ Ｐゴシック" pitchFamily="34" charset="-128"/>
              </a:rPr>
              <a:t> in Java </a:t>
            </a:r>
            <a:r>
              <a:rPr lang="es-ES" altLang="es-ES" dirty="0" err="1" smtClean="0">
                <a:ea typeface="ＭＳ Ｐゴシック" pitchFamily="34" charset="-128"/>
              </a:rPr>
              <a:t>for</a:t>
            </a:r>
            <a:r>
              <a:rPr lang="es-ES" altLang="es-ES" dirty="0" smtClean="0">
                <a:ea typeface="ＭＳ Ｐゴシック" pitchFamily="34" charset="-128"/>
              </a:rPr>
              <a:t> audio </a:t>
            </a:r>
            <a:r>
              <a:rPr lang="es-ES" altLang="es-ES" dirty="0" err="1" smtClean="0">
                <a:ea typeface="ＭＳ Ｐゴシック" pitchFamily="34" charset="-128"/>
              </a:rPr>
              <a:t>transcription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with</a:t>
            </a:r>
            <a:r>
              <a:rPr lang="es-ES" altLang="es-ES" dirty="0" smtClean="0">
                <a:ea typeface="ＭＳ Ｐゴシック" pitchFamily="34" charset="-128"/>
              </a:rPr>
              <a:t> Sphinx4 </a:t>
            </a:r>
            <a:r>
              <a:rPr lang="es-ES" altLang="es-ES" dirty="0" err="1" smtClean="0">
                <a:ea typeface="ＭＳ Ｐゴシック" pitchFamily="34" charset="-128"/>
              </a:rPr>
              <a:t>program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developed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by</a:t>
            </a:r>
            <a:r>
              <a:rPr lang="es-ES" altLang="es-ES" dirty="0" smtClean="0">
                <a:ea typeface="ＭＳ Ｐゴシック" pitchFamily="34" charset="-128"/>
              </a:rPr>
              <a:t> Carnegie </a:t>
            </a:r>
            <a:r>
              <a:rPr lang="es-ES" altLang="es-ES" dirty="0" err="1" smtClean="0">
                <a:ea typeface="ＭＳ Ｐゴシック" pitchFamily="34" charset="-128"/>
              </a:rPr>
              <a:t>Mellon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University</a:t>
            </a:r>
            <a:r>
              <a:rPr lang="es-ES" altLang="es-ES" dirty="0" smtClean="0">
                <a:ea typeface="ＭＳ Ｐゴシック" pitchFamily="34" charset="-128"/>
              </a:rPr>
              <a:t>. </a:t>
            </a:r>
            <a:r>
              <a:rPr lang="es-ES" altLang="es-ES" dirty="0" err="1" smtClean="0">
                <a:ea typeface="ＭＳ Ｐゴシック" pitchFamily="34" charset="-128"/>
              </a:rPr>
              <a:t>This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transcription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is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used</a:t>
            </a:r>
            <a:r>
              <a:rPr lang="es-ES" altLang="es-ES" dirty="0" smtClean="0">
                <a:ea typeface="ＭＳ Ｐゴシック" pitchFamily="34" charset="-128"/>
              </a:rPr>
              <a:t> to </a:t>
            </a:r>
            <a:r>
              <a:rPr lang="es-ES" altLang="es-ES" dirty="0" err="1" smtClean="0">
                <a:ea typeface="ＭＳ Ｐゴシック" pitchFamily="34" charset="-128"/>
              </a:rPr>
              <a:t>index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text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words</a:t>
            </a:r>
            <a:r>
              <a:rPr lang="es-ES" altLang="es-ES" dirty="0" smtClean="0">
                <a:ea typeface="ＭＳ Ｐゴシック" pitchFamily="34" charset="-128"/>
              </a:rPr>
              <a:t> in </a:t>
            </a:r>
            <a:r>
              <a:rPr lang="es-ES" altLang="es-ES" dirty="0" err="1" smtClean="0">
                <a:ea typeface="ＭＳ Ｐゴシック" pitchFamily="34" charset="-128"/>
              </a:rPr>
              <a:t>Alfresco</a:t>
            </a:r>
            <a:r>
              <a:rPr lang="es-ES" altLang="es-ES" dirty="0" smtClean="0">
                <a:ea typeface="ＭＳ Ｐゴシック" pitchFamily="34" charset="-128"/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err="1" smtClean="0">
                <a:ea typeface="ＭＳ Ｐゴシック" pitchFamily="34" charset="-128"/>
              </a:rPr>
              <a:t>But</a:t>
            </a:r>
            <a:r>
              <a:rPr lang="es-ES" altLang="es-ES" dirty="0" smtClean="0">
                <a:ea typeface="ＭＳ Ｐゴシック" pitchFamily="34" charset="-128"/>
              </a:rPr>
              <a:t>, </a:t>
            </a:r>
            <a:r>
              <a:rPr lang="es-ES" altLang="es-ES" dirty="0" err="1" smtClean="0">
                <a:ea typeface="ＭＳ Ｐゴシック" pitchFamily="34" charset="-128"/>
              </a:rPr>
              <a:t>what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is</a:t>
            </a:r>
            <a:r>
              <a:rPr lang="es-ES" altLang="es-ES" dirty="0" smtClean="0">
                <a:ea typeface="ＭＳ Ｐゴシック" pitchFamily="34" charset="-128"/>
              </a:rPr>
              <a:t> Sphinx-4?</a:t>
            </a:r>
          </a:p>
          <a:p>
            <a:pPr eaLnBrk="1" hangingPunct="1">
              <a:spcBef>
                <a:spcPct val="0"/>
              </a:spcBef>
            </a:pPr>
            <a:r>
              <a:rPr lang="en-US" altLang="es-ES" dirty="0" smtClean="0">
                <a:ea typeface="ＭＳ Ｐゴシック" pitchFamily="34" charset="-128"/>
              </a:rPr>
              <a:t>Sphinx-4 describes a group of speech recognition systems developed at Carnegie Mellon University. These include a series of speech recognizers (Sphinx 2 - 4) and an acoustic model trainer (called </a:t>
            </a:r>
            <a:r>
              <a:rPr lang="en-US" altLang="es-ES" dirty="0" err="1" smtClean="0">
                <a:ea typeface="ＭＳ Ｐゴシック" pitchFamily="34" charset="-128"/>
              </a:rPr>
              <a:t>SphinxTrain</a:t>
            </a:r>
            <a:r>
              <a:rPr lang="en-US" altLang="es-ES" dirty="0" smtClean="0">
                <a:ea typeface="ＭＳ Ｐゴシック" pitchFamily="34" charset="-128"/>
              </a:rPr>
              <a:t>).</a:t>
            </a:r>
            <a:endParaRPr lang="es-ES" altLang="es-ES" dirty="0" smtClean="0">
              <a:ea typeface="ＭＳ Ｐゴシック" pitchFamily="34" charset="-128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err="1" smtClean="0">
                <a:ea typeface="ＭＳ Ｐゴシック" pitchFamily="34" charset="-128"/>
              </a:rPr>
              <a:t>The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main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elements</a:t>
            </a:r>
            <a:r>
              <a:rPr lang="es-ES" altLang="es-ES" dirty="0" smtClean="0">
                <a:ea typeface="ＭＳ Ｐゴシック" pitchFamily="34" charset="-128"/>
              </a:rPr>
              <a:t> of Sphinx-4 are: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s-ES" altLang="es-ES" dirty="0" err="1" smtClean="0">
                <a:ea typeface="ＭＳ Ｐゴシック" pitchFamily="34" charset="-128"/>
              </a:rPr>
              <a:t>Two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model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types</a:t>
            </a:r>
            <a:r>
              <a:rPr lang="es-ES" altLang="es-ES" dirty="0" smtClean="0">
                <a:ea typeface="ＭＳ Ｐゴシック" pitchFamily="34" charset="-128"/>
              </a:rPr>
              <a:t> --a </a:t>
            </a:r>
            <a:r>
              <a:rPr lang="es-ES" altLang="es-ES" dirty="0" err="1" smtClean="0">
                <a:ea typeface="ＭＳ Ｐゴシック" pitchFamily="34" charset="-128"/>
              </a:rPr>
              <a:t>language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model</a:t>
            </a:r>
            <a:r>
              <a:rPr lang="es-ES" altLang="es-ES" dirty="0" smtClean="0">
                <a:ea typeface="ＭＳ Ｐゴシック" pitchFamily="34" charset="-128"/>
              </a:rPr>
              <a:t>  and </a:t>
            </a:r>
            <a:r>
              <a:rPr lang="es-ES" altLang="es-ES" dirty="0" err="1" smtClean="0">
                <a:ea typeface="ＭＳ Ｐゴシック" pitchFamily="34" charset="-128"/>
              </a:rPr>
              <a:t>an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acoustic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model</a:t>
            </a:r>
            <a:r>
              <a:rPr lang="es-ES" altLang="es-ES" dirty="0" smtClean="0">
                <a:ea typeface="ＭＳ Ｐゴシック" pitchFamily="34" charset="-128"/>
              </a:rPr>
              <a:t>. </a:t>
            </a:r>
            <a:r>
              <a:rPr lang="es-ES" altLang="es-ES" dirty="0" err="1" smtClean="0">
                <a:ea typeface="ＭＳ Ｐゴシック" pitchFamily="34" charset="-128"/>
              </a:rPr>
              <a:t>The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language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model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includes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grammars</a:t>
            </a:r>
            <a:r>
              <a:rPr lang="es-ES" altLang="es-ES" dirty="0" smtClean="0">
                <a:ea typeface="ＭＳ Ｐゴシック" pitchFamily="34" charset="-128"/>
              </a:rPr>
              <a:t> and </a:t>
            </a:r>
            <a:r>
              <a:rPr lang="es-ES" altLang="es-ES" dirty="0" err="1" smtClean="0">
                <a:ea typeface="ＭＳ Ｐゴシック" pitchFamily="34" charset="-128"/>
              </a:rPr>
              <a:t>dictionaries</a:t>
            </a:r>
            <a:r>
              <a:rPr lang="es-ES" altLang="es-ES" dirty="0" smtClean="0">
                <a:ea typeface="ＭＳ Ｐゴシック" pitchFamily="34" charset="-128"/>
              </a:rPr>
              <a:t>. </a:t>
            </a:r>
            <a:r>
              <a:rPr lang="es-ES" altLang="es-ES" dirty="0" err="1" smtClean="0">
                <a:ea typeface="ＭＳ Ｐゴシック" pitchFamily="34" charset="-128"/>
              </a:rPr>
              <a:t>Acoustic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models</a:t>
            </a:r>
            <a:r>
              <a:rPr lang="es-ES" altLang="es-ES" dirty="0" smtClean="0">
                <a:ea typeface="ＭＳ Ｐゴシック" pitchFamily="34" charset="-128"/>
              </a:rPr>
              <a:t> are wave </a:t>
            </a:r>
            <a:r>
              <a:rPr lang="es-ES" altLang="es-ES" dirty="0" err="1" smtClean="0">
                <a:ea typeface="ＭＳ Ｐゴシック" pitchFamily="34" charset="-128"/>
              </a:rPr>
              <a:t>modulation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algorithmics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for</a:t>
            </a:r>
            <a:r>
              <a:rPr lang="es-ES" altLang="es-ES" dirty="0" smtClean="0">
                <a:ea typeface="ＭＳ Ｐゴシック" pitchFamily="34" charset="-128"/>
              </a:rPr>
              <a:t> human </a:t>
            </a:r>
            <a:r>
              <a:rPr lang="es-ES" altLang="es-ES" dirty="0" err="1" smtClean="0">
                <a:ea typeface="ＭＳ Ｐゴシック" pitchFamily="34" charset="-128"/>
              </a:rPr>
              <a:t>voice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recognition</a:t>
            </a:r>
            <a:r>
              <a:rPr lang="es-ES" altLang="es-ES" dirty="0" smtClean="0">
                <a:ea typeface="ＭＳ Ｐゴシック" pitchFamily="34" charset="-128"/>
              </a:rPr>
              <a:t> --</a:t>
            </a:r>
            <a:r>
              <a:rPr lang="es-ES" altLang="es-ES" dirty="0" err="1" smtClean="0">
                <a:ea typeface="ＭＳ Ｐゴシック" pitchFamily="34" charset="-128"/>
              </a:rPr>
              <a:t>this</a:t>
            </a:r>
            <a:r>
              <a:rPr lang="es-ES" altLang="es-ES" dirty="0" smtClean="0">
                <a:ea typeface="ＭＳ Ｐゴシック" pitchFamily="34" charset="-128"/>
              </a:rPr>
              <a:t> software uses </a:t>
            </a:r>
            <a:r>
              <a:rPr lang="es-ES" altLang="es-ES" dirty="0" err="1" smtClean="0">
                <a:ea typeface="ＭＳ Ｐゴシック" pitchFamily="34" charset="-128"/>
              </a:rPr>
              <a:t>the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Hidden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Markov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Model</a:t>
            </a:r>
            <a:r>
              <a:rPr lang="es-ES" altLang="es-ES" dirty="0" smtClean="0">
                <a:ea typeface="ＭＳ Ｐゴシック" pitchFamily="34" charset="-128"/>
              </a:rPr>
              <a:t> (HMM).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err="1" smtClean="0">
                <a:ea typeface="ＭＳ Ｐゴシック" pitchFamily="34" charset="-128"/>
              </a:rPr>
              <a:t>There</a:t>
            </a:r>
            <a:r>
              <a:rPr lang="es-ES" altLang="es-ES" dirty="0" smtClean="0">
                <a:ea typeface="ＭＳ Ｐゴシック" pitchFamily="34" charset="-128"/>
              </a:rPr>
              <a:t> are </a:t>
            </a:r>
            <a:r>
              <a:rPr lang="es-ES" altLang="es-ES" dirty="0" err="1" smtClean="0">
                <a:ea typeface="ＭＳ Ｐゴシック" pitchFamily="34" charset="-128"/>
              </a:rPr>
              <a:t>many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fields</a:t>
            </a:r>
            <a:r>
              <a:rPr lang="es-ES" altLang="es-ES" dirty="0" smtClean="0">
                <a:ea typeface="ＭＳ Ｐゴシック" pitchFamily="34" charset="-128"/>
              </a:rPr>
              <a:t> of </a:t>
            </a:r>
            <a:r>
              <a:rPr lang="es-ES" altLang="es-ES" dirty="0" err="1" smtClean="0">
                <a:ea typeface="ＭＳ Ｐゴシック" pitchFamily="34" charset="-128"/>
              </a:rPr>
              <a:t>application</a:t>
            </a:r>
            <a:r>
              <a:rPr lang="es-ES" altLang="es-ES" dirty="0" smtClean="0">
                <a:ea typeface="ＭＳ Ｐゴシック" pitchFamily="34" charset="-128"/>
              </a:rPr>
              <a:t>: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s-ES" altLang="es-ES" dirty="0" smtClean="0">
                <a:ea typeface="ＭＳ Ｐゴシック" pitchFamily="34" charset="-128"/>
              </a:rPr>
              <a:t>DAM (Digital </a:t>
            </a:r>
            <a:r>
              <a:rPr lang="es-ES" altLang="es-ES" dirty="0" err="1" smtClean="0">
                <a:ea typeface="ＭＳ Ｐゴシック" pitchFamily="34" charset="-128"/>
              </a:rPr>
              <a:t>Asset</a:t>
            </a:r>
            <a:r>
              <a:rPr lang="es-ES" altLang="es-ES" dirty="0" smtClean="0">
                <a:ea typeface="ＭＳ Ｐゴシック" pitchFamily="34" charset="-128"/>
              </a:rPr>
              <a:t> Management)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ES" dirty="0" err="1" smtClean="0">
                <a:ea typeface="ＭＳ Ｐゴシック" pitchFamily="34" charset="-128"/>
              </a:rPr>
              <a:t>Trials</a:t>
            </a:r>
            <a:r>
              <a:rPr lang="es-ES" altLang="es-ES" dirty="0" smtClean="0">
                <a:ea typeface="ＭＳ Ｐゴシック" pitchFamily="34" charset="-128"/>
              </a:rPr>
              <a:t> </a:t>
            </a:r>
            <a:r>
              <a:rPr lang="es-ES" altLang="es-ES" dirty="0" err="1" smtClean="0">
                <a:ea typeface="ＭＳ Ｐゴシック" pitchFamily="34" charset="-128"/>
              </a:rPr>
              <a:t>recording</a:t>
            </a:r>
            <a:r>
              <a:rPr lang="es-ES" altLang="es-ES" dirty="0" smtClean="0">
                <a:ea typeface="ＭＳ Ｐゴシック" pitchFamily="34" charset="-128"/>
              </a:rPr>
              <a:t> in </a:t>
            </a:r>
            <a:r>
              <a:rPr lang="es-ES" altLang="es-ES" dirty="0" err="1" smtClean="0">
                <a:ea typeface="ＭＳ Ｐゴシック" pitchFamily="34" charset="-128"/>
              </a:rPr>
              <a:t>courts</a:t>
            </a:r>
            <a:endParaRPr lang="es-ES" altLang="es-ES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s-ES" altLang="es-ES" dirty="0" err="1" smtClean="0">
                <a:ea typeface="ＭＳ Ｐゴシック" pitchFamily="34" charset="-128"/>
              </a:rPr>
              <a:t>Movies</a:t>
            </a:r>
            <a:r>
              <a:rPr lang="es-ES" altLang="es-ES" dirty="0" smtClean="0">
                <a:ea typeface="ＭＳ Ｐゴシック" pitchFamily="34" charset="-128"/>
              </a:rPr>
              <a:t> and </a:t>
            </a:r>
            <a:r>
              <a:rPr lang="es-ES" altLang="es-ES" dirty="0" err="1" smtClean="0">
                <a:ea typeface="ＭＳ Ｐゴシック" pitchFamily="34" charset="-128"/>
              </a:rPr>
              <a:t>songs</a:t>
            </a:r>
            <a:r>
              <a:rPr lang="es-ES" altLang="es-ES" dirty="0" smtClean="0">
                <a:ea typeface="ＭＳ Ｐゴシック" pitchFamily="34" charset="-128"/>
              </a:rPr>
              <a:t> in media </a:t>
            </a:r>
            <a:r>
              <a:rPr lang="es-ES" altLang="es-ES" dirty="0" err="1" smtClean="0">
                <a:ea typeface="ＭＳ Ｐゴシック" pitchFamily="34" charset="-128"/>
              </a:rPr>
              <a:t>companies</a:t>
            </a:r>
            <a:endParaRPr lang="es-ES" altLang="es-ES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s-ES" altLang="es-ES" dirty="0" smtClean="0">
                <a:ea typeface="ＭＳ Ｐゴシック" pitchFamily="34" charset="-128"/>
              </a:rPr>
              <a:t>Radio and TV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ES" dirty="0" err="1" smtClean="0">
                <a:ea typeface="ＭＳ Ｐゴシック" pitchFamily="34" charset="-128"/>
              </a:rPr>
              <a:t>Education</a:t>
            </a:r>
            <a:r>
              <a:rPr lang="es-ES" altLang="es-ES" dirty="0" smtClean="0">
                <a:ea typeface="ＭＳ Ｐゴシック" pitchFamily="34" charset="-128"/>
              </a:rPr>
              <a:t>,</a:t>
            </a:r>
            <a:r>
              <a:rPr lang="es-ES" altLang="es-ES" baseline="0" dirty="0" smtClean="0">
                <a:ea typeface="ＭＳ Ｐゴシック" pitchFamily="34" charset="-128"/>
              </a:rPr>
              <a:t> </a:t>
            </a:r>
            <a:r>
              <a:rPr lang="es-ES" altLang="es-ES" baseline="0" dirty="0" err="1" smtClean="0">
                <a:ea typeface="ＭＳ Ｐゴシック" pitchFamily="34" charset="-128"/>
              </a:rPr>
              <a:t>Assistans</a:t>
            </a:r>
            <a:r>
              <a:rPr lang="es-ES" altLang="es-ES" baseline="0" dirty="0" smtClean="0">
                <a:ea typeface="ＭＳ Ｐゴシック" pitchFamily="34" charset="-128"/>
              </a:rPr>
              <a:t>, </a:t>
            </a:r>
            <a:r>
              <a:rPr lang="es-ES" altLang="es-ES" baseline="0" dirty="0" err="1" smtClean="0">
                <a:ea typeface="ＭＳ Ｐゴシック" pitchFamily="34" charset="-128"/>
              </a:rPr>
              <a:t>Speeches</a:t>
            </a:r>
            <a:r>
              <a:rPr lang="es-ES" altLang="es-ES" baseline="0" dirty="0" smtClean="0">
                <a:ea typeface="ＭＳ Ｐゴシック" pitchFamily="34" charset="-128"/>
              </a:rPr>
              <a:t> </a:t>
            </a:r>
            <a:r>
              <a:rPr lang="es-ES" altLang="es-ES" dirty="0" smtClean="0">
                <a:ea typeface="ＭＳ Ｐゴシック" pitchFamily="34" charset="-128"/>
              </a:rPr>
              <a:t>and more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s-ES" altLang="es-E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s-ES" dirty="0" smtClean="0">
                <a:ea typeface="ＭＳ Ｐゴシック" pitchFamily="34" charset="-128"/>
              </a:rPr>
              <a:t>In the hackathon… </a:t>
            </a:r>
            <a:r>
              <a:rPr lang="en-US" altLang="es-ES" dirty="0" err="1" smtClean="0">
                <a:ea typeface="ＭＳ Ｐゴシック" pitchFamily="34" charset="-128"/>
              </a:rPr>
              <a:t>hahaha</a:t>
            </a:r>
            <a:r>
              <a:rPr lang="en-US" altLang="es-ES" smtClean="0">
                <a:ea typeface="ＭＳ Ｐゴシック" pitchFamily="34" charset="-128"/>
              </a:rPr>
              <a:t>!!</a:t>
            </a:r>
          </a:p>
          <a:p>
            <a:pPr eaLnBrk="1" hangingPunct="1">
              <a:spcBef>
                <a:spcPct val="0"/>
              </a:spcBef>
            </a:pPr>
            <a:endParaRPr lang="en-US" altLang="es-ES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s-ES" altLang="es-ES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s-ES" altLang="es-E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‹Nº›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egor@fegor.com" TargetMode="External"/><Relationship Id="rId5" Type="http://schemas.openxmlformats.org/officeDocument/2006/relationships/hyperlink" Target="mailto:Mikel.asla@keensoft.es" TargetMode="External"/><Relationship Id="rId4" Type="http://schemas.openxmlformats.org/officeDocument/2006/relationships/hyperlink" Target="mailto:rgomez@smtecno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fegorama/aat/tree/beecon201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eaLnBrk="1" hangingPunct="1"/>
            <a:r>
              <a:rPr lang="en-US" altLang="es-ES" sz="5400" dirty="0"/>
              <a:t>‘Reload’ Alfresco Audio Transcriber</a:t>
            </a:r>
            <a:endParaRPr lang="es-ES" altLang="es-ES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Roberto Gómez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Mikel Asla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Fernando González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s-ES" dirty="0">
                <a:solidFill>
                  <a:schemeClr val="bg1"/>
                </a:solidFill>
                <a:latin typeface="Helvetica Neue Light" charset="0"/>
              </a:rPr>
              <a:t>To Do…</a:t>
            </a:r>
            <a:endParaRPr lang="es-ES" altLang="es-ES" dirty="0">
              <a:solidFill>
                <a:schemeClr val="bg1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89600" cy="349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s-ES" sz="2000" dirty="0">
                <a:solidFill>
                  <a:schemeClr val="bg1"/>
                </a:solidFill>
                <a:latin typeface="Helvetica Neue Light" charset="0"/>
              </a:rPr>
              <a:t>Specialized dictionaries and internationalization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s-ES" sz="2000" dirty="0">
                <a:solidFill>
                  <a:schemeClr val="bg1"/>
                </a:solidFill>
                <a:latin typeface="Helvetica Neue Light" charset="0"/>
              </a:rPr>
              <a:t>Interface for change of more recognize engines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s-ES" sz="2000" dirty="0">
                <a:solidFill>
                  <a:schemeClr val="bg1"/>
                </a:solidFill>
                <a:latin typeface="Helvetica Neue Light" charset="0"/>
              </a:rPr>
              <a:t>Feature for speech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s-ES" sz="2000" dirty="0">
                <a:solidFill>
                  <a:schemeClr val="bg1"/>
                </a:solidFill>
                <a:latin typeface="Helvetica Neue Light" charset="0"/>
              </a:rPr>
              <a:t>Feature for command action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s-ES" sz="2000" dirty="0">
                <a:solidFill>
                  <a:schemeClr val="bg1"/>
                </a:solidFill>
                <a:latin typeface="Helvetica Neue Light" charset="0"/>
              </a:rPr>
              <a:t>More</a:t>
            </a:r>
            <a:r>
              <a:rPr lang="en-US" altLang="es-ES" sz="2000" dirty="0" smtClean="0">
                <a:solidFill>
                  <a:schemeClr val="bg1"/>
                </a:solidFill>
                <a:latin typeface="Helvetica Neue Light" charset="0"/>
              </a:rPr>
              <a:t>?</a:t>
            </a:r>
            <a:endParaRPr lang="en-US" altLang="es-ES" sz="2000" dirty="0">
              <a:solidFill>
                <a:schemeClr val="bg1"/>
              </a:solidFill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Speaker contacts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hlinkClick r:id="rId4"/>
              </a:rPr>
              <a:t>rgomez@smtecno.com</a:t>
            </a: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s-ES" dirty="0">
                <a:hlinkClick r:id="rId5"/>
              </a:rPr>
              <a:t>m</a:t>
            </a:r>
            <a:r>
              <a:rPr lang="en" dirty="0" smtClean="0">
                <a:hlinkClick r:id="rId5"/>
              </a:rPr>
              <a:t>ikel.asla@keensoft.es</a:t>
            </a: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hlinkClick r:id="rId6"/>
              </a:rPr>
              <a:t>fegor@fegor.com</a:t>
            </a: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0" y="2186386"/>
            <a:ext cx="8520600" cy="74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dk2"/>
                </a:solidFill>
              </a:rPr>
              <a:t>Recognizing Audio</a:t>
            </a:r>
            <a:endParaRPr lang="en" sz="3600" dirty="0">
              <a:solidFill>
                <a:schemeClr val="dk2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3471255"/>
            <a:ext cx="8520600" cy="13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Alfresco + Sphinx 4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s-ES" dirty="0">
                <a:solidFill>
                  <a:srgbClr val="000000"/>
                </a:solidFill>
                <a:latin typeface="Helvetica Neue Light" charset="0"/>
              </a:rPr>
              <a:t>Why?</a:t>
            </a:r>
            <a:endParaRPr lang="es-ES" altLang="es-ES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dirty="0">
                <a:solidFill>
                  <a:srgbClr val="000000"/>
                </a:solidFill>
                <a:latin typeface="Helvetica Neue Light"/>
                <a:ea typeface="MS PGothic"/>
              </a:rPr>
              <a:t>A </a:t>
            </a:r>
            <a:r>
              <a:rPr lang="es-ES" sz="1400" dirty="0" err="1">
                <a:solidFill>
                  <a:srgbClr val="000000"/>
                </a:solidFill>
                <a:latin typeface="Helvetica Neue Light"/>
                <a:ea typeface="MS PGothic"/>
              </a:rPr>
              <a:t>lot</a:t>
            </a:r>
            <a:r>
              <a:rPr lang="es-ES" sz="1400" dirty="0">
                <a:solidFill>
                  <a:srgbClr val="000000"/>
                </a:solidFill>
                <a:latin typeface="Helvetica Neue Light"/>
                <a:ea typeface="MS PGothic"/>
              </a:rPr>
              <a:t> of audio/video files in </a:t>
            </a:r>
            <a:r>
              <a:rPr lang="es-ES" sz="1400" dirty="0" err="1">
                <a:solidFill>
                  <a:srgbClr val="000000"/>
                </a:solidFill>
                <a:latin typeface="Helvetica Neue Light"/>
                <a:ea typeface="MS PGothic"/>
              </a:rPr>
              <a:t>many</a:t>
            </a:r>
            <a:r>
              <a:rPr lang="es-ES" sz="1400" dirty="0">
                <a:solidFill>
                  <a:srgbClr val="000000"/>
                </a:solidFill>
                <a:latin typeface="Helvetica Neue Light"/>
                <a:ea typeface="MS PGothic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Helvetica Neue Light"/>
                <a:ea typeface="MS PGothic"/>
              </a:rPr>
              <a:t>companies</a:t>
            </a:r>
            <a:endParaRPr lang="es-ES" sz="1400" dirty="0">
              <a:solidFill>
                <a:srgbClr val="000000"/>
              </a:solidFill>
              <a:latin typeface="Helvetica Neue Light"/>
              <a:ea typeface="MS PGothic"/>
            </a:endParaRPr>
          </a:p>
          <a:p>
            <a:pPr marL="342900" indent="-342900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1400" dirty="0">
              <a:solidFill>
                <a:srgbClr val="000000"/>
              </a:solidFill>
              <a:latin typeface="Helvetica Neue Light"/>
              <a:ea typeface="MS PGothic"/>
            </a:endParaRPr>
          </a:p>
          <a:p>
            <a:pPr marL="342900" indent="-3429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dirty="0" err="1">
                <a:solidFill>
                  <a:srgbClr val="000000"/>
                </a:solidFill>
                <a:latin typeface="Helvetica Neue Light"/>
                <a:ea typeface="MS PGothic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Helvetica Neue Light"/>
                <a:ea typeface="MS PGothic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Helvetica Neue Light"/>
                <a:ea typeface="MS PGothic"/>
              </a:rPr>
              <a:t>need</a:t>
            </a:r>
            <a:r>
              <a:rPr lang="es-ES" sz="1400" dirty="0">
                <a:solidFill>
                  <a:srgbClr val="000000"/>
                </a:solidFill>
                <a:latin typeface="Helvetica Neue Light"/>
                <a:ea typeface="MS PGothic"/>
              </a:rPr>
              <a:t> to </a:t>
            </a:r>
            <a:r>
              <a:rPr lang="es-ES" sz="1400" dirty="0" err="1">
                <a:solidFill>
                  <a:srgbClr val="000000"/>
                </a:solidFill>
                <a:latin typeface="Helvetica Neue Light"/>
                <a:ea typeface="MS PGothic"/>
              </a:rPr>
              <a:t>seek</a:t>
            </a:r>
            <a:r>
              <a:rPr lang="es-ES" sz="1400" dirty="0">
                <a:solidFill>
                  <a:srgbClr val="000000"/>
                </a:solidFill>
                <a:latin typeface="Helvetica Neue Light"/>
                <a:ea typeface="MS PGothic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Helvetica Neue Light"/>
                <a:ea typeface="MS PGothic"/>
              </a:rPr>
              <a:t>words</a:t>
            </a:r>
            <a:r>
              <a:rPr lang="es-ES" sz="1400" dirty="0">
                <a:solidFill>
                  <a:srgbClr val="000000"/>
                </a:solidFill>
                <a:latin typeface="Helvetica Neue Light"/>
                <a:ea typeface="MS PGothic"/>
              </a:rPr>
              <a:t> in audio files</a:t>
            </a:r>
          </a:p>
          <a:p>
            <a:pPr marL="342900" indent="-342900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1400" dirty="0">
              <a:solidFill>
                <a:srgbClr val="000000"/>
              </a:solidFill>
              <a:latin typeface="Helvetica Neue Light"/>
              <a:ea typeface="MS PGothic"/>
            </a:endParaRPr>
          </a:p>
          <a:p>
            <a:pPr marL="342900" indent="-3429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dirty="0" err="1">
                <a:solidFill>
                  <a:srgbClr val="000000"/>
                </a:solidFill>
                <a:latin typeface="Helvetica Neue Light"/>
                <a:ea typeface="MS PGothic"/>
              </a:rPr>
              <a:t>Transcription</a:t>
            </a:r>
            <a:r>
              <a:rPr lang="es-ES" sz="1400" dirty="0">
                <a:solidFill>
                  <a:srgbClr val="000000"/>
                </a:solidFill>
                <a:latin typeface="Helvetica Neue Light"/>
                <a:ea typeface="MS PGothic"/>
              </a:rPr>
              <a:t> of </a:t>
            </a:r>
            <a:r>
              <a:rPr lang="es-ES" sz="1400" dirty="0" err="1">
                <a:solidFill>
                  <a:srgbClr val="000000"/>
                </a:solidFill>
                <a:latin typeface="Helvetica Neue Light"/>
                <a:ea typeface="MS PGothic"/>
              </a:rPr>
              <a:t>important</a:t>
            </a:r>
            <a:r>
              <a:rPr lang="es-ES" sz="1400" dirty="0">
                <a:solidFill>
                  <a:srgbClr val="000000"/>
                </a:solidFill>
                <a:latin typeface="Helvetica Neue Light"/>
                <a:ea typeface="MS PGothic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Helvetica Neue Light"/>
                <a:ea typeface="MS PGothic"/>
              </a:rPr>
              <a:t>conversations</a:t>
            </a:r>
            <a:endParaRPr lang="es-ES" sz="1400" dirty="0">
              <a:solidFill>
                <a:srgbClr val="000000"/>
              </a:solidFill>
              <a:latin typeface="Helvetica Neue Light"/>
              <a:ea typeface="MS PGothic"/>
            </a:endParaRPr>
          </a:p>
          <a:p>
            <a:pPr marL="342900" indent="-342900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1400" dirty="0">
              <a:solidFill>
                <a:srgbClr val="000000"/>
              </a:solidFill>
              <a:latin typeface="Helvetica Neue Light"/>
              <a:ea typeface="MS PGothic"/>
            </a:endParaRPr>
          </a:p>
          <a:p>
            <a:pPr marL="342900" indent="-3429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dirty="0" err="1">
                <a:solidFill>
                  <a:srgbClr val="000000"/>
                </a:solidFill>
                <a:latin typeface="Helvetica Neue Light"/>
                <a:ea typeface="MS PGothic"/>
              </a:rPr>
              <a:t>Efficiency</a:t>
            </a:r>
            <a:r>
              <a:rPr lang="es-ES" sz="1400" dirty="0">
                <a:solidFill>
                  <a:srgbClr val="000000"/>
                </a:solidFill>
                <a:latin typeface="Helvetica Neue Light"/>
                <a:ea typeface="MS PGothic"/>
              </a:rPr>
              <a:t> in DAM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</p:txBody>
      </p:sp>
      <p:pic>
        <p:nvPicPr>
          <p:cNvPr id="4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373563"/>
            <a:ext cx="26638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s-ES" dirty="0">
                <a:solidFill>
                  <a:srgbClr val="000000"/>
                </a:solidFill>
                <a:latin typeface="Helvetica Neue Light" charset="0"/>
              </a:rPr>
              <a:t>What is it?</a:t>
            </a:r>
            <a:endParaRPr lang="es-ES" altLang="es-ES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7572668" cy="33634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eaLnBrk="1" hangingPunct="1"/>
            <a:r>
              <a:rPr lang="en-US" altLang="es-ES" sz="2400" dirty="0" smtClean="0">
                <a:solidFill>
                  <a:srgbClr val="000000"/>
                </a:solidFill>
                <a:latin typeface="Helvetica Neue Light" charset="0"/>
              </a:rPr>
              <a:t>AAT </a:t>
            </a:r>
            <a:r>
              <a:rPr lang="en-US" altLang="es-ES" sz="2400" dirty="0">
                <a:solidFill>
                  <a:srgbClr val="000000"/>
                </a:solidFill>
                <a:latin typeface="Helvetica Neue Light" charset="0"/>
              </a:rPr>
              <a:t>(Alfresco Audio Transcriber)</a:t>
            </a:r>
          </a:p>
          <a:p>
            <a:pPr algn="ctr" eaLnBrk="1" hangingPunct="1"/>
            <a:endParaRPr lang="en-US" altLang="es-ES" sz="2400" dirty="0">
              <a:solidFill>
                <a:srgbClr val="000000"/>
              </a:solidFill>
              <a:latin typeface="Helvetica Neue Light" charset="0"/>
            </a:endParaRPr>
          </a:p>
          <a:p>
            <a:pPr algn="ctr" eaLnBrk="1" hangingPunct="1"/>
            <a:r>
              <a:rPr lang="en-US" altLang="es-ES" sz="2400" dirty="0">
                <a:solidFill>
                  <a:srgbClr val="000000"/>
                </a:solidFill>
                <a:latin typeface="Helvetica Neue Light" charset="0"/>
              </a:rPr>
              <a:t>Alfresco Action (Java) for audio transcription with Sphinx-4 from Carnegie </a:t>
            </a:r>
            <a:r>
              <a:rPr lang="en-US" altLang="es-ES" sz="2400">
                <a:solidFill>
                  <a:srgbClr val="000000"/>
                </a:solidFill>
                <a:latin typeface="Helvetica Neue Light" charset="0"/>
              </a:rPr>
              <a:t>Mellon </a:t>
            </a:r>
            <a:r>
              <a:rPr lang="en-US" altLang="es-ES" sz="2400" smtClean="0">
                <a:solidFill>
                  <a:srgbClr val="000000"/>
                </a:solidFill>
                <a:latin typeface="Helvetica Neue Light" charset="0"/>
              </a:rPr>
              <a:t>University</a:t>
            </a:r>
          </a:p>
          <a:p>
            <a:pPr algn="ctr" eaLnBrk="1" hangingPunct="1"/>
            <a:endParaRPr lang="en-US" altLang="es-ES" sz="2400" dirty="0" smtClean="0">
              <a:solidFill>
                <a:srgbClr val="000000"/>
              </a:solidFill>
              <a:latin typeface="Helvetica Neue Light" charset="0"/>
            </a:endParaRPr>
          </a:p>
          <a:p>
            <a:pPr algn="ctr" eaLnBrk="1" hangingPunct="1"/>
            <a:r>
              <a:rPr lang="en-US" altLang="es-ES" sz="2400" dirty="0">
                <a:solidFill>
                  <a:srgbClr val="000000"/>
                </a:solidFill>
                <a:latin typeface="Helvetica Neue Light" charset="0"/>
                <a:hlinkClick r:id="rId4"/>
              </a:rPr>
              <a:t>https://</a:t>
            </a:r>
            <a:r>
              <a:rPr lang="en-US" altLang="es-ES" sz="2400" dirty="0" smtClean="0">
                <a:solidFill>
                  <a:srgbClr val="000000"/>
                </a:solidFill>
                <a:latin typeface="Helvetica Neue Light" charset="0"/>
                <a:hlinkClick r:id="rId4"/>
              </a:rPr>
              <a:t>github.com/fegorama/aat/tree/beecon2017</a:t>
            </a:r>
            <a:endParaRPr lang="en-US" altLang="es-ES" sz="2400" dirty="0" smtClean="0">
              <a:solidFill>
                <a:srgbClr val="000000"/>
              </a:solidFill>
              <a:latin typeface="Helvetica Neue Light" charset="0"/>
            </a:endParaRPr>
          </a:p>
          <a:p>
            <a:pPr algn="ctr" eaLnBrk="1" hangingPunct="1"/>
            <a:endParaRPr lang="en-US" altLang="es-ES" sz="2400" dirty="0">
              <a:solidFill>
                <a:srgbClr val="000000"/>
              </a:solidFill>
              <a:latin typeface="Helvetica Neue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s-ES" dirty="0">
                <a:solidFill>
                  <a:srgbClr val="000000"/>
                </a:solidFill>
                <a:latin typeface="Helvetica Neue Light" charset="0"/>
              </a:rPr>
              <a:t>What is Sphinx-4?</a:t>
            </a:r>
            <a:endParaRPr lang="es-ES" altLang="es-ES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89600" cy="349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eaLnBrk="1" hangingPunct="1"/>
            <a:r>
              <a:rPr lang="en-US" altLang="es-ES" sz="2400" dirty="0">
                <a:solidFill>
                  <a:schemeClr val="bg1"/>
                </a:solidFill>
              </a:rPr>
              <a:t>A group of speech recognition systems developed at Carnegie Mellon University. These include a series of speech recognizers (Sphinx 2 - 4) and an acoustic model trainer (</a:t>
            </a:r>
            <a:r>
              <a:rPr lang="en-US" altLang="es-ES" sz="2400" dirty="0" err="1">
                <a:solidFill>
                  <a:schemeClr val="bg1"/>
                </a:solidFill>
              </a:rPr>
              <a:t>SphinxTrain</a:t>
            </a:r>
            <a:r>
              <a:rPr lang="en-US" altLang="es-ES" sz="2400" dirty="0">
                <a:solidFill>
                  <a:schemeClr val="bg1"/>
                </a:solidFill>
              </a:rPr>
              <a:t>).</a:t>
            </a:r>
            <a:endParaRPr lang="es-ES" altLang="es-ES" sz="2400" dirty="0">
              <a:solidFill>
                <a:schemeClr val="bg1"/>
              </a:solidFill>
            </a:endParaRPr>
          </a:p>
        </p:txBody>
      </p:sp>
      <p:pic>
        <p:nvPicPr>
          <p:cNvPr id="4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3478"/>
            <a:ext cx="21605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s-ES" dirty="0">
                <a:solidFill>
                  <a:srgbClr val="000000"/>
                </a:solidFill>
                <a:latin typeface="Helvetica Neue Light" charset="0"/>
              </a:rPr>
              <a:t>Elements of Sphinx-4</a:t>
            </a:r>
            <a:endParaRPr lang="es-ES" altLang="es-ES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89600" cy="349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eaLnBrk="1" hangingPunct="1"/>
            <a:r>
              <a:rPr lang="en-US" altLang="es-ES" sz="2000" dirty="0">
                <a:solidFill>
                  <a:schemeClr val="bg1"/>
                </a:solidFill>
              </a:rPr>
              <a:t>Language model:</a:t>
            </a:r>
          </a:p>
          <a:p>
            <a:pPr algn="ctr" eaLnBrk="1" hangingPunct="1"/>
            <a:r>
              <a:rPr lang="en-US" altLang="es-ES" sz="2000" dirty="0">
                <a:solidFill>
                  <a:schemeClr val="bg1"/>
                </a:solidFill>
              </a:rPr>
              <a:t>Grammars</a:t>
            </a:r>
          </a:p>
          <a:p>
            <a:pPr algn="ctr" eaLnBrk="1" hangingPunct="1"/>
            <a:r>
              <a:rPr lang="en-US" altLang="es-ES" sz="2000" dirty="0" smtClean="0">
                <a:solidFill>
                  <a:schemeClr val="bg1"/>
                </a:solidFill>
              </a:rPr>
              <a:t>Dictionaries</a:t>
            </a:r>
          </a:p>
          <a:p>
            <a:pPr algn="ctr" eaLnBrk="1" hangingPunct="1"/>
            <a:endParaRPr lang="en-US" altLang="es-ES" sz="2000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es-ES" sz="2000" dirty="0">
                <a:solidFill>
                  <a:schemeClr val="bg1"/>
                </a:solidFill>
              </a:rPr>
              <a:t>Acoustic models:</a:t>
            </a:r>
          </a:p>
          <a:p>
            <a:pPr algn="ctr" eaLnBrk="1" hangingPunct="1"/>
            <a:r>
              <a:rPr lang="en-US" altLang="es-ES" sz="2000" dirty="0">
                <a:solidFill>
                  <a:schemeClr val="bg1"/>
                </a:solidFill>
              </a:rPr>
              <a:t>Hidden Markov Model (HMM)</a:t>
            </a:r>
          </a:p>
          <a:p>
            <a:pPr algn="ctr" eaLnBrk="1" hangingPunct="1"/>
            <a:endParaRPr lang="es-ES" altLang="es-ES" sz="2400" dirty="0"/>
          </a:p>
        </p:txBody>
      </p:sp>
      <p:pic>
        <p:nvPicPr>
          <p:cNvPr id="4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3478"/>
            <a:ext cx="21605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8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s-ES" dirty="0">
                <a:solidFill>
                  <a:srgbClr val="000000"/>
                </a:solidFill>
                <a:latin typeface="Helvetica Neue Light" charset="0"/>
              </a:rPr>
              <a:t>Fields of application</a:t>
            </a:r>
            <a:endParaRPr lang="es-ES" altLang="es-ES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0260" cy="349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altLang="es-ES" sz="1200" b="1" dirty="0">
                <a:solidFill>
                  <a:srgbClr val="000000"/>
                </a:solidFill>
                <a:latin typeface="Helvetica Neue Light" charset="0"/>
              </a:rPr>
              <a:t>DAM (Digital </a:t>
            </a:r>
            <a:r>
              <a:rPr lang="es-ES" altLang="es-ES" sz="1200" b="1" dirty="0" err="1">
                <a:solidFill>
                  <a:srgbClr val="000000"/>
                </a:solidFill>
                <a:latin typeface="Helvetica Neue Light" charset="0"/>
              </a:rPr>
              <a:t>Asset</a:t>
            </a:r>
            <a:r>
              <a:rPr lang="es-ES" altLang="es-ES" sz="1200" b="1" dirty="0">
                <a:solidFill>
                  <a:srgbClr val="000000"/>
                </a:solidFill>
                <a:latin typeface="Helvetica Neue Light" charset="0"/>
              </a:rPr>
              <a:t> Management)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altLang="es-ES" sz="1200" b="1" dirty="0" err="1">
                <a:solidFill>
                  <a:srgbClr val="000000"/>
                </a:solidFill>
                <a:latin typeface="Helvetica Neue Light" charset="0"/>
              </a:rPr>
              <a:t>Trials</a:t>
            </a:r>
            <a:r>
              <a:rPr lang="es-ES" altLang="es-ES" sz="1200" b="1" dirty="0">
                <a:solidFill>
                  <a:srgbClr val="000000"/>
                </a:solidFill>
                <a:latin typeface="Helvetica Neue Light" charset="0"/>
              </a:rPr>
              <a:t> </a:t>
            </a:r>
            <a:r>
              <a:rPr lang="es-ES" altLang="es-ES" sz="1200" b="1" dirty="0" err="1">
                <a:solidFill>
                  <a:srgbClr val="000000"/>
                </a:solidFill>
                <a:latin typeface="Helvetica Neue Light" charset="0"/>
              </a:rPr>
              <a:t>recording</a:t>
            </a:r>
            <a:endParaRPr lang="es-ES" altLang="es-ES" sz="1200" b="1" dirty="0">
              <a:solidFill>
                <a:srgbClr val="000000"/>
              </a:solidFill>
              <a:latin typeface="Helvetica Neue Light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altLang="es-ES" sz="1200" b="1" dirty="0" err="1">
                <a:solidFill>
                  <a:srgbClr val="000000"/>
                </a:solidFill>
                <a:latin typeface="Helvetica Neue Light" charset="0"/>
              </a:rPr>
              <a:t>Movies</a:t>
            </a:r>
            <a:r>
              <a:rPr lang="es-ES" altLang="es-ES" sz="1200" b="1" dirty="0">
                <a:solidFill>
                  <a:srgbClr val="000000"/>
                </a:solidFill>
                <a:latin typeface="Helvetica Neue Light" charset="0"/>
              </a:rPr>
              <a:t> and </a:t>
            </a:r>
            <a:r>
              <a:rPr lang="es-ES" altLang="es-ES" sz="1200" b="1" dirty="0" err="1">
                <a:solidFill>
                  <a:srgbClr val="000000"/>
                </a:solidFill>
                <a:latin typeface="Helvetica Neue Light" charset="0"/>
              </a:rPr>
              <a:t>Songs</a:t>
            </a:r>
            <a:endParaRPr lang="es-ES" altLang="es-ES" sz="1200" b="1" dirty="0">
              <a:solidFill>
                <a:srgbClr val="000000"/>
              </a:solidFill>
              <a:latin typeface="Helvetica Neue Light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altLang="es-ES" sz="1200" b="1" dirty="0">
                <a:solidFill>
                  <a:srgbClr val="000000"/>
                </a:solidFill>
                <a:latin typeface="Helvetica Neue Light" charset="0"/>
              </a:rPr>
              <a:t>Radio and TV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altLang="es-ES" sz="1200" b="1" dirty="0" err="1">
                <a:solidFill>
                  <a:srgbClr val="000000"/>
                </a:solidFill>
                <a:latin typeface="Helvetica Neue Light" charset="0"/>
              </a:rPr>
              <a:t>Education</a:t>
            </a:r>
            <a:endParaRPr lang="es-ES" altLang="es-ES" sz="1200" b="1" dirty="0">
              <a:solidFill>
                <a:srgbClr val="000000"/>
              </a:solidFill>
              <a:latin typeface="Helvetica Neue Light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altLang="es-ES" sz="1200" b="1" dirty="0" err="1">
                <a:solidFill>
                  <a:srgbClr val="000000"/>
                </a:solidFill>
                <a:latin typeface="Helvetica Neue Light" charset="0"/>
              </a:rPr>
              <a:t>Assistants</a:t>
            </a:r>
            <a:endParaRPr lang="es-ES" altLang="es-ES" sz="1200" b="1" dirty="0">
              <a:solidFill>
                <a:srgbClr val="000000"/>
              </a:solidFill>
              <a:latin typeface="Helvetica Neue Light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altLang="es-ES" sz="1200" b="1" dirty="0" err="1">
                <a:solidFill>
                  <a:srgbClr val="000000"/>
                </a:solidFill>
                <a:latin typeface="Helvetica Neue Light" charset="0"/>
              </a:rPr>
              <a:t>Speeches</a:t>
            </a:r>
            <a:endParaRPr lang="es-ES" altLang="es-ES" sz="1200" b="1" dirty="0">
              <a:solidFill>
                <a:srgbClr val="000000"/>
              </a:solidFill>
              <a:latin typeface="Helvetica Neue Light" charset="0"/>
            </a:endParaRPr>
          </a:p>
          <a:p>
            <a:pPr eaLnBrk="1" hangingPunct="1"/>
            <a:endParaRPr lang="es-ES" altLang="es-ES" sz="2000" b="1" dirty="0">
              <a:solidFill>
                <a:srgbClr val="000000"/>
              </a:solidFill>
              <a:latin typeface="Helvetica Neue Light" charset="0"/>
            </a:endParaRPr>
          </a:p>
          <a:p>
            <a:pPr eaLnBrk="1" hangingPunct="1"/>
            <a:endParaRPr lang="es-ES" altLang="es-ES" sz="2000" b="1" dirty="0">
              <a:solidFill>
                <a:srgbClr val="000000"/>
              </a:solidFill>
              <a:latin typeface="Helvetica Neue Light" charset="0"/>
            </a:endParaRPr>
          </a:p>
          <a:p>
            <a:pPr algn="ctr" eaLnBrk="1" hangingPunct="1"/>
            <a:endParaRPr lang="es-ES" altLang="es-ES" sz="2400" dirty="0"/>
          </a:p>
        </p:txBody>
      </p:sp>
      <p:pic>
        <p:nvPicPr>
          <p:cNvPr id="4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3478"/>
            <a:ext cx="21605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31590"/>
            <a:ext cx="31146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43237"/>
            <a:ext cx="26066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8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0" y="2186386"/>
            <a:ext cx="8520600" cy="74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dk2"/>
                </a:solidFill>
              </a:rPr>
              <a:t>Reload Project…</a:t>
            </a:r>
            <a:endParaRPr lang="en" sz="3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s-ES" dirty="0" smtClean="0">
                <a:solidFill>
                  <a:schemeClr val="bg1"/>
                </a:solidFill>
                <a:latin typeface="Helvetica Neue Light" charset="0"/>
              </a:rPr>
              <a:t>In the hackathon</a:t>
            </a:r>
            <a:endParaRPr lang="es-ES" altLang="es-ES" dirty="0">
              <a:solidFill>
                <a:schemeClr val="bg1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89600" cy="349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s-ES" sz="2000" dirty="0" smtClean="0">
                <a:solidFill>
                  <a:schemeClr val="bg1"/>
                </a:solidFill>
                <a:latin typeface="Helvetica Neue Light" charset="0"/>
              </a:rPr>
              <a:t>Documentation in readme</a:t>
            </a:r>
            <a:endParaRPr lang="en-US" altLang="es-ES" sz="2000" dirty="0">
              <a:solidFill>
                <a:schemeClr val="bg1"/>
              </a:solidFill>
              <a:latin typeface="Helvetica Neue Light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s-ES" sz="2000" dirty="0" smtClean="0">
                <a:solidFill>
                  <a:schemeClr val="bg1"/>
                </a:solidFill>
                <a:latin typeface="Helvetica Neue Light" charset="0"/>
              </a:rPr>
              <a:t>Import project to SDK 3</a:t>
            </a:r>
            <a:endParaRPr lang="en-US" altLang="es-ES" sz="2000" dirty="0">
              <a:solidFill>
                <a:schemeClr val="bg1"/>
              </a:solidFill>
              <a:latin typeface="Helvetica Neue Light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s-ES" sz="2000" dirty="0" smtClean="0">
                <a:solidFill>
                  <a:schemeClr val="bg1"/>
                </a:solidFill>
                <a:latin typeface="Helvetica Neue Light" charset="0"/>
              </a:rPr>
              <a:t>Compile and tests</a:t>
            </a:r>
            <a:endParaRPr lang="en-US" altLang="es-ES" sz="2000" dirty="0">
              <a:solidFill>
                <a:schemeClr val="bg1"/>
              </a:solidFill>
              <a:latin typeface="Helvetica Neue Light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s-ES" sz="2000" dirty="0" err="1" smtClean="0">
                <a:solidFill>
                  <a:schemeClr val="bg1"/>
                </a:solidFill>
                <a:latin typeface="Helvetica Neue Light" charset="0"/>
              </a:rPr>
              <a:t>Begining</a:t>
            </a:r>
            <a:r>
              <a:rPr lang="en-US" altLang="es-ES" sz="2000" dirty="0" smtClean="0">
                <a:solidFill>
                  <a:schemeClr val="bg1"/>
                </a:solidFill>
                <a:latin typeface="Helvetica Neue Light" charset="0"/>
              </a:rPr>
              <a:t> ‘reload’ with Mikel, Roberto and Fernando</a:t>
            </a:r>
            <a:endParaRPr lang="en-US" altLang="es-ES" sz="2000" dirty="0">
              <a:solidFill>
                <a:schemeClr val="bg1"/>
              </a:solidFill>
              <a:latin typeface="Helvetica Neue Light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s-ES" sz="2000" dirty="0" smtClean="0">
                <a:solidFill>
                  <a:schemeClr val="bg1"/>
                </a:solidFill>
                <a:latin typeface="Helvetica Neue Light" charset="0"/>
              </a:rPr>
              <a:t>Jokes </a:t>
            </a:r>
            <a:r>
              <a:rPr lang="en-US" altLang="es-ES" sz="2000" smtClean="0">
                <a:solidFill>
                  <a:schemeClr val="bg1"/>
                </a:solidFill>
                <a:latin typeface="Helvetica Neue Light" charset="0"/>
              </a:rPr>
              <a:t>and jokes… and drinking… </a:t>
            </a:r>
            <a:r>
              <a:rPr lang="en-US" altLang="es-ES" sz="2000" dirty="0" smtClean="0">
                <a:solidFill>
                  <a:schemeClr val="bg1"/>
                </a:solidFill>
                <a:latin typeface="Helvetica Neue Light" charset="0"/>
                <a:sym typeface="Wingdings" panose="05000000000000000000" pitchFamily="2" charset="2"/>
              </a:rPr>
              <a:t></a:t>
            </a:r>
            <a:endParaRPr lang="en-US" altLang="es-ES" sz="2000" dirty="0">
              <a:solidFill>
                <a:schemeClr val="bg1"/>
              </a:solidFill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445</Words>
  <Application>Microsoft Office PowerPoint</Application>
  <PresentationFormat>Presentación en pantalla (16:9)</PresentationFormat>
  <Paragraphs>79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simple-dark-2</vt:lpstr>
      <vt:lpstr>‘Reload’ Alfresco Audio Transcriber</vt:lpstr>
      <vt:lpstr>Recognizing Audio</vt:lpstr>
      <vt:lpstr>Why?</vt:lpstr>
      <vt:lpstr>What is it?</vt:lpstr>
      <vt:lpstr>What is Sphinx-4?</vt:lpstr>
      <vt:lpstr>Elements of Sphinx-4</vt:lpstr>
      <vt:lpstr>Fields of application</vt:lpstr>
      <vt:lpstr>Reload Project…</vt:lpstr>
      <vt:lpstr>In the hackathon</vt:lpstr>
      <vt:lpstr>To Do…</vt:lpstr>
      <vt:lpstr>Speaker contacts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‘Reload’ Alfresco Audio Transcriber</dc:title>
  <dc:creator>Fernando González</dc:creator>
  <cp:lastModifiedBy>Fernando González</cp:lastModifiedBy>
  <cp:revision>9</cp:revision>
  <dcterms:modified xsi:type="dcterms:W3CDTF">2017-04-27T10:40:54Z</dcterms:modified>
</cp:coreProperties>
</file>