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0" r:id="rId6"/>
    <p:sldId id="291" r:id="rId7"/>
    <p:sldId id="298" r:id="rId8"/>
    <p:sldId id="293" r:id="rId9"/>
    <p:sldId id="295" r:id="rId10"/>
    <p:sldId id="296" r:id="rId11"/>
    <p:sldId id="29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3215" autoAdjust="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DBM1 Project:</a:t>
            </a:r>
            <a:br>
              <a:rPr lang="en-US" dirty="0"/>
            </a:br>
            <a:r>
              <a:rPr lang="en-US" dirty="0" err="1"/>
              <a:t>Letterboxd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Erica </a:t>
            </a:r>
            <a:r>
              <a:rPr lang="en-US" dirty="0" err="1"/>
              <a:t>Guardamagna</a:t>
            </a:r>
            <a:r>
              <a:rPr lang="en-US" dirty="0"/>
              <a:t> &amp; Fiona Eguare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Our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50" y="2301876"/>
            <a:ext cx="6400800" cy="36576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Kaggle - “</a:t>
            </a:r>
            <a:r>
              <a:rPr lang="en-US" sz="3600" dirty="0" err="1"/>
              <a:t>Letterboxd</a:t>
            </a:r>
            <a:r>
              <a:rPr lang="en-US" sz="3600" dirty="0"/>
              <a:t> Movie Ratings Data”</a:t>
            </a:r>
          </a:p>
          <a:p>
            <a:endParaRPr lang="en-US" sz="3600" dirty="0"/>
          </a:p>
          <a:p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4,885 </a:t>
            </a:r>
            <a:r>
              <a:rPr lang="en-US" sz="3600" dirty="0" err="1"/>
              <a:t>Letterboxd</a:t>
            </a:r>
            <a:r>
              <a:rPr lang="en-US" sz="3600" dirty="0"/>
              <a:t> movie data entries</a:t>
            </a:r>
          </a:p>
          <a:p>
            <a:pPr lvl="1"/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11,078,167 entries of ratings made by </a:t>
            </a:r>
            <a:r>
              <a:rPr lang="en-US" sz="3600" dirty="0" err="1"/>
              <a:t>Letterboxd</a:t>
            </a:r>
            <a:r>
              <a:rPr lang="en-US" sz="3600" dirty="0"/>
              <a:t>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50" y="2324100"/>
            <a:ext cx="6400800" cy="39243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Correct erroneous data formatting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 very incomplete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Normalize redundant data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Select interesting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Rename poorly named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1" y="116333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Er diagram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7068E-4D78-B55C-03A2-4E82AEBD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6200000">
            <a:off x="5115512" y="767652"/>
            <a:ext cx="5731149" cy="60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53" y="469900"/>
            <a:ext cx="9124951" cy="1362456"/>
          </a:xfrm>
        </p:spPr>
        <p:txBody>
          <a:bodyPr/>
          <a:lstStyle/>
          <a:p>
            <a:r>
              <a:rPr lang="en-US" dirty="0"/>
              <a:t>Our Queries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4EA1D58-E2AD-A881-3EBE-95DFF5B3B9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153" y="1600200"/>
            <a:ext cx="10369550" cy="475615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b="0" cap="none" dirty="0">
                <a:solidFill>
                  <a:schemeClr val="tx1"/>
                </a:solidFill>
              </a:rPr>
              <a:t>List all original languages and number of movies with each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b="0" cap="none" dirty="0">
                <a:solidFill>
                  <a:schemeClr val="tx1"/>
                </a:solidFill>
              </a:rPr>
              <a:t>List title and number of ratings for each movie rated, in descending order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b="0" cap="none" dirty="0">
                <a:solidFill>
                  <a:schemeClr val="tx1"/>
                </a:solidFill>
              </a:rPr>
              <a:t>Count ratings with each rating value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900" b="0" cap="none" dirty="0">
                <a:solidFill>
                  <a:schemeClr val="tx1"/>
                </a:solidFill>
              </a:rPr>
              <a:t>Give</a:t>
            </a:r>
            <a:r>
              <a:rPr lang="en-GB" sz="2800" cap="none" dirty="0">
                <a:solidFill>
                  <a:srgbClr val="224E7F"/>
                </a:solidFill>
              </a:rPr>
              <a:t> </a:t>
            </a:r>
            <a:r>
              <a:rPr lang="en-GB" sz="2900" b="0" cap="none" dirty="0">
                <a:solidFill>
                  <a:schemeClr val="tx1"/>
                </a:solidFill>
              </a:rPr>
              <a:t>the title, original language and release year for each movie that received a rating of 10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cap="none" dirty="0">
                <a:solidFill>
                  <a:srgbClr val="224E7F"/>
                </a:solidFill>
              </a:rPr>
              <a:t>List title of every movie rated by a given user, and the rating they gave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b="0" cap="none" dirty="0">
                <a:solidFill>
                  <a:schemeClr val="tx1"/>
                </a:solidFill>
              </a:rPr>
              <a:t>List ID, </a:t>
            </a:r>
            <a:r>
              <a:rPr lang="en-GB" sz="3200" b="0" cap="none" dirty="0">
                <a:solidFill>
                  <a:schemeClr val="tx1"/>
                </a:solidFill>
              </a:rPr>
              <a:t>average</a:t>
            </a:r>
            <a:r>
              <a:rPr lang="en-GB" sz="2800" b="0" cap="none" dirty="0">
                <a:solidFill>
                  <a:schemeClr val="tx1"/>
                </a:solidFill>
              </a:rPr>
              <a:t> rating, and number of ratings for movies with a given title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b="0" cap="none" dirty="0">
                <a:solidFill>
                  <a:schemeClr val="tx1"/>
                </a:solidFill>
              </a:rPr>
              <a:t>List number of ratings, and average rating given by each user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cap="none" dirty="0">
                <a:solidFill>
                  <a:schemeClr val="accent1"/>
                </a:solidFill>
              </a:rPr>
              <a:t>List all users who didn’t rate any of the movies in the movies table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800" b="0" cap="none" dirty="0">
                <a:solidFill>
                  <a:schemeClr val="tx1"/>
                </a:solidFill>
              </a:rPr>
              <a:t>List the titles of all horror movies released in 2020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GB" sz="2800" b="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04850" y="1604708"/>
            <a:ext cx="4297679" cy="455295"/>
          </a:xfrm>
        </p:spPr>
        <p:txBody>
          <a:bodyPr/>
          <a:lstStyle/>
          <a:p>
            <a:r>
              <a:rPr lang="en-US" dirty="0"/>
              <a:t>Query n°5</a:t>
            </a:r>
          </a:p>
        </p:txBody>
      </p:sp>
      <p:pic>
        <p:nvPicPr>
          <p:cNvPr id="2" name="Segnaposto contenuto 1">
            <a:extLst>
              <a:ext uri="{FF2B5EF4-FFF2-40B4-BE49-F238E27FC236}">
                <a16:creationId xmlns:a16="http://schemas.microsoft.com/office/drawing/2014/main" id="{19C67226-4F97-6324-C918-B7FC94EC61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5554" y="2162556"/>
            <a:ext cx="4110322" cy="396297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32424" y="1602803"/>
            <a:ext cx="4297680" cy="457200"/>
          </a:xfrm>
        </p:spPr>
        <p:txBody>
          <a:bodyPr/>
          <a:lstStyle/>
          <a:p>
            <a:r>
              <a:rPr lang="en-ZA" dirty="0"/>
              <a:t>Query n°8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BF8E996-D30F-8BDF-A8CE-9D9C4E2AADD8}"/>
              </a:ext>
            </a:extLst>
          </p:cNvPr>
          <p:cNvSpPr txBox="1">
            <a:spLocks/>
          </p:cNvSpPr>
          <p:nvPr/>
        </p:nvSpPr>
        <p:spPr>
          <a:xfrm>
            <a:off x="605153" y="469900"/>
            <a:ext cx="9124951" cy="13624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queries in </a:t>
            </a:r>
            <a:r>
              <a:rPr lang="en-US" dirty="0" err="1"/>
              <a:t>sql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0DC57-0EFD-6F13-7021-78EA8F3F1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2" b="1"/>
          <a:stretch/>
        </p:blipFill>
        <p:spPr bwMode="auto">
          <a:xfrm>
            <a:off x="5432424" y="2162557"/>
            <a:ext cx="4858889" cy="2167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1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53" y="469900"/>
            <a:ext cx="9124951" cy="1362456"/>
          </a:xfrm>
        </p:spPr>
        <p:txBody>
          <a:bodyPr/>
          <a:lstStyle/>
          <a:p>
            <a:r>
              <a:rPr lang="en-US" dirty="0"/>
              <a:t>Our Queries in RELATIONAL ALGEBRA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44EA1D58-E2AD-A881-3EBE-95DFF5B3B9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8504" y="2101850"/>
                <a:ext cx="10369550" cy="475615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2800" b="0" cap="none" dirty="0">
                    <a:solidFill>
                      <a:schemeClr val="tx1"/>
                    </a:solidFill>
                  </a:rPr>
                  <a:t>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⨅</m:t>
                        </m:r>
                      </m:e>
                      <m:sub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𝑚𝑜𝑣𝑖𝑒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𝑟𝑎𝑡𝑖𝑛𝑔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𝑣𝑎𝑙</m:t>
                        </m:r>
                      </m:sub>
                    </m:sSub>
                    <m:r>
                      <a:rPr lang="it-IT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𝜗</m:t>
                        </m:r>
                      </m:e>
                      <m:sub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𝑢𝑠𝑒𝑟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</m:t>
                        </m:r>
                        <m:sSup>
                          <m:sSupPr>
                            <m:ctrlPr>
                              <a:rPr lang="it-IT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it-IT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𝑑𝑒𝑎𝑡h𝑝𝑟𝑜𝑜</m:t>
                        </m:r>
                        <m:sSup>
                          <m:sSupPr>
                            <m:ctrlPr>
                              <a:rPr lang="it-IT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it-IT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it-IT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𝑀𝑜𝑣𝑖𝑒𝑠</m:t>
                    </m:r>
                    <m:sSub>
                      <m:sSubPr>
                        <m:ctrlP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⋈</m:t>
                        </m:r>
                      </m:e>
                      <m:sub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𝑀𝑜𝑣𝑖𝑒𝑠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𝑚𝑜𝑣𝑖𝑒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𝑅𝑎𝑡𝑖𝑛𝑖𝑔𝑠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𝑚𝑜𝑣𝑖𝑒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it-IT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it-IT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𝑅𝑎𝑡𝑖𝑛𝑔𝑠</m:t>
                    </m:r>
                    <m:r>
                      <a:rPr lang="it-IT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endParaRPr lang="en-GB" sz="2800" b="0" cap="none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en-GB" sz="2800" b="0" cap="none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⨅</m:t>
                          </m:r>
                        </m:e>
                        <m:sub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𝑢𝑠𝑒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IE" sz="1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E" sz="1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𝑅𝑎𝑡𝑖𝑛𝑔𝑠</m:t>
                      </m:r>
                      <m:r>
                        <a:rPr lang="en-IE" sz="1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⨅</m:t>
                          </m:r>
                        </m:e>
                        <m:sub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𝑢𝑠𝑒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IE" sz="1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E" sz="1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𝑅𝑎𝑡𝑖𝑛𝑔𝑠</m:t>
                      </m:r>
                      <m:sSub>
                        <m:sSubPr>
                          <m:ctrl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ratings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movie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id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r>
                            <m:rPr>
                              <m:sty m:val="p"/>
                            </m:r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movies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movie</m:t>
                          </m:r>
                          <m: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E" sz="1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id</m:t>
                          </m:r>
                        </m:sub>
                      </m:sSub>
                      <m:r>
                        <a:rPr lang="en-IE" sz="1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𝑀𝑜𝑣𝑖𝑒𝑠</m:t>
                      </m:r>
                      <m:r>
                        <a:rPr lang="en-IE" sz="1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44EA1D58-E2AD-A881-3EBE-95DFF5B3B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8504" y="2101850"/>
                <a:ext cx="10369550" cy="4756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633BF69-A846-659E-EDFD-E95AFD16F22E}"/>
              </a:ext>
            </a:extLst>
          </p:cNvPr>
          <p:cNvSpPr txBox="1">
            <a:spLocks/>
          </p:cNvSpPr>
          <p:nvPr/>
        </p:nvSpPr>
        <p:spPr>
          <a:xfrm>
            <a:off x="605152" y="2678838"/>
            <a:ext cx="4297679" cy="4552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n°5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733E21B-8C3A-D353-E55A-6C8C0272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152" y="4179162"/>
            <a:ext cx="4297680" cy="457200"/>
          </a:xfrm>
        </p:spPr>
        <p:txBody>
          <a:bodyPr/>
          <a:lstStyle/>
          <a:p>
            <a:r>
              <a:rPr lang="en-ZA" dirty="0"/>
              <a:t>Query n°8</a:t>
            </a:r>
          </a:p>
        </p:txBody>
      </p:sp>
    </p:spTree>
    <p:extLst>
      <p:ext uri="{BB962C8B-B14F-4D97-AF65-F5344CB8AC3E}">
        <p14:creationId xmlns:p14="http://schemas.microsoft.com/office/powerpoint/2010/main" val="63847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04850" y="1604708"/>
            <a:ext cx="4297679" cy="455295"/>
          </a:xfrm>
        </p:spPr>
        <p:txBody>
          <a:bodyPr/>
          <a:lstStyle/>
          <a:p>
            <a:r>
              <a:rPr lang="en-US" dirty="0"/>
              <a:t>Query n°5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32424" y="1602803"/>
            <a:ext cx="4297680" cy="457200"/>
          </a:xfrm>
        </p:spPr>
        <p:txBody>
          <a:bodyPr/>
          <a:lstStyle/>
          <a:p>
            <a:r>
              <a:rPr lang="en-ZA" dirty="0"/>
              <a:t>Query n°8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BF8E996-D30F-8BDF-A8CE-9D9C4E2AADD8}"/>
              </a:ext>
            </a:extLst>
          </p:cNvPr>
          <p:cNvSpPr txBox="1">
            <a:spLocks/>
          </p:cNvSpPr>
          <p:nvPr/>
        </p:nvSpPr>
        <p:spPr>
          <a:xfrm>
            <a:off x="605153" y="469900"/>
            <a:ext cx="9124951" cy="13624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queries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DCC1F-1246-7F8C-FD4B-7E3C3AE45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48"/>
          <a:stretch/>
        </p:blipFill>
        <p:spPr>
          <a:xfrm>
            <a:off x="798528" y="2162556"/>
            <a:ext cx="4110202" cy="433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11C0D-50BC-807D-479A-C404D114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71240" y="2060003"/>
            <a:ext cx="1563599" cy="45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/>
              <a:t>We are happy to take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{2ED90162-585E-463B-90B8-B84439B3DB62}tf33968143_win32</Template>
  <TotalTime>146</TotalTime>
  <Words>247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Office Theme</vt:lpstr>
      <vt:lpstr>DBM1 Project: Letterboxd</vt:lpstr>
      <vt:lpstr>Our Data Set</vt:lpstr>
      <vt:lpstr>Pre-processing</vt:lpstr>
      <vt:lpstr>Er diagram</vt:lpstr>
      <vt:lpstr>Our Queries</vt:lpstr>
      <vt:lpstr>PowerPoint Presentation</vt:lpstr>
      <vt:lpstr>Our Queries in RELATIONAL ALGEBRA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DBM1 Project: Letterboxd</dc:title>
  <dc:creator>Fiona Eguare</dc:creator>
  <cp:lastModifiedBy>Fiona Eguare</cp:lastModifiedBy>
  <cp:revision>17</cp:revision>
  <dcterms:created xsi:type="dcterms:W3CDTF">2023-11-06T20:39:52Z</dcterms:created>
  <dcterms:modified xsi:type="dcterms:W3CDTF">2023-11-07T17:02:51Z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