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9" r:id="rId4"/>
    <p:sldId id="259" r:id="rId5"/>
    <p:sldId id="260" r:id="rId6"/>
    <p:sldId id="267" r:id="rId7"/>
    <p:sldId id="262" r:id="rId8"/>
    <p:sldId id="266" r:id="rId9"/>
    <p:sldId id="26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2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98616349-C9A4-482E-86FC-56D4034110C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354B5208-612F-4AA8-9907-4C2B677C193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43128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6349-C9A4-482E-86FC-56D4034110C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208-612F-4AA8-9907-4C2B677C19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65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6349-C9A4-482E-86FC-56D4034110C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208-612F-4AA8-9907-4C2B677C19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59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6349-C9A4-482E-86FC-56D4034110C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208-612F-4AA8-9907-4C2B677C19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349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6349-C9A4-482E-86FC-56D4034110C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208-612F-4AA8-9907-4C2B677C19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62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6349-C9A4-482E-86FC-56D4034110C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208-612F-4AA8-9907-4C2B677C19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998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6349-C9A4-482E-86FC-56D4034110C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208-612F-4AA8-9907-4C2B677C19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8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6349-C9A4-482E-86FC-56D4034110C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208-612F-4AA8-9907-4C2B677C19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7772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6349-C9A4-482E-86FC-56D4034110C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208-612F-4AA8-9907-4C2B677C19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585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98616349-C9A4-482E-86FC-56D4034110C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354B5208-612F-4AA8-9907-4C2B677C19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448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6349-C9A4-482E-86FC-56D4034110C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354B5208-612F-4AA8-9907-4C2B677C19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63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6349-C9A4-482E-86FC-56D4034110C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208-612F-4AA8-9907-4C2B677C19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966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6349-C9A4-482E-86FC-56D4034110C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208-612F-4AA8-9907-4C2B677C19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13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6349-C9A4-482E-86FC-56D4034110C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208-612F-4AA8-9907-4C2B677C19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34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6349-C9A4-482E-86FC-56D4034110C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208-612F-4AA8-9907-4C2B677C19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10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6349-C9A4-482E-86FC-56D4034110C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208-612F-4AA8-9907-4C2B677C19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15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6349-C9A4-482E-86FC-56D4034110C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208-612F-4AA8-9907-4C2B677C19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96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616349-C9A4-482E-86FC-56D4034110C2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4B5208-612F-4AA8-9907-4C2B677C19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00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OFICINA EN ED. INTERAMERICAS</a:t>
            </a:r>
            <a:endParaRPr lang="es-E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VENTA DE OFICINA</a:t>
            </a:r>
            <a:endParaRPr lang="es-E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02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6008400"/>
            <a:ext cx="9143999" cy="849600"/>
          </a:xfrm>
          <a:gradFill flip="none" rotWithShape="1">
            <a:gsLst>
              <a:gs pos="0">
                <a:schemeClr val="accent1">
                  <a:alpha val="14000"/>
                </a:schemeClr>
              </a:gs>
              <a:gs pos="50000">
                <a:schemeClr val="accent1">
                  <a:lumMod val="60000"/>
                  <a:lumOff val="40000"/>
                  <a:alpha val="28000"/>
                </a:schemeClr>
              </a:gs>
              <a:gs pos="100000">
                <a:schemeClr val="accent1">
                  <a:lumMod val="75000"/>
                  <a:alpha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GT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Área de recepción y caja</a:t>
            </a:r>
            <a:endParaRPr lang="es-E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9"/>
          <a:stretch/>
        </p:blipFill>
        <p:spPr>
          <a:xfrm>
            <a:off x="5932424" y="39566"/>
            <a:ext cx="3211576" cy="487309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/>
          <a:stretch/>
        </p:blipFill>
        <p:spPr>
          <a:xfrm>
            <a:off x="1" y="0"/>
            <a:ext cx="4165601" cy="292179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5" b="11431"/>
          <a:stretch/>
        </p:blipFill>
        <p:spPr>
          <a:xfrm>
            <a:off x="3543300" y="1981200"/>
            <a:ext cx="2693925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8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" y="5999816"/>
            <a:ext cx="9143999" cy="850604"/>
          </a:xfrm>
          <a:gradFill flip="none" rotWithShape="1">
            <a:gsLst>
              <a:gs pos="0">
                <a:schemeClr val="accent1">
                  <a:alpha val="14000"/>
                </a:schemeClr>
              </a:gs>
              <a:gs pos="50000">
                <a:schemeClr val="accent1">
                  <a:lumMod val="60000"/>
                  <a:lumOff val="40000"/>
                  <a:alpha val="28000"/>
                </a:schemeClr>
              </a:gs>
              <a:gs pos="100000">
                <a:schemeClr val="accent1">
                  <a:lumMod val="75000"/>
                  <a:alpha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GT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Descripción del bien</a:t>
            </a:r>
            <a:endParaRPr lang="es-E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982133" y="635001"/>
            <a:ext cx="7704667" cy="5364816"/>
          </a:xfrm>
        </p:spPr>
        <p:txBody>
          <a:bodyPr>
            <a:normAutofit lnSpcReduction="10000"/>
          </a:bodyPr>
          <a:lstStyle/>
          <a:p>
            <a:r>
              <a:rPr lang="es-GT" dirty="0">
                <a:latin typeface="Bookman Old Style" panose="02050604050505020204" pitchFamily="18" charset="0"/>
              </a:rPr>
              <a:t>Oficina de 840</a:t>
            </a:r>
            <a:r>
              <a:rPr lang="es-ES" dirty="0">
                <a:latin typeface="Bookman Old Style" panose="02050604050505020204" pitchFamily="18" charset="0"/>
              </a:rPr>
              <a:t> m</a:t>
            </a:r>
            <a:r>
              <a:rPr lang="es-ES" baseline="30000" dirty="0">
                <a:latin typeface="Bookman Old Style" panose="02050604050505020204" pitchFamily="18" charset="0"/>
              </a:rPr>
              <a:t>2</a:t>
            </a:r>
            <a:r>
              <a:rPr lang="es-ES" dirty="0">
                <a:latin typeface="Bookman Old Style" panose="02050604050505020204" pitchFamily="18" charset="0"/>
              </a:rPr>
              <a:t> (área sólo de oficinas)</a:t>
            </a:r>
          </a:p>
          <a:p>
            <a:r>
              <a:rPr lang="es-GT" dirty="0">
                <a:latin typeface="Bookman Old Style" panose="02050604050505020204" pitchFamily="18" charset="0"/>
              </a:rPr>
              <a:t>Consiste de 8 secciones y puede ser vendida parcialmente (mínimo en venta parcial de 250m</a:t>
            </a:r>
            <a:r>
              <a:rPr lang="es-GT" baseline="30000" dirty="0">
                <a:latin typeface="Bookman Old Style" panose="02050604050505020204" pitchFamily="18" charset="0"/>
              </a:rPr>
              <a:t>2</a:t>
            </a:r>
            <a:r>
              <a:rPr lang="es-GT" dirty="0">
                <a:latin typeface="Bookman Old Style" panose="02050604050505020204" pitchFamily="18" charset="0"/>
              </a:rPr>
              <a:t>)</a:t>
            </a:r>
          </a:p>
          <a:p>
            <a:r>
              <a:rPr lang="es-GT" dirty="0">
                <a:latin typeface="Bookman Old Style" panose="02050604050505020204" pitchFamily="18" charset="0"/>
              </a:rPr>
              <a:t>El complejo tiene área de presidencia, gerencia, oficinas general, cafetería, recepción, caja</a:t>
            </a:r>
          </a:p>
          <a:p>
            <a:r>
              <a:rPr lang="es-GT" dirty="0">
                <a:latin typeface="Bookman Old Style" panose="02050604050505020204" pitchFamily="18" charset="0"/>
              </a:rPr>
              <a:t>Tiene varias salas de reuniones</a:t>
            </a:r>
          </a:p>
          <a:p>
            <a:r>
              <a:rPr lang="es-GT" dirty="0">
                <a:latin typeface="Bookman Old Style" panose="02050604050505020204" pitchFamily="18" charset="0"/>
              </a:rPr>
              <a:t>Incluye 9 parqueos sencillos y 3 parqueos dobles </a:t>
            </a:r>
          </a:p>
          <a:p>
            <a:r>
              <a:rPr lang="es-GT" dirty="0">
                <a:latin typeface="Bookman Old Style" panose="02050604050505020204" pitchFamily="18" charset="0"/>
              </a:rPr>
              <a:t>Equipada con cortinas traslucidas tipo rollos, puntos de red, alfombras</a:t>
            </a:r>
          </a:p>
          <a:p>
            <a:r>
              <a:rPr lang="es-GT" dirty="0">
                <a:latin typeface="Bookman Old Style" panose="02050604050505020204" pitchFamily="18" charset="0"/>
              </a:rPr>
              <a:t>Precio: US$2,220,750.00</a:t>
            </a:r>
          </a:p>
        </p:txBody>
      </p:sp>
    </p:spTree>
    <p:extLst>
      <p:ext uri="{BB962C8B-B14F-4D97-AF65-F5344CB8AC3E}">
        <p14:creationId xmlns:p14="http://schemas.microsoft.com/office/powerpoint/2010/main" val="271993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" y="5999816"/>
            <a:ext cx="9143999" cy="850604"/>
          </a:xfrm>
          <a:gradFill flip="none" rotWithShape="1">
            <a:gsLst>
              <a:gs pos="0">
                <a:schemeClr val="accent1">
                  <a:alpha val="14000"/>
                </a:schemeClr>
              </a:gs>
              <a:gs pos="50000">
                <a:schemeClr val="accent1">
                  <a:lumMod val="60000"/>
                  <a:lumOff val="40000"/>
                  <a:alpha val="28000"/>
                </a:schemeClr>
              </a:gs>
              <a:gs pos="100000">
                <a:schemeClr val="accent1">
                  <a:lumMod val="75000"/>
                  <a:alpha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GT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Planos</a:t>
            </a:r>
            <a:endParaRPr lang="es-E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07"/>
          <a:stretch/>
        </p:blipFill>
        <p:spPr>
          <a:xfrm>
            <a:off x="1787525" y="0"/>
            <a:ext cx="5746750" cy="594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74" y="0"/>
            <a:ext cx="3022325" cy="537302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6008400"/>
            <a:ext cx="9143999" cy="849600"/>
          </a:xfrm>
          <a:gradFill flip="none" rotWithShape="1">
            <a:gsLst>
              <a:gs pos="0">
                <a:schemeClr val="accent1">
                  <a:alpha val="14000"/>
                </a:schemeClr>
              </a:gs>
              <a:gs pos="50000">
                <a:schemeClr val="accent1">
                  <a:lumMod val="60000"/>
                  <a:lumOff val="40000"/>
                  <a:alpha val="28000"/>
                </a:schemeClr>
              </a:gs>
              <a:gs pos="100000">
                <a:schemeClr val="accent1">
                  <a:lumMod val="75000"/>
                  <a:alpha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GT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Área de presidencia</a:t>
            </a:r>
            <a:endParaRPr lang="es-E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" y="92307"/>
            <a:ext cx="2319105" cy="41228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8" r="9405"/>
          <a:stretch/>
        </p:blipFill>
        <p:spPr>
          <a:xfrm>
            <a:off x="2408662" y="2575308"/>
            <a:ext cx="4467173" cy="327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1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008400"/>
            <a:ext cx="9144000" cy="849600"/>
          </a:xfrm>
          <a:gradFill flip="none" rotWithShape="1">
            <a:gsLst>
              <a:gs pos="0">
                <a:schemeClr val="accent1">
                  <a:alpha val="14000"/>
                </a:schemeClr>
              </a:gs>
              <a:gs pos="50000">
                <a:schemeClr val="accent1">
                  <a:lumMod val="60000"/>
                  <a:lumOff val="40000"/>
                  <a:alpha val="28000"/>
                </a:schemeClr>
              </a:gs>
              <a:gs pos="100000">
                <a:schemeClr val="accent1">
                  <a:lumMod val="75000"/>
                  <a:alpha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GT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Área de gerencia</a:t>
            </a:r>
            <a:endParaRPr lang="es-E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35108" cy="28322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126" y="1612161"/>
            <a:ext cx="2636874" cy="46877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94" y="1959398"/>
            <a:ext cx="2246232" cy="399330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32248"/>
            <a:ext cx="4221781" cy="237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8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008400"/>
            <a:ext cx="9143999" cy="849600"/>
          </a:xfrm>
          <a:gradFill flip="none" rotWithShape="1">
            <a:gsLst>
              <a:gs pos="0">
                <a:schemeClr val="accent1">
                  <a:alpha val="14000"/>
                </a:schemeClr>
              </a:gs>
              <a:gs pos="50000">
                <a:schemeClr val="accent1">
                  <a:lumMod val="60000"/>
                  <a:lumOff val="40000"/>
                  <a:alpha val="28000"/>
                </a:schemeClr>
              </a:gs>
              <a:gs pos="100000">
                <a:schemeClr val="accent1">
                  <a:lumMod val="75000"/>
                  <a:alpha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GT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Salas de reuniones</a:t>
            </a:r>
            <a:endParaRPr lang="es-E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262" y="773771"/>
            <a:ext cx="2675944" cy="47572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1" y="296376"/>
            <a:ext cx="5511267" cy="31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2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461" y="1306801"/>
            <a:ext cx="2637539" cy="468895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07" y="2446080"/>
            <a:ext cx="2481705" cy="441192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008400"/>
            <a:ext cx="9144000" cy="849600"/>
          </a:xfrm>
          <a:gradFill flip="none" rotWithShape="1">
            <a:gsLst>
              <a:gs pos="0">
                <a:schemeClr val="accent1">
                  <a:alpha val="14000"/>
                </a:schemeClr>
              </a:gs>
              <a:gs pos="50000">
                <a:schemeClr val="accent1">
                  <a:lumMod val="60000"/>
                  <a:lumOff val="40000"/>
                  <a:alpha val="28000"/>
                </a:schemeClr>
              </a:gs>
              <a:gs pos="100000">
                <a:schemeClr val="accent1">
                  <a:lumMod val="75000"/>
                  <a:alpha val="3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s-GT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Área de oficinas generales</a:t>
            </a:r>
            <a:endParaRPr lang="es-E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314" y="-103208"/>
            <a:ext cx="5124893" cy="288275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40" y="1202484"/>
            <a:ext cx="2637539" cy="46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07" y="160452"/>
            <a:ext cx="2475222" cy="440039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334" y="1389566"/>
            <a:ext cx="2486373" cy="442021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77" y="1485553"/>
            <a:ext cx="2620188" cy="465811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6"/>
            <a:ext cx="4181707" cy="235221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008400"/>
            <a:ext cx="9144000" cy="849600"/>
          </a:xfrm>
          <a:gradFill flip="none" rotWithShape="1">
            <a:gsLst>
              <a:gs pos="0">
                <a:schemeClr val="accent1">
                  <a:alpha val="14000"/>
                </a:schemeClr>
              </a:gs>
              <a:gs pos="50000">
                <a:schemeClr val="accent1">
                  <a:lumMod val="60000"/>
                  <a:lumOff val="40000"/>
                  <a:alpha val="28000"/>
                </a:schemeClr>
              </a:gs>
              <a:gs pos="100000">
                <a:schemeClr val="accent1">
                  <a:lumMod val="75000"/>
                  <a:alpha val="3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s-GT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Área de oficinas generales</a:t>
            </a:r>
            <a:endParaRPr lang="es-E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035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6008400"/>
            <a:ext cx="9143999" cy="849600"/>
          </a:xfrm>
          <a:gradFill flip="none" rotWithShape="1">
            <a:gsLst>
              <a:gs pos="0">
                <a:schemeClr val="accent1">
                  <a:alpha val="14000"/>
                </a:schemeClr>
              </a:gs>
              <a:gs pos="50000">
                <a:schemeClr val="accent1">
                  <a:lumMod val="60000"/>
                  <a:lumOff val="40000"/>
                  <a:alpha val="28000"/>
                </a:schemeClr>
              </a:gs>
              <a:gs pos="100000">
                <a:schemeClr val="accent1">
                  <a:lumMod val="75000"/>
                  <a:alpha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GT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Área de cafetería</a:t>
            </a:r>
            <a:endParaRPr lang="es-E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319" y="1135906"/>
            <a:ext cx="2566765" cy="45631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30" y="147845"/>
            <a:ext cx="2715621" cy="48277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2" y="3649913"/>
            <a:ext cx="1152636" cy="20491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052" y="583013"/>
            <a:ext cx="2566765" cy="456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7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502</TotalTime>
  <Words>109</Words>
  <Application>Microsoft Office PowerPoint</Application>
  <PresentationFormat>Presentación en pantalla (4:3)</PresentationFormat>
  <Paragraphs>18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Corbel</vt:lpstr>
      <vt:lpstr>Parallax</vt:lpstr>
      <vt:lpstr>OFICINA EN ED. INTERAMERICAS</vt:lpstr>
      <vt:lpstr>Descripción del bien</vt:lpstr>
      <vt:lpstr>Planos</vt:lpstr>
      <vt:lpstr>Área de presidencia</vt:lpstr>
      <vt:lpstr>Área de gerencia</vt:lpstr>
      <vt:lpstr>Salas de reuniones</vt:lpstr>
      <vt:lpstr>Área de oficinas generales</vt:lpstr>
      <vt:lpstr>Área de oficinas generales</vt:lpstr>
      <vt:lpstr>Área de cafetería</vt:lpstr>
      <vt:lpstr>Área de recepción y caja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OFICINAS EN ED. INTERAMERICAS</dc:title>
  <dc:creator>Martin</dc:creator>
  <cp:lastModifiedBy>Martin</cp:lastModifiedBy>
  <cp:revision>3</cp:revision>
  <dcterms:created xsi:type="dcterms:W3CDTF">2016-08-29T21:18:42Z</dcterms:created>
  <dcterms:modified xsi:type="dcterms:W3CDTF">2016-08-31T18:27:23Z</dcterms:modified>
</cp:coreProperties>
</file>