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4"/>
  </p:sldMasterIdLst>
  <p:notesMasterIdLst>
    <p:notesMasterId r:id="rId58"/>
  </p:notesMasterIdLst>
  <p:sldIdLst>
    <p:sldId id="256" r:id="rId5"/>
    <p:sldId id="397" r:id="rId6"/>
    <p:sldId id="350" r:id="rId7"/>
    <p:sldId id="355" r:id="rId8"/>
    <p:sldId id="356" r:id="rId9"/>
    <p:sldId id="398" r:id="rId10"/>
    <p:sldId id="357" r:id="rId11"/>
    <p:sldId id="358" r:id="rId12"/>
    <p:sldId id="399" r:id="rId13"/>
    <p:sldId id="400" r:id="rId14"/>
    <p:sldId id="401" r:id="rId15"/>
    <p:sldId id="404" r:id="rId16"/>
    <p:sldId id="405" r:id="rId17"/>
    <p:sldId id="402" r:id="rId18"/>
    <p:sldId id="407" r:id="rId19"/>
    <p:sldId id="403" r:id="rId20"/>
    <p:sldId id="406" r:id="rId21"/>
    <p:sldId id="352" r:id="rId22"/>
    <p:sldId id="259" r:id="rId23"/>
    <p:sldId id="260" r:id="rId24"/>
    <p:sldId id="262" r:id="rId25"/>
    <p:sldId id="360" r:id="rId26"/>
    <p:sldId id="362" r:id="rId27"/>
    <p:sldId id="363" r:id="rId28"/>
    <p:sldId id="364" r:id="rId29"/>
    <p:sldId id="263" r:id="rId30"/>
    <p:sldId id="366" r:id="rId31"/>
    <p:sldId id="368" r:id="rId32"/>
    <p:sldId id="369" r:id="rId33"/>
    <p:sldId id="370" r:id="rId34"/>
    <p:sldId id="371" r:id="rId35"/>
    <p:sldId id="380" r:id="rId36"/>
    <p:sldId id="381" r:id="rId37"/>
    <p:sldId id="382" r:id="rId38"/>
    <p:sldId id="383" r:id="rId39"/>
    <p:sldId id="384" r:id="rId40"/>
    <p:sldId id="386" r:id="rId41"/>
    <p:sldId id="385" r:id="rId42"/>
    <p:sldId id="373" r:id="rId43"/>
    <p:sldId id="387" r:id="rId44"/>
    <p:sldId id="374" r:id="rId45"/>
    <p:sldId id="375" r:id="rId46"/>
    <p:sldId id="376" r:id="rId47"/>
    <p:sldId id="388" r:id="rId48"/>
    <p:sldId id="390" r:id="rId49"/>
    <p:sldId id="391" r:id="rId50"/>
    <p:sldId id="393" r:id="rId51"/>
    <p:sldId id="395" r:id="rId52"/>
    <p:sldId id="408" r:id="rId53"/>
    <p:sldId id="409" r:id="rId54"/>
    <p:sldId id="396" r:id="rId55"/>
    <p:sldId id="274" r:id="rId56"/>
    <p:sldId id="272" r:id="rId57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841D27D-26C5-6C7F-4AA8-57DAE6E5C521}" v="1" dt="2024-12-02T04:28:06.14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2017" autoAdjust="0"/>
    <p:restoredTop sz="94660"/>
  </p:normalViewPr>
  <p:slideViewPr>
    <p:cSldViewPr snapToGrid="0">
      <p:cViewPr varScale="1">
        <p:scale>
          <a:sx n="59" d="100"/>
          <a:sy n="59" d="100"/>
        </p:scale>
        <p:origin x="56" y="1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slide" Target="slides/slide22.xml"/><Relationship Id="rId39" Type="http://schemas.openxmlformats.org/officeDocument/2006/relationships/slide" Target="slides/slide35.xml"/><Relationship Id="rId21" Type="http://schemas.openxmlformats.org/officeDocument/2006/relationships/slide" Target="slides/slide17.xml"/><Relationship Id="rId34" Type="http://schemas.openxmlformats.org/officeDocument/2006/relationships/slide" Target="slides/slide30.xml"/><Relationship Id="rId42" Type="http://schemas.openxmlformats.org/officeDocument/2006/relationships/slide" Target="slides/slide38.xml"/><Relationship Id="rId47" Type="http://schemas.openxmlformats.org/officeDocument/2006/relationships/slide" Target="slides/slide43.xml"/><Relationship Id="rId50" Type="http://schemas.openxmlformats.org/officeDocument/2006/relationships/slide" Target="slides/slide46.xml"/><Relationship Id="rId55" Type="http://schemas.openxmlformats.org/officeDocument/2006/relationships/slide" Target="slides/slide51.xml"/><Relationship Id="rId63" Type="http://schemas.microsoft.com/office/2016/11/relationships/changesInfo" Target="changesInfos/changesInfo1.xml"/><Relationship Id="rId7" Type="http://schemas.openxmlformats.org/officeDocument/2006/relationships/slide" Target="slides/slide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9" Type="http://schemas.openxmlformats.org/officeDocument/2006/relationships/slide" Target="slides/slide25.xml"/><Relationship Id="rId11" Type="http://schemas.openxmlformats.org/officeDocument/2006/relationships/slide" Target="slides/slide7.xml"/><Relationship Id="rId24" Type="http://schemas.openxmlformats.org/officeDocument/2006/relationships/slide" Target="slides/slide20.xml"/><Relationship Id="rId32" Type="http://schemas.openxmlformats.org/officeDocument/2006/relationships/slide" Target="slides/slide28.xml"/><Relationship Id="rId37" Type="http://schemas.openxmlformats.org/officeDocument/2006/relationships/slide" Target="slides/slide33.xml"/><Relationship Id="rId40" Type="http://schemas.openxmlformats.org/officeDocument/2006/relationships/slide" Target="slides/slide36.xml"/><Relationship Id="rId45" Type="http://schemas.openxmlformats.org/officeDocument/2006/relationships/slide" Target="slides/slide41.xml"/><Relationship Id="rId53" Type="http://schemas.openxmlformats.org/officeDocument/2006/relationships/slide" Target="slides/slide49.xml"/><Relationship Id="rId58" Type="http://schemas.openxmlformats.org/officeDocument/2006/relationships/notesMaster" Target="notesMasters/notesMaster1.xml"/><Relationship Id="rId5" Type="http://schemas.openxmlformats.org/officeDocument/2006/relationships/slide" Target="slides/slide1.xml"/><Relationship Id="rId61" Type="http://schemas.openxmlformats.org/officeDocument/2006/relationships/theme" Target="theme/theme1.xml"/><Relationship Id="rId19" Type="http://schemas.openxmlformats.org/officeDocument/2006/relationships/slide" Target="slides/slide15.xml"/><Relationship Id="rId14" Type="http://schemas.openxmlformats.org/officeDocument/2006/relationships/slide" Target="slides/slide10.xml"/><Relationship Id="rId22" Type="http://schemas.openxmlformats.org/officeDocument/2006/relationships/slide" Target="slides/slide18.xml"/><Relationship Id="rId27" Type="http://schemas.openxmlformats.org/officeDocument/2006/relationships/slide" Target="slides/slide23.xml"/><Relationship Id="rId30" Type="http://schemas.openxmlformats.org/officeDocument/2006/relationships/slide" Target="slides/slide26.xml"/><Relationship Id="rId35" Type="http://schemas.openxmlformats.org/officeDocument/2006/relationships/slide" Target="slides/slide31.xml"/><Relationship Id="rId43" Type="http://schemas.openxmlformats.org/officeDocument/2006/relationships/slide" Target="slides/slide39.xml"/><Relationship Id="rId48" Type="http://schemas.openxmlformats.org/officeDocument/2006/relationships/slide" Target="slides/slide44.xml"/><Relationship Id="rId56" Type="http://schemas.openxmlformats.org/officeDocument/2006/relationships/slide" Target="slides/slide52.xml"/><Relationship Id="rId64" Type="http://schemas.microsoft.com/office/2015/10/relationships/revisionInfo" Target="revisionInfo.xml"/><Relationship Id="rId8" Type="http://schemas.openxmlformats.org/officeDocument/2006/relationships/slide" Target="slides/slide4.xml"/><Relationship Id="rId51" Type="http://schemas.openxmlformats.org/officeDocument/2006/relationships/slide" Target="slides/slide47.xml"/><Relationship Id="rId3" Type="http://schemas.openxmlformats.org/officeDocument/2006/relationships/customXml" Target="../customXml/item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slide" Target="slides/slide21.xml"/><Relationship Id="rId33" Type="http://schemas.openxmlformats.org/officeDocument/2006/relationships/slide" Target="slides/slide29.xml"/><Relationship Id="rId38" Type="http://schemas.openxmlformats.org/officeDocument/2006/relationships/slide" Target="slides/slide34.xml"/><Relationship Id="rId46" Type="http://schemas.openxmlformats.org/officeDocument/2006/relationships/slide" Target="slides/slide42.xml"/><Relationship Id="rId59" Type="http://schemas.openxmlformats.org/officeDocument/2006/relationships/presProps" Target="presProps.xml"/><Relationship Id="rId20" Type="http://schemas.openxmlformats.org/officeDocument/2006/relationships/slide" Target="slides/slide16.xml"/><Relationship Id="rId41" Type="http://schemas.openxmlformats.org/officeDocument/2006/relationships/slide" Target="slides/slide37.xml"/><Relationship Id="rId54" Type="http://schemas.openxmlformats.org/officeDocument/2006/relationships/slide" Target="slides/slide50.xml"/><Relationship Id="rId62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5" Type="http://schemas.openxmlformats.org/officeDocument/2006/relationships/slide" Target="slides/slide11.xml"/><Relationship Id="rId23" Type="http://schemas.openxmlformats.org/officeDocument/2006/relationships/slide" Target="slides/slide19.xml"/><Relationship Id="rId28" Type="http://schemas.openxmlformats.org/officeDocument/2006/relationships/slide" Target="slides/slide24.xml"/><Relationship Id="rId36" Type="http://schemas.openxmlformats.org/officeDocument/2006/relationships/slide" Target="slides/slide32.xml"/><Relationship Id="rId49" Type="http://schemas.openxmlformats.org/officeDocument/2006/relationships/slide" Target="slides/slide45.xml"/><Relationship Id="rId57" Type="http://schemas.openxmlformats.org/officeDocument/2006/relationships/slide" Target="slides/slide53.xml"/><Relationship Id="rId10" Type="http://schemas.openxmlformats.org/officeDocument/2006/relationships/slide" Target="slides/slide6.xml"/><Relationship Id="rId31" Type="http://schemas.openxmlformats.org/officeDocument/2006/relationships/slide" Target="slides/slide27.xml"/><Relationship Id="rId44" Type="http://schemas.openxmlformats.org/officeDocument/2006/relationships/slide" Target="slides/slide40.xml"/><Relationship Id="rId52" Type="http://schemas.openxmlformats.org/officeDocument/2006/relationships/slide" Target="slides/slide48.xml"/><Relationship Id="rId60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gyó Benedek" userId="S::pz20tk@inf.elte.hu::fa98a28a-fc26-42e9-bcbf-baeb918f8f81" providerId="AD" clId="Web-{E841D27D-26C5-6C7F-4AA8-57DAE6E5C521}"/>
    <pc:docChg chg="modSld">
      <pc:chgData name="Fegyó Benedek" userId="S::pz20tk@inf.elte.hu::fa98a28a-fc26-42e9-bcbf-baeb918f8f81" providerId="AD" clId="Web-{E841D27D-26C5-6C7F-4AA8-57DAE6E5C521}" dt="2024-12-02T04:28:06.142" v="0" actId="1076"/>
      <pc:docMkLst>
        <pc:docMk/>
      </pc:docMkLst>
      <pc:sldChg chg="modSp">
        <pc:chgData name="Fegyó Benedek" userId="S::pz20tk@inf.elte.hu::fa98a28a-fc26-42e9-bcbf-baeb918f8f81" providerId="AD" clId="Web-{E841D27D-26C5-6C7F-4AA8-57DAE6E5C521}" dt="2024-12-02T04:28:06.142" v="0" actId="1076"/>
        <pc:sldMkLst>
          <pc:docMk/>
          <pc:sldMk cId="0" sldId="363"/>
        </pc:sldMkLst>
        <pc:spChg chg="mod">
          <ac:chgData name="Fegyó Benedek" userId="S::pz20tk@inf.elte.hu::fa98a28a-fc26-42e9-bcbf-baeb918f8f81" providerId="AD" clId="Web-{E841D27D-26C5-6C7F-4AA8-57DAE6E5C521}" dt="2024-12-02T04:28:06.142" v="0" actId="1076"/>
          <ac:spMkLst>
            <pc:docMk/>
            <pc:sldMk cId="0" sldId="363"/>
            <ac:spMk id="6" creationId="{73E9364F-1D60-765D-D0FE-80E9D4281792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DE045A5-049B-4789-BE49-C75D8C936797}" type="datetimeFigureOut">
              <a:rPr lang="hu-HU" smtClean="0"/>
              <a:t>2024. 12. 01.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EE04B8B-0ADA-43E3-95A8-299093CE71F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0343142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F4B8F87-CA03-8599-70CB-6CB9B88EBE8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5C38049E-7F86-248F-D6FC-E717BC30FC8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0A2E2C9-940E-2FD7-2BCB-6665412478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CD3852-CD8D-4D84-A6E3-EDFB7C46E83B}" type="datetime1">
              <a:rPr lang="hu-HU" smtClean="0"/>
              <a:t>2024. 12. 01.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064CE792-BD6E-50B5-F2D6-B025620EAF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A51998F-CA20-8E7D-90EF-6752D05863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3616593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D3110DB-B9E5-B48B-5F7C-219161F42D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77E0359C-2A2F-CE0C-97EA-F891B5B952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B62B0744-7828-8E9F-5A2B-10840C0F70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CAAF6E5-0FB8-4B75-BD1E-3D7F5F0F15E7}" type="datetime1">
              <a:rPr lang="hu-HU" smtClean="0"/>
              <a:t>2024. 12. 01.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B49C4EC4-39FF-9843-3785-54F2CBD796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C18ABBA-06B0-BD09-46F1-0ACDB690C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65782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B9C2F8B8-6081-7F03-2F27-793FAC9576F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5BEB6E7C-53CC-5A31-19D5-C12ABB90834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2C20D2E-A1EA-05E2-B472-86E6842A65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BDAF396-2ADD-4574-95E3-94C64E923233}" type="datetime1">
              <a:rPr lang="hu-HU" smtClean="0"/>
              <a:t>2024. 12. 01.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EB887DBA-0405-F65A-DB5A-0A894BA1AD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42209A9-54C1-96B2-F67C-9CAA29D999C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193924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795B8D2-9B5E-266E-A442-0C88EAE883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275B59B-F832-C75F-3C41-1EF0C9AE0F2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16F2EC0-8228-9016-01C3-B2DC123C01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7C48DCC-A8A5-41FC-8830-3DD15F9F2FC8}" type="datetime1">
              <a:rPr lang="hu-HU" smtClean="0"/>
              <a:t>2024. 12. 01.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9479F76-F78C-3A7D-79F0-36C9FBBEA6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59F0D6D-C623-253C-B6F8-F5B14744C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3122109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4925B71-C462-46CE-BC80-E396ABFE85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26FC2D32-66B8-1060-6AEC-8D9BB30F95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A9781FE1-0280-00B8-15F2-F70B336B5C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ECF47A-4050-44B1-8F0D-BE3AD6DE3E0E}" type="datetime1">
              <a:rPr lang="hu-HU" smtClean="0"/>
              <a:t>2024. 12. 01.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54A7771-7292-03F4-AC25-B700E4A80C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F6258EC-7405-FE8E-DE7A-82884344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2200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3C0CCBA-964B-394B-98E9-35A63CB28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8BF89DA-CBB9-33A2-7DCE-F97A0568742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F84267A0-5C9B-C542-4C1A-C366803663D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F514983A-4401-B069-74B4-7100A5DEA10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E24BC7-2108-4423-91FB-A1792E46D775}" type="datetime1">
              <a:rPr lang="hu-HU" smtClean="0"/>
              <a:t>2024. 12. 01.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8C2DE439-D838-7FAF-6795-CC8BBF4A9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04FAEF4-B348-9DBE-B770-D4870FF6FA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577458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49CB71E-8ED9-DE5A-BDE4-912E8207A7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1EB63C21-756A-EFDD-86DD-F51C14D2679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29E9A32A-B62E-EA20-8C42-16E1A252BB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F9082291-FD74-B10C-771A-F0E560F5BF0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8A600300-1AE5-10E6-7584-37F9B9EFDBA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69750E59-3BFB-B0E3-6835-F49C0A0943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8ED4DB-C6DB-4A14-AC01-1BBF17E593BD}" type="datetime1">
              <a:rPr lang="hu-HU" smtClean="0"/>
              <a:t>2024. 12. 01.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FB6CAC49-0CCF-1DC6-FD9B-C785215AC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AEDA9D38-F741-2564-F7E8-1ED2A15C08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315269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376130-4ACA-B773-AEF6-0E76F7062F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AFE3357C-964D-4B89-ED09-D03F7930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9B0BCF4-A2B1-4E46-BE93-0DB0E97F903F}" type="datetime1">
              <a:rPr lang="hu-HU" smtClean="0"/>
              <a:t>2024. 12. 01.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A79EE829-8195-F8C8-4BF8-0F1457515C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E873E1F-D7D3-4C63-C213-C582C481A7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547070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CB47E73B-41C9-CBF5-A96A-F2229B5A25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7CA3EB-1F27-43B3-90BB-7F26920F5A12}" type="datetime1">
              <a:rPr lang="hu-HU" smtClean="0"/>
              <a:t>2024. 12. 01.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21BAB9F5-D8BC-6FCE-FA2F-286B242CC5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EAFBE0F-9EF9-6BB9-736D-3BA1F952DC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25537323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EECBA29-C329-D473-E6C3-4C7F129480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6C59E36-08C3-7699-3F4C-00FC6B35B1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0A8E7A4-C9E6-303A-CFD0-8D7752FF1B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F030EC3-8C40-D733-98DF-82298CC0CA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96B6E4-A9B7-4304-8948-CE3118DD23C2}" type="datetime1">
              <a:rPr lang="hu-HU" smtClean="0"/>
              <a:t>2024. 12. 01.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F2A6D8E8-25AA-FCC1-24EB-9BB9EEDD25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13AD1FA-57B8-3EB8-52CC-20712CE1BC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66014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9977E1F-4354-7173-BAF3-9C6914DC01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4685192B-2BFF-99F0-E4F9-4AC6292F9AA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987E273D-3A90-C3CF-7634-21329106BF3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4039AA39-92D2-1059-2B56-AC11F2894A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383535-D5D5-4933-AD2C-AB7EEA4E8066}" type="datetime1">
              <a:rPr lang="hu-HU" smtClean="0"/>
              <a:t>2024. 12. 01.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CB00B883-96CD-85D1-4096-4E808D35EC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B306C5BE-3AD0-316E-79D5-D5A921441E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18903462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8685CE14-34D4-A133-B044-005F269ECDD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AC208165-E2A6-8386-CDD9-E458DB40226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826EE347-974A-6D24-3FC8-A3A317AA8C0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7106414-0CF8-47C4-9D83-21D14720B854}" type="datetime1">
              <a:rPr lang="hu-HU" smtClean="0"/>
              <a:t>2024. 12. 01.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84B52685-3823-0811-20A3-3C3B12F8532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DC58795-01BF-0BC6-868F-1E94C83C45D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1AC6B40-9665-4BAE-B750-5A40CB73215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5180574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keras.io/" TargetMode="External"/><Relationship Id="rId2" Type="http://schemas.openxmlformats.org/officeDocument/2006/relationships/hyperlink" Target="https://www.tensorflow.org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" TargetMode="External"/><Relationship Id="rId2" Type="http://schemas.openxmlformats.org/officeDocument/2006/relationships/hyperlink" Target="https://www.kaggle.com/" TargetMode="External"/><Relationship Id="rId1" Type="http://schemas.openxmlformats.org/officeDocument/2006/relationships/slideLayout" Target="../slideLayouts/slideLayout7.xml"/><Relationship Id="rId4" Type="http://schemas.openxmlformats.org/officeDocument/2006/relationships/hyperlink" Target="https://github.com/tensorflow" TargetMode="Externa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fast.ai/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E692E04C-0CD0-A269-5A3C-1511881AC9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892099" y="479601"/>
            <a:ext cx="9144000" cy="2536902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</a:pPr>
            <a:r>
              <a:rPr lang="hu-HU" sz="5600" b="1" kern="100" dirty="0">
                <a:solidFill>
                  <a:srgbClr val="0000FF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12. Előadás</a:t>
            </a:r>
            <a:br>
              <a:rPr lang="hu-HU" dirty="0"/>
            </a:br>
            <a:r>
              <a:rPr lang="hu-HU" sz="49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Python kurzus</a:t>
            </a:r>
            <a:endParaRPr lang="hu-HU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F2871FA1-6D34-6A91-4196-5E8F1EAA598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05414" y="4075772"/>
            <a:ext cx="10314878" cy="2185445"/>
          </a:xfrm>
        </p:spPr>
        <p:txBody>
          <a:bodyPr>
            <a:normAutofit/>
          </a:bodyPr>
          <a:lstStyle/>
          <a:p>
            <a:pPr algn="l"/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Tárgyfelelős:</a:t>
            </a:r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</a:t>
            </a:r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Előadó:</a:t>
            </a:r>
          </a:p>
          <a:p>
            <a:pPr algn="l"/>
            <a:r>
              <a:rPr lang="hu-HU" sz="3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Tejfel Máté                        Horváthné Hadobás </a:t>
            </a:r>
          </a:p>
          <a:p>
            <a:pPr algn="l"/>
            <a:r>
              <a:rPr lang="hu-HU" sz="3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							Olga Erzsébet</a:t>
            </a:r>
          </a:p>
        </p:txBody>
      </p:sp>
      <p:pic>
        <p:nvPicPr>
          <p:cNvPr id="4" name="object 2">
            <a:extLst>
              <a:ext uri="{FF2B5EF4-FFF2-40B4-BE49-F238E27FC236}">
                <a16:creationId xmlns:a16="http://schemas.microsoft.com/office/drawing/2014/main" id="{315A9097-21BF-AE69-4702-245B8A7049AE}"/>
              </a:ext>
            </a:extLst>
          </p:cNvPr>
          <p:cNvPicPr/>
          <p:nvPr/>
        </p:nvPicPr>
        <p:blipFill>
          <a:blip r:embed="rId2" cstate="print"/>
          <a:srcRect b="34442"/>
          <a:stretch/>
        </p:blipFill>
        <p:spPr>
          <a:xfrm>
            <a:off x="8532699" y="1031683"/>
            <a:ext cx="1942013" cy="1432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190891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E4DB360B-1633-3373-E713-5BFEB4C167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10</a:t>
            </a:fld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A69CCA4-2C70-6798-F523-59ECCD286D6F}"/>
              </a:ext>
            </a:extLst>
          </p:cNvPr>
          <p:cNvSpPr txBox="1"/>
          <p:nvPr/>
        </p:nvSpPr>
        <p:spPr>
          <a:xfrm>
            <a:off x="1121228" y="741793"/>
            <a:ext cx="106244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1200"/>
              </a:spcAft>
            </a:pPr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mesterséges neuron (</a:t>
            </a:r>
            <a:r>
              <a:rPr lang="hu-H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McCulloch-Pitts</a:t>
            </a:r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 biológiai idegsejt alapján modellezve</a:t>
            </a:r>
          </a:p>
          <a:p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• A mesterséges neuron egy információfeldolgozó egység, amely a mesterséges neurális hálózat felépítésének alapeleme.</a:t>
            </a:r>
          </a:p>
        </p:txBody>
      </p:sp>
      <p:pic>
        <p:nvPicPr>
          <p:cNvPr id="6" name="Kép 5" descr="A képen szöveg, diagram, Betűtípus, térkép látható&#10;&#10;Automatikusan generált leírás">
            <a:extLst>
              <a:ext uri="{FF2B5EF4-FFF2-40B4-BE49-F238E27FC236}">
                <a16:creationId xmlns:a16="http://schemas.microsoft.com/office/drawing/2014/main" id="{C76EF1B5-9933-1E3E-CDAE-DC12BB84A1F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093"/>
          <a:stretch/>
        </p:blipFill>
        <p:spPr>
          <a:xfrm>
            <a:off x="1023921" y="2781529"/>
            <a:ext cx="10329879" cy="3333771"/>
          </a:xfrm>
          <a:prstGeom prst="rect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49255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63F1676-8E63-070F-348C-42BF8AF21E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11</a:t>
            </a:fld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6140BBF0-2D65-AC28-C556-DB838A7B4009}"/>
              </a:ext>
            </a:extLst>
          </p:cNvPr>
          <p:cNvSpPr txBox="1"/>
          <p:nvPr/>
        </p:nvSpPr>
        <p:spPr>
          <a:xfrm>
            <a:off x="729340" y="963463"/>
            <a:ext cx="9764486" cy="156966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• Bemenetet fogad a szinapszison (x</a:t>
            </a:r>
            <a:r>
              <a:rPr lang="hu-HU" sz="2400" kern="100" baseline="-250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keresztül (az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axontól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dendritekig):</a:t>
            </a:r>
          </a:p>
          <a:p>
            <a:pPr marL="358775"/>
            <a:r>
              <a:rPr lang="hu-HU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a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bemenetek 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súlyozottak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hu-HU" sz="2400" kern="100" baseline="-25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358775"/>
            <a:r>
              <a:rPr lang="hu-HU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hu-HU" sz="2400" kern="100" baseline="-25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&gt; 0: erősített bemenet az adott forrásból (gerjesztő bemenet) </a:t>
            </a:r>
          </a:p>
          <a:p>
            <a:pPr marL="358775"/>
            <a:r>
              <a:rPr lang="hu-HU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lang="hu-HU" sz="2400" kern="100" baseline="-250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&lt; 0 : csillapított bemenet az adott forrásból (gátló bemenet)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A20231D0-D4D9-77E2-A698-AAA16E91BA4C}"/>
              </a:ext>
            </a:extLst>
          </p:cNvPr>
          <p:cNvSpPr txBox="1"/>
          <p:nvPr/>
        </p:nvSpPr>
        <p:spPr>
          <a:xfrm>
            <a:off x="576942" y="457880"/>
            <a:ext cx="8033658" cy="49160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mesterséges neuronok (</a:t>
            </a:r>
            <a:r>
              <a:rPr lang="hu-HU" sz="26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perceptronok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összetevői</a:t>
            </a: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B00BEFBB-E4CF-CCEE-9433-0B75433AD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6802" y="2761182"/>
            <a:ext cx="5335896" cy="3135787"/>
          </a:xfrm>
          <a:prstGeom prst="rect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9" name="Szövegdoboz 8">
            <a:extLst>
              <a:ext uri="{FF2B5EF4-FFF2-40B4-BE49-F238E27FC236}">
                <a16:creationId xmlns:a16="http://schemas.microsoft.com/office/drawing/2014/main" id="{776C6322-750F-C670-828E-3A8CE99803BF}"/>
              </a:ext>
            </a:extLst>
          </p:cNvPr>
          <p:cNvSpPr txBox="1"/>
          <p:nvPr/>
        </p:nvSpPr>
        <p:spPr>
          <a:xfrm>
            <a:off x="729341" y="2508182"/>
            <a:ext cx="5702052" cy="34470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kumimoji="0" lang="hu-HU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Súlyozott összeget </a:t>
            </a:r>
            <a:r>
              <a:rPr kumimoji="0" lang="hu-HU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számítanak ki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• A </a:t>
            </a:r>
            <a:r>
              <a:rPr kumimoji="0" lang="hu-HU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 érték torzítja </a:t>
            </a:r>
            <a:r>
              <a:rPr kumimoji="0" lang="hu-HU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 összeget, hogy lehetővé tegye az aszimmetrikus viselkedést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• </a:t>
            </a:r>
            <a:r>
              <a:rPr kumimoji="0" lang="hu-HU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Aktivációs függvény </a:t>
            </a:r>
            <a:r>
              <a:rPr kumimoji="0" lang="hu-HU" sz="24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formálja a kimenetet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hu-HU" sz="2400" b="0" i="0" u="none" strike="noStrike" kern="1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4625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100" b="1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x</a:t>
            </a:r>
            <a:r>
              <a:rPr kumimoji="0" lang="hu-HU" sz="2100" b="1" u="none" strike="noStrike" kern="1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</a:t>
            </a:r>
            <a:r>
              <a:rPr kumimoji="0" lang="hu-HU" sz="2100" b="1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bemeneti vektor</a:t>
            </a:r>
          </a:p>
          <a:p>
            <a:pPr marL="174625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100" b="1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</a:t>
            </a:r>
            <a:r>
              <a:rPr kumimoji="0" lang="hu-HU" sz="2100" b="1" u="none" strike="noStrike" kern="1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ki</a:t>
            </a:r>
            <a:r>
              <a:rPr kumimoji="0" lang="hu-HU" sz="2100" b="1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a k neuron súlyegyüttható-vektora</a:t>
            </a:r>
          </a:p>
          <a:p>
            <a:pPr marL="174625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100" b="1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</a:t>
            </a:r>
            <a:r>
              <a:rPr kumimoji="0" lang="hu-HU" sz="2100" b="1" u="none" strike="noStrike" kern="100" cap="none" spc="0" normalizeH="0" baseline="-2500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</a:t>
            </a:r>
            <a:r>
              <a:rPr kumimoji="0" lang="hu-HU" sz="2100" b="1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a k neuron torzítási értéke</a:t>
            </a:r>
          </a:p>
          <a:p>
            <a:pPr marL="174625" marR="0" lvl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hu-HU" sz="2100" b="1" kern="100" dirty="0">
                <a:solidFill>
                  <a:prstClr val="black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y</a:t>
            </a:r>
            <a:r>
              <a:rPr kumimoji="0" lang="hu-HU" sz="2100" b="1" u="none" strike="noStrike" kern="100" cap="none" spc="0" normalizeH="0" baseline="-2500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</a:t>
            </a:r>
            <a:r>
              <a:rPr kumimoji="0" lang="hu-HU" sz="2100" b="1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a k neuron kimeneti értéke</a:t>
            </a:r>
          </a:p>
        </p:txBody>
      </p:sp>
    </p:spTree>
    <p:extLst>
      <p:ext uri="{BB962C8B-B14F-4D97-AF65-F5344CB8AC3E}">
        <p14:creationId xmlns:p14="http://schemas.microsoft.com/office/powerpoint/2010/main" val="28168533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062E074B-7BE5-5DCF-B12E-D036714CE8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12</a:t>
            </a:fld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86F3DEE3-196F-0635-80CD-8AE8B44DE63E}"/>
              </a:ext>
            </a:extLst>
          </p:cNvPr>
          <p:cNvSpPr txBox="1"/>
          <p:nvPr/>
        </p:nvSpPr>
        <p:spPr>
          <a:xfrm>
            <a:off x="914399" y="560348"/>
            <a:ext cx="10308771" cy="334110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Aktivációs függvények</a:t>
            </a:r>
            <a:endParaRPr lang="hu-HU" sz="3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 aktivációs függvények adják meg, hogy egy neuron kimenete hogyan alakuljon a következő réteg számára.</a:t>
            </a:r>
          </a:p>
          <a:p>
            <a:pPr marL="614363" lvl="0" indent="-255588">
              <a:lnSpc>
                <a:spcPct val="107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Sigmoid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Az értékeket 0 és 1 közé skálázza.</a:t>
            </a:r>
          </a:p>
          <a:p>
            <a:pPr marL="614363" lvl="0" indent="-255588">
              <a:lnSpc>
                <a:spcPct val="107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ReLU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Rectified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Linear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Unit):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Minden negatív bemenetet 0-ra állít, a pozitív értékeket változatlanul hagyja.</a:t>
            </a:r>
          </a:p>
          <a:p>
            <a:pPr marL="614363" lvl="0" indent="-255588">
              <a:lnSpc>
                <a:spcPct val="107000"/>
              </a:lnSpc>
              <a:spcAft>
                <a:spcPts val="800"/>
              </a:spcAft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Softmax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Az osztályok valószínűségi eloszlását számítja ki (összegük 1).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BE3D0ED4-AF68-0936-8ABE-1BE75BB1C3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9888" y="4448133"/>
            <a:ext cx="3144336" cy="2090779"/>
          </a:xfrm>
          <a:prstGeom prst="rect">
            <a:avLst/>
          </a:prstGeom>
        </p:spPr>
      </p:pic>
      <p:pic>
        <p:nvPicPr>
          <p:cNvPr id="9" name="Kép 8">
            <a:extLst>
              <a:ext uri="{FF2B5EF4-FFF2-40B4-BE49-F238E27FC236}">
                <a16:creationId xmlns:a16="http://schemas.microsoft.com/office/drawing/2014/main" id="{CD0172D1-EAC4-D152-3509-467A18FC5F7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04224" y="4595009"/>
            <a:ext cx="1325880" cy="630936"/>
          </a:xfrm>
          <a:prstGeom prst="rect">
            <a:avLst/>
          </a:prstGeom>
        </p:spPr>
      </p:pic>
      <p:sp>
        <p:nvSpPr>
          <p:cNvPr id="12" name="Szövegdoboz 11">
            <a:extLst>
              <a:ext uri="{FF2B5EF4-FFF2-40B4-BE49-F238E27FC236}">
                <a16:creationId xmlns:a16="http://schemas.microsoft.com/office/drawing/2014/main" id="{C4B2A2A9-7CBF-69D2-A343-EFE33671CD08}"/>
              </a:ext>
            </a:extLst>
          </p:cNvPr>
          <p:cNvSpPr txBox="1"/>
          <p:nvPr/>
        </p:nvSpPr>
        <p:spPr>
          <a:xfrm>
            <a:off x="2103479" y="4048177"/>
            <a:ext cx="1257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hu-HU" sz="200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Sigmoid</a:t>
            </a:r>
            <a:endParaRPr lang="hu-HU" sz="2000" dirty="0"/>
          </a:p>
        </p:txBody>
      </p:sp>
      <p:pic>
        <p:nvPicPr>
          <p:cNvPr id="10" name="Picture 4">
            <a:extLst>
              <a:ext uri="{FF2B5EF4-FFF2-40B4-BE49-F238E27FC236}">
                <a16:creationId xmlns:a16="http://schemas.microsoft.com/office/drawing/2014/main" id="{063317D1-02C7-AB66-CF68-04B7AC2306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 cstate="print"/>
          <a:srcRect t="7068"/>
          <a:stretch/>
        </p:blipFill>
        <p:spPr bwMode="auto">
          <a:xfrm>
            <a:off x="6938547" y="4595009"/>
            <a:ext cx="3785646" cy="194390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pic>
        <p:nvPicPr>
          <p:cNvPr id="15" name="Kép 14">
            <a:extLst>
              <a:ext uri="{FF2B5EF4-FFF2-40B4-BE49-F238E27FC236}">
                <a16:creationId xmlns:a16="http://schemas.microsoft.com/office/drawing/2014/main" id="{B26E0798-09D8-7B4D-244D-D38191BDD678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34113" y="4700147"/>
            <a:ext cx="2060627" cy="420660"/>
          </a:xfrm>
          <a:prstGeom prst="rect">
            <a:avLst/>
          </a:prstGeom>
        </p:spPr>
      </p:pic>
      <p:sp>
        <p:nvSpPr>
          <p:cNvPr id="17" name="Szövegdoboz 16">
            <a:extLst>
              <a:ext uri="{FF2B5EF4-FFF2-40B4-BE49-F238E27FC236}">
                <a16:creationId xmlns:a16="http://schemas.microsoft.com/office/drawing/2014/main" id="{EE6A5F50-E39C-0095-409A-176BC2BBC579}"/>
              </a:ext>
            </a:extLst>
          </p:cNvPr>
          <p:cNvSpPr txBox="1"/>
          <p:nvPr/>
        </p:nvSpPr>
        <p:spPr>
          <a:xfrm>
            <a:off x="8264426" y="4119116"/>
            <a:ext cx="1257153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hu-HU" sz="2000" kern="100" dirty="0" err="1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146084610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7AA5FD50-3286-DA99-8AB2-99F01C64C0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13</a:t>
            </a:fld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D2859916-7A51-9C3E-9EA0-09DBA01408EB}"/>
              </a:ext>
            </a:extLst>
          </p:cNvPr>
          <p:cNvSpPr txBox="1"/>
          <p:nvPr/>
        </p:nvSpPr>
        <p:spPr>
          <a:xfrm>
            <a:off x="516977" y="668318"/>
            <a:ext cx="11158045" cy="56880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1200"/>
              </a:spcAft>
            </a:pP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Mélyhálók és Deep </a:t>
            </a:r>
            <a:r>
              <a:rPr lang="hu-HU" sz="30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Learning</a:t>
            </a: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sajátosságai</a:t>
            </a:r>
            <a:endParaRPr lang="hu-HU" sz="3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A mélytanulási modellek 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több rejtett réteggel rendelkeznek, amelyeken keresztül az adatokat feldolgozzák. Ezek a rétegek hierarchikus módon tanulnak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mintázatokat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</a:p>
          <a:p>
            <a:pPr marL="357188" lvl="0">
              <a:lnSpc>
                <a:spcPct val="90000"/>
              </a:lnSpc>
              <a:buSzPts val="1000"/>
              <a:tabLst>
                <a:tab pos="457200" algn="l"/>
              </a:tabLs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Az első rétegek az egyszerűbb jellemzőket tanulják meg (pl. élek képfeldolgozásnál).</a:t>
            </a:r>
          </a:p>
          <a:p>
            <a:pPr marL="357188" lvl="0">
              <a:lnSpc>
                <a:spcPct val="90000"/>
              </a:lnSpc>
              <a:buSzPts val="1000"/>
              <a:tabLst>
                <a:tab pos="457200" algn="l"/>
              </a:tabLs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A mélyebb rétegek bonyolultabb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mintázatokat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azonosítanak (pl. szemek, arcok).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Adatmennyiség és számítási igény</a:t>
            </a:r>
            <a:endParaRPr lang="hu-HU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273050" lvl="0">
              <a:lnSpc>
                <a:spcPct val="90000"/>
              </a:lnSpc>
              <a:buSzPts val="1000"/>
              <a:tabLst>
                <a:tab pos="457200" algn="l"/>
              </a:tabLst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Adatmennyiség: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mélyhálók hatékonysága a nagy méretű adathalmazokkal javul.</a:t>
            </a:r>
          </a:p>
          <a:p>
            <a:pPr marL="273050" lvl="0">
              <a:lnSpc>
                <a:spcPct val="90000"/>
              </a:lnSpc>
              <a:buSzPts val="1000"/>
              <a:tabLst>
                <a:tab pos="457200" algn="l"/>
              </a:tabLst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Számítási kapacitás: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Erős GPU-k és TPU-k segítik a mélyhálók gyors tanítását.</a:t>
            </a:r>
          </a:p>
          <a:p>
            <a:pPr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3. Hálózati architektúrák</a:t>
            </a:r>
            <a:endParaRPr lang="hu-HU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Különböző mélytanulási architektúrák léteznek, amelyek specifikus problémákra optimalizáltak:</a:t>
            </a:r>
          </a:p>
          <a:p>
            <a:pPr marL="273050" lvl="0">
              <a:lnSpc>
                <a:spcPct val="90000"/>
              </a:lnSpc>
              <a:buSzPts val="1000"/>
              <a:tabLst>
                <a:tab pos="457200" algn="l"/>
              </a:tabLst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Convolutional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Neural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Networks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CNNs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):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Képfeldolgozásra.</a:t>
            </a:r>
          </a:p>
          <a:p>
            <a:pPr marL="273050" lvl="0">
              <a:lnSpc>
                <a:spcPct val="90000"/>
              </a:lnSpc>
              <a:buSzPts val="1000"/>
              <a:tabLst>
                <a:tab pos="457200" algn="l"/>
              </a:tabLst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Recurrent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Neural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Networks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RNNs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):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Idősorok és természetes nyelv feldolgozására.</a:t>
            </a:r>
          </a:p>
          <a:p>
            <a:pPr marL="273050">
              <a:lnSpc>
                <a:spcPct val="90000"/>
              </a:lnSpc>
            </a:pPr>
            <a:r>
              <a:rPr lang="hu-HU" sz="2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hu-HU" sz="24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Transformer</a:t>
            </a:r>
            <a:r>
              <a:rPr lang="hu-HU" sz="2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modellek:</a:t>
            </a:r>
            <a:r>
              <a:rPr lang="hu-HU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Nagy nyelvi modellek (pl. GPT, BERT) számára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2436202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37D17883-FD50-86CB-177A-6CF2C7BD4C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14</a:t>
            </a:fld>
            <a:endParaRPr lang="hu-HU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44A7CF5A-6414-98F5-799D-3F11DF2CE7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66069" y="2799681"/>
            <a:ext cx="3731045" cy="1802921"/>
          </a:xfrm>
          <a:prstGeom prst="rect">
            <a:avLst/>
          </a:prstGeom>
          <a:ln>
            <a:solidFill>
              <a:schemeClr val="tx2">
                <a:lumMod val="90000"/>
                <a:lumOff val="10000"/>
              </a:schemeClr>
            </a:solidFill>
          </a:ln>
        </p:spPr>
      </p:pic>
      <p:pic>
        <p:nvPicPr>
          <p:cNvPr id="4" name="Google Shape;847;p96" descr="http://www.codeproject.com/KB/dotnet/predictor/network.jpg">
            <a:extLst>
              <a:ext uri="{FF2B5EF4-FFF2-40B4-BE49-F238E27FC236}">
                <a16:creationId xmlns:a16="http://schemas.microsoft.com/office/drawing/2014/main" id="{DA850A0D-3EDE-2426-B5EA-42504511DDB8}"/>
              </a:ext>
            </a:extLst>
          </p:cNvPr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833257" y="1387471"/>
            <a:ext cx="6444343" cy="4968879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E734A5A6-D597-5416-B5B5-B0024E8C0BD2}"/>
              </a:ext>
            </a:extLst>
          </p:cNvPr>
          <p:cNvSpPr txBox="1"/>
          <p:nvPr/>
        </p:nvSpPr>
        <p:spPr>
          <a:xfrm>
            <a:off x="566308" y="2010402"/>
            <a:ext cx="4130565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Neurális hálózat osztályozója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B269AF7-440C-E371-26B8-A98B0D84EAD8}"/>
              </a:ext>
            </a:extLst>
          </p:cNvPr>
          <p:cNvSpPr txBox="1"/>
          <p:nvPr/>
        </p:nvSpPr>
        <p:spPr>
          <a:xfrm>
            <a:off x="6096000" y="689208"/>
            <a:ext cx="4204138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80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b="1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Többrétegű neurális hálózat</a:t>
            </a:r>
          </a:p>
        </p:txBody>
      </p:sp>
    </p:spTree>
    <p:extLst>
      <p:ext uri="{BB962C8B-B14F-4D97-AF65-F5344CB8AC3E}">
        <p14:creationId xmlns:p14="http://schemas.microsoft.com/office/powerpoint/2010/main" val="357286023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7F2B49A8-D001-E662-C7FB-9CC8A26162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15</a:t>
            </a:fld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09FA0893-3353-06CE-1355-56746F1471AA}"/>
              </a:ext>
            </a:extLst>
          </p:cNvPr>
          <p:cNvSpPr txBox="1"/>
          <p:nvPr/>
        </p:nvSpPr>
        <p:spPr>
          <a:xfrm>
            <a:off x="517633" y="645161"/>
            <a:ext cx="11348545" cy="556767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Visszaterjesztés (</a:t>
            </a:r>
            <a:r>
              <a:rPr lang="hu-H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algoritmus – 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1986, Geoffrey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Hinton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és társai </a:t>
            </a:r>
            <a:endParaRPr lang="hu-HU"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visszaterjesztés algoritmus célja, hogy 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optimalizálja a neurális hálózat súlyait 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úgy, hogy minimalizálja a hálózat által elkövetett hibát. Az algoritmus két fő lépésből áll: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Előre terjesztés (</a:t>
            </a:r>
            <a:r>
              <a:rPr lang="hu-H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Forward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Propagation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57188">
              <a:lnSpc>
                <a:spcPct val="9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Az adatok áthaladnak a hálózaton, és minden réteg kiszámítja a kimenetét a bemeneti</a:t>
            </a:r>
          </a:p>
          <a:p>
            <a:pPr marL="357188">
              <a:lnSpc>
                <a:spcPct val="90000"/>
              </a:lnSpc>
              <a:spcAft>
                <a:spcPts val="600"/>
              </a:spcAft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adatok és a súlyok alapján.</a:t>
            </a:r>
          </a:p>
          <a:p>
            <a:pPr marL="357188">
              <a:lnSpc>
                <a:spcPct val="9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Az utolsó réteg kimenete a hálózat előrejelzése.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Visszaterjesztés (</a:t>
            </a:r>
            <a:r>
              <a:rPr lang="hu-H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):</a:t>
            </a:r>
          </a:p>
          <a:p>
            <a:pPr marL="357188">
              <a:lnSpc>
                <a:spcPct val="9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visszaterjesztés során a hálózat kiszámítja a hibát (a valós és az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előrejelzett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érték</a:t>
            </a:r>
          </a:p>
          <a:p>
            <a:pPr marL="357188">
              <a:lnSpc>
                <a:spcPct val="90000"/>
              </a:lnSpc>
              <a:spcAft>
                <a:spcPts val="600"/>
              </a:spcAft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közötti különbséget) és visszaterjeszti ezt a hibát a hálózaton keresztül.</a:t>
            </a:r>
          </a:p>
          <a:p>
            <a:pPr marL="357188">
              <a:lnSpc>
                <a:spcPct val="9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hibát minden rétegben felhasználják a súlyok frissítésére, hogy csökkentsék a hibát.</a:t>
            </a:r>
          </a:p>
          <a:p>
            <a:pPr marL="357188">
              <a:lnSpc>
                <a:spcPct val="9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Ez a gradiens csökkenés (</a:t>
            </a:r>
            <a:r>
              <a:rPr lang="hu-H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algoritmus segítségével történik.</a:t>
            </a:r>
          </a:p>
          <a:p>
            <a:pPr>
              <a:lnSpc>
                <a:spcPct val="90000"/>
              </a:lnSpc>
            </a:pP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visszaterjesztés algoritmus lehetővé teszi a mély neurális hálózatok 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hatékony betanítását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mivel képes kezelni a hálózatban lévő sok réteg súlyainak optimalizálását. </a:t>
            </a:r>
          </a:p>
        </p:txBody>
      </p:sp>
    </p:spTree>
    <p:extLst>
      <p:ext uri="{BB962C8B-B14F-4D97-AF65-F5344CB8AC3E}">
        <p14:creationId xmlns:p14="http://schemas.microsoft.com/office/powerpoint/2010/main" val="10980138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3C07A756-8BBA-2615-F7AC-A76238CBD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16</a:t>
            </a:fld>
            <a:endParaRPr lang="hu-HU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0CED6C2-2ADB-B5AA-C7C2-DD5C76F73A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795" y="826454"/>
            <a:ext cx="9924743" cy="6031546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AE9F10C8-74E7-017A-8619-17109E9A46E6}"/>
              </a:ext>
            </a:extLst>
          </p:cNvPr>
          <p:cNvSpPr txBox="1"/>
          <p:nvPr/>
        </p:nvSpPr>
        <p:spPr>
          <a:xfrm>
            <a:off x="2228195" y="175777"/>
            <a:ext cx="8576440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 ANN (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Annotated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Neural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Network) tanulási folyamata</a:t>
            </a:r>
          </a:p>
        </p:txBody>
      </p:sp>
    </p:spTree>
    <p:extLst>
      <p:ext uri="{BB962C8B-B14F-4D97-AF65-F5344CB8AC3E}">
        <p14:creationId xmlns:p14="http://schemas.microsoft.com/office/powerpoint/2010/main" val="110692877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FB3E332C-7A07-8E9F-B565-F3C976D221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17</a:t>
            </a:fld>
            <a:endParaRPr lang="hu-HU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657B7109-4654-FEFA-F6C5-1637CE61C0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3914" y="992458"/>
            <a:ext cx="6245205" cy="4693423"/>
          </a:xfrm>
          <a:prstGeom prst="rect">
            <a:avLst/>
          </a:prstGeom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4C35A259-14FC-5D3D-50AA-B9606BEF82E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7854" y="709912"/>
            <a:ext cx="3240232" cy="56464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6721233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030264"/>
            <a:ext cx="4027714" cy="475703"/>
          </a:xfrm>
        </p:spPr>
        <p:txBody>
          <a:bodyPr>
            <a:noAutofit/>
          </a:bodyPr>
          <a:lstStyle/>
          <a:p>
            <a:r>
              <a:rPr sz="2600" b="1" dirty="0">
                <a:latin typeface="Times New Roman"/>
              </a:rPr>
              <a:t>TensorFlow </a:t>
            </a:r>
            <a:r>
              <a:rPr sz="2600" b="1" dirty="0" err="1">
                <a:latin typeface="Times New Roman"/>
              </a:rPr>
              <a:t>definíciója</a:t>
            </a:r>
            <a:r>
              <a:rPr sz="2600" b="1" dirty="0">
                <a:latin typeface="Times New Roman"/>
              </a:rPr>
              <a:t>: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9731" y="1416885"/>
            <a:ext cx="10863756" cy="3438901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400" dirty="0">
                <a:latin typeface="Times New Roman"/>
              </a:rPr>
              <a:t>A TensorFlow </a:t>
            </a:r>
            <a:r>
              <a:rPr sz="2400" dirty="0" err="1">
                <a:latin typeface="Times New Roman"/>
              </a:rPr>
              <a:t>egy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nyílt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forráskódú</a:t>
            </a:r>
            <a:r>
              <a:rPr sz="2400" dirty="0">
                <a:latin typeface="Times New Roman"/>
              </a:rPr>
              <a:t>, </a:t>
            </a:r>
            <a:r>
              <a:rPr sz="2400" dirty="0" err="1">
                <a:latin typeface="Times New Roman"/>
              </a:rPr>
              <a:t>skálázható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és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hatékony</a:t>
            </a:r>
            <a:r>
              <a:rPr sz="2400" dirty="0">
                <a:latin typeface="Times New Roman"/>
              </a:rPr>
              <a:t> </a:t>
            </a:r>
            <a:r>
              <a:rPr sz="2400" b="1" dirty="0" err="1">
                <a:latin typeface="Times New Roman"/>
              </a:rPr>
              <a:t>gépi</a:t>
            </a:r>
            <a:r>
              <a:rPr sz="2400" b="1" dirty="0">
                <a:latin typeface="Times New Roman"/>
              </a:rPr>
              <a:t> </a:t>
            </a:r>
            <a:r>
              <a:rPr lang="hu-HU" sz="2400" b="1" dirty="0">
                <a:latin typeface="Times New Roman"/>
              </a:rPr>
              <a:t>mély</a:t>
            </a:r>
            <a:r>
              <a:rPr sz="2400" b="1" dirty="0" err="1">
                <a:latin typeface="Times New Roman"/>
              </a:rPr>
              <a:t>tanulási</a:t>
            </a:r>
            <a:r>
              <a:rPr sz="2400" b="1" dirty="0">
                <a:latin typeface="Times New Roman"/>
              </a:rPr>
              <a:t> </a:t>
            </a:r>
            <a:r>
              <a:rPr sz="2400" b="1" dirty="0" err="1">
                <a:latin typeface="Times New Roman"/>
              </a:rPr>
              <a:t>keretrendszer</a:t>
            </a:r>
            <a:r>
              <a:rPr sz="2400" dirty="0">
                <a:latin typeface="Times New Roman"/>
              </a:rPr>
              <a:t>, </a:t>
            </a:r>
            <a:r>
              <a:rPr sz="2400" dirty="0" err="1">
                <a:latin typeface="Times New Roman"/>
              </a:rPr>
              <a:t>amelyet</a:t>
            </a:r>
            <a:r>
              <a:rPr sz="2400" dirty="0">
                <a:latin typeface="Times New Roman"/>
              </a:rPr>
              <a:t> a Google </a:t>
            </a:r>
            <a:r>
              <a:rPr sz="2400" dirty="0" err="1">
                <a:latin typeface="Times New Roman"/>
              </a:rPr>
              <a:t>hozott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létre</a:t>
            </a:r>
            <a:r>
              <a:rPr sz="2400" dirty="0">
                <a:latin typeface="Times New Roman"/>
              </a:rPr>
              <a:t>. </a:t>
            </a:r>
            <a:r>
              <a:rPr sz="2400" dirty="0" err="1">
                <a:latin typeface="Times New Roman"/>
              </a:rPr>
              <a:t>Különböző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platformokon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működ</a:t>
            </a:r>
            <a:r>
              <a:rPr lang="hu-HU" sz="2400" dirty="0" err="1">
                <a:latin typeface="Times New Roman"/>
              </a:rPr>
              <a:t>ik</a:t>
            </a:r>
            <a:r>
              <a:rPr sz="2400" dirty="0">
                <a:latin typeface="Times New Roman"/>
              </a:rPr>
              <a:t>, </a:t>
            </a:r>
            <a:r>
              <a:rPr sz="2400" dirty="0" err="1">
                <a:latin typeface="Times New Roman"/>
              </a:rPr>
              <a:t>és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támogatja</a:t>
            </a:r>
            <a:r>
              <a:rPr sz="2400" dirty="0">
                <a:latin typeface="Times New Roman"/>
              </a:rPr>
              <a:t> a </a:t>
            </a:r>
            <a:r>
              <a:rPr sz="2400" dirty="0" err="1">
                <a:latin typeface="Times New Roman"/>
              </a:rPr>
              <a:t>mély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neurális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hálózatok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fejlesztését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és</a:t>
            </a:r>
            <a:r>
              <a:rPr sz="2400" dirty="0">
                <a:latin typeface="Times New Roman"/>
              </a:rPr>
              <a:t> </a:t>
            </a:r>
            <a:r>
              <a:rPr lang="hu-HU" sz="2400" dirty="0">
                <a:latin typeface="Times New Roman"/>
              </a:rPr>
              <a:t>futtatását</a:t>
            </a:r>
            <a:r>
              <a:rPr sz="2400" dirty="0">
                <a:latin typeface="Times New Roman"/>
              </a:rPr>
              <a:t>.</a:t>
            </a:r>
          </a:p>
          <a:p>
            <a:pPr marL="0" indent="0">
              <a:spcBef>
                <a:spcPts val="600"/>
              </a:spcBef>
              <a:buNone/>
            </a:pPr>
            <a:r>
              <a:rPr lang="hu-HU" sz="2400" b="1" dirty="0">
                <a:latin typeface="Times New Roman"/>
              </a:rPr>
              <a:t>Jellemzői:</a:t>
            </a:r>
            <a:endParaRPr sz="2400" b="1" dirty="0">
              <a:latin typeface="Times New Roman"/>
            </a:endParaRPr>
          </a:p>
          <a:p>
            <a:pPr marL="452438" indent="0">
              <a:spcBef>
                <a:spcPts val="0"/>
              </a:spcBef>
              <a:buNone/>
            </a:pPr>
            <a:r>
              <a:rPr sz="2400" dirty="0">
                <a:latin typeface="Times New Roman"/>
              </a:rPr>
              <a:t>1. </a:t>
            </a:r>
            <a:r>
              <a:rPr sz="2400" dirty="0" err="1">
                <a:latin typeface="Times New Roman"/>
              </a:rPr>
              <a:t>Skálázhatóság</a:t>
            </a:r>
            <a:r>
              <a:rPr sz="2400" dirty="0">
                <a:latin typeface="Times New Roman"/>
              </a:rPr>
              <a:t>: Kis </a:t>
            </a:r>
            <a:r>
              <a:rPr sz="2400" dirty="0" err="1">
                <a:latin typeface="Times New Roman"/>
              </a:rPr>
              <a:t>mintáktól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kezdve</a:t>
            </a:r>
            <a:r>
              <a:rPr sz="2400" dirty="0">
                <a:latin typeface="Times New Roman"/>
              </a:rPr>
              <a:t> a </a:t>
            </a:r>
            <a:r>
              <a:rPr sz="2400" dirty="0" err="1">
                <a:latin typeface="Times New Roman"/>
              </a:rPr>
              <a:t>nagy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adatbázisokig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mindenre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alkalmas</a:t>
            </a:r>
            <a:r>
              <a:rPr sz="2400" dirty="0">
                <a:latin typeface="Times New Roman"/>
              </a:rPr>
              <a:t>.</a:t>
            </a:r>
          </a:p>
          <a:p>
            <a:pPr marL="452438" indent="0">
              <a:spcBef>
                <a:spcPts val="0"/>
              </a:spcBef>
              <a:buNone/>
            </a:pPr>
            <a:r>
              <a:rPr sz="2400" dirty="0">
                <a:latin typeface="Times New Roman"/>
              </a:rPr>
              <a:t>2. </a:t>
            </a:r>
            <a:r>
              <a:rPr sz="2400" dirty="0" err="1">
                <a:latin typeface="Times New Roman"/>
              </a:rPr>
              <a:t>Hatékonyság</a:t>
            </a:r>
            <a:r>
              <a:rPr sz="2400" dirty="0">
                <a:latin typeface="Times New Roman"/>
              </a:rPr>
              <a:t>: </a:t>
            </a:r>
            <a:r>
              <a:rPr sz="2400" dirty="0" err="1">
                <a:latin typeface="Times New Roman"/>
              </a:rPr>
              <a:t>Optimalizált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algoritmusokat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használ</a:t>
            </a:r>
            <a:r>
              <a:rPr sz="2400" dirty="0">
                <a:latin typeface="Times New Roman"/>
              </a:rPr>
              <a:t> a </a:t>
            </a:r>
            <a:r>
              <a:rPr sz="2400" dirty="0" err="1">
                <a:latin typeface="Times New Roman"/>
              </a:rPr>
              <a:t>gyors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tanításra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és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futtatásra</a:t>
            </a:r>
            <a:r>
              <a:rPr sz="2400" dirty="0">
                <a:latin typeface="Times New Roman"/>
              </a:rPr>
              <a:t>.</a:t>
            </a:r>
          </a:p>
          <a:p>
            <a:pPr marL="452438" indent="0">
              <a:spcBef>
                <a:spcPts val="0"/>
              </a:spcBef>
              <a:buNone/>
            </a:pPr>
            <a:r>
              <a:rPr sz="2400" dirty="0">
                <a:latin typeface="Times New Roman"/>
              </a:rPr>
              <a:t>3. </a:t>
            </a:r>
            <a:r>
              <a:rPr sz="2400" dirty="0" err="1">
                <a:latin typeface="Times New Roman"/>
              </a:rPr>
              <a:t>Támogatott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platformok</a:t>
            </a:r>
            <a:r>
              <a:rPr sz="2400" dirty="0">
                <a:latin typeface="Times New Roman"/>
              </a:rPr>
              <a:t>: </a:t>
            </a:r>
            <a:r>
              <a:rPr sz="2400" dirty="0" err="1">
                <a:latin typeface="Times New Roman"/>
              </a:rPr>
              <a:t>Mobiltelefonokon</a:t>
            </a:r>
            <a:r>
              <a:rPr sz="2400" dirty="0">
                <a:latin typeface="Times New Roman"/>
              </a:rPr>
              <a:t>, </a:t>
            </a:r>
            <a:r>
              <a:rPr sz="2400" dirty="0" err="1">
                <a:latin typeface="Times New Roman"/>
              </a:rPr>
              <a:t>felhőben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és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böngészőben</a:t>
            </a:r>
            <a:r>
              <a:rPr sz="2400" dirty="0">
                <a:latin typeface="Times New Roman"/>
              </a:rPr>
              <a:t> is </a:t>
            </a:r>
            <a:r>
              <a:rPr sz="2400" dirty="0" err="1">
                <a:latin typeface="Times New Roman"/>
              </a:rPr>
              <a:t>használható</a:t>
            </a:r>
            <a:r>
              <a:rPr sz="2400" dirty="0">
                <a:latin typeface="Times New Roman"/>
              </a:rPr>
              <a:t>.</a:t>
            </a:r>
          </a:p>
          <a:p>
            <a:pPr marL="452438" indent="0">
              <a:spcBef>
                <a:spcPts val="0"/>
              </a:spcBef>
              <a:buNone/>
            </a:pPr>
            <a:r>
              <a:rPr sz="2400" dirty="0">
                <a:latin typeface="Times New Roman"/>
              </a:rPr>
              <a:t>4. </a:t>
            </a:r>
            <a:r>
              <a:rPr sz="2400" dirty="0" err="1">
                <a:latin typeface="Times New Roman"/>
              </a:rPr>
              <a:t>Rugalmasság</a:t>
            </a:r>
            <a:r>
              <a:rPr sz="2400" dirty="0">
                <a:latin typeface="Times New Roman"/>
              </a:rPr>
              <a:t>: </a:t>
            </a:r>
            <a:r>
              <a:rPr sz="2400" dirty="0" err="1">
                <a:latin typeface="Times New Roman"/>
              </a:rPr>
              <a:t>Támogatja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az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egyszerű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magas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szintű</a:t>
            </a:r>
            <a:r>
              <a:rPr sz="2400" dirty="0">
                <a:latin typeface="Times New Roman"/>
              </a:rPr>
              <a:t> API-kat </a:t>
            </a:r>
            <a:r>
              <a:rPr sz="2400" dirty="0" err="1">
                <a:latin typeface="Times New Roman"/>
              </a:rPr>
              <a:t>és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az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alacsony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szintű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programozást</a:t>
            </a:r>
            <a:r>
              <a:rPr sz="2400" dirty="0">
                <a:latin typeface="Times New Roman"/>
              </a:rPr>
              <a:t>.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852057" y="284128"/>
            <a:ext cx="6274676" cy="640639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200" b="1" dirty="0">
                <a:latin typeface="Times New Roman"/>
              </a:rPr>
              <a:t>2. </a:t>
            </a:r>
            <a:r>
              <a:rPr lang="hu-HU" sz="3200" b="1" dirty="0" err="1">
                <a:latin typeface="Times New Roman"/>
              </a:rPr>
              <a:t>TensorFlow</a:t>
            </a:r>
            <a:r>
              <a:rPr lang="hu-HU" sz="3200" b="1" dirty="0">
                <a:latin typeface="Times New Roman"/>
              </a:rPr>
              <a:t> könyvtár alapjai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DD5A92E-5465-086E-C68F-6AA09209DC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18</a:t>
            </a:fld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09E371F-5C17-1604-BF54-D6CB418D050C}"/>
              </a:ext>
            </a:extLst>
          </p:cNvPr>
          <p:cNvSpPr txBox="1"/>
          <p:nvPr/>
        </p:nvSpPr>
        <p:spPr>
          <a:xfrm>
            <a:off x="838200" y="4977534"/>
            <a:ext cx="10863756" cy="151708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  <a:buSzPts val="1000"/>
              <a:tabLst>
                <a:tab pos="457200" algn="l"/>
              </a:tabLst>
            </a:pPr>
            <a:r>
              <a:rPr lang="hu-HU" sz="2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TensorFlow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hivatalos dokumentáció: 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TensorFlow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API részletes magyarázata, kódpéldák, és gyakorlatok.</a:t>
            </a:r>
            <a:r>
              <a:rPr lang="hu-HU" sz="22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</a:t>
            </a:r>
            <a:r>
              <a:rPr lang="hu-HU" sz="22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https://www.tensorflow.org</a:t>
            </a:r>
            <a:b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2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Keras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dokumentáció: </a:t>
            </a:r>
            <a:r>
              <a:rPr lang="hu-HU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Keras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API, amely megkönnyíti a </a:t>
            </a:r>
            <a:r>
              <a:rPr lang="hu-HU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TensorFlow-val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való fejlesztést.</a:t>
            </a:r>
            <a:r>
              <a:rPr lang="hu-HU" sz="22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https://keras.io</a:t>
            </a:r>
            <a:endParaRPr lang="hu-HU" sz="2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257800" cy="652401"/>
          </a:xfrm>
        </p:spPr>
        <p:txBody>
          <a:bodyPr>
            <a:normAutofit/>
          </a:bodyPr>
          <a:lstStyle/>
          <a:p>
            <a:r>
              <a:rPr sz="2600" b="1" dirty="0" err="1">
                <a:latin typeface="Times New Roman"/>
              </a:rPr>
              <a:t>Alapfogalmak</a:t>
            </a:r>
            <a:r>
              <a:rPr sz="2600" b="1" dirty="0">
                <a:latin typeface="Times New Roman"/>
              </a:rPr>
              <a:t>: </a:t>
            </a:r>
            <a:r>
              <a:rPr sz="2600" b="1" dirty="0" err="1">
                <a:latin typeface="Times New Roman"/>
              </a:rPr>
              <a:t>Tensorok</a:t>
            </a:r>
            <a:endParaRPr sz="2600" b="1" dirty="0"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43000" y="1152962"/>
            <a:ext cx="10481441" cy="3376995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600" dirty="0">
                <a:latin typeface="Times New Roman"/>
              </a:rPr>
              <a:t>A TensorFlow </a:t>
            </a:r>
            <a:r>
              <a:rPr sz="2600" dirty="0" err="1">
                <a:latin typeface="Times New Roman"/>
              </a:rPr>
              <a:t>központi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elemei</a:t>
            </a:r>
            <a:r>
              <a:rPr sz="2600" dirty="0">
                <a:latin typeface="Times New Roman"/>
              </a:rPr>
              <a:t> a </a:t>
            </a:r>
            <a:r>
              <a:rPr sz="2600" dirty="0" err="1">
                <a:latin typeface="Times New Roman"/>
              </a:rPr>
              <a:t>tensorok</a:t>
            </a:r>
            <a:r>
              <a:rPr sz="2600" dirty="0">
                <a:latin typeface="Times New Roman"/>
              </a:rPr>
              <a:t>, </a:t>
            </a:r>
            <a:r>
              <a:rPr sz="2600" dirty="0" err="1">
                <a:latin typeface="Times New Roman"/>
              </a:rPr>
              <a:t>amelyek</a:t>
            </a:r>
            <a:r>
              <a:rPr sz="2600" dirty="0">
                <a:latin typeface="Times New Roman"/>
              </a:rPr>
              <a:t> n-</a:t>
            </a:r>
            <a:r>
              <a:rPr sz="2600" dirty="0" err="1">
                <a:latin typeface="Times New Roman"/>
              </a:rPr>
              <a:t>dimenziós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tömböket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vagy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mátrixokat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jelentenek</a:t>
            </a:r>
            <a:r>
              <a:rPr sz="2600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sz="2600" dirty="0">
                <a:latin typeface="Times New Roman"/>
              </a:rPr>
              <a:t>A </a:t>
            </a:r>
            <a:r>
              <a:rPr sz="2600" dirty="0" err="1">
                <a:latin typeface="Times New Roman"/>
              </a:rPr>
              <a:t>tensorok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az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adatokat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reprezentálják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és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tárolják</a:t>
            </a:r>
            <a:r>
              <a:rPr sz="2600" dirty="0">
                <a:latin typeface="Times New Roman"/>
              </a:rPr>
              <a:t>, </a:t>
            </a:r>
            <a:r>
              <a:rPr sz="2600" dirty="0" err="1">
                <a:latin typeface="Times New Roman"/>
              </a:rPr>
              <a:t>például</a:t>
            </a:r>
            <a:r>
              <a:rPr sz="2600" dirty="0">
                <a:latin typeface="Times New Roman"/>
              </a:rPr>
              <a:t>:</a:t>
            </a:r>
          </a:p>
          <a:p>
            <a:pPr marL="714375" indent="0">
              <a:buNone/>
            </a:pPr>
            <a:r>
              <a:rPr sz="2600" dirty="0">
                <a:latin typeface="Times New Roman"/>
              </a:rPr>
              <a:t>- </a:t>
            </a:r>
            <a:r>
              <a:rPr sz="2600" dirty="0" err="1">
                <a:latin typeface="Times New Roman"/>
              </a:rPr>
              <a:t>Egyetlen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szám</a:t>
            </a:r>
            <a:r>
              <a:rPr sz="2600" dirty="0">
                <a:latin typeface="Times New Roman"/>
              </a:rPr>
              <a:t> (</a:t>
            </a:r>
            <a:r>
              <a:rPr sz="2600" dirty="0" err="1">
                <a:latin typeface="Times New Roman"/>
              </a:rPr>
              <a:t>skal</a:t>
            </a:r>
            <a:r>
              <a:rPr lang="hu-HU" sz="2600" dirty="0">
                <a:latin typeface="Times New Roman"/>
              </a:rPr>
              <a:t>á</a:t>
            </a:r>
            <a:r>
              <a:rPr sz="2600" dirty="0">
                <a:latin typeface="Times New Roman"/>
              </a:rPr>
              <a:t>r)</a:t>
            </a:r>
          </a:p>
          <a:p>
            <a:pPr marL="714375" indent="0">
              <a:buNone/>
            </a:pPr>
            <a:r>
              <a:rPr sz="2600" dirty="0">
                <a:latin typeface="Times New Roman"/>
              </a:rPr>
              <a:t>- </a:t>
            </a:r>
            <a:r>
              <a:rPr sz="2600" dirty="0" err="1">
                <a:latin typeface="Times New Roman"/>
              </a:rPr>
              <a:t>Vektorok</a:t>
            </a:r>
            <a:endParaRPr sz="2600" dirty="0">
              <a:latin typeface="Times New Roman"/>
            </a:endParaRPr>
          </a:p>
          <a:p>
            <a:pPr marL="714375" indent="0">
              <a:buNone/>
            </a:pPr>
            <a:r>
              <a:rPr sz="2600" dirty="0">
                <a:latin typeface="Times New Roman"/>
              </a:rPr>
              <a:t>- </a:t>
            </a:r>
            <a:r>
              <a:rPr sz="2600" dirty="0" err="1">
                <a:latin typeface="Times New Roman"/>
              </a:rPr>
              <a:t>Mátrixok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és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összetettebb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struktúrák</a:t>
            </a:r>
            <a:endParaRPr sz="2600" dirty="0">
              <a:latin typeface="Times New Roman"/>
            </a:endParaRPr>
          </a:p>
          <a:p>
            <a:pPr marL="0" indent="0">
              <a:buNone/>
            </a:pPr>
            <a:r>
              <a:rPr sz="2600" dirty="0" err="1">
                <a:latin typeface="Times New Roman"/>
              </a:rPr>
              <a:t>Példa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egy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tensorra</a:t>
            </a:r>
            <a:r>
              <a:rPr sz="2600" dirty="0">
                <a:latin typeface="Times New Roman"/>
              </a:rPr>
              <a:t>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C3A7693-0B73-4132-AD0D-CC05EE5D9C3E}"/>
              </a:ext>
            </a:extLst>
          </p:cNvPr>
          <p:cNvSpPr txBox="1"/>
          <p:nvPr/>
        </p:nvSpPr>
        <p:spPr>
          <a:xfrm>
            <a:off x="2406869" y="4529957"/>
            <a:ext cx="538129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800" b="1" dirty="0"/>
              <a:t>import </a:t>
            </a:r>
            <a:r>
              <a:rPr lang="hu-HU" sz="1800" b="1" dirty="0" err="1"/>
              <a:t>tensorflow</a:t>
            </a:r>
            <a:r>
              <a:rPr lang="hu-HU" sz="1800" b="1" dirty="0"/>
              <a:t> </a:t>
            </a:r>
            <a:r>
              <a:rPr lang="hu-HU" sz="1800" b="1" dirty="0" err="1"/>
              <a:t>as</a:t>
            </a:r>
            <a:r>
              <a:rPr lang="hu-HU" sz="1800" b="1" dirty="0"/>
              <a:t> </a:t>
            </a:r>
            <a:r>
              <a:rPr lang="hu-HU" sz="1800" b="1" dirty="0" err="1"/>
              <a:t>tf</a:t>
            </a:r>
            <a:endParaRPr lang="hu-HU"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b="1" dirty="0" err="1"/>
              <a:t>pelda</a:t>
            </a:r>
            <a:r>
              <a:rPr lang="hu-HU" sz="1800" b="1" dirty="0" err="1"/>
              <a:t>_tensor</a:t>
            </a:r>
            <a:r>
              <a:rPr lang="hu-HU" sz="1800" b="1" dirty="0"/>
              <a:t> = </a:t>
            </a:r>
            <a:r>
              <a:rPr lang="hu-HU" sz="1800" b="1" dirty="0" err="1"/>
              <a:t>tf.constant</a:t>
            </a:r>
            <a:r>
              <a:rPr lang="hu-HU" sz="1800" b="1" dirty="0"/>
              <a:t>([[1, 2, 3], [4, 5, 6]])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lang="hu-HU" sz="1800" b="1" dirty="0"/>
              <a:t>print(</a:t>
            </a:r>
            <a:r>
              <a:rPr lang="hu-HU" b="1" dirty="0" err="1"/>
              <a:t>pelda</a:t>
            </a:r>
            <a:r>
              <a:rPr lang="hu-HU" sz="1800" b="1" dirty="0" err="1"/>
              <a:t>_tensor</a:t>
            </a:r>
            <a:r>
              <a:rPr lang="hu-HU" sz="1800" b="1" dirty="0"/>
              <a:t>)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524702E-EC83-04C4-0E10-946BBB2D38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19</a:t>
            </a:fld>
            <a:endParaRPr lang="hu-HU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B33FA03-0BBE-8A15-D902-B25EF4A0C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87972" y="456551"/>
            <a:ext cx="10499835" cy="1414290"/>
          </a:xfrm>
        </p:spPr>
        <p:txBody>
          <a:bodyPr>
            <a:normAutofit fontScale="90000"/>
          </a:bodyPr>
          <a:lstStyle/>
          <a:p>
            <a:pPr>
              <a:lnSpc>
                <a:spcPct val="120000"/>
              </a:lnSpc>
              <a:spcBef>
                <a:spcPts val="1200"/>
              </a:spcBef>
              <a:spcAft>
                <a:spcPts val="1800"/>
              </a:spcAft>
            </a:pPr>
            <a:r>
              <a:rPr lang="hu-HU" b="1" kern="100" dirty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12. Előadás tematikája</a:t>
            </a:r>
            <a:br>
              <a:rPr lang="hu-HU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4000" b="1" kern="100" dirty="0"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      Bevezetés a mélytanulásba</a:t>
            </a:r>
            <a:endParaRPr lang="hu-HU" dirty="0"/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D05C02F-0D97-C222-9A80-998750A281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73715" y="2125718"/>
            <a:ext cx="9454266" cy="4096406"/>
          </a:xfrm>
        </p:spPr>
        <p:txBody>
          <a:bodyPr>
            <a:noAutofit/>
          </a:bodyPr>
          <a:lstStyle/>
          <a:p>
            <a:pPr marL="514350" indent="-514350">
              <a:lnSpc>
                <a:spcPct val="107000"/>
              </a:lnSpc>
              <a:spcAft>
                <a:spcPts val="600"/>
              </a:spcAft>
              <a:buFont typeface="+mj-lt"/>
              <a:buAutoNum type="arabicPeriod"/>
            </a:pP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hu-HU" sz="3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hu-HU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fogalmak </a:t>
            </a: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hu-HU" sz="3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hu-HU" sz="30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TensorFlow</a:t>
            </a:r>
            <a:r>
              <a:rPr kumimoji="0" lang="hu-HU" sz="30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könyvtár alapjai</a:t>
            </a:r>
            <a:endParaRPr lang="hu-HU" sz="30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hu-HU" sz="3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Neurális hálózatok felépítése </a:t>
            </a:r>
            <a:r>
              <a:rPr lang="hu-HU" sz="30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TensorFlow-val</a:t>
            </a:r>
            <a:endParaRPr lang="hu-HU" sz="30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hu-HU" sz="3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Egyszerű neurális hálózat megvalósítása</a:t>
            </a: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hu-HU" sz="3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 betanítása és kiértékelése </a:t>
            </a:r>
            <a:r>
              <a:rPr lang="hu-HU" sz="30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TensorFlow-val</a:t>
            </a:r>
            <a:endParaRPr lang="hu-HU" sz="30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hu-HU" sz="30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hu-HU" sz="3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modellek generálása és optimalizálása</a:t>
            </a:r>
          </a:p>
          <a:p>
            <a:pPr marL="514350" indent="-514350">
              <a:lnSpc>
                <a:spcPct val="107000"/>
              </a:lnSpc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hu-HU" sz="30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hu-HU" sz="30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Mélytanulási keretrendszer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8E6453C-C041-0B8F-FF35-14E1A5D3EE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z="1500" b="1" smtClean="0"/>
              <a:pPr/>
              <a:t>2</a:t>
            </a:fld>
            <a:endParaRPr lang="hu-HU" sz="1500" b="1" dirty="0"/>
          </a:p>
        </p:txBody>
      </p:sp>
    </p:spTree>
    <p:extLst>
      <p:ext uri="{BB962C8B-B14F-4D97-AF65-F5344CB8AC3E}">
        <p14:creationId xmlns:p14="http://schemas.microsoft.com/office/powerpoint/2010/main" val="337362370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646683" cy="843565"/>
          </a:xfrm>
        </p:spPr>
        <p:txBody>
          <a:bodyPr>
            <a:normAutofit/>
          </a:bodyPr>
          <a:lstStyle/>
          <a:p>
            <a:r>
              <a:rPr sz="2600" b="1" dirty="0" err="1">
                <a:latin typeface="Times New Roman"/>
              </a:rPr>
              <a:t>Alapfogalmak</a:t>
            </a:r>
            <a:r>
              <a:rPr sz="2600" b="1" dirty="0">
                <a:latin typeface="Times New Roman"/>
              </a:rPr>
              <a:t>: Gr</a:t>
            </a:r>
            <a:r>
              <a:rPr lang="hu-HU" sz="2600" b="1" dirty="0">
                <a:latin typeface="Times New Roman"/>
              </a:rPr>
              <a:t>á</a:t>
            </a:r>
            <a:r>
              <a:rPr sz="2600" b="1" dirty="0">
                <a:latin typeface="Times New Roman"/>
              </a:rPr>
              <a:t>f-</a:t>
            </a:r>
            <a:r>
              <a:rPr sz="2600" b="1" dirty="0" err="1">
                <a:latin typeface="Times New Roman"/>
              </a:rPr>
              <a:t>alapú</a:t>
            </a:r>
            <a:r>
              <a:rPr sz="2600" b="1" dirty="0">
                <a:latin typeface="Times New Roman"/>
              </a:rPr>
              <a:t> </a:t>
            </a:r>
            <a:r>
              <a:rPr sz="2600" b="1" dirty="0" err="1">
                <a:latin typeface="Times New Roman"/>
              </a:rPr>
              <a:t>működés</a:t>
            </a:r>
            <a:endParaRPr sz="2600" b="1" dirty="0"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27083" y="1145628"/>
            <a:ext cx="9503979" cy="286198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600" dirty="0">
                <a:latin typeface="Times New Roman"/>
              </a:rPr>
              <a:t>A TensorFlow </a:t>
            </a:r>
            <a:r>
              <a:rPr sz="2600" b="1" dirty="0" err="1">
                <a:latin typeface="Times New Roman"/>
              </a:rPr>
              <a:t>számítási</a:t>
            </a:r>
            <a:r>
              <a:rPr sz="2600" b="1" dirty="0">
                <a:latin typeface="Times New Roman"/>
              </a:rPr>
              <a:t> </a:t>
            </a:r>
            <a:r>
              <a:rPr sz="2600" b="1" dirty="0" err="1">
                <a:latin typeface="Times New Roman"/>
              </a:rPr>
              <a:t>gráfokat</a:t>
            </a:r>
            <a:r>
              <a:rPr sz="2600" b="1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használ</a:t>
            </a:r>
            <a:r>
              <a:rPr sz="2600" dirty="0">
                <a:latin typeface="Times New Roman"/>
              </a:rPr>
              <a:t>, </a:t>
            </a:r>
            <a:r>
              <a:rPr sz="2600" dirty="0" err="1">
                <a:latin typeface="Times New Roman"/>
              </a:rPr>
              <a:t>amelyek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csomópontokból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és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élekből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állnak</a:t>
            </a:r>
            <a:r>
              <a:rPr sz="2600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sz="2600" dirty="0" err="1">
                <a:latin typeface="Times New Roman"/>
              </a:rPr>
              <a:t>Ez</a:t>
            </a:r>
            <a:r>
              <a:rPr sz="2600" dirty="0">
                <a:latin typeface="Times New Roman"/>
              </a:rPr>
              <a:t> a </a:t>
            </a:r>
            <a:r>
              <a:rPr sz="2600" dirty="0" err="1">
                <a:latin typeface="Times New Roman"/>
              </a:rPr>
              <a:t>struktúra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meghatározza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az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adatok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áramlását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és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lehetővé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teszi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az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optimalizációt</a:t>
            </a:r>
            <a:r>
              <a:rPr sz="2600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sz="2600" dirty="0" err="1">
                <a:latin typeface="Times New Roman"/>
              </a:rPr>
              <a:t>Egyszerű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gráf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működése</a:t>
            </a:r>
            <a:r>
              <a:rPr sz="2600" dirty="0">
                <a:latin typeface="Times New Roman"/>
              </a:rPr>
              <a:t>: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BB67A2F1-4D7F-2756-C136-4ED465313369}"/>
              </a:ext>
            </a:extLst>
          </p:cNvPr>
          <p:cNvSpPr txBox="1"/>
          <p:nvPr/>
        </p:nvSpPr>
        <p:spPr>
          <a:xfrm>
            <a:off x="5144814" y="2727863"/>
            <a:ext cx="2501462" cy="132343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hu-HU" sz="2000" b="1" dirty="0"/>
              <a:t>a = </a:t>
            </a:r>
            <a:r>
              <a:rPr lang="hu-HU" sz="2000" b="1" dirty="0" err="1"/>
              <a:t>tf.constant</a:t>
            </a:r>
            <a:r>
              <a:rPr lang="hu-HU" sz="2000" b="1" dirty="0"/>
              <a:t>(3)</a:t>
            </a:r>
          </a:p>
          <a:p>
            <a:r>
              <a:rPr lang="hu-HU" sz="2000" b="1" dirty="0"/>
              <a:t>b = </a:t>
            </a:r>
            <a:r>
              <a:rPr lang="hu-HU" sz="2000" b="1" dirty="0" err="1"/>
              <a:t>tf.constant</a:t>
            </a:r>
            <a:r>
              <a:rPr lang="hu-HU" sz="2000" b="1" dirty="0"/>
              <a:t>(4)</a:t>
            </a:r>
          </a:p>
          <a:p>
            <a:r>
              <a:rPr lang="hu-HU" sz="2000" b="1" dirty="0" err="1"/>
              <a:t>osszeg</a:t>
            </a:r>
            <a:r>
              <a:rPr lang="hu-HU" sz="2000" b="1" dirty="0"/>
              <a:t> = a + b</a:t>
            </a:r>
          </a:p>
          <a:p>
            <a:r>
              <a:rPr lang="hu-HU" sz="2000" b="1" dirty="0"/>
              <a:t>print(</a:t>
            </a:r>
            <a:r>
              <a:rPr lang="hu-HU" sz="2000" b="1" dirty="0" err="1"/>
              <a:t>osszeg</a:t>
            </a:r>
            <a:r>
              <a:rPr lang="hu-HU" sz="2000" b="1" dirty="0"/>
              <a:t>)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4640B7A6-423C-87D1-B3BB-F93BDDBCD5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20</a:t>
            </a:fld>
            <a:endParaRPr lang="hu-HU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A91C2274-D251-F166-1884-2C802B80BC3A}"/>
              </a:ext>
            </a:extLst>
          </p:cNvPr>
          <p:cNvSpPr txBox="1">
            <a:spLocks/>
          </p:cNvSpPr>
          <p:nvPr/>
        </p:nvSpPr>
        <p:spPr>
          <a:xfrm>
            <a:off x="796159" y="3944555"/>
            <a:ext cx="3765331" cy="96968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600" b="1">
                <a:latin typeface="Times New Roman"/>
              </a:rPr>
              <a:t>Telepítés és ellenőrzés</a:t>
            </a:r>
            <a:endParaRPr lang="hu-HU" sz="2600" b="1" dirty="0">
              <a:latin typeface="Times New Roman"/>
            </a:endParaRPr>
          </a:p>
        </p:txBody>
      </p:sp>
      <p:sp>
        <p:nvSpPr>
          <p:cNvPr id="8" name="Content Placeholder 2"/>
          <p:cNvSpPr txBox="1">
            <a:spLocks/>
          </p:cNvSpPr>
          <p:nvPr/>
        </p:nvSpPr>
        <p:spPr>
          <a:xfrm>
            <a:off x="1405759" y="4616898"/>
            <a:ext cx="10515600" cy="969690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600" dirty="0" err="1">
                <a:latin typeface="Times New Roman"/>
              </a:rPr>
              <a:t>TensorFlow</a:t>
            </a:r>
            <a:r>
              <a:rPr lang="hu-HU" sz="2600" dirty="0">
                <a:latin typeface="Times New Roman"/>
              </a:rPr>
              <a:t> telepítése:  </a:t>
            </a:r>
            <a:r>
              <a:rPr lang="hu-HU" sz="2600" b="1" dirty="0" err="1">
                <a:latin typeface="Times New Roman"/>
              </a:rPr>
              <a:t>pip</a:t>
            </a:r>
            <a:r>
              <a:rPr lang="hu-HU" sz="2600" b="1" dirty="0">
                <a:latin typeface="Times New Roman"/>
              </a:rPr>
              <a:t> </a:t>
            </a:r>
            <a:r>
              <a:rPr lang="hu-HU" sz="2600" b="1" dirty="0" err="1">
                <a:latin typeface="Times New Roman"/>
              </a:rPr>
              <a:t>install</a:t>
            </a:r>
            <a:r>
              <a:rPr lang="hu-HU" sz="2600" b="1" dirty="0">
                <a:latin typeface="Times New Roman"/>
              </a:rPr>
              <a:t> </a:t>
            </a:r>
            <a:r>
              <a:rPr lang="hu-HU" sz="2600" b="1" dirty="0" err="1">
                <a:latin typeface="Times New Roman"/>
              </a:rPr>
              <a:t>tensorflow</a:t>
            </a:r>
            <a:endParaRPr lang="hu-HU" sz="2600" dirty="0">
              <a:latin typeface="Times New Roman"/>
            </a:endParaRPr>
          </a:p>
          <a:p>
            <a:pPr marL="0" indent="0">
              <a:buFont typeface="Arial" panose="020B0604020202020204" pitchFamily="34" charset="0"/>
              <a:buNone/>
            </a:pPr>
            <a:r>
              <a:rPr lang="hu-HU" sz="2600" dirty="0">
                <a:latin typeface="Times New Roman"/>
              </a:rPr>
              <a:t>Telepítés ellenőrzése: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C6FE1F96-8582-2B91-19AB-400EF8092C15}"/>
              </a:ext>
            </a:extLst>
          </p:cNvPr>
          <p:cNvSpPr txBox="1"/>
          <p:nvPr/>
        </p:nvSpPr>
        <p:spPr>
          <a:xfrm>
            <a:off x="4719146" y="5279594"/>
            <a:ext cx="4099034" cy="70788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sz="2000" b="1" dirty="0"/>
              <a:t>import </a:t>
            </a:r>
            <a:r>
              <a:rPr lang="en-US" sz="2000" b="1" dirty="0" err="1"/>
              <a:t>tensorflow</a:t>
            </a:r>
            <a:r>
              <a:rPr lang="en-US" sz="2000" b="1" dirty="0"/>
              <a:t> as </a:t>
            </a:r>
            <a:r>
              <a:rPr lang="en-US" sz="2000" b="1" dirty="0" err="1"/>
              <a:t>tf</a:t>
            </a:r>
            <a:endParaRPr lang="en-US" sz="2000" b="1" dirty="0"/>
          </a:p>
          <a:p>
            <a:r>
              <a:rPr lang="en-US" sz="2000" b="1" dirty="0"/>
              <a:t>print(</a:t>
            </a:r>
            <a:r>
              <a:rPr lang="en-US" sz="2000" b="1" dirty="0" err="1"/>
              <a:t>tf</a:t>
            </a:r>
            <a:r>
              <a:rPr lang="en-US" sz="2000" b="1" dirty="0"/>
              <a:t>.__version__)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06009" y="1720115"/>
            <a:ext cx="6172200" cy="233687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000" b="1" dirty="0"/>
              <a:t>import </a:t>
            </a:r>
            <a:r>
              <a:rPr sz="2000" b="1" dirty="0" err="1"/>
              <a:t>tensorflow</a:t>
            </a:r>
            <a:r>
              <a:rPr sz="2000" b="1" dirty="0"/>
              <a:t> as </a:t>
            </a:r>
            <a:r>
              <a:rPr sz="2000" b="1" dirty="0" err="1"/>
              <a:t>tf</a:t>
            </a:r>
            <a:endParaRPr sz="2000" b="1" dirty="0"/>
          </a:p>
          <a:p>
            <a:pPr marL="0" indent="0">
              <a:spcBef>
                <a:spcPts val="0"/>
              </a:spcBef>
              <a:buNone/>
            </a:pPr>
            <a:r>
              <a:rPr sz="2000" b="1" dirty="0"/>
              <a:t># </a:t>
            </a:r>
            <a:r>
              <a:rPr sz="2000" b="1" dirty="0" err="1"/>
              <a:t>Tensorok</a:t>
            </a:r>
            <a:r>
              <a:rPr sz="2000" b="1" dirty="0"/>
              <a:t> </a:t>
            </a:r>
            <a:r>
              <a:rPr sz="2000" b="1" dirty="0" err="1"/>
              <a:t>létrehozása</a:t>
            </a:r>
            <a:endParaRPr sz="2000" b="1" dirty="0"/>
          </a:p>
          <a:p>
            <a:pPr marL="0" indent="0">
              <a:spcBef>
                <a:spcPts val="0"/>
              </a:spcBef>
              <a:buNone/>
            </a:pPr>
            <a:r>
              <a:rPr sz="2000" b="1" dirty="0" err="1"/>
              <a:t>tensor_a</a:t>
            </a:r>
            <a:r>
              <a:rPr sz="2000" b="1" dirty="0"/>
              <a:t> = </a:t>
            </a:r>
            <a:r>
              <a:rPr sz="2000" b="1" dirty="0" err="1"/>
              <a:t>tf.constant</a:t>
            </a:r>
            <a:r>
              <a:rPr sz="2000" b="1" dirty="0"/>
              <a:t>([5, 10, 15], name="</a:t>
            </a:r>
            <a:r>
              <a:rPr sz="2000" b="1" dirty="0" err="1"/>
              <a:t>tensor_a</a:t>
            </a:r>
            <a:r>
              <a:rPr sz="2000" b="1" dirty="0"/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sz="2000" b="1" dirty="0" err="1"/>
              <a:t>tensor_b</a:t>
            </a:r>
            <a:r>
              <a:rPr sz="2000" b="1" dirty="0"/>
              <a:t> = </a:t>
            </a:r>
            <a:r>
              <a:rPr sz="2000" b="1" dirty="0" err="1"/>
              <a:t>tf.constant</a:t>
            </a:r>
            <a:r>
              <a:rPr sz="2000" b="1" dirty="0"/>
              <a:t>([2, 4, 6], name="</a:t>
            </a:r>
            <a:r>
              <a:rPr sz="2000" b="1" dirty="0" err="1"/>
              <a:t>tensor_b</a:t>
            </a:r>
            <a:r>
              <a:rPr sz="2000" b="1" dirty="0"/>
              <a:t>")</a:t>
            </a:r>
          </a:p>
          <a:p>
            <a:pPr marL="0" indent="0">
              <a:spcBef>
                <a:spcPts val="0"/>
              </a:spcBef>
              <a:buNone/>
            </a:pPr>
            <a:r>
              <a:rPr sz="2000" b="1" dirty="0"/>
              <a:t># </a:t>
            </a:r>
            <a:r>
              <a:rPr sz="2000" b="1" dirty="0" err="1"/>
              <a:t>Alapvető</a:t>
            </a:r>
            <a:r>
              <a:rPr sz="2000" b="1" dirty="0"/>
              <a:t> </a:t>
            </a:r>
            <a:r>
              <a:rPr sz="2000" b="1" dirty="0" err="1"/>
              <a:t>matematikai</a:t>
            </a:r>
            <a:r>
              <a:rPr sz="2000" b="1" dirty="0"/>
              <a:t> </a:t>
            </a:r>
            <a:r>
              <a:rPr sz="2000" b="1" dirty="0" err="1"/>
              <a:t>művelet</a:t>
            </a:r>
            <a:endParaRPr sz="2000" b="1" dirty="0"/>
          </a:p>
          <a:p>
            <a:pPr marL="0" indent="0">
              <a:spcBef>
                <a:spcPts val="0"/>
              </a:spcBef>
              <a:buNone/>
            </a:pPr>
            <a:r>
              <a:rPr sz="2000" b="1" dirty="0" err="1"/>
              <a:t>osszeg</a:t>
            </a:r>
            <a:r>
              <a:rPr sz="2000" b="1" dirty="0"/>
              <a:t> = </a:t>
            </a:r>
            <a:r>
              <a:rPr sz="2000" b="1" dirty="0" err="1"/>
              <a:t>tf.add</a:t>
            </a:r>
            <a:r>
              <a:rPr sz="2000" b="1" dirty="0"/>
              <a:t>(</a:t>
            </a:r>
            <a:r>
              <a:rPr sz="2000" b="1" dirty="0" err="1"/>
              <a:t>tensor_a</a:t>
            </a:r>
            <a:r>
              <a:rPr sz="2000" b="1" dirty="0"/>
              <a:t>, </a:t>
            </a:r>
            <a:r>
              <a:rPr sz="2000" b="1" dirty="0" err="1"/>
              <a:t>tensor_b</a:t>
            </a:r>
            <a:r>
              <a:rPr sz="20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sz="2000" b="1" dirty="0"/>
              <a:t># </a:t>
            </a:r>
            <a:r>
              <a:rPr sz="2000" b="1" dirty="0" err="1"/>
              <a:t>Eredmény</a:t>
            </a:r>
            <a:r>
              <a:rPr sz="2000" b="1" dirty="0"/>
              <a:t> </a:t>
            </a:r>
            <a:r>
              <a:rPr sz="2000" b="1" dirty="0" err="1"/>
              <a:t>kiíratása</a:t>
            </a:r>
            <a:endParaRPr sz="2000" b="1" dirty="0"/>
          </a:p>
          <a:p>
            <a:pPr marL="0" indent="0">
              <a:spcBef>
                <a:spcPts val="0"/>
              </a:spcBef>
              <a:buNone/>
            </a:pPr>
            <a:r>
              <a:rPr sz="2000" b="1" dirty="0"/>
              <a:t>print("</a:t>
            </a:r>
            <a:r>
              <a:rPr sz="2000" b="1" dirty="0" err="1"/>
              <a:t>Eredmény</a:t>
            </a:r>
            <a:r>
              <a:rPr sz="2000" b="1" dirty="0"/>
              <a:t>:", </a:t>
            </a:r>
            <a:r>
              <a:rPr sz="2000" b="1" dirty="0" err="1"/>
              <a:t>osszeg.numpy</a:t>
            </a:r>
            <a:r>
              <a:rPr sz="2000" b="1" dirty="0"/>
              <a:t>())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62D1D50-7C1D-DFDC-ED97-133CA3E26564}"/>
              </a:ext>
            </a:extLst>
          </p:cNvPr>
          <p:cNvSpPr txBox="1"/>
          <p:nvPr/>
        </p:nvSpPr>
        <p:spPr>
          <a:xfrm>
            <a:off x="838199" y="1100118"/>
            <a:ext cx="10515601" cy="4524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Bef>
                <a:spcPts val="1000"/>
              </a:spcBef>
              <a:defRPr/>
            </a:pPr>
            <a:r>
              <a:rPr lang="hu-HU" sz="2600" dirty="0">
                <a:solidFill>
                  <a:prstClr val="black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z a és b </a:t>
            </a:r>
            <a:r>
              <a:rPr lang="hu-HU" sz="2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tensorok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létrehozása és az 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add() 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matematikai művelet végrehajtása: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FA1F1B30-CEED-98FF-9830-158011F39A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21</a:t>
            </a:fld>
            <a:endParaRPr lang="hu-HU"/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2F10314A-966A-B546-E62B-787C803AE750}"/>
              </a:ext>
            </a:extLst>
          </p:cNvPr>
          <p:cNvSpPr txBox="1"/>
          <p:nvPr/>
        </p:nvSpPr>
        <p:spPr>
          <a:xfrm>
            <a:off x="838199" y="475901"/>
            <a:ext cx="6096000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hu-HU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Egyszerű </a:t>
            </a:r>
            <a:r>
              <a:rPr kumimoji="0" lang="hu-HU" sz="2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tensor</a:t>
            </a:r>
            <a:r>
              <a:rPr kumimoji="0" lang="hu-HU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 művelet bemutatása</a:t>
            </a:r>
            <a:endParaRPr lang="hu-HU" b="1" dirty="0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8A7091C9-C955-971F-F864-2FEC447C5AAC}"/>
              </a:ext>
            </a:extLst>
          </p:cNvPr>
          <p:cNvSpPr txBox="1"/>
          <p:nvPr/>
        </p:nvSpPr>
        <p:spPr>
          <a:xfrm>
            <a:off x="683172" y="4224558"/>
            <a:ext cx="11267090" cy="20203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Magyarázat:</a:t>
            </a:r>
            <a:endParaRPr lang="hu-HU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630238" lvl="0" indent="-258763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tf.constant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segítségével hoztunk létre két bemeneti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tensort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tensor_a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és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tensor_b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).</a:t>
            </a:r>
          </a:p>
          <a:p>
            <a:pPr marL="630238" lvl="0" indent="-258763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tf.add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függvény végzi a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tensorok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elemeinek összeadását.</a:t>
            </a:r>
          </a:p>
          <a:p>
            <a:pPr marL="630238" lvl="0" indent="-258763">
              <a:lnSpc>
                <a:spcPct val="110000"/>
              </a:lnSpc>
              <a:buSzPct val="100000"/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numpy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 metódus átalakítja a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tensort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NumPy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tömbbé, hogy a Python kimenetén megjeleníthető legyen.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659415"/>
            <a:ext cx="2808890" cy="727951"/>
          </a:xfrm>
        </p:spPr>
        <p:txBody>
          <a:bodyPr>
            <a:normAutofit/>
          </a:bodyPr>
          <a:lstStyle/>
          <a:p>
            <a:r>
              <a:rPr sz="2600" b="1" dirty="0" err="1">
                <a:latin typeface="Times New Roman"/>
              </a:rPr>
              <a:t>Alapstruktúra</a:t>
            </a:r>
            <a:endParaRPr sz="2600" b="1" dirty="0"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66273"/>
            <a:ext cx="10515600" cy="4490077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600" b="1" dirty="0">
                <a:latin typeface="Times New Roman"/>
              </a:rPr>
              <a:t>1. Input </a:t>
            </a:r>
            <a:r>
              <a:rPr sz="2600" b="1" dirty="0" err="1">
                <a:latin typeface="Times New Roman"/>
              </a:rPr>
              <a:t>réteg</a:t>
            </a:r>
            <a:r>
              <a:rPr sz="2600" b="1" dirty="0">
                <a:latin typeface="Times New Roman"/>
              </a:rPr>
              <a:t>:</a:t>
            </a:r>
          </a:p>
          <a:p>
            <a:pPr marL="357188" indent="0">
              <a:spcBef>
                <a:spcPts val="0"/>
              </a:spcBef>
              <a:buNone/>
            </a:pPr>
            <a:r>
              <a:rPr sz="2600" dirty="0">
                <a:latin typeface="Times New Roman"/>
              </a:rPr>
              <a:t>- </a:t>
            </a:r>
            <a:r>
              <a:rPr sz="2400" dirty="0">
                <a:latin typeface="Times New Roman"/>
              </a:rPr>
              <a:t>A </a:t>
            </a:r>
            <a:r>
              <a:rPr sz="2400" dirty="0" err="1">
                <a:latin typeface="Times New Roman"/>
              </a:rPr>
              <a:t>bemeneti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réteg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fogadja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az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adatokat</a:t>
            </a:r>
            <a:r>
              <a:rPr sz="2400" dirty="0">
                <a:latin typeface="Times New Roman"/>
              </a:rPr>
              <a:t>. </a:t>
            </a:r>
            <a:r>
              <a:rPr sz="2400" dirty="0" err="1">
                <a:latin typeface="Times New Roman"/>
              </a:rPr>
              <a:t>Ez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határozza</a:t>
            </a:r>
            <a:r>
              <a:rPr sz="2400" dirty="0">
                <a:latin typeface="Times New Roman"/>
              </a:rPr>
              <a:t> meg a </a:t>
            </a:r>
            <a:r>
              <a:rPr sz="2400" dirty="0" err="1">
                <a:latin typeface="Times New Roman"/>
              </a:rPr>
              <a:t>modell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bemeneti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dimenzióit</a:t>
            </a:r>
            <a:r>
              <a:rPr sz="2400" dirty="0">
                <a:latin typeface="Times New Roman"/>
              </a:rPr>
              <a:t>.</a:t>
            </a:r>
          </a:p>
          <a:p>
            <a:pPr marL="536575" indent="0">
              <a:spcBef>
                <a:spcPts val="0"/>
              </a:spcBef>
              <a:buNone/>
            </a:pPr>
            <a:r>
              <a:rPr sz="2400" dirty="0" err="1">
                <a:latin typeface="Times New Roman"/>
              </a:rPr>
              <a:t>Példa</a:t>
            </a:r>
            <a:r>
              <a:rPr sz="2400" dirty="0">
                <a:latin typeface="Times New Roman"/>
              </a:rPr>
              <a:t>: </a:t>
            </a:r>
            <a:r>
              <a:rPr sz="2400" dirty="0" err="1">
                <a:latin typeface="Times New Roman"/>
              </a:rPr>
              <a:t>Egy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képfeldolgozó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modell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bemenete</a:t>
            </a:r>
            <a:r>
              <a:rPr sz="2400" dirty="0">
                <a:latin typeface="Times New Roman"/>
              </a:rPr>
              <a:t> 28x28 pixel </a:t>
            </a:r>
            <a:r>
              <a:rPr sz="2400" dirty="0" err="1">
                <a:latin typeface="Times New Roman"/>
              </a:rPr>
              <a:t>lehet</a:t>
            </a:r>
            <a:r>
              <a:rPr sz="2400" dirty="0">
                <a:latin typeface="Times New Roman"/>
              </a:rPr>
              <a:t>, </a:t>
            </a:r>
            <a:r>
              <a:rPr sz="2400" dirty="0" err="1">
                <a:latin typeface="Times New Roman"/>
              </a:rPr>
              <a:t>ahol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minden</a:t>
            </a:r>
            <a:r>
              <a:rPr sz="2400" dirty="0">
                <a:latin typeface="Times New Roman"/>
              </a:rPr>
              <a:t> pixel </a:t>
            </a:r>
            <a:r>
              <a:rPr sz="2400" dirty="0" err="1">
                <a:latin typeface="Times New Roman"/>
              </a:rPr>
              <a:t>intenzitását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egy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érték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képviseli</a:t>
            </a:r>
            <a:r>
              <a:rPr sz="2400" dirty="0">
                <a:latin typeface="Times New Roman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sz="2600" b="1" dirty="0">
                <a:latin typeface="Times New Roman"/>
              </a:rPr>
              <a:t>2. </a:t>
            </a:r>
            <a:r>
              <a:rPr sz="2600" b="1" dirty="0" err="1">
                <a:latin typeface="Times New Roman"/>
              </a:rPr>
              <a:t>Rejtett</a:t>
            </a:r>
            <a:r>
              <a:rPr sz="2600" b="1" dirty="0">
                <a:latin typeface="Times New Roman"/>
              </a:rPr>
              <a:t> </a:t>
            </a:r>
            <a:r>
              <a:rPr sz="2600" b="1" dirty="0" err="1">
                <a:latin typeface="Times New Roman"/>
              </a:rPr>
              <a:t>rétegek</a:t>
            </a:r>
            <a:r>
              <a:rPr sz="2600" b="1" dirty="0">
                <a:latin typeface="Times New Roman"/>
              </a:rPr>
              <a:t>:</a:t>
            </a:r>
          </a:p>
          <a:p>
            <a:pPr marL="357188" indent="0">
              <a:spcBef>
                <a:spcPts val="0"/>
              </a:spcBef>
              <a:buNone/>
            </a:pPr>
            <a:r>
              <a:rPr sz="2400" dirty="0">
                <a:latin typeface="Times New Roman"/>
              </a:rPr>
              <a:t>- </a:t>
            </a:r>
            <a:r>
              <a:rPr sz="2400" dirty="0" err="1">
                <a:latin typeface="Times New Roman"/>
              </a:rPr>
              <a:t>Ezek</a:t>
            </a:r>
            <a:r>
              <a:rPr sz="2400" dirty="0">
                <a:latin typeface="Times New Roman"/>
              </a:rPr>
              <a:t> a </a:t>
            </a:r>
            <a:r>
              <a:rPr sz="2400" dirty="0" err="1">
                <a:latin typeface="Times New Roman"/>
              </a:rPr>
              <a:t>rétegek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feldolgozzák</a:t>
            </a:r>
            <a:r>
              <a:rPr sz="2400" dirty="0">
                <a:latin typeface="Times New Roman"/>
              </a:rPr>
              <a:t> a </a:t>
            </a:r>
            <a:r>
              <a:rPr sz="2400" dirty="0" err="1">
                <a:latin typeface="Times New Roman"/>
              </a:rPr>
              <a:t>bemenetet</a:t>
            </a:r>
            <a:r>
              <a:rPr sz="2400" dirty="0">
                <a:latin typeface="Times New Roman"/>
              </a:rPr>
              <a:t> a </a:t>
            </a:r>
            <a:r>
              <a:rPr sz="2400" dirty="0" err="1">
                <a:latin typeface="Times New Roman"/>
              </a:rPr>
              <a:t>tanulási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folyamat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során</a:t>
            </a:r>
            <a:r>
              <a:rPr sz="2400" dirty="0">
                <a:latin typeface="Times New Roman"/>
              </a:rPr>
              <a:t>. </a:t>
            </a:r>
            <a:r>
              <a:rPr sz="2400" dirty="0" err="1">
                <a:latin typeface="Times New Roman"/>
              </a:rPr>
              <a:t>Több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rejtett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réteg</a:t>
            </a:r>
            <a:r>
              <a:rPr sz="2400" dirty="0">
                <a:latin typeface="Times New Roman"/>
              </a:rPr>
              <a:t> is </a:t>
            </a:r>
            <a:r>
              <a:rPr sz="2400" dirty="0" err="1">
                <a:latin typeface="Times New Roman"/>
              </a:rPr>
              <a:t>lehet</a:t>
            </a:r>
            <a:r>
              <a:rPr sz="2400" dirty="0">
                <a:latin typeface="Times New Roman"/>
              </a:rPr>
              <a:t>.</a:t>
            </a:r>
          </a:p>
          <a:p>
            <a:pPr marL="357188" indent="0">
              <a:spcBef>
                <a:spcPts val="0"/>
              </a:spcBef>
              <a:buNone/>
            </a:pPr>
            <a:r>
              <a:rPr sz="2400" dirty="0">
                <a:latin typeface="Times New Roman"/>
              </a:rPr>
              <a:t>- </a:t>
            </a:r>
            <a:r>
              <a:rPr sz="2400" dirty="0" err="1">
                <a:latin typeface="Times New Roman"/>
              </a:rPr>
              <a:t>Feladatuk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az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adatban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található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mintázatok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felismerése</a:t>
            </a:r>
            <a:r>
              <a:rPr sz="2400" dirty="0">
                <a:latin typeface="Times New Roman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r>
              <a:rPr sz="2600" b="1" dirty="0">
                <a:latin typeface="Times New Roman"/>
              </a:rPr>
              <a:t>3. </a:t>
            </a:r>
            <a:r>
              <a:rPr sz="2600" b="1" dirty="0" err="1">
                <a:latin typeface="Times New Roman"/>
              </a:rPr>
              <a:t>Kimeneti</a:t>
            </a:r>
            <a:r>
              <a:rPr sz="2600" b="1" dirty="0">
                <a:latin typeface="Times New Roman"/>
              </a:rPr>
              <a:t> </a:t>
            </a:r>
            <a:r>
              <a:rPr sz="2600" b="1" dirty="0" err="1">
                <a:latin typeface="Times New Roman"/>
              </a:rPr>
              <a:t>réteg</a:t>
            </a:r>
            <a:r>
              <a:rPr sz="2600" b="1" dirty="0">
                <a:latin typeface="Times New Roman"/>
              </a:rPr>
              <a:t>:</a:t>
            </a:r>
          </a:p>
          <a:p>
            <a:pPr marL="357188" indent="0">
              <a:spcBef>
                <a:spcPts val="0"/>
              </a:spcBef>
              <a:buNone/>
            </a:pPr>
            <a:r>
              <a:rPr sz="2400" dirty="0">
                <a:latin typeface="Times New Roman"/>
              </a:rPr>
              <a:t>- Az </a:t>
            </a:r>
            <a:r>
              <a:rPr sz="2400" dirty="0" err="1">
                <a:latin typeface="Times New Roman"/>
              </a:rPr>
              <a:t>eredmény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előállítása</a:t>
            </a:r>
            <a:r>
              <a:rPr sz="2400" dirty="0">
                <a:latin typeface="Times New Roman"/>
              </a:rPr>
              <a:t>.</a:t>
            </a:r>
          </a:p>
          <a:p>
            <a:pPr marL="536575" indent="0">
              <a:spcBef>
                <a:spcPts val="0"/>
              </a:spcBef>
              <a:buNone/>
            </a:pPr>
            <a:r>
              <a:rPr sz="2400" dirty="0" err="1">
                <a:latin typeface="Times New Roman"/>
              </a:rPr>
              <a:t>Példa</a:t>
            </a:r>
            <a:r>
              <a:rPr sz="2400" dirty="0">
                <a:latin typeface="Times New Roman"/>
              </a:rPr>
              <a:t>: Ha a </a:t>
            </a:r>
            <a:r>
              <a:rPr sz="2400" dirty="0" err="1">
                <a:latin typeface="Times New Roman"/>
              </a:rPr>
              <a:t>modell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célja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egy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képen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lévő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tárgy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osztályozása</a:t>
            </a:r>
            <a:r>
              <a:rPr sz="2400" dirty="0">
                <a:latin typeface="Times New Roman"/>
              </a:rPr>
              <a:t>, a </a:t>
            </a:r>
            <a:r>
              <a:rPr sz="2400" dirty="0" err="1">
                <a:latin typeface="Times New Roman"/>
              </a:rPr>
              <a:t>kimeneti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réteg</a:t>
            </a:r>
            <a:r>
              <a:rPr sz="2400" dirty="0">
                <a:latin typeface="Times New Roman"/>
              </a:rPr>
              <a:t> a </a:t>
            </a:r>
            <a:r>
              <a:rPr sz="2400" dirty="0" err="1">
                <a:latin typeface="Times New Roman"/>
              </a:rPr>
              <a:t>kategóriák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valószínűségeit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adja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vissza</a:t>
            </a:r>
            <a:r>
              <a:rPr sz="2400" dirty="0">
                <a:latin typeface="Times New Roman"/>
              </a:rPr>
              <a:t>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A432C157-C55B-79E4-B987-59F29B6492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22</a:t>
            </a:fld>
            <a:endParaRPr lang="hu-HU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7C2BA6F-A2A3-171A-FB11-030F4451ED43}"/>
              </a:ext>
            </a:extLst>
          </p:cNvPr>
          <p:cNvSpPr txBox="1"/>
          <p:nvPr/>
        </p:nvSpPr>
        <p:spPr>
          <a:xfrm>
            <a:off x="1145626" y="1184684"/>
            <a:ext cx="10515599" cy="7571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neurális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hálózatokat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</a:t>
            </a: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három fő rétegtípus 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alkotja, amelyek együttműködnek a bemenetek feldolgozásában és a kimenetek előállításában:</a:t>
            </a:r>
          </a:p>
        </p:txBody>
      </p:sp>
      <p:sp>
        <p:nvSpPr>
          <p:cNvPr id="9" name="Subtitle 2">
            <a:extLst>
              <a:ext uri="{FF2B5EF4-FFF2-40B4-BE49-F238E27FC236}">
                <a16:creationId xmlns:a16="http://schemas.microsoft.com/office/drawing/2014/main" id="{8C1BAE33-C67A-0C67-088C-E33FEB695EF2}"/>
              </a:ext>
            </a:extLst>
          </p:cNvPr>
          <p:cNvSpPr txBox="1">
            <a:spLocks/>
          </p:cNvSpPr>
          <p:nvPr/>
        </p:nvSpPr>
        <p:spPr>
          <a:xfrm>
            <a:off x="1618593" y="238480"/>
            <a:ext cx="8954814" cy="581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pt-BR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Neurális hálózatok felépítése TensorFlow-val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0544" y="1842951"/>
            <a:ext cx="6876394" cy="569039"/>
          </a:xfrm>
        </p:spPr>
        <p:txBody>
          <a:bodyPr>
            <a:normAutofit/>
          </a:bodyPr>
          <a:lstStyle/>
          <a:p>
            <a:r>
              <a:rPr sz="2600" b="1" dirty="0">
                <a:latin typeface="Times New Roman"/>
              </a:rPr>
              <a:t>TensorFlow API: </a:t>
            </a:r>
            <a:r>
              <a:rPr sz="2600" b="1" dirty="0" err="1">
                <a:latin typeface="Times New Roman"/>
              </a:rPr>
              <a:t>Neurális</a:t>
            </a:r>
            <a:r>
              <a:rPr sz="2600" b="1" dirty="0">
                <a:latin typeface="Times New Roman"/>
              </a:rPr>
              <a:t> </a:t>
            </a:r>
            <a:r>
              <a:rPr sz="2600" b="1" dirty="0" err="1">
                <a:latin typeface="Times New Roman"/>
              </a:rPr>
              <a:t>hálózat</a:t>
            </a:r>
            <a:r>
              <a:rPr sz="2600" b="1" dirty="0">
                <a:latin typeface="Times New Roman"/>
              </a:rPr>
              <a:t> </a:t>
            </a:r>
            <a:r>
              <a:rPr sz="2600" b="1" dirty="0" err="1">
                <a:latin typeface="Times New Roman"/>
              </a:rPr>
              <a:t>felépítése</a:t>
            </a:r>
            <a:endParaRPr sz="2600" b="1" dirty="0"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216572" y="2463062"/>
            <a:ext cx="9850821" cy="39228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400" dirty="0">
                <a:latin typeface="Times New Roman"/>
              </a:rPr>
              <a:t>A TensorFlow-ban a Sequential API</a:t>
            </a:r>
            <a:r>
              <a:rPr lang="hu-HU" sz="2400" dirty="0">
                <a:latin typeface="Times New Roman"/>
              </a:rPr>
              <a:t>-</a:t>
            </a:r>
            <a:r>
              <a:rPr lang="hu-HU" sz="2400" dirty="0" err="1">
                <a:latin typeface="Times New Roman"/>
              </a:rPr>
              <a:t>val</a:t>
            </a:r>
            <a:r>
              <a:rPr lang="hu-HU" sz="2400" dirty="0">
                <a:latin typeface="Times New Roman"/>
              </a:rPr>
              <a:t> a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rétegek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egymás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után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adhatók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hozzá</a:t>
            </a:r>
            <a:r>
              <a:rPr sz="2400" dirty="0">
                <a:latin typeface="Times New Roman"/>
              </a:rPr>
              <a:t> a </a:t>
            </a:r>
            <a:r>
              <a:rPr sz="2400" dirty="0" err="1">
                <a:latin typeface="Times New Roman"/>
              </a:rPr>
              <a:t>modellhez</a:t>
            </a:r>
            <a:r>
              <a:rPr sz="2400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sz="2600" b="1" dirty="0">
                <a:latin typeface="Times New Roman"/>
              </a:rPr>
              <a:t>1. Sequential </a:t>
            </a:r>
            <a:r>
              <a:rPr sz="2600" b="1" dirty="0" err="1">
                <a:latin typeface="Times New Roman"/>
              </a:rPr>
              <a:t>modell</a:t>
            </a:r>
            <a:r>
              <a:rPr sz="2600" b="1" dirty="0">
                <a:latin typeface="Times New Roman"/>
              </a:rPr>
              <a:t>:</a:t>
            </a:r>
          </a:p>
          <a:p>
            <a:pPr marL="452438" indent="0">
              <a:buNone/>
            </a:pPr>
            <a:r>
              <a:rPr sz="2400" dirty="0">
                <a:latin typeface="Times New Roman"/>
              </a:rPr>
              <a:t>- </a:t>
            </a:r>
            <a:r>
              <a:rPr sz="2400" dirty="0" err="1">
                <a:latin typeface="Times New Roman"/>
              </a:rPr>
              <a:t>Egyszerűbb</a:t>
            </a:r>
            <a:r>
              <a:rPr sz="2400" dirty="0">
                <a:latin typeface="Times New Roman"/>
              </a:rPr>
              <a:t>, ha a </a:t>
            </a:r>
            <a:r>
              <a:rPr sz="2400" dirty="0" err="1">
                <a:latin typeface="Times New Roman"/>
              </a:rPr>
              <a:t>modell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rétegei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sorban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követik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egymást</a:t>
            </a:r>
            <a:r>
              <a:rPr sz="2400" dirty="0">
                <a:latin typeface="Times New Roman"/>
              </a:rPr>
              <a:t>.</a:t>
            </a:r>
          </a:p>
          <a:p>
            <a:pPr marL="452438" indent="0">
              <a:buNone/>
            </a:pPr>
            <a:r>
              <a:rPr sz="2400" dirty="0">
                <a:latin typeface="Times New Roman"/>
              </a:rPr>
              <a:t>- </a:t>
            </a:r>
            <a:r>
              <a:rPr sz="2400" dirty="0" err="1">
                <a:latin typeface="Times New Roman"/>
              </a:rPr>
              <a:t>Előnye</a:t>
            </a:r>
            <a:r>
              <a:rPr sz="2400" dirty="0">
                <a:latin typeface="Times New Roman"/>
              </a:rPr>
              <a:t>: </a:t>
            </a:r>
            <a:r>
              <a:rPr sz="2400" dirty="0" err="1">
                <a:latin typeface="Times New Roman"/>
              </a:rPr>
              <a:t>Könnyen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olvasható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és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gyorsan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fejleszthető</a:t>
            </a:r>
            <a:r>
              <a:rPr sz="2400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sz="2600" b="1" dirty="0">
                <a:latin typeface="Times New Roman"/>
              </a:rPr>
              <a:t>2. </a:t>
            </a:r>
            <a:r>
              <a:rPr sz="2600" b="1" dirty="0" err="1">
                <a:latin typeface="Times New Roman"/>
              </a:rPr>
              <a:t>Rétegek</a:t>
            </a:r>
            <a:r>
              <a:rPr sz="2600" b="1" dirty="0">
                <a:latin typeface="Times New Roman"/>
              </a:rPr>
              <a:t> </a:t>
            </a:r>
            <a:r>
              <a:rPr sz="2600" b="1" dirty="0" err="1">
                <a:latin typeface="Times New Roman"/>
              </a:rPr>
              <a:t>hozzáadása</a:t>
            </a:r>
            <a:r>
              <a:rPr sz="2600" b="1" dirty="0">
                <a:latin typeface="Times New Roman"/>
              </a:rPr>
              <a:t>:</a:t>
            </a:r>
          </a:p>
          <a:p>
            <a:pPr marL="452438" indent="0">
              <a:buNone/>
            </a:pPr>
            <a:r>
              <a:rPr sz="2400" dirty="0">
                <a:latin typeface="Times New Roman"/>
              </a:rPr>
              <a:t>- Dense (</a:t>
            </a:r>
            <a:r>
              <a:rPr sz="2400" dirty="0" err="1">
                <a:latin typeface="Times New Roman"/>
              </a:rPr>
              <a:t>Sűrű</a:t>
            </a:r>
            <a:r>
              <a:rPr sz="2400" dirty="0">
                <a:latin typeface="Times New Roman"/>
              </a:rPr>
              <a:t>) </a:t>
            </a:r>
            <a:r>
              <a:rPr sz="2400" dirty="0" err="1">
                <a:latin typeface="Times New Roman"/>
              </a:rPr>
              <a:t>réteg</a:t>
            </a:r>
            <a:r>
              <a:rPr sz="2400" dirty="0">
                <a:latin typeface="Times New Roman"/>
              </a:rPr>
              <a:t>: Minden </a:t>
            </a:r>
            <a:r>
              <a:rPr sz="2400" dirty="0" err="1">
                <a:latin typeface="Times New Roman"/>
              </a:rPr>
              <a:t>bemenet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kapcsolódik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az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összes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kimenethez</a:t>
            </a:r>
            <a:r>
              <a:rPr sz="2400" dirty="0">
                <a:latin typeface="Times New Roman"/>
              </a:rPr>
              <a:t>.</a:t>
            </a:r>
          </a:p>
          <a:p>
            <a:pPr marL="452438" indent="0">
              <a:buNone/>
            </a:pPr>
            <a:r>
              <a:rPr sz="2400" dirty="0">
                <a:latin typeface="Times New Roman"/>
              </a:rPr>
              <a:t>- Dropout </a:t>
            </a:r>
            <a:r>
              <a:rPr sz="2400" dirty="0" err="1">
                <a:latin typeface="Times New Roman"/>
              </a:rPr>
              <a:t>réteg</a:t>
            </a:r>
            <a:r>
              <a:rPr sz="2400" dirty="0">
                <a:latin typeface="Times New Roman"/>
              </a:rPr>
              <a:t>: </a:t>
            </a:r>
            <a:r>
              <a:rPr sz="2400" dirty="0" err="1">
                <a:latin typeface="Times New Roman"/>
              </a:rPr>
              <a:t>Meghatározott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arányú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neuront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véletlenszerűen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kikapcsol</a:t>
            </a:r>
            <a:r>
              <a:rPr sz="2400" dirty="0">
                <a:latin typeface="Times New Roman"/>
              </a:rPr>
              <a:t> </a:t>
            </a:r>
            <a:br>
              <a:rPr lang="hu-HU" sz="2400" dirty="0">
                <a:latin typeface="Times New Roman"/>
              </a:rPr>
            </a:br>
            <a:r>
              <a:rPr sz="2400" dirty="0">
                <a:latin typeface="Times New Roman"/>
              </a:rPr>
              <a:t>a </a:t>
            </a:r>
            <a:r>
              <a:rPr sz="2400" dirty="0" err="1">
                <a:latin typeface="Times New Roman"/>
              </a:rPr>
              <a:t>túltanulás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elkerülése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érdekében</a:t>
            </a:r>
            <a:r>
              <a:rPr sz="2400" dirty="0">
                <a:latin typeface="Times New Roman"/>
              </a:rPr>
              <a:t>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28D764A7-F168-F49F-BAE6-1BD03619FD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23</a:t>
            </a:fld>
            <a:endParaRPr lang="hu-HU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680544" y="314054"/>
            <a:ext cx="3607676" cy="72795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600" b="1" dirty="0">
                <a:latin typeface="Times New Roman"/>
              </a:rPr>
              <a:t>Aktivációs függvények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884182" y="933673"/>
            <a:ext cx="10515600" cy="8582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hu-HU" sz="2600" dirty="0">
                <a:latin typeface="Times New Roman"/>
              </a:rPr>
              <a:t>Az aktivációs függvények adják meg, hogy az egyes rétegek hogyan alakítsák át a bemenetet a következő réteg számára (</a:t>
            </a:r>
            <a:r>
              <a:rPr lang="hu-HU" sz="2600" dirty="0" err="1">
                <a:latin typeface="Times New Roman"/>
              </a:rPr>
              <a:t>ReLU</a:t>
            </a:r>
            <a:r>
              <a:rPr lang="hu-HU" sz="2600" dirty="0">
                <a:latin typeface="Times New Roman"/>
              </a:rPr>
              <a:t>, </a:t>
            </a:r>
            <a:r>
              <a:rPr lang="hu-HU" sz="2600" dirty="0" err="1">
                <a:latin typeface="Times New Roman"/>
              </a:rPr>
              <a:t>Sigmoid</a:t>
            </a:r>
            <a:r>
              <a:rPr lang="hu-HU" sz="2600" dirty="0">
                <a:latin typeface="Times New Roman"/>
              </a:rPr>
              <a:t>, </a:t>
            </a:r>
            <a:r>
              <a:rPr lang="hu-HU" sz="2600" dirty="0" err="1">
                <a:latin typeface="Times New Roman"/>
              </a:rPr>
              <a:t>Softmax</a:t>
            </a:r>
            <a:r>
              <a:rPr lang="hu-HU" sz="2600" dirty="0">
                <a:latin typeface="Times New Roman"/>
              </a:rPr>
              <a:t>)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3693" y="165428"/>
            <a:ext cx="7338848" cy="685909"/>
          </a:xfrm>
        </p:spPr>
        <p:txBody>
          <a:bodyPr>
            <a:normAutofit/>
          </a:bodyPr>
          <a:lstStyle/>
          <a:p>
            <a:r>
              <a:rPr sz="2600" b="1" dirty="0" err="1">
                <a:latin typeface="Times New Roman"/>
              </a:rPr>
              <a:t>Példa</a:t>
            </a:r>
            <a:r>
              <a:rPr sz="2600" b="1" dirty="0">
                <a:latin typeface="Times New Roman"/>
              </a:rPr>
              <a:t>: </a:t>
            </a:r>
            <a:r>
              <a:rPr sz="2600" b="1" dirty="0" err="1">
                <a:latin typeface="Times New Roman"/>
              </a:rPr>
              <a:t>Egyszerű</a:t>
            </a:r>
            <a:r>
              <a:rPr sz="2600" b="1" dirty="0">
                <a:latin typeface="Times New Roman"/>
              </a:rPr>
              <a:t> </a:t>
            </a:r>
            <a:r>
              <a:rPr sz="2600" b="1" dirty="0" err="1">
                <a:latin typeface="Times New Roman"/>
              </a:rPr>
              <a:t>neurális</a:t>
            </a:r>
            <a:r>
              <a:rPr sz="2600" b="1" dirty="0">
                <a:latin typeface="Times New Roman"/>
              </a:rPr>
              <a:t> </a:t>
            </a:r>
            <a:r>
              <a:rPr sz="2600" b="1" dirty="0" err="1">
                <a:latin typeface="Times New Roman"/>
              </a:rPr>
              <a:t>hálózat</a:t>
            </a:r>
            <a:r>
              <a:rPr sz="2600" b="1" dirty="0">
                <a:latin typeface="Times New Roman"/>
              </a:rPr>
              <a:t> TensorFlow-</a:t>
            </a:r>
            <a:r>
              <a:rPr sz="2600" b="1" dirty="0" err="1">
                <a:latin typeface="Times New Roman"/>
              </a:rPr>
              <a:t>val</a:t>
            </a:r>
            <a:endParaRPr sz="2600" b="1" dirty="0"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91958" y="751354"/>
            <a:ext cx="8661842" cy="353509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1700" b="1" dirty="0"/>
              <a:t>import </a:t>
            </a:r>
            <a:r>
              <a:rPr sz="1700" b="1" dirty="0" err="1"/>
              <a:t>tensorflow</a:t>
            </a:r>
            <a:r>
              <a:rPr sz="1700" b="1" dirty="0"/>
              <a:t> as </a:t>
            </a:r>
            <a:r>
              <a:rPr sz="1700" b="1" dirty="0" err="1"/>
              <a:t>tf</a:t>
            </a:r>
            <a:endParaRPr sz="1700" b="1" dirty="0"/>
          </a:p>
          <a:p>
            <a:pPr marL="0" indent="0">
              <a:spcBef>
                <a:spcPts val="0"/>
              </a:spcBef>
              <a:buNone/>
            </a:pPr>
            <a:r>
              <a:rPr sz="1700" b="1" dirty="0"/>
              <a:t>from </a:t>
            </a:r>
            <a:r>
              <a:rPr sz="1700" b="1" dirty="0" err="1"/>
              <a:t>tensorflow.keras</a:t>
            </a:r>
            <a:r>
              <a:rPr sz="1700" b="1" dirty="0"/>
              <a:t> import Sequential</a:t>
            </a:r>
          </a:p>
          <a:p>
            <a:pPr marL="0" indent="0">
              <a:spcBef>
                <a:spcPts val="0"/>
              </a:spcBef>
              <a:buNone/>
            </a:pPr>
            <a:r>
              <a:rPr sz="1700" b="1" dirty="0"/>
              <a:t>from </a:t>
            </a:r>
            <a:r>
              <a:rPr sz="1700" b="1" dirty="0" err="1"/>
              <a:t>tensorflow.keras.layers</a:t>
            </a:r>
            <a:r>
              <a:rPr sz="1700" b="1" dirty="0"/>
              <a:t> import Dense, Dropout</a:t>
            </a:r>
          </a:p>
          <a:p>
            <a:pPr marL="0" indent="0">
              <a:spcBef>
                <a:spcPts val="0"/>
              </a:spcBef>
              <a:buNone/>
            </a:pPr>
            <a:r>
              <a:rPr sz="1700" b="1" dirty="0"/>
              <a:t># Modell </a:t>
            </a:r>
            <a:r>
              <a:rPr sz="1700" b="1" dirty="0" err="1"/>
              <a:t>inicializálása</a:t>
            </a:r>
            <a:endParaRPr sz="1700" b="1" dirty="0"/>
          </a:p>
          <a:p>
            <a:pPr marL="0" indent="0">
              <a:spcBef>
                <a:spcPts val="0"/>
              </a:spcBef>
              <a:buNone/>
            </a:pPr>
            <a:r>
              <a:rPr sz="1700" b="1" dirty="0" err="1"/>
              <a:t>modell</a:t>
            </a:r>
            <a:r>
              <a:rPr sz="1700" b="1" dirty="0"/>
              <a:t> = Sequential()</a:t>
            </a:r>
          </a:p>
          <a:p>
            <a:pPr marL="0" indent="0">
              <a:spcBef>
                <a:spcPts val="0"/>
              </a:spcBef>
              <a:buNone/>
            </a:pPr>
            <a:r>
              <a:rPr sz="1700" b="1" dirty="0"/>
              <a:t># </a:t>
            </a:r>
            <a:r>
              <a:rPr sz="1700" b="1" dirty="0" err="1"/>
              <a:t>Bemeneti</a:t>
            </a:r>
            <a:r>
              <a:rPr sz="1700" b="1" dirty="0"/>
              <a:t> </a:t>
            </a:r>
            <a:r>
              <a:rPr sz="1700" b="1" dirty="0" err="1"/>
              <a:t>réteg</a:t>
            </a:r>
            <a:r>
              <a:rPr sz="1700" b="1" dirty="0"/>
              <a:t> </a:t>
            </a:r>
            <a:r>
              <a:rPr sz="1700" b="1" dirty="0" err="1"/>
              <a:t>és</a:t>
            </a:r>
            <a:r>
              <a:rPr sz="1700" b="1" dirty="0"/>
              <a:t> </a:t>
            </a:r>
            <a:r>
              <a:rPr sz="1700" b="1" dirty="0" err="1"/>
              <a:t>első</a:t>
            </a:r>
            <a:r>
              <a:rPr sz="1700" b="1" dirty="0"/>
              <a:t> </a:t>
            </a:r>
            <a:r>
              <a:rPr sz="1700" b="1" dirty="0" err="1"/>
              <a:t>rejtett</a:t>
            </a:r>
            <a:r>
              <a:rPr sz="1700" b="1" dirty="0"/>
              <a:t> </a:t>
            </a:r>
            <a:r>
              <a:rPr sz="1700" b="1" dirty="0" err="1"/>
              <a:t>réteg</a:t>
            </a:r>
            <a:r>
              <a:rPr sz="1700" b="1" dirty="0"/>
              <a:t> </a:t>
            </a:r>
            <a:r>
              <a:rPr sz="1700" b="1" dirty="0" err="1"/>
              <a:t>hozzáadása</a:t>
            </a:r>
            <a:endParaRPr sz="1700" b="1" dirty="0"/>
          </a:p>
          <a:p>
            <a:pPr marL="0" indent="0">
              <a:spcBef>
                <a:spcPts val="0"/>
              </a:spcBef>
              <a:buNone/>
            </a:pPr>
            <a:r>
              <a:rPr sz="1700" b="1" dirty="0" err="1"/>
              <a:t>modell.add</a:t>
            </a:r>
            <a:r>
              <a:rPr sz="1700" b="1" dirty="0"/>
              <a:t>(Dense(128, activation='</a:t>
            </a:r>
            <a:r>
              <a:rPr sz="1700" b="1" dirty="0" err="1"/>
              <a:t>relu</a:t>
            </a:r>
            <a:r>
              <a:rPr sz="1700" b="1" dirty="0"/>
              <a:t>', </a:t>
            </a:r>
            <a:r>
              <a:rPr sz="1700" b="1" dirty="0" err="1"/>
              <a:t>input_shape</a:t>
            </a:r>
            <a:r>
              <a:rPr sz="1700" b="1" dirty="0"/>
              <a:t>=(784,), name="rejtett_reteg_1"))</a:t>
            </a:r>
          </a:p>
          <a:p>
            <a:pPr marL="0" indent="0">
              <a:spcBef>
                <a:spcPts val="0"/>
              </a:spcBef>
              <a:buNone/>
            </a:pPr>
            <a:r>
              <a:rPr sz="1700" b="1" dirty="0"/>
              <a:t># Dropout a </a:t>
            </a:r>
            <a:r>
              <a:rPr sz="1700" b="1" dirty="0" err="1"/>
              <a:t>túltanulás</a:t>
            </a:r>
            <a:r>
              <a:rPr sz="1700" b="1" dirty="0"/>
              <a:t> </a:t>
            </a:r>
            <a:r>
              <a:rPr sz="1700" b="1" dirty="0" err="1"/>
              <a:t>elkerülésére</a:t>
            </a:r>
            <a:endParaRPr sz="1700" b="1" dirty="0"/>
          </a:p>
          <a:p>
            <a:pPr marL="0" indent="0">
              <a:spcBef>
                <a:spcPts val="0"/>
              </a:spcBef>
              <a:buNone/>
            </a:pPr>
            <a:r>
              <a:rPr sz="1700" b="1" dirty="0" err="1"/>
              <a:t>modell.add</a:t>
            </a:r>
            <a:r>
              <a:rPr sz="1700" b="1" dirty="0"/>
              <a:t>(Dropout(0.2, name="</a:t>
            </a:r>
            <a:r>
              <a:rPr sz="1700" b="1" dirty="0" err="1"/>
              <a:t>dropout_reteg</a:t>
            </a:r>
            <a:r>
              <a:rPr sz="1700" b="1" dirty="0"/>
              <a:t>"))</a:t>
            </a:r>
          </a:p>
          <a:p>
            <a:pPr marL="0" indent="0">
              <a:spcBef>
                <a:spcPts val="0"/>
              </a:spcBef>
              <a:buNone/>
            </a:pPr>
            <a:r>
              <a:rPr sz="1700" b="1" dirty="0"/>
              <a:t># </a:t>
            </a:r>
            <a:r>
              <a:rPr sz="1700" b="1" dirty="0" err="1"/>
              <a:t>Második</a:t>
            </a:r>
            <a:r>
              <a:rPr sz="1700" b="1" dirty="0"/>
              <a:t> </a:t>
            </a:r>
            <a:r>
              <a:rPr sz="1700" b="1" dirty="0" err="1"/>
              <a:t>rejtett</a:t>
            </a:r>
            <a:r>
              <a:rPr sz="1700" b="1" dirty="0"/>
              <a:t> </a:t>
            </a:r>
            <a:r>
              <a:rPr sz="1700" b="1" dirty="0" err="1"/>
              <a:t>réteg</a:t>
            </a:r>
            <a:endParaRPr sz="1700" b="1" dirty="0"/>
          </a:p>
          <a:p>
            <a:pPr marL="0" indent="0">
              <a:spcBef>
                <a:spcPts val="0"/>
              </a:spcBef>
              <a:buNone/>
            </a:pPr>
            <a:r>
              <a:rPr sz="1700" b="1" dirty="0" err="1"/>
              <a:t>modell.add</a:t>
            </a:r>
            <a:r>
              <a:rPr sz="1700" b="1" dirty="0"/>
              <a:t>(Dense(64, activation='</a:t>
            </a:r>
            <a:r>
              <a:rPr sz="1700" b="1" dirty="0" err="1"/>
              <a:t>relu</a:t>
            </a:r>
            <a:r>
              <a:rPr sz="1700" b="1" dirty="0"/>
              <a:t>', name="rejtett_reteg_2"))</a:t>
            </a:r>
          </a:p>
          <a:p>
            <a:pPr marL="0" indent="0">
              <a:spcBef>
                <a:spcPts val="0"/>
              </a:spcBef>
              <a:buNone/>
            </a:pPr>
            <a:r>
              <a:rPr sz="1700" b="1" dirty="0"/>
              <a:t># </a:t>
            </a:r>
            <a:r>
              <a:rPr sz="1700" b="1" dirty="0" err="1"/>
              <a:t>Kimeneti</a:t>
            </a:r>
            <a:r>
              <a:rPr sz="1700" b="1" dirty="0"/>
              <a:t> </a:t>
            </a:r>
            <a:r>
              <a:rPr sz="1700" b="1" dirty="0" err="1"/>
              <a:t>réteg</a:t>
            </a:r>
            <a:r>
              <a:rPr sz="1700" b="1" dirty="0"/>
              <a:t> (10 </a:t>
            </a:r>
            <a:r>
              <a:rPr sz="1700" b="1" dirty="0" err="1"/>
              <a:t>osztály</a:t>
            </a:r>
            <a:r>
              <a:rPr sz="1700" b="1" dirty="0"/>
              <a:t> </a:t>
            </a:r>
            <a:r>
              <a:rPr sz="1700" b="1" dirty="0" err="1"/>
              <a:t>esetén</a:t>
            </a:r>
            <a:r>
              <a:rPr sz="17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sz="1700" b="1" dirty="0" err="1"/>
              <a:t>modell.add</a:t>
            </a:r>
            <a:r>
              <a:rPr sz="1700" b="1" dirty="0"/>
              <a:t>(Dense(10, activation='</a:t>
            </a:r>
            <a:r>
              <a:rPr sz="1700" b="1" dirty="0" err="1"/>
              <a:t>softmax</a:t>
            </a:r>
            <a:r>
              <a:rPr sz="1700" b="1" dirty="0"/>
              <a:t>', name="</a:t>
            </a:r>
            <a:r>
              <a:rPr sz="1700" b="1" dirty="0" err="1"/>
              <a:t>kimeneti_reteg</a:t>
            </a:r>
            <a:r>
              <a:rPr sz="1700" b="1" dirty="0"/>
              <a:t>"))</a:t>
            </a:r>
          </a:p>
          <a:p>
            <a:pPr marL="0" indent="0">
              <a:spcBef>
                <a:spcPts val="0"/>
              </a:spcBef>
              <a:buNone/>
            </a:pPr>
            <a:r>
              <a:rPr sz="1700" b="1" dirty="0"/>
              <a:t># Modell </a:t>
            </a:r>
            <a:r>
              <a:rPr sz="1700" b="1" dirty="0" err="1"/>
              <a:t>összegzése</a:t>
            </a:r>
            <a:endParaRPr sz="1700" b="1" dirty="0"/>
          </a:p>
          <a:p>
            <a:pPr marL="0" indent="0">
              <a:spcBef>
                <a:spcPts val="0"/>
              </a:spcBef>
              <a:buNone/>
            </a:pPr>
            <a:r>
              <a:rPr sz="1700" b="1" dirty="0" err="1"/>
              <a:t>modell.summary</a:t>
            </a:r>
            <a:r>
              <a:rPr sz="1700" b="1" dirty="0"/>
              <a:t>()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240D668-5F83-7072-504F-CC55CB3082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24</a:t>
            </a:fld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3E9364F-1D60-765D-D0FE-80E9D4281792}"/>
              </a:ext>
            </a:extLst>
          </p:cNvPr>
          <p:cNvSpPr txBox="1"/>
          <p:nvPr/>
        </p:nvSpPr>
        <p:spPr>
          <a:xfrm>
            <a:off x="204774" y="4443264"/>
            <a:ext cx="11164614" cy="2419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Magyarázat:</a:t>
            </a:r>
            <a:endParaRPr lang="hu-HU" sz="2400" kern="100" dirty="0"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23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Dense:</a:t>
            </a:r>
            <a:r>
              <a:rPr lang="hu-HU" sz="23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hu-HU" sz="2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rejtett rétegek neuronjainak számát 128 és 64 értékre állítottuk be. Az aktivációs függvény a </a:t>
            </a:r>
            <a:r>
              <a:rPr lang="hu-HU" sz="23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ReLU</a:t>
            </a:r>
            <a:r>
              <a:rPr lang="hu-HU" sz="2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 Az </a:t>
            </a:r>
            <a:r>
              <a:rPr lang="hu-HU" sz="23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input_shape</a:t>
            </a:r>
            <a:r>
              <a:rPr lang="hu-HU" sz="2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az első rétegnél a bemenet dimenzióját határozza meg (784, például lapított képek).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23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Dropout</a:t>
            </a:r>
            <a:r>
              <a:rPr lang="hu-HU" sz="23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hu-HU" sz="23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réteg kikapcsolja a neuronok 20%-át minden tanítási iterációban.</a:t>
            </a:r>
          </a:p>
          <a:p>
            <a:pPr marL="342900" indent="-342900">
              <a:lnSpc>
                <a:spcPct val="90000"/>
              </a:lnSpc>
              <a:buFont typeface="Arial" panose="020B0604020202020204" pitchFamily="34" charset="0"/>
              <a:buChar char="•"/>
            </a:pPr>
            <a:r>
              <a:rPr lang="hu-HU" sz="23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Softmax</a:t>
            </a:r>
            <a:r>
              <a:rPr lang="hu-HU" sz="23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hu-HU" sz="23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kimeneti réteg az osztályozásért felelős, a </a:t>
            </a:r>
            <a:r>
              <a:rPr lang="hu-HU" sz="23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softmax</a:t>
            </a:r>
            <a:r>
              <a:rPr lang="hu-HU" sz="23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aktivációs függvény pedig az osztályok valószínűségét adja meg.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5184228" cy="496723"/>
          </a:xfrm>
        </p:spPr>
        <p:txBody>
          <a:bodyPr>
            <a:normAutofit/>
          </a:bodyPr>
          <a:lstStyle/>
          <a:p>
            <a:r>
              <a:rPr sz="2600" b="1" dirty="0">
                <a:latin typeface="Times New Roman"/>
              </a:rPr>
              <a:t>Modell </a:t>
            </a:r>
            <a:r>
              <a:rPr sz="2600" b="1" dirty="0" err="1">
                <a:latin typeface="Times New Roman"/>
              </a:rPr>
              <a:t>architektúrák</a:t>
            </a:r>
            <a:r>
              <a:rPr lang="hu-HU" sz="2600" b="1" dirty="0">
                <a:latin typeface="Times New Roman"/>
              </a:rPr>
              <a:t>,</a:t>
            </a:r>
            <a:r>
              <a:rPr sz="2600" b="1" dirty="0">
                <a:latin typeface="Times New Roman"/>
              </a:rPr>
              <a:t> </a:t>
            </a:r>
            <a:r>
              <a:rPr sz="2600" b="1" dirty="0" err="1">
                <a:latin typeface="Times New Roman"/>
              </a:rPr>
              <a:t>példák</a:t>
            </a:r>
            <a:endParaRPr sz="2600" b="1" dirty="0"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58917" y="1100412"/>
            <a:ext cx="10515600" cy="511120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sz="2600" b="1" dirty="0">
                <a:latin typeface="Times New Roman"/>
              </a:rPr>
              <a:t>1. </a:t>
            </a:r>
            <a:r>
              <a:rPr sz="2600" b="1" dirty="0" err="1">
                <a:latin typeface="Times New Roman"/>
              </a:rPr>
              <a:t>Egyszerű</a:t>
            </a:r>
            <a:r>
              <a:rPr sz="2600" b="1" dirty="0">
                <a:latin typeface="Times New Roman"/>
              </a:rPr>
              <a:t> </a:t>
            </a:r>
            <a:r>
              <a:rPr sz="2600" b="1" dirty="0" err="1">
                <a:latin typeface="Times New Roman"/>
              </a:rPr>
              <a:t>osztályozó</a:t>
            </a:r>
            <a:r>
              <a:rPr sz="2600" b="1" dirty="0">
                <a:latin typeface="Times New Roman"/>
              </a:rPr>
              <a:t> </a:t>
            </a:r>
            <a:r>
              <a:rPr sz="2600" b="1" dirty="0" err="1">
                <a:latin typeface="Times New Roman"/>
              </a:rPr>
              <a:t>modell</a:t>
            </a:r>
            <a:r>
              <a:rPr sz="2600" b="1" dirty="0">
                <a:latin typeface="Times New Roman"/>
              </a:rPr>
              <a:t>:</a:t>
            </a:r>
          </a:p>
          <a:p>
            <a:pPr marL="273050" indent="0">
              <a:buNone/>
            </a:pPr>
            <a:r>
              <a:rPr sz="2600" dirty="0">
                <a:latin typeface="Times New Roman"/>
              </a:rPr>
              <a:t>- </a:t>
            </a:r>
            <a:r>
              <a:rPr sz="2600" dirty="0" err="1">
                <a:latin typeface="Times New Roman"/>
              </a:rPr>
              <a:t>Alkalmazási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terület</a:t>
            </a:r>
            <a:r>
              <a:rPr sz="2600" dirty="0">
                <a:latin typeface="Times New Roman"/>
              </a:rPr>
              <a:t>: </a:t>
            </a:r>
            <a:r>
              <a:rPr sz="2600" dirty="0" err="1">
                <a:latin typeface="Times New Roman"/>
              </a:rPr>
              <a:t>Képosztályozás</a:t>
            </a:r>
            <a:r>
              <a:rPr sz="2600" dirty="0">
                <a:latin typeface="Times New Roman"/>
              </a:rPr>
              <a:t> (MNIST).</a:t>
            </a:r>
          </a:p>
          <a:p>
            <a:pPr marL="273050" indent="0">
              <a:buNone/>
            </a:pPr>
            <a:r>
              <a:rPr sz="2600" dirty="0">
                <a:latin typeface="Times New Roman"/>
              </a:rPr>
              <a:t>- </a:t>
            </a:r>
            <a:r>
              <a:rPr sz="2600" dirty="0" err="1">
                <a:latin typeface="Times New Roman"/>
              </a:rPr>
              <a:t>Rétegek</a:t>
            </a:r>
            <a:r>
              <a:rPr sz="2600" dirty="0">
                <a:latin typeface="Times New Roman"/>
              </a:rPr>
              <a:t>: </a:t>
            </a:r>
            <a:r>
              <a:rPr sz="2600" dirty="0" err="1">
                <a:latin typeface="Times New Roman"/>
              </a:rPr>
              <a:t>Bemeneti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réteg</a:t>
            </a:r>
            <a:r>
              <a:rPr sz="2600" dirty="0">
                <a:latin typeface="Times New Roman"/>
              </a:rPr>
              <a:t>, </a:t>
            </a:r>
            <a:r>
              <a:rPr sz="2600" dirty="0" err="1">
                <a:latin typeface="Times New Roman"/>
              </a:rPr>
              <a:t>két</a:t>
            </a:r>
            <a:r>
              <a:rPr sz="2600" dirty="0">
                <a:latin typeface="Times New Roman"/>
              </a:rPr>
              <a:t> Dense </a:t>
            </a:r>
            <a:r>
              <a:rPr sz="2600" dirty="0" err="1">
                <a:latin typeface="Times New Roman"/>
              </a:rPr>
              <a:t>réteg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ReLU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aktivációval</a:t>
            </a:r>
            <a:r>
              <a:rPr sz="2600" dirty="0">
                <a:latin typeface="Times New Roman"/>
              </a:rPr>
              <a:t>, </a:t>
            </a:r>
            <a:br>
              <a:rPr lang="hu-HU" sz="2600" dirty="0">
                <a:latin typeface="Times New Roman"/>
              </a:rPr>
            </a:br>
            <a:r>
              <a:rPr lang="hu-HU" sz="2600" dirty="0">
                <a:latin typeface="Times New Roman"/>
              </a:rPr>
              <a:t>                 </a:t>
            </a:r>
            <a:r>
              <a:rPr sz="2600" dirty="0" err="1">
                <a:latin typeface="Times New Roman"/>
              </a:rPr>
              <a:t>Kimeneti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réteg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Softmax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aktivációval</a:t>
            </a:r>
            <a:r>
              <a:rPr sz="2600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sz="2600" b="1" dirty="0">
                <a:latin typeface="Times New Roman"/>
              </a:rPr>
              <a:t>2. </a:t>
            </a:r>
            <a:r>
              <a:rPr sz="2600" b="1" dirty="0" err="1">
                <a:latin typeface="Times New Roman"/>
              </a:rPr>
              <a:t>Többrétegű</a:t>
            </a:r>
            <a:r>
              <a:rPr sz="2600" b="1" dirty="0">
                <a:latin typeface="Times New Roman"/>
              </a:rPr>
              <a:t> </a:t>
            </a:r>
            <a:r>
              <a:rPr sz="2600" b="1" dirty="0" err="1">
                <a:latin typeface="Times New Roman"/>
              </a:rPr>
              <a:t>hálózat</a:t>
            </a:r>
            <a:r>
              <a:rPr sz="2600" b="1" dirty="0">
                <a:latin typeface="Times New Roman"/>
              </a:rPr>
              <a:t> Dropout-</a:t>
            </a:r>
            <a:r>
              <a:rPr sz="2600" b="1" dirty="0" err="1">
                <a:latin typeface="Times New Roman"/>
              </a:rPr>
              <a:t>tal</a:t>
            </a:r>
            <a:r>
              <a:rPr sz="2600" b="1" dirty="0">
                <a:latin typeface="Times New Roman"/>
              </a:rPr>
              <a:t>:</a:t>
            </a:r>
          </a:p>
          <a:p>
            <a:pPr marL="273050" indent="0">
              <a:buNone/>
            </a:pPr>
            <a:r>
              <a:rPr sz="2600" dirty="0">
                <a:latin typeface="Times New Roman"/>
              </a:rPr>
              <a:t>- </a:t>
            </a:r>
            <a:r>
              <a:rPr sz="2600" dirty="0" err="1">
                <a:latin typeface="Times New Roman"/>
              </a:rPr>
              <a:t>Alkalmazási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terület</a:t>
            </a:r>
            <a:r>
              <a:rPr sz="2600" dirty="0">
                <a:latin typeface="Times New Roman"/>
              </a:rPr>
              <a:t>: </a:t>
            </a:r>
            <a:r>
              <a:rPr sz="2600" dirty="0" err="1">
                <a:latin typeface="Times New Roman"/>
              </a:rPr>
              <a:t>Túltanulás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elkerülése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nagy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adathalmazokon</a:t>
            </a:r>
            <a:r>
              <a:rPr sz="2600" dirty="0">
                <a:latin typeface="Times New Roman"/>
              </a:rPr>
              <a:t>.</a:t>
            </a:r>
          </a:p>
          <a:p>
            <a:pPr marL="273050" indent="0">
              <a:buNone/>
            </a:pPr>
            <a:r>
              <a:rPr sz="2600" dirty="0">
                <a:latin typeface="Times New Roman"/>
              </a:rPr>
              <a:t>- </a:t>
            </a:r>
            <a:r>
              <a:rPr sz="2600" dirty="0" err="1">
                <a:latin typeface="Times New Roman"/>
              </a:rPr>
              <a:t>Rétegek</a:t>
            </a:r>
            <a:r>
              <a:rPr sz="2600" dirty="0">
                <a:latin typeface="Times New Roman"/>
              </a:rPr>
              <a:t>: </a:t>
            </a:r>
            <a:r>
              <a:rPr sz="2600" dirty="0" err="1">
                <a:latin typeface="Times New Roman"/>
              </a:rPr>
              <a:t>Hasonló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az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előzőhöz</a:t>
            </a:r>
            <a:r>
              <a:rPr sz="2600" dirty="0">
                <a:latin typeface="Times New Roman"/>
              </a:rPr>
              <a:t>, de Dropout </a:t>
            </a:r>
            <a:r>
              <a:rPr sz="2600" dirty="0" err="1">
                <a:latin typeface="Times New Roman"/>
              </a:rPr>
              <a:t>rétegek</a:t>
            </a:r>
            <a:r>
              <a:rPr sz="2600" dirty="0">
                <a:latin typeface="Times New Roman"/>
              </a:rPr>
              <a:t> a </a:t>
            </a:r>
            <a:r>
              <a:rPr sz="2600" dirty="0" err="1">
                <a:latin typeface="Times New Roman"/>
              </a:rPr>
              <a:t>rejtett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rétegek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után</a:t>
            </a:r>
            <a:r>
              <a:rPr sz="2600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sz="2600" b="1" dirty="0">
                <a:latin typeface="Times New Roman"/>
              </a:rPr>
              <a:t>3. </a:t>
            </a:r>
            <a:r>
              <a:rPr sz="2600" b="1" dirty="0" err="1">
                <a:latin typeface="Times New Roman"/>
              </a:rPr>
              <a:t>Regressionális</a:t>
            </a:r>
            <a:r>
              <a:rPr sz="2600" b="1" dirty="0">
                <a:latin typeface="Times New Roman"/>
              </a:rPr>
              <a:t> </a:t>
            </a:r>
            <a:r>
              <a:rPr sz="2600" b="1" dirty="0" err="1">
                <a:latin typeface="Times New Roman"/>
              </a:rPr>
              <a:t>modell</a:t>
            </a:r>
            <a:r>
              <a:rPr sz="2600" b="1" dirty="0">
                <a:latin typeface="Times New Roman"/>
              </a:rPr>
              <a:t>:</a:t>
            </a:r>
          </a:p>
          <a:p>
            <a:pPr marL="273050" indent="0">
              <a:buNone/>
            </a:pPr>
            <a:r>
              <a:rPr sz="2600" dirty="0">
                <a:latin typeface="Times New Roman"/>
              </a:rPr>
              <a:t>- </a:t>
            </a:r>
            <a:r>
              <a:rPr sz="2600" dirty="0" err="1">
                <a:latin typeface="Times New Roman"/>
              </a:rPr>
              <a:t>Kimeneti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réteg</a:t>
            </a:r>
            <a:r>
              <a:rPr sz="2600" dirty="0">
                <a:latin typeface="Times New Roman"/>
              </a:rPr>
              <a:t>: </a:t>
            </a:r>
            <a:r>
              <a:rPr sz="2600" dirty="0" err="1">
                <a:latin typeface="Times New Roman"/>
              </a:rPr>
              <a:t>Aktivációs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függvény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nélkül</a:t>
            </a:r>
            <a:r>
              <a:rPr sz="2600" dirty="0">
                <a:latin typeface="Times New Roman"/>
              </a:rPr>
              <a:t> (</a:t>
            </a:r>
            <a:r>
              <a:rPr sz="2600" dirty="0" err="1">
                <a:latin typeface="Times New Roman"/>
              </a:rPr>
              <a:t>lineáris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kimenet</a:t>
            </a:r>
            <a:r>
              <a:rPr sz="2600" dirty="0">
                <a:latin typeface="Times New Roman"/>
              </a:rPr>
              <a:t>).</a:t>
            </a:r>
          </a:p>
          <a:p>
            <a:pPr marL="273050" indent="0">
              <a:buNone/>
            </a:pPr>
            <a:r>
              <a:rPr sz="2600" dirty="0">
                <a:latin typeface="Times New Roman"/>
              </a:rPr>
              <a:t>- </a:t>
            </a:r>
            <a:r>
              <a:rPr sz="2600" dirty="0" err="1">
                <a:latin typeface="Times New Roman"/>
              </a:rPr>
              <a:t>Alkalmazási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terület</a:t>
            </a:r>
            <a:r>
              <a:rPr sz="2600" dirty="0">
                <a:latin typeface="Times New Roman"/>
              </a:rPr>
              <a:t>: </a:t>
            </a:r>
            <a:r>
              <a:rPr lang="hu-HU" sz="2600" dirty="0">
                <a:latin typeface="Times New Roman"/>
              </a:rPr>
              <a:t>Ingatlan</a:t>
            </a:r>
            <a:r>
              <a:rPr sz="2600" dirty="0" err="1">
                <a:latin typeface="Times New Roman"/>
              </a:rPr>
              <a:t>ár</a:t>
            </a:r>
            <a:r>
              <a:rPr lang="hu-HU"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becslés</a:t>
            </a:r>
            <a:r>
              <a:rPr sz="2600" dirty="0">
                <a:latin typeface="Times New Roman"/>
              </a:rPr>
              <a:t>, </a:t>
            </a:r>
            <a:r>
              <a:rPr sz="2600" dirty="0" err="1">
                <a:latin typeface="Times New Roman"/>
              </a:rPr>
              <a:t>időjárás</a:t>
            </a:r>
            <a:r>
              <a:rPr lang="hu-HU"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előrejelzés</a:t>
            </a:r>
            <a:r>
              <a:rPr sz="2600" dirty="0">
                <a:latin typeface="Times New Roman"/>
              </a:rPr>
              <a:t>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D68E3E26-4C89-87CD-832E-0C4262445A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25</a:t>
            </a:fld>
            <a:endParaRPr lang="hu-HU"/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416972" cy="622847"/>
          </a:xfrm>
        </p:spPr>
        <p:txBody>
          <a:bodyPr>
            <a:normAutofit/>
          </a:bodyPr>
          <a:lstStyle/>
          <a:p>
            <a:r>
              <a:rPr sz="2600" b="1" dirty="0" err="1">
                <a:latin typeface="Times New Roman"/>
              </a:rPr>
              <a:t>Példa</a:t>
            </a:r>
            <a:r>
              <a:rPr sz="2600" b="1" dirty="0">
                <a:latin typeface="Times New Roman"/>
              </a:rPr>
              <a:t>: Regress</a:t>
            </a:r>
            <a:r>
              <a:rPr lang="hu-HU" sz="2600" b="1" dirty="0">
                <a:latin typeface="Times New Roman"/>
              </a:rPr>
              <a:t>z</a:t>
            </a:r>
            <a:r>
              <a:rPr sz="2600" b="1" dirty="0" err="1">
                <a:latin typeface="Times New Roman"/>
              </a:rPr>
              <a:t>ionális</a:t>
            </a:r>
            <a:r>
              <a:rPr sz="2600" b="1" dirty="0">
                <a:latin typeface="Times New Roman"/>
              </a:rPr>
              <a:t> </a:t>
            </a:r>
            <a:r>
              <a:rPr sz="2600" b="1" dirty="0" err="1">
                <a:latin typeface="Times New Roman"/>
              </a:rPr>
              <a:t>modell</a:t>
            </a:r>
            <a:endParaRPr sz="2600" b="1" dirty="0"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80493" y="1142453"/>
            <a:ext cx="9031014" cy="2798927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000" b="1" dirty="0"/>
              <a:t># </a:t>
            </a:r>
            <a:r>
              <a:rPr sz="2000" b="1" dirty="0" err="1"/>
              <a:t>Regressionális</a:t>
            </a:r>
            <a:r>
              <a:rPr sz="2000" b="1" dirty="0"/>
              <a:t> </a:t>
            </a:r>
            <a:r>
              <a:rPr sz="2000" b="1" dirty="0" err="1"/>
              <a:t>modell</a:t>
            </a:r>
            <a:r>
              <a:rPr sz="2000" b="1" dirty="0"/>
              <a:t> </a:t>
            </a:r>
            <a:r>
              <a:rPr sz="2000" b="1" dirty="0" err="1"/>
              <a:t>létrehozása</a:t>
            </a:r>
            <a:endParaRPr sz="2000" b="1" dirty="0"/>
          </a:p>
          <a:p>
            <a:pPr marL="0" indent="0">
              <a:spcBef>
                <a:spcPts val="0"/>
              </a:spcBef>
              <a:buNone/>
            </a:pPr>
            <a:r>
              <a:rPr sz="2000" b="1" dirty="0" err="1"/>
              <a:t>modell_regresszio</a:t>
            </a:r>
            <a:r>
              <a:rPr sz="2000" b="1" dirty="0"/>
              <a:t> = Sequential()</a:t>
            </a:r>
          </a:p>
          <a:p>
            <a:pPr marL="0" indent="0">
              <a:spcBef>
                <a:spcPts val="0"/>
              </a:spcBef>
              <a:buNone/>
            </a:pPr>
            <a:r>
              <a:rPr sz="2000" b="1" dirty="0"/>
              <a:t># </a:t>
            </a:r>
            <a:r>
              <a:rPr sz="2000" b="1" dirty="0" err="1"/>
              <a:t>Rejtett</a:t>
            </a:r>
            <a:r>
              <a:rPr sz="2000" b="1" dirty="0"/>
              <a:t> </a:t>
            </a:r>
            <a:r>
              <a:rPr sz="2000" b="1" dirty="0" err="1"/>
              <a:t>rétegek</a:t>
            </a:r>
            <a:endParaRPr sz="2000" b="1" dirty="0"/>
          </a:p>
          <a:p>
            <a:pPr marL="0" indent="0">
              <a:spcBef>
                <a:spcPts val="0"/>
              </a:spcBef>
              <a:buNone/>
            </a:pPr>
            <a:r>
              <a:rPr sz="2000" b="1" dirty="0" err="1"/>
              <a:t>modell_regresszio.add</a:t>
            </a:r>
            <a:r>
              <a:rPr sz="2000" b="1" dirty="0"/>
              <a:t>(Dense(64, activation='</a:t>
            </a:r>
            <a:r>
              <a:rPr sz="2000" b="1" dirty="0" err="1"/>
              <a:t>relu</a:t>
            </a:r>
            <a:r>
              <a:rPr sz="2000" b="1" dirty="0"/>
              <a:t>', </a:t>
            </a:r>
            <a:r>
              <a:rPr sz="2000" b="1" dirty="0" err="1"/>
              <a:t>input_shape</a:t>
            </a:r>
            <a:r>
              <a:rPr sz="2000" b="1" dirty="0"/>
              <a:t>=(10,), name="rejtett_reteg_1"))</a:t>
            </a:r>
          </a:p>
          <a:p>
            <a:pPr marL="0" indent="0">
              <a:spcBef>
                <a:spcPts val="0"/>
              </a:spcBef>
              <a:buNone/>
            </a:pPr>
            <a:r>
              <a:rPr sz="2000" b="1" dirty="0" err="1"/>
              <a:t>modell_regresszio.add</a:t>
            </a:r>
            <a:r>
              <a:rPr sz="2000" b="1" dirty="0"/>
              <a:t>(Dense(32, activation='</a:t>
            </a:r>
            <a:r>
              <a:rPr sz="2000" b="1" dirty="0" err="1"/>
              <a:t>relu</a:t>
            </a:r>
            <a:r>
              <a:rPr sz="2000" b="1" dirty="0"/>
              <a:t>', name="rejtett_reteg_2"))</a:t>
            </a:r>
          </a:p>
          <a:p>
            <a:pPr marL="0" indent="0">
              <a:spcBef>
                <a:spcPts val="0"/>
              </a:spcBef>
              <a:buNone/>
            </a:pPr>
            <a:r>
              <a:rPr sz="2000" b="1" dirty="0"/>
              <a:t># </a:t>
            </a:r>
            <a:r>
              <a:rPr sz="2000" b="1" dirty="0" err="1"/>
              <a:t>Kimeneti</a:t>
            </a:r>
            <a:r>
              <a:rPr sz="2000" b="1" dirty="0"/>
              <a:t> </a:t>
            </a:r>
            <a:r>
              <a:rPr sz="2000" b="1" dirty="0" err="1"/>
              <a:t>réteg</a:t>
            </a:r>
            <a:r>
              <a:rPr sz="2000" b="1" dirty="0"/>
              <a:t> (</a:t>
            </a:r>
            <a:r>
              <a:rPr sz="2000" b="1" dirty="0" err="1"/>
              <a:t>lineáris</a:t>
            </a:r>
            <a:r>
              <a:rPr sz="2000" b="1" dirty="0"/>
              <a:t> </a:t>
            </a:r>
            <a:r>
              <a:rPr sz="2000" b="1" dirty="0" err="1"/>
              <a:t>aktiváció</a:t>
            </a:r>
            <a:r>
              <a:rPr sz="20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sz="2000" b="1" dirty="0" err="1"/>
              <a:t>modell_regresszio.add</a:t>
            </a:r>
            <a:r>
              <a:rPr sz="2000" b="1" dirty="0"/>
              <a:t>(Dense(1, name="</a:t>
            </a:r>
            <a:r>
              <a:rPr sz="2000" b="1" dirty="0" err="1"/>
              <a:t>kimeneti_reteg</a:t>
            </a:r>
            <a:r>
              <a:rPr sz="2000" b="1" dirty="0"/>
              <a:t>"))</a:t>
            </a:r>
          </a:p>
          <a:p>
            <a:pPr marL="0" indent="0">
              <a:spcBef>
                <a:spcPts val="0"/>
              </a:spcBef>
              <a:buNone/>
            </a:pPr>
            <a:r>
              <a:rPr sz="2000" b="1" dirty="0"/>
              <a:t># Modell </a:t>
            </a:r>
            <a:r>
              <a:rPr sz="2000" b="1" dirty="0" err="1"/>
              <a:t>összegzése</a:t>
            </a:r>
            <a:endParaRPr sz="2000" b="1" dirty="0"/>
          </a:p>
          <a:p>
            <a:pPr marL="0" indent="0">
              <a:spcBef>
                <a:spcPts val="0"/>
              </a:spcBef>
              <a:buNone/>
            </a:pPr>
            <a:r>
              <a:rPr sz="2000" b="1" dirty="0" err="1"/>
              <a:t>modell_regresszio.summary</a:t>
            </a:r>
            <a:r>
              <a:rPr sz="2000" b="1" dirty="0"/>
              <a:t>()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096BAA0E-84AA-7B42-65CE-D878466E5B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26</a:t>
            </a:fld>
            <a:endParaRPr lang="hu-HU"/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64627" y="1454269"/>
            <a:ext cx="10975428" cy="1430445"/>
          </a:xfrm>
        </p:spPr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sz="2600" dirty="0" err="1">
                <a:latin typeface="Times New Roman"/>
              </a:rPr>
              <a:t>Egy</a:t>
            </a:r>
            <a:r>
              <a:rPr sz="2600" dirty="0">
                <a:latin typeface="Times New Roman"/>
              </a:rPr>
              <a:t> </a:t>
            </a:r>
            <a:r>
              <a:rPr lang="hu-HU" sz="2600" dirty="0">
                <a:latin typeface="Times New Roman"/>
              </a:rPr>
              <a:t>egyszerű </a:t>
            </a:r>
            <a:r>
              <a:rPr sz="2600" dirty="0" err="1">
                <a:latin typeface="Times New Roman"/>
              </a:rPr>
              <a:t>modell</a:t>
            </a:r>
            <a:r>
              <a:rPr lang="hu-HU" sz="2600" dirty="0">
                <a:latin typeface="Times New Roman"/>
              </a:rPr>
              <a:t>t hozunk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létre</a:t>
            </a:r>
            <a:r>
              <a:rPr sz="2600" dirty="0">
                <a:latin typeface="Times New Roman"/>
              </a:rPr>
              <a:t> TensorFlow </a:t>
            </a:r>
            <a:r>
              <a:rPr sz="2600" dirty="0" err="1">
                <a:latin typeface="Times New Roman"/>
              </a:rPr>
              <a:t>segítségével</a:t>
            </a:r>
            <a:r>
              <a:rPr sz="2600" dirty="0">
                <a:latin typeface="Times New Roman"/>
              </a:rPr>
              <a:t>, </a:t>
            </a:r>
            <a:r>
              <a:rPr sz="2600" dirty="0" err="1">
                <a:latin typeface="Times New Roman"/>
              </a:rPr>
              <a:t>amely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bemutatja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az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adatfeldolgozás</a:t>
            </a:r>
            <a:r>
              <a:rPr sz="2600" dirty="0">
                <a:latin typeface="Times New Roman"/>
              </a:rPr>
              <a:t>, a </a:t>
            </a:r>
            <a:r>
              <a:rPr sz="2600" dirty="0" err="1">
                <a:latin typeface="Times New Roman"/>
              </a:rPr>
              <a:t>modell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felépítésének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és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paraméterezésének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alapjait</a:t>
            </a:r>
            <a:r>
              <a:rPr lang="hu-HU" sz="2600" dirty="0">
                <a:latin typeface="Times New Roman"/>
              </a:rPr>
              <a:t>.  </a:t>
            </a:r>
            <a:br>
              <a:rPr lang="hu-HU" sz="2600" dirty="0">
                <a:latin typeface="Times New Roman"/>
              </a:rPr>
            </a:br>
            <a:r>
              <a:rPr lang="hu-HU" sz="2600" dirty="0">
                <a:latin typeface="Times New Roman"/>
              </a:rPr>
              <a:t>E</a:t>
            </a:r>
            <a:r>
              <a:rPr sz="2600" dirty="0" err="1">
                <a:latin typeface="Times New Roman"/>
              </a:rPr>
              <a:t>gyszerű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neurális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hálózatot</a:t>
            </a:r>
            <a:r>
              <a:rPr lang="hu-HU" sz="2600" dirty="0">
                <a:latin typeface="Times New Roman"/>
              </a:rPr>
              <a:t> készítünk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kép</a:t>
            </a:r>
            <a:r>
              <a:rPr lang="hu-HU" sz="2600" dirty="0">
                <a:latin typeface="Times New Roman"/>
              </a:rPr>
              <a:t>-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vagy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szövegfeldolgozási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feladatokra</a:t>
            </a:r>
            <a:r>
              <a:rPr sz="2600" dirty="0">
                <a:latin typeface="Times New Roman"/>
              </a:rPr>
              <a:t>.</a:t>
            </a: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1885856" y="571780"/>
            <a:ext cx="8954814" cy="581079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Egyszerű neurális hálózat megvalósítása</a:t>
            </a:r>
          </a:p>
        </p:txBody>
      </p:sp>
      <p:sp>
        <p:nvSpPr>
          <p:cNvPr id="6" name="Content Placeholder 2"/>
          <p:cNvSpPr txBox="1">
            <a:spLocks/>
          </p:cNvSpPr>
          <p:nvPr/>
        </p:nvSpPr>
        <p:spPr>
          <a:xfrm>
            <a:off x="764627" y="3887013"/>
            <a:ext cx="10515600" cy="128543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buNone/>
            </a:pPr>
            <a:r>
              <a:rPr lang="hu-HU" sz="2600" dirty="0">
                <a:latin typeface="Times New Roman"/>
              </a:rPr>
              <a:t>Példánkban az MNIST adatbázis segítségével egy egyszerű osztályozó modellt készítünk, amely a kézzel írt számokat (0–9) azonosítja.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708ABECB-989A-9341-9742-3C3C039C5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27</a:t>
            </a:fld>
            <a:endParaRPr lang="hu-HU"/>
          </a:p>
        </p:txBody>
      </p:sp>
      <p:sp>
        <p:nvSpPr>
          <p:cNvPr id="12" name="Szövegdoboz 11">
            <a:extLst>
              <a:ext uri="{FF2B5EF4-FFF2-40B4-BE49-F238E27FC236}">
                <a16:creationId xmlns:a16="http://schemas.microsoft.com/office/drawing/2014/main" id="{8754323A-71BE-0E32-DDB3-3495F95E002E}"/>
              </a:ext>
            </a:extLst>
          </p:cNvPr>
          <p:cNvSpPr txBox="1"/>
          <p:nvPr/>
        </p:nvSpPr>
        <p:spPr>
          <a:xfrm>
            <a:off x="691055" y="3182778"/>
            <a:ext cx="10347059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2600" b="1" dirty="0">
                <a:latin typeface="Times New Roman"/>
              </a:rPr>
              <a:t>Feladat: </a:t>
            </a:r>
            <a:r>
              <a:rPr lang="hu-HU" sz="2600" dirty="0">
                <a:latin typeface="Times New Roman"/>
              </a:rPr>
              <a:t>Kép- vagy szövegfeldolgozó neurális hálózat létrehozása. </a:t>
            </a:r>
            <a:endParaRPr lang="hu-HU" sz="2600" b="1" dirty="0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59523" y="214806"/>
            <a:ext cx="10943898" cy="706930"/>
          </a:xfrm>
        </p:spPr>
        <p:txBody>
          <a:bodyPr>
            <a:normAutofit fontScale="90000"/>
          </a:bodyPr>
          <a:lstStyle/>
          <a:p>
            <a:r>
              <a:rPr sz="2900" b="1" dirty="0">
                <a:latin typeface="Times New Roman"/>
              </a:rPr>
              <a:t>Adat </a:t>
            </a:r>
            <a:r>
              <a:rPr sz="2900" b="1" dirty="0" err="1">
                <a:latin typeface="Times New Roman"/>
              </a:rPr>
              <a:t>előkészítése</a:t>
            </a:r>
            <a:r>
              <a:rPr lang="hu-HU" sz="2900" b="1" dirty="0">
                <a:latin typeface="Times New Roman"/>
              </a:rPr>
              <a:t>: </a:t>
            </a:r>
            <a:r>
              <a:rPr lang="hu-HU" sz="2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 adatok betöltése, normalizálása és előkészítése az edzéshez.</a:t>
            </a:r>
            <a:endParaRPr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738149" y="821999"/>
            <a:ext cx="9661634" cy="3229850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1900" b="1" dirty="0"/>
              <a:t>import </a:t>
            </a:r>
            <a:r>
              <a:rPr sz="1900" b="1" dirty="0" err="1"/>
              <a:t>tensorflow</a:t>
            </a:r>
            <a:r>
              <a:rPr sz="1900" b="1" dirty="0"/>
              <a:t> as </a:t>
            </a:r>
            <a:r>
              <a:rPr sz="1900" b="1" dirty="0" err="1"/>
              <a:t>tf</a:t>
            </a:r>
            <a:endParaRPr sz="1900" b="1" dirty="0"/>
          </a:p>
          <a:p>
            <a:pPr marL="0" indent="0">
              <a:spcBef>
                <a:spcPts val="0"/>
              </a:spcBef>
              <a:buNone/>
            </a:pPr>
            <a:r>
              <a:rPr sz="1900" b="1" dirty="0"/>
              <a:t>from </a:t>
            </a:r>
            <a:r>
              <a:rPr sz="1900" b="1" dirty="0" err="1"/>
              <a:t>tensorflow.keras.datasets</a:t>
            </a:r>
            <a:r>
              <a:rPr sz="1900" b="1" dirty="0"/>
              <a:t> import </a:t>
            </a:r>
            <a:r>
              <a:rPr sz="1900" b="1" dirty="0" err="1"/>
              <a:t>mnist</a:t>
            </a:r>
            <a:endParaRPr sz="1900" b="1" dirty="0"/>
          </a:p>
          <a:p>
            <a:pPr marL="0" indent="0">
              <a:spcBef>
                <a:spcPts val="0"/>
              </a:spcBef>
              <a:buNone/>
            </a:pPr>
            <a:r>
              <a:rPr sz="1900" b="1" dirty="0"/>
              <a:t>from </a:t>
            </a:r>
            <a:r>
              <a:rPr sz="1900" b="1" dirty="0" err="1"/>
              <a:t>tensorflow.keras.utils</a:t>
            </a:r>
            <a:r>
              <a:rPr sz="1900" b="1" dirty="0"/>
              <a:t> import </a:t>
            </a:r>
            <a:r>
              <a:rPr sz="1900" b="1" dirty="0" err="1"/>
              <a:t>to_categorical</a:t>
            </a:r>
            <a:endParaRPr sz="1900" b="1" dirty="0"/>
          </a:p>
          <a:p>
            <a:pPr marL="0" indent="0">
              <a:spcBef>
                <a:spcPts val="0"/>
              </a:spcBef>
              <a:buNone/>
            </a:pPr>
            <a:r>
              <a:rPr sz="1900" b="1" dirty="0"/>
              <a:t># MNIST </a:t>
            </a:r>
            <a:r>
              <a:rPr sz="1900" b="1" dirty="0" err="1"/>
              <a:t>adatok</a:t>
            </a:r>
            <a:r>
              <a:rPr sz="1900" b="1" dirty="0"/>
              <a:t> </a:t>
            </a:r>
            <a:r>
              <a:rPr sz="1900" b="1" dirty="0" err="1"/>
              <a:t>betöltése</a:t>
            </a:r>
            <a:endParaRPr sz="1900" b="1" dirty="0"/>
          </a:p>
          <a:p>
            <a:pPr marL="0" indent="0">
              <a:spcBef>
                <a:spcPts val="0"/>
              </a:spcBef>
              <a:buNone/>
            </a:pPr>
            <a:r>
              <a:rPr sz="1900" b="1" dirty="0"/>
              <a:t>(</a:t>
            </a:r>
            <a:r>
              <a:rPr sz="1900" b="1" dirty="0" err="1"/>
              <a:t>bemeneti_adatok</a:t>
            </a:r>
            <a:r>
              <a:rPr sz="1900" b="1" dirty="0"/>
              <a:t>, </a:t>
            </a:r>
            <a:r>
              <a:rPr sz="1900" b="1" dirty="0" err="1"/>
              <a:t>cimkek</a:t>
            </a:r>
            <a:r>
              <a:rPr sz="1900" b="1" dirty="0"/>
              <a:t>), (</a:t>
            </a:r>
            <a:r>
              <a:rPr sz="1900" b="1" dirty="0" err="1"/>
              <a:t>teszt_adatok</a:t>
            </a:r>
            <a:r>
              <a:rPr sz="1900" b="1" dirty="0"/>
              <a:t>, </a:t>
            </a:r>
            <a:r>
              <a:rPr sz="1900" b="1" dirty="0" err="1"/>
              <a:t>teszt_cimkek</a:t>
            </a:r>
            <a:r>
              <a:rPr sz="1900" b="1" dirty="0"/>
              <a:t>) = </a:t>
            </a:r>
            <a:r>
              <a:rPr sz="1900" b="1" dirty="0" err="1"/>
              <a:t>mnist.load_data</a:t>
            </a:r>
            <a:r>
              <a:rPr sz="1900" b="1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sz="1900" b="1" dirty="0"/>
              <a:t># </a:t>
            </a:r>
            <a:r>
              <a:rPr sz="1900" b="1" dirty="0" err="1"/>
              <a:t>Adatok</a:t>
            </a:r>
            <a:r>
              <a:rPr sz="1900" b="1" dirty="0"/>
              <a:t> </a:t>
            </a:r>
            <a:r>
              <a:rPr sz="1900" b="1" dirty="0" err="1"/>
              <a:t>átméretezése</a:t>
            </a:r>
            <a:r>
              <a:rPr sz="1900" b="1" dirty="0"/>
              <a:t> </a:t>
            </a:r>
            <a:r>
              <a:rPr sz="1900" b="1" dirty="0" err="1"/>
              <a:t>és</a:t>
            </a:r>
            <a:r>
              <a:rPr sz="1900" b="1" dirty="0"/>
              <a:t> </a:t>
            </a:r>
            <a:r>
              <a:rPr sz="1900" b="1" dirty="0" err="1"/>
              <a:t>normalizálása</a:t>
            </a:r>
            <a:endParaRPr sz="1900" b="1" dirty="0"/>
          </a:p>
          <a:p>
            <a:pPr marL="0" indent="0">
              <a:spcBef>
                <a:spcPts val="0"/>
              </a:spcBef>
              <a:buNone/>
            </a:pPr>
            <a:r>
              <a:rPr sz="1900" b="1" dirty="0" err="1"/>
              <a:t>bemeneti_adatok</a:t>
            </a:r>
            <a:r>
              <a:rPr sz="1900" b="1" dirty="0"/>
              <a:t> = </a:t>
            </a:r>
            <a:r>
              <a:rPr sz="1900" b="1" dirty="0" err="1"/>
              <a:t>bemeneti_adatok.reshape</a:t>
            </a:r>
            <a:r>
              <a:rPr sz="1900" b="1" dirty="0"/>
              <a:t>((-1, 28 * 28)).</a:t>
            </a:r>
            <a:r>
              <a:rPr sz="1900" b="1" dirty="0" err="1"/>
              <a:t>astype</a:t>
            </a:r>
            <a:r>
              <a:rPr sz="1900" b="1" dirty="0"/>
              <a:t>('float32') / 255</a:t>
            </a:r>
          </a:p>
          <a:p>
            <a:pPr marL="0" indent="0">
              <a:spcBef>
                <a:spcPts val="0"/>
              </a:spcBef>
              <a:buNone/>
            </a:pPr>
            <a:r>
              <a:rPr sz="1900" b="1" dirty="0" err="1"/>
              <a:t>teszt_adatok</a:t>
            </a:r>
            <a:r>
              <a:rPr sz="1900" b="1" dirty="0"/>
              <a:t> = </a:t>
            </a:r>
            <a:r>
              <a:rPr sz="1900" b="1" dirty="0" err="1"/>
              <a:t>teszt_adatok.reshape</a:t>
            </a:r>
            <a:r>
              <a:rPr sz="1900" b="1" dirty="0"/>
              <a:t>((-1, 28 * 28)).</a:t>
            </a:r>
            <a:r>
              <a:rPr sz="1900" b="1" dirty="0" err="1"/>
              <a:t>astype</a:t>
            </a:r>
            <a:r>
              <a:rPr sz="1900" b="1" dirty="0"/>
              <a:t>('float32') / 255</a:t>
            </a:r>
          </a:p>
          <a:p>
            <a:pPr marL="0" indent="0">
              <a:spcBef>
                <a:spcPts val="0"/>
              </a:spcBef>
              <a:buNone/>
            </a:pPr>
            <a:r>
              <a:rPr sz="1900" b="1" dirty="0"/>
              <a:t># </a:t>
            </a:r>
            <a:r>
              <a:rPr sz="1900" b="1" dirty="0" err="1"/>
              <a:t>Címkék</a:t>
            </a:r>
            <a:r>
              <a:rPr sz="1900" b="1" dirty="0"/>
              <a:t> one-hot </a:t>
            </a:r>
            <a:r>
              <a:rPr sz="1900" b="1" dirty="0" err="1"/>
              <a:t>kódolása</a:t>
            </a:r>
            <a:endParaRPr sz="1900" b="1" dirty="0"/>
          </a:p>
          <a:p>
            <a:pPr marL="0" indent="0">
              <a:spcBef>
                <a:spcPts val="0"/>
              </a:spcBef>
              <a:buNone/>
            </a:pPr>
            <a:r>
              <a:rPr sz="1900" b="1" dirty="0" err="1"/>
              <a:t>cimkek</a:t>
            </a:r>
            <a:r>
              <a:rPr sz="1900" b="1" dirty="0"/>
              <a:t> = </a:t>
            </a:r>
            <a:r>
              <a:rPr sz="1900" b="1" dirty="0" err="1"/>
              <a:t>to_categorical</a:t>
            </a:r>
            <a:r>
              <a:rPr sz="1900" b="1" dirty="0"/>
              <a:t>(</a:t>
            </a:r>
            <a:r>
              <a:rPr sz="1900" b="1" dirty="0" err="1"/>
              <a:t>cimkek</a:t>
            </a:r>
            <a:r>
              <a:rPr sz="1900" b="1" dirty="0"/>
              <a:t>, 10)</a:t>
            </a:r>
          </a:p>
          <a:p>
            <a:pPr marL="0" indent="0">
              <a:spcBef>
                <a:spcPts val="0"/>
              </a:spcBef>
              <a:buNone/>
            </a:pPr>
            <a:r>
              <a:rPr sz="1900" b="1" dirty="0" err="1"/>
              <a:t>teszt_cimkek</a:t>
            </a:r>
            <a:r>
              <a:rPr sz="1900" b="1" dirty="0"/>
              <a:t> = </a:t>
            </a:r>
            <a:r>
              <a:rPr sz="1900" b="1" dirty="0" err="1"/>
              <a:t>to_categorical</a:t>
            </a:r>
            <a:r>
              <a:rPr sz="1900" b="1" dirty="0"/>
              <a:t>(</a:t>
            </a:r>
            <a:r>
              <a:rPr sz="1900" b="1" dirty="0" err="1"/>
              <a:t>teszt_cimkek</a:t>
            </a:r>
            <a:r>
              <a:rPr sz="1900" b="1" dirty="0"/>
              <a:t>, 10)</a:t>
            </a:r>
          </a:p>
          <a:p>
            <a:pPr marL="0" indent="0">
              <a:spcBef>
                <a:spcPts val="0"/>
              </a:spcBef>
              <a:buNone/>
            </a:pPr>
            <a:r>
              <a:rPr sz="1900" b="1" dirty="0"/>
              <a:t>print("Adat </a:t>
            </a:r>
            <a:r>
              <a:rPr sz="1900" b="1" dirty="0" err="1"/>
              <a:t>előkészítve</a:t>
            </a:r>
            <a:r>
              <a:rPr sz="1900" b="1" dirty="0"/>
              <a:t>. </a:t>
            </a:r>
            <a:r>
              <a:rPr sz="1900" b="1" dirty="0" err="1"/>
              <a:t>Bemeneti</a:t>
            </a:r>
            <a:r>
              <a:rPr sz="1900" b="1" dirty="0"/>
              <a:t> </a:t>
            </a:r>
            <a:r>
              <a:rPr sz="1900" b="1" dirty="0" err="1"/>
              <a:t>adatok</a:t>
            </a:r>
            <a:r>
              <a:rPr sz="1900" b="1" dirty="0"/>
              <a:t> </a:t>
            </a:r>
            <a:r>
              <a:rPr sz="1900" b="1" dirty="0" err="1"/>
              <a:t>alakja</a:t>
            </a:r>
            <a:r>
              <a:rPr sz="1900" b="1" dirty="0"/>
              <a:t>:", </a:t>
            </a:r>
            <a:r>
              <a:rPr sz="1900" b="1" dirty="0" err="1"/>
              <a:t>bemeneti_adatok.shape</a:t>
            </a:r>
            <a:r>
              <a:rPr sz="1900" b="1" dirty="0"/>
              <a:t>)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83C85D1-BAC5-FACC-BB08-F8F7EB1906C5}"/>
              </a:ext>
            </a:extLst>
          </p:cNvPr>
          <p:cNvSpPr txBox="1"/>
          <p:nvPr/>
        </p:nvSpPr>
        <p:spPr>
          <a:xfrm>
            <a:off x="451945" y="4051849"/>
            <a:ext cx="11592910" cy="241912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Magyarázat:</a:t>
            </a:r>
          </a:p>
          <a:p>
            <a:pPr marL="179388">
              <a:lnSpc>
                <a:spcPct val="9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Az MNIST adatbázis tartalmazza a kézzel írt számok 28x28 pixeles képeit és a hozzájuk tartozó címkéket.</a:t>
            </a:r>
          </a:p>
          <a:p>
            <a:pPr marL="179388">
              <a:lnSpc>
                <a:spcPct val="9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 képeket lapítottuk (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reshape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), hogy egy 784 méretű vektorként kezelhetők legyenek.</a:t>
            </a:r>
          </a:p>
          <a:p>
            <a:pPr marL="179388">
              <a:lnSpc>
                <a:spcPct val="9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Normalizálás: Az értékeket 0 és 1 közé skáláztuk (/ 255), így a modell gyorsabban tanul.</a:t>
            </a:r>
          </a:p>
          <a:p>
            <a:pPr marL="179388">
              <a:lnSpc>
                <a:spcPct val="9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A címkék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one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-hot kódolása biztosítja, hogy a kimeneti osztályok megfelelően reprezentáltak legyenek.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2804942-EB87-2FE4-CC8A-6F572969AB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28</a:t>
            </a:fld>
            <a:endParaRPr lang="hu-HU"/>
          </a:p>
        </p:txBody>
      </p:sp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0623" y="160529"/>
            <a:ext cx="11477294" cy="738461"/>
          </a:xfrm>
        </p:spPr>
        <p:txBody>
          <a:bodyPr>
            <a:normAutofit fontScale="90000"/>
          </a:bodyPr>
          <a:lstStyle/>
          <a:p>
            <a:r>
              <a:rPr sz="2900" b="1" dirty="0">
                <a:latin typeface="Times New Roman"/>
              </a:rPr>
              <a:t>Modell </a:t>
            </a:r>
            <a:r>
              <a:rPr sz="2900" b="1" dirty="0" err="1">
                <a:latin typeface="Times New Roman"/>
              </a:rPr>
              <a:t>létrehozása</a:t>
            </a:r>
            <a:r>
              <a:rPr lang="hu-HU" sz="2900" b="1" dirty="0">
                <a:latin typeface="Times New Roman"/>
              </a:rPr>
              <a:t>:</a:t>
            </a:r>
            <a:r>
              <a:rPr lang="hu-HU" sz="2900" dirty="0">
                <a:latin typeface="Times New Roman"/>
              </a:rPr>
              <a:t> </a:t>
            </a:r>
            <a:r>
              <a:rPr lang="hu-HU" sz="27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Egy egyszerű, teljesen összekötött neurális hálózatot hozunk létre.</a:t>
            </a:r>
            <a:r>
              <a:rPr lang="hu-HU" sz="27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27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057401" y="795473"/>
            <a:ext cx="9136116" cy="3028979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1800" b="1" dirty="0"/>
              <a:t>from </a:t>
            </a:r>
            <a:r>
              <a:rPr sz="1800" b="1" dirty="0" err="1"/>
              <a:t>tensorflow.keras.models</a:t>
            </a:r>
            <a:r>
              <a:rPr sz="1800" b="1" dirty="0"/>
              <a:t> import Sequential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from </a:t>
            </a:r>
            <a:r>
              <a:rPr sz="1800" b="1" dirty="0" err="1"/>
              <a:t>tensorflow.keras.layers</a:t>
            </a:r>
            <a:r>
              <a:rPr sz="1800" b="1" dirty="0"/>
              <a:t> import Dense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# Modell </a:t>
            </a:r>
            <a:r>
              <a:rPr sz="1800" b="1" dirty="0" err="1"/>
              <a:t>inicializálása</a:t>
            </a:r>
            <a:endParaRPr sz="1800" b="1" dirty="0"/>
          </a:p>
          <a:p>
            <a:pPr marL="0" indent="0">
              <a:spcBef>
                <a:spcPts val="0"/>
              </a:spcBef>
              <a:buNone/>
            </a:pPr>
            <a:r>
              <a:rPr sz="1800" b="1" dirty="0" err="1"/>
              <a:t>modell</a:t>
            </a:r>
            <a:r>
              <a:rPr sz="1800" b="1" dirty="0"/>
              <a:t> = Sequential()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# </a:t>
            </a:r>
            <a:r>
              <a:rPr sz="1800" b="1" dirty="0" err="1"/>
              <a:t>Bemeneti</a:t>
            </a:r>
            <a:r>
              <a:rPr sz="1800" b="1" dirty="0"/>
              <a:t> </a:t>
            </a:r>
            <a:r>
              <a:rPr sz="1800" b="1" dirty="0" err="1"/>
              <a:t>réteg</a:t>
            </a:r>
            <a:r>
              <a:rPr sz="1800" b="1" dirty="0"/>
              <a:t> </a:t>
            </a:r>
            <a:r>
              <a:rPr sz="1800" b="1" dirty="0" err="1"/>
              <a:t>és</a:t>
            </a:r>
            <a:r>
              <a:rPr sz="1800" b="1" dirty="0"/>
              <a:t> </a:t>
            </a:r>
            <a:r>
              <a:rPr sz="1800" b="1" dirty="0" err="1"/>
              <a:t>rejtett</a:t>
            </a:r>
            <a:r>
              <a:rPr sz="1800" b="1" dirty="0"/>
              <a:t> </a:t>
            </a:r>
            <a:r>
              <a:rPr sz="1800" b="1" dirty="0" err="1"/>
              <a:t>réteg</a:t>
            </a:r>
            <a:r>
              <a:rPr sz="1800" b="1" dirty="0"/>
              <a:t> </a:t>
            </a:r>
            <a:r>
              <a:rPr sz="1800" b="1" dirty="0" err="1"/>
              <a:t>hozzáadása</a:t>
            </a:r>
            <a:endParaRPr sz="1800" b="1" dirty="0"/>
          </a:p>
          <a:p>
            <a:pPr marL="0" indent="0">
              <a:spcBef>
                <a:spcPts val="0"/>
              </a:spcBef>
              <a:buNone/>
            </a:pPr>
            <a:r>
              <a:rPr sz="1800" b="1" dirty="0" err="1"/>
              <a:t>modell.add</a:t>
            </a:r>
            <a:r>
              <a:rPr sz="1800" b="1" dirty="0"/>
              <a:t>(Dense(128, activation='</a:t>
            </a:r>
            <a:r>
              <a:rPr sz="1800" b="1" dirty="0" err="1"/>
              <a:t>relu</a:t>
            </a:r>
            <a:r>
              <a:rPr sz="1800" b="1" dirty="0"/>
              <a:t>', </a:t>
            </a:r>
            <a:r>
              <a:rPr sz="1800" b="1" dirty="0" err="1"/>
              <a:t>input_shape</a:t>
            </a:r>
            <a:r>
              <a:rPr sz="1800" b="1" dirty="0"/>
              <a:t>=(784,), name="rejtett_reteg_1"))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# </a:t>
            </a:r>
            <a:r>
              <a:rPr sz="1800" b="1" dirty="0" err="1"/>
              <a:t>Második</a:t>
            </a:r>
            <a:r>
              <a:rPr sz="1800" b="1" dirty="0"/>
              <a:t> </a:t>
            </a:r>
            <a:r>
              <a:rPr sz="1800" b="1" dirty="0" err="1"/>
              <a:t>rejtett</a:t>
            </a:r>
            <a:r>
              <a:rPr sz="1800" b="1" dirty="0"/>
              <a:t> </a:t>
            </a:r>
            <a:r>
              <a:rPr sz="1800" b="1" dirty="0" err="1"/>
              <a:t>réteg</a:t>
            </a:r>
            <a:r>
              <a:rPr sz="1800" b="1" dirty="0"/>
              <a:t> </a:t>
            </a:r>
            <a:r>
              <a:rPr sz="1800" b="1" dirty="0" err="1"/>
              <a:t>hozzáadása</a:t>
            </a:r>
            <a:endParaRPr sz="1800" b="1" dirty="0"/>
          </a:p>
          <a:p>
            <a:pPr marL="0" indent="0">
              <a:spcBef>
                <a:spcPts val="0"/>
              </a:spcBef>
              <a:buNone/>
            </a:pPr>
            <a:r>
              <a:rPr sz="1800" b="1" dirty="0" err="1"/>
              <a:t>modell.add</a:t>
            </a:r>
            <a:r>
              <a:rPr sz="1800" b="1" dirty="0"/>
              <a:t>(Dense(64, activation='</a:t>
            </a:r>
            <a:r>
              <a:rPr sz="1800" b="1" dirty="0" err="1"/>
              <a:t>relu</a:t>
            </a:r>
            <a:r>
              <a:rPr sz="1800" b="1" dirty="0"/>
              <a:t>', name="rejtett_reteg_2"))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# </a:t>
            </a:r>
            <a:r>
              <a:rPr sz="1800" b="1" dirty="0" err="1"/>
              <a:t>Kimeneti</a:t>
            </a:r>
            <a:r>
              <a:rPr sz="1800" b="1" dirty="0"/>
              <a:t> </a:t>
            </a:r>
            <a:r>
              <a:rPr sz="1800" b="1" dirty="0" err="1"/>
              <a:t>réteg</a:t>
            </a:r>
            <a:r>
              <a:rPr sz="1800" b="1" dirty="0"/>
              <a:t> </a:t>
            </a:r>
            <a:r>
              <a:rPr sz="1800" b="1" dirty="0" err="1"/>
              <a:t>hozzáadása</a:t>
            </a:r>
            <a:endParaRPr sz="1800" b="1" dirty="0"/>
          </a:p>
          <a:p>
            <a:pPr marL="0" indent="0">
              <a:spcBef>
                <a:spcPts val="0"/>
              </a:spcBef>
              <a:buNone/>
            </a:pPr>
            <a:r>
              <a:rPr sz="1800" b="1" dirty="0" err="1"/>
              <a:t>modell.add</a:t>
            </a:r>
            <a:r>
              <a:rPr sz="1800" b="1" dirty="0"/>
              <a:t>(Dense(10, activation='</a:t>
            </a:r>
            <a:r>
              <a:rPr sz="1800" b="1" dirty="0" err="1"/>
              <a:t>softmax</a:t>
            </a:r>
            <a:r>
              <a:rPr sz="1800" b="1" dirty="0"/>
              <a:t>', name="</a:t>
            </a:r>
            <a:r>
              <a:rPr sz="1800" b="1" dirty="0" err="1"/>
              <a:t>kimeneti_reteg</a:t>
            </a:r>
            <a:r>
              <a:rPr sz="1800" b="1" dirty="0"/>
              <a:t>"))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# Modell </a:t>
            </a:r>
            <a:r>
              <a:rPr sz="1800" b="1" dirty="0" err="1"/>
              <a:t>összegzése</a:t>
            </a:r>
            <a:endParaRPr sz="1800" b="1" dirty="0"/>
          </a:p>
          <a:p>
            <a:pPr marL="0" indent="0">
              <a:spcBef>
                <a:spcPts val="0"/>
              </a:spcBef>
              <a:buNone/>
            </a:pPr>
            <a:r>
              <a:rPr sz="1800" b="1" dirty="0" err="1"/>
              <a:t>modell.summary</a:t>
            </a:r>
            <a:r>
              <a:rPr sz="1800" b="1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sz="1800" b="1" dirty="0"/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0FD9681E-487F-79A0-15C3-2E1FFCB0FBF6}"/>
              </a:ext>
            </a:extLst>
          </p:cNvPr>
          <p:cNvSpPr txBox="1"/>
          <p:nvPr/>
        </p:nvSpPr>
        <p:spPr>
          <a:xfrm>
            <a:off x="630623" y="3811012"/>
            <a:ext cx="11046371" cy="277922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Magyarázat:</a:t>
            </a:r>
          </a:p>
          <a:p>
            <a:pPr marL="273050">
              <a:lnSpc>
                <a:spcPct val="90000"/>
              </a:lnSpc>
            </a:pP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hu-H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Dense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réteg: 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első réteg 128 neuront tartalmaz,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ReLU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aktivációs függvénnyel. Az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input_shape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784, amely megfelel az MNIST adatbázis lapított bemeneti képeinek.</a:t>
            </a:r>
          </a:p>
          <a:p>
            <a:pPr marL="273050">
              <a:lnSpc>
                <a:spcPct val="9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második rejtett réteg 64 neuront tartalmaz.</a:t>
            </a:r>
          </a:p>
          <a:p>
            <a:pPr marL="273050">
              <a:lnSpc>
                <a:spcPct val="9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kimeneti réteg 10 neuront tartalmaz, a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softmax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aktiváció a 10 osztály valószínűségi eloszlását adja meg.</a:t>
            </a:r>
          </a:p>
          <a:p>
            <a:pPr marL="273050">
              <a:lnSpc>
                <a:spcPct val="90000"/>
              </a:lnSpc>
            </a:pP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lang="hu-H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modell.summary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(): 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modell struktúráját nyomtatja ki, beleértve a rétegek számát és paramétereiket.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94F77A2E-702B-19AD-363F-ACC7C2FE7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29</a:t>
            </a:fld>
            <a:endParaRPr lang="hu-HU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ADEAE2E2-66F0-A3AB-4C8E-A2B5F1DDB6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3</a:t>
            </a:fld>
            <a:endParaRPr lang="hu-HU"/>
          </a:p>
        </p:txBody>
      </p:sp>
      <p:pic>
        <p:nvPicPr>
          <p:cNvPr id="4" name="Kép 3" descr="A képen szöveg, kör, CD, Betűtípus látható&#10;&#10;Automatikusan generált leírás">
            <a:extLst>
              <a:ext uri="{FF2B5EF4-FFF2-40B4-BE49-F238E27FC236}">
                <a16:creationId xmlns:a16="http://schemas.microsoft.com/office/drawing/2014/main" id="{2A352C91-622F-116E-5CED-0F63F1BBBAB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40746" y="838200"/>
            <a:ext cx="3889908" cy="3849806"/>
          </a:xfrm>
          <a:prstGeom prst="rect">
            <a:avLst/>
          </a:prstGeom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638C267C-E9F7-0BF9-A835-92531A3BE2AD}"/>
              </a:ext>
            </a:extLst>
          </p:cNvPr>
          <p:cNvSpPr txBox="1"/>
          <p:nvPr/>
        </p:nvSpPr>
        <p:spPr>
          <a:xfrm>
            <a:off x="7785172" y="5175929"/>
            <a:ext cx="3657601" cy="6924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https://www.researchgate.net/figure/Relations-between-artificial-intelligence-machine-learning-neural-network-and-deep_fig2_375110440</a:t>
            </a:r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07823C27-C2C6-D3CE-3F78-2E340FD6FB0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1346" y="1056295"/>
            <a:ext cx="5027587" cy="3631711"/>
          </a:xfrm>
          <a:prstGeom prst="rect">
            <a:avLst/>
          </a:prstGeom>
        </p:spPr>
      </p:pic>
      <p:sp>
        <p:nvSpPr>
          <p:cNvPr id="5" name="Szövegdoboz 4">
            <a:extLst>
              <a:ext uri="{FF2B5EF4-FFF2-40B4-BE49-F238E27FC236}">
                <a16:creationId xmlns:a16="http://schemas.microsoft.com/office/drawing/2014/main" id="{5967E994-85D4-CE05-DBF8-9B975A0E5C56}"/>
              </a:ext>
            </a:extLst>
          </p:cNvPr>
          <p:cNvSpPr txBox="1"/>
          <p:nvPr/>
        </p:nvSpPr>
        <p:spPr>
          <a:xfrm>
            <a:off x="1042028" y="5175929"/>
            <a:ext cx="486622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hu-HU" sz="13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https://manulthanura.medium.com/demystifying-ai-a-dive-into-key-concepts-67225ec6cdb2</a:t>
            </a:r>
          </a:p>
        </p:txBody>
      </p:sp>
    </p:spTree>
    <p:extLst>
      <p:ext uri="{BB962C8B-B14F-4D97-AF65-F5344CB8AC3E}">
        <p14:creationId xmlns:p14="http://schemas.microsoft.com/office/powerpoint/2010/main" val="399183420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66243" y="299021"/>
            <a:ext cx="6624145" cy="748972"/>
          </a:xfrm>
        </p:spPr>
        <p:txBody>
          <a:bodyPr>
            <a:normAutofit/>
          </a:bodyPr>
          <a:lstStyle/>
          <a:p>
            <a:r>
              <a:rPr sz="2600" b="1" dirty="0" err="1">
                <a:latin typeface="Times New Roman"/>
              </a:rPr>
              <a:t>Paraméterek</a:t>
            </a:r>
            <a:r>
              <a:rPr sz="2600" b="1" dirty="0">
                <a:latin typeface="Times New Roman"/>
              </a:rPr>
              <a:t> </a:t>
            </a:r>
            <a:r>
              <a:rPr sz="2600" b="1" dirty="0" err="1">
                <a:latin typeface="Times New Roman"/>
              </a:rPr>
              <a:t>inicializálása</a:t>
            </a:r>
            <a:r>
              <a:rPr sz="2600" b="1" dirty="0">
                <a:latin typeface="Times New Roman"/>
              </a:rPr>
              <a:t> </a:t>
            </a:r>
            <a:r>
              <a:rPr sz="2600" b="1" dirty="0" err="1">
                <a:latin typeface="Times New Roman"/>
              </a:rPr>
              <a:t>és</a:t>
            </a:r>
            <a:r>
              <a:rPr sz="2600" b="1" dirty="0">
                <a:latin typeface="Times New Roman"/>
              </a:rPr>
              <a:t> </a:t>
            </a:r>
            <a:r>
              <a:rPr sz="2600" b="1" dirty="0" err="1">
                <a:latin typeface="Times New Roman"/>
              </a:rPr>
              <a:t>konfigurálása</a:t>
            </a:r>
            <a:endParaRPr sz="2600" b="1" dirty="0"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61518" y="1433840"/>
            <a:ext cx="10649607" cy="2126265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000" b="1" dirty="0"/>
              <a:t># Modell </a:t>
            </a:r>
            <a:r>
              <a:rPr sz="2000" b="1" dirty="0" err="1"/>
              <a:t>fordítása</a:t>
            </a:r>
            <a:endParaRPr sz="2000" b="1" dirty="0"/>
          </a:p>
          <a:p>
            <a:pPr marL="0" indent="0">
              <a:spcBef>
                <a:spcPts val="0"/>
              </a:spcBef>
              <a:buNone/>
            </a:pPr>
            <a:r>
              <a:rPr sz="2000" b="1" dirty="0" err="1"/>
              <a:t>modell.compile</a:t>
            </a:r>
            <a:r>
              <a:rPr sz="2000" b="1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sz="2000" b="1" dirty="0"/>
              <a:t>    optimizer='</a:t>
            </a:r>
            <a:r>
              <a:rPr sz="2000" b="1" dirty="0" err="1"/>
              <a:t>adam</a:t>
            </a:r>
            <a:r>
              <a:rPr sz="2000" b="1" dirty="0"/>
              <a:t>',             # </a:t>
            </a:r>
            <a:r>
              <a:rPr sz="2000" b="1" dirty="0" err="1"/>
              <a:t>Optimalizációs</a:t>
            </a:r>
            <a:r>
              <a:rPr sz="2000" b="1" dirty="0"/>
              <a:t> </a:t>
            </a:r>
            <a:r>
              <a:rPr sz="2000" b="1" dirty="0" err="1"/>
              <a:t>algoritmus</a:t>
            </a:r>
            <a:endParaRPr sz="2000" b="1" dirty="0"/>
          </a:p>
          <a:p>
            <a:pPr marL="0" indent="0">
              <a:spcBef>
                <a:spcPts val="0"/>
              </a:spcBef>
              <a:buNone/>
            </a:pPr>
            <a:r>
              <a:rPr sz="2000" b="1" dirty="0"/>
              <a:t>    loss='</a:t>
            </a:r>
            <a:r>
              <a:rPr sz="2000" b="1" dirty="0" err="1"/>
              <a:t>categorical_crossentropy</a:t>
            </a:r>
            <a:r>
              <a:rPr sz="2000" b="1" dirty="0"/>
              <a:t>’, </a:t>
            </a:r>
            <a:r>
              <a:rPr lang="hu-HU" sz="2000" b="1" dirty="0"/>
              <a:t>    </a:t>
            </a:r>
            <a:r>
              <a:rPr sz="2000" b="1" dirty="0"/>
              <a:t> # </a:t>
            </a:r>
            <a:r>
              <a:rPr sz="2000" b="1" dirty="0" err="1"/>
              <a:t>Veszteségfüggvény</a:t>
            </a:r>
            <a:r>
              <a:rPr sz="2000" b="1" dirty="0"/>
              <a:t> </a:t>
            </a:r>
            <a:r>
              <a:rPr sz="2000" b="1" dirty="0" err="1"/>
              <a:t>többosztályos</a:t>
            </a:r>
            <a:r>
              <a:rPr sz="2000" b="1" dirty="0"/>
              <a:t> </a:t>
            </a:r>
            <a:r>
              <a:rPr sz="2000" b="1" dirty="0" err="1"/>
              <a:t>osztályozáshoz</a:t>
            </a:r>
            <a:endParaRPr sz="2000" b="1" dirty="0"/>
          </a:p>
          <a:p>
            <a:pPr marL="0" indent="0">
              <a:spcBef>
                <a:spcPts val="0"/>
              </a:spcBef>
              <a:buNone/>
            </a:pPr>
            <a:r>
              <a:rPr sz="2000" b="1" dirty="0"/>
              <a:t>    metrics=['accuracy']          # </a:t>
            </a:r>
            <a:r>
              <a:rPr sz="2000" b="1" dirty="0" err="1"/>
              <a:t>Teljesítménymetrika</a:t>
            </a:r>
            <a:endParaRPr sz="2000" b="1" dirty="0"/>
          </a:p>
          <a:p>
            <a:pPr marL="0" indent="0">
              <a:spcBef>
                <a:spcPts val="0"/>
              </a:spcBef>
              <a:buNone/>
            </a:pPr>
            <a:r>
              <a:rPr sz="20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sz="2000" b="1" dirty="0"/>
              <a:t>print("Modell </a:t>
            </a:r>
            <a:r>
              <a:rPr sz="2000" b="1" dirty="0" err="1"/>
              <a:t>inicializálva</a:t>
            </a:r>
            <a:r>
              <a:rPr sz="2000" b="1" dirty="0"/>
              <a:t> </a:t>
            </a:r>
            <a:r>
              <a:rPr sz="2000" b="1" dirty="0" err="1"/>
              <a:t>és</a:t>
            </a:r>
            <a:r>
              <a:rPr sz="2000" b="1" dirty="0"/>
              <a:t> </a:t>
            </a:r>
            <a:r>
              <a:rPr sz="2000" b="1" dirty="0" err="1"/>
              <a:t>fordítva</a:t>
            </a:r>
            <a:r>
              <a:rPr sz="2000" b="1" dirty="0"/>
              <a:t>.")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03A7A514-278F-6588-07F9-7BADA01E576C}"/>
              </a:ext>
            </a:extLst>
          </p:cNvPr>
          <p:cNvSpPr txBox="1"/>
          <p:nvPr/>
        </p:nvSpPr>
        <p:spPr>
          <a:xfrm>
            <a:off x="432893" y="3691210"/>
            <a:ext cx="11506859" cy="252992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Magyarázat:</a:t>
            </a:r>
          </a:p>
          <a:p>
            <a:pPr marL="273050"/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hu-H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Optimizációs</a:t>
            </a:r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algoritmus: 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Adam </a:t>
            </a:r>
            <a:r>
              <a:rPr lang="hu-H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optimizáló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hatékony és gyorsan konvergál.</a:t>
            </a:r>
          </a:p>
          <a:p>
            <a:pPr marL="273050"/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Veszteségfüggvény: 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többosztályos osztályozáshoz a </a:t>
            </a:r>
            <a:r>
              <a:rPr lang="hu-H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categorical_crossentropy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legmegfelelőbb.</a:t>
            </a:r>
          </a:p>
          <a:p>
            <a:pPr marL="273050"/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Metrikák: 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</a:t>
            </a:r>
            <a:r>
              <a:rPr lang="hu-H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accuracy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mutatja meg, hogy a modell milyen pontossággal végzi az osztályozást.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4D7BAA9C-913A-3527-0B73-A7C35FEF717A}"/>
              </a:ext>
            </a:extLst>
          </p:cNvPr>
          <p:cNvSpPr txBox="1"/>
          <p:nvPr/>
        </p:nvSpPr>
        <p:spPr>
          <a:xfrm>
            <a:off x="566243" y="841070"/>
            <a:ext cx="11373509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R="0" lvl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Tx/>
              <a:tabLst/>
              <a:defRPr/>
            </a:pP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A modell fordítása, az </a:t>
            </a:r>
            <a:r>
              <a:rPr kumimoji="0" lang="hu-HU" sz="24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optimizációs</a:t>
            </a:r>
            <a:r>
              <a:rPr kumimoji="0" lang="hu-HU" sz="24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függvény, veszteségfüggvény és metrikák beállítása.</a:t>
            </a:r>
          </a:p>
        </p:txBody>
      </p:sp>
      <p:sp>
        <p:nvSpPr>
          <p:cNvPr id="10" name="Dia számának helye 9">
            <a:extLst>
              <a:ext uri="{FF2B5EF4-FFF2-40B4-BE49-F238E27FC236}">
                <a16:creationId xmlns:a16="http://schemas.microsoft.com/office/drawing/2014/main" id="{E9CC170F-8509-7FF0-E4ED-CEA5723262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30</a:t>
            </a:fld>
            <a:endParaRPr lang="hu-HU"/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C3A1217F-BADD-5C98-EF8F-7FD600D6CA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31</a:t>
            </a:fld>
            <a:endParaRPr lang="hu-HU"/>
          </a:p>
        </p:txBody>
      </p:sp>
      <p:sp>
        <p:nvSpPr>
          <p:cNvPr id="4" name="Content Placeholder 2"/>
          <p:cNvSpPr txBox="1">
            <a:spLocks/>
          </p:cNvSpPr>
          <p:nvPr/>
        </p:nvSpPr>
        <p:spPr>
          <a:xfrm>
            <a:off x="1521372" y="1286529"/>
            <a:ext cx="8116614" cy="201317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2000" b="1" dirty="0"/>
              <a:t># Modell tanítása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2000" b="1" dirty="0" err="1"/>
              <a:t>modell.fit</a:t>
            </a:r>
            <a:r>
              <a:rPr lang="hu-HU" sz="2000" b="1" dirty="0"/>
              <a:t>(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2000" b="1" dirty="0"/>
              <a:t>    </a:t>
            </a:r>
            <a:r>
              <a:rPr lang="hu-HU" sz="2000" b="1" dirty="0" err="1"/>
              <a:t>bemeneti_adatok</a:t>
            </a:r>
            <a:r>
              <a:rPr lang="hu-HU" sz="2000" b="1" dirty="0"/>
              <a:t>, </a:t>
            </a:r>
            <a:r>
              <a:rPr lang="hu-HU" sz="2000" b="1" dirty="0" err="1"/>
              <a:t>cimkek</a:t>
            </a:r>
            <a:r>
              <a:rPr lang="hu-HU" sz="2000" b="1" dirty="0"/>
              <a:t>,       # Edzési adatok és címkék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2000" b="1" dirty="0"/>
              <a:t>    </a:t>
            </a:r>
            <a:r>
              <a:rPr lang="hu-HU" sz="2000" b="1" dirty="0" err="1"/>
              <a:t>epochs</a:t>
            </a:r>
            <a:r>
              <a:rPr lang="hu-HU" sz="2000" b="1" dirty="0"/>
              <a:t>=10,                     # Iterációk száma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2000" b="1" dirty="0"/>
              <a:t>    </a:t>
            </a:r>
            <a:r>
              <a:rPr lang="hu-HU" sz="2000" b="1" dirty="0" err="1"/>
              <a:t>batch_size</a:t>
            </a:r>
            <a:r>
              <a:rPr lang="hu-HU" sz="2000" b="1" dirty="0"/>
              <a:t>=32,                 # Batch méret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2000" b="1" dirty="0"/>
              <a:t>    </a:t>
            </a:r>
            <a:r>
              <a:rPr lang="hu-HU" sz="2000" b="1" dirty="0" err="1"/>
              <a:t>validation_data</a:t>
            </a:r>
            <a:r>
              <a:rPr lang="hu-HU" sz="2000" b="1" dirty="0"/>
              <a:t>=(</a:t>
            </a:r>
            <a:r>
              <a:rPr lang="hu-HU" sz="2000" b="1" dirty="0" err="1"/>
              <a:t>teszt_adatok</a:t>
            </a:r>
            <a:r>
              <a:rPr lang="hu-HU" sz="2000" b="1" dirty="0"/>
              <a:t>, </a:t>
            </a:r>
            <a:r>
              <a:rPr lang="hu-HU" sz="2000" b="1" dirty="0" err="1"/>
              <a:t>teszt_cimkek</a:t>
            </a:r>
            <a:r>
              <a:rPr lang="hu-HU" sz="2000" b="1" dirty="0"/>
              <a:t>)  # Validációs adatok</a:t>
            </a:r>
          </a:p>
          <a:p>
            <a:pPr marL="0" indent="0"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2000" b="1" dirty="0"/>
              <a:t>)</a:t>
            </a:r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764627" y="485555"/>
            <a:ext cx="10662745" cy="716892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600" b="1" dirty="0">
                <a:latin typeface="Times New Roman"/>
              </a:rPr>
              <a:t>Modell tanítása: 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modell tanítása az előkészített adatokon.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7122A127-4728-209F-64D3-013A7C3CE191}"/>
              </a:ext>
            </a:extLst>
          </p:cNvPr>
          <p:cNvSpPr txBox="1"/>
          <p:nvPr/>
        </p:nvSpPr>
        <p:spPr>
          <a:xfrm>
            <a:off x="872359" y="3429000"/>
            <a:ext cx="10962289" cy="192360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spcAft>
                <a:spcPts val="600"/>
              </a:spcAft>
            </a:pPr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Magyarázat:</a:t>
            </a:r>
          </a:p>
          <a:p>
            <a:pPr marL="457200" indent="-27781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epochs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Az edzési ciklusok száma.</a:t>
            </a:r>
          </a:p>
          <a:p>
            <a:pPr marL="457200" indent="-27781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batch_size</a:t>
            </a:r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Adatszeletek mérete, amelyeken egyszerre dolgozik a modell.</a:t>
            </a:r>
          </a:p>
          <a:p>
            <a:pPr marL="457200" indent="-277813">
              <a:spcAft>
                <a:spcPts val="600"/>
              </a:spcAft>
              <a:buFont typeface="Arial" panose="020B0604020202020204" pitchFamily="34" charset="0"/>
              <a:buChar char="•"/>
            </a:pPr>
            <a:r>
              <a:rPr lang="hu-HU" sz="26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validation_data</a:t>
            </a:r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tanulási folyamat közben a modell validációja.</a:t>
            </a:r>
          </a:p>
        </p:txBody>
      </p:sp>
    </p:spTree>
    <p:extLst>
      <p:ext uri="{BB962C8B-B14F-4D97-AF65-F5344CB8AC3E}">
        <p14:creationId xmlns:p14="http://schemas.microsoft.com/office/powerpoint/2010/main" val="226834873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773986" y="1246880"/>
            <a:ext cx="10644023" cy="1692771"/>
          </a:xfrm>
        </p:spPr>
        <p:txBody>
          <a:bodyPr>
            <a:normAutofit/>
          </a:bodyPr>
          <a:lstStyle/>
          <a:p>
            <a:pPr marL="0" indent="0" algn="just">
              <a:buNone/>
            </a:pPr>
            <a:r>
              <a:rPr sz="2600" dirty="0" err="1">
                <a:latin typeface="Times New Roman"/>
              </a:rPr>
              <a:t>Bemutat</a:t>
            </a:r>
            <a:r>
              <a:rPr lang="hu-HU" sz="2600" dirty="0" err="1">
                <a:latin typeface="Times New Roman"/>
              </a:rPr>
              <a:t>juk</a:t>
            </a:r>
            <a:r>
              <a:rPr sz="2600" dirty="0">
                <a:latin typeface="Times New Roman"/>
              </a:rPr>
              <a:t> a </a:t>
            </a:r>
            <a:r>
              <a:rPr sz="2600" dirty="0" err="1">
                <a:latin typeface="Times New Roman"/>
              </a:rPr>
              <a:t>modell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tanításának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és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kiértékelésének</a:t>
            </a:r>
            <a:r>
              <a:rPr sz="2600" dirty="0">
                <a:latin typeface="Times New Roman"/>
              </a:rPr>
              <a:t> </a:t>
            </a:r>
            <a:r>
              <a:rPr sz="2600" b="1" dirty="0" err="1">
                <a:latin typeface="Times New Roman"/>
              </a:rPr>
              <a:t>teljes</a:t>
            </a:r>
            <a:r>
              <a:rPr sz="2600" b="1" dirty="0">
                <a:latin typeface="Times New Roman"/>
              </a:rPr>
              <a:t> </a:t>
            </a:r>
            <a:r>
              <a:rPr sz="2600" b="1" dirty="0" err="1">
                <a:latin typeface="Times New Roman"/>
              </a:rPr>
              <a:t>folyamatát</a:t>
            </a:r>
            <a:r>
              <a:rPr sz="2600" b="1" dirty="0">
                <a:latin typeface="Times New Roman"/>
              </a:rPr>
              <a:t> </a:t>
            </a:r>
            <a:r>
              <a:rPr sz="2600" dirty="0">
                <a:latin typeface="Times New Roman"/>
              </a:rPr>
              <a:t>a TensorFlow </a:t>
            </a:r>
            <a:r>
              <a:rPr sz="2600" dirty="0" err="1">
                <a:latin typeface="Times New Roman"/>
              </a:rPr>
              <a:t>keretrendszer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segítségével</a:t>
            </a:r>
            <a:r>
              <a:rPr lang="hu-HU" sz="2600" dirty="0">
                <a:latin typeface="Times New Roman"/>
              </a:rPr>
              <a:t>:</a:t>
            </a:r>
            <a:r>
              <a:rPr sz="2600" dirty="0">
                <a:latin typeface="Times New Roman"/>
              </a:rPr>
              <a:t> a </a:t>
            </a:r>
            <a:r>
              <a:rPr sz="2600" dirty="0" err="1">
                <a:latin typeface="Times New Roman"/>
              </a:rPr>
              <a:t>tanulási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folyamat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konfigurálás</a:t>
            </a:r>
            <a:r>
              <a:rPr lang="hu-HU" sz="2600" dirty="0">
                <a:latin typeface="Times New Roman"/>
              </a:rPr>
              <a:t>a</a:t>
            </a:r>
            <a:r>
              <a:rPr sz="2600" dirty="0">
                <a:latin typeface="Times New Roman"/>
              </a:rPr>
              <a:t> (optimizer, loss function), </a:t>
            </a:r>
            <a:r>
              <a:rPr sz="2600" dirty="0" err="1">
                <a:latin typeface="Times New Roman"/>
              </a:rPr>
              <a:t>az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adatok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kezelés</a:t>
            </a:r>
            <a:r>
              <a:rPr lang="hu-HU" sz="2600" dirty="0">
                <a:latin typeface="Times New Roman"/>
              </a:rPr>
              <a:t>e</a:t>
            </a:r>
            <a:r>
              <a:rPr sz="2600" dirty="0">
                <a:latin typeface="Times New Roman"/>
              </a:rPr>
              <a:t> (batch-ek </a:t>
            </a:r>
            <a:r>
              <a:rPr sz="2600" dirty="0" err="1">
                <a:latin typeface="Times New Roman"/>
              </a:rPr>
              <a:t>és</a:t>
            </a:r>
            <a:r>
              <a:rPr sz="2600" dirty="0">
                <a:latin typeface="Times New Roman"/>
              </a:rPr>
              <a:t> epoch-ok), </a:t>
            </a:r>
            <a:r>
              <a:rPr sz="2600" dirty="0" err="1">
                <a:latin typeface="Times New Roman"/>
              </a:rPr>
              <a:t>valamint</a:t>
            </a:r>
            <a:r>
              <a:rPr sz="2600" dirty="0">
                <a:latin typeface="Times New Roman"/>
              </a:rPr>
              <a:t> a </a:t>
            </a:r>
            <a:r>
              <a:rPr sz="2600" dirty="0" err="1">
                <a:latin typeface="Times New Roman"/>
              </a:rPr>
              <a:t>modell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teljesítményének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értékelés</a:t>
            </a:r>
            <a:r>
              <a:rPr lang="hu-HU" sz="2600" dirty="0">
                <a:latin typeface="Times New Roman"/>
              </a:rPr>
              <a:t>e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pontosság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és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veszteség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alapján</a:t>
            </a:r>
            <a:r>
              <a:rPr sz="2600" dirty="0">
                <a:latin typeface="Times New Roman"/>
              </a:rPr>
              <a:t>.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57506A6-FF93-27A0-C6D9-5A038E9C1F33}"/>
              </a:ext>
            </a:extLst>
          </p:cNvPr>
          <p:cNvSpPr txBox="1">
            <a:spLocks/>
          </p:cNvSpPr>
          <p:nvPr/>
        </p:nvSpPr>
        <p:spPr>
          <a:xfrm>
            <a:off x="1250732" y="362375"/>
            <a:ext cx="9144000" cy="61961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200" b="1" dirty="0">
                <a:latin typeface="Times New Roman"/>
              </a:rPr>
              <a:t>5. Modell betanítása és kiértékelése </a:t>
            </a:r>
            <a:r>
              <a:rPr lang="hu-HU" sz="3200" b="1" dirty="0" err="1">
                <a:latin typeface="Times New Roman"/>
              </a:rPr>
              <a:t>TensorFlow-val</a:t>
            </a:r>
            <a:endParaRPr lang="hu-HU" sz="3200" b="1" dirty="0">
              <a:latin typeface="Times New Roman"/>
            </a:endParaRP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551D743D-1940-1E04-46B0-F3EA956720CE}"/>
              </a:ext>
            </a:extLst>
          </p:cNvPr>
          <p:cNvSpPr txBox="1"/>
          <p:nvPr/>
        </p:nvSpPr>
        <p:spPr>
          <a:xfrm>
            <a:off x="797471" y="2790370"/>
            <a:ext cx="10597055" cy="169277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just"/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optimalizációs algoritmusok, a veszteségfüggvények és a metrikák helyes kiválasztása alapvetően meghatározza a modell teljesítményét. A tanulási görbék vizualizációja segíti a tanítási folyamat monitorozását és finomhangolását.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04274DBE-1590-01D5-59FE-D785C91D9978}"/>
              </a:ext>
            </a:extLst>
          </p:cNvPr>
          <p:cNvSpPr txBox="1"/>
          <p:nvPr/>
        </p:nvSpPr>
        <p:spPr>
          <a:xfrm>
            <a:off x="797471" y="4748028"/>
            <a:ext cx="10784927" cy="129266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hu-H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hiperparaméterek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módosításával, az optimalizációs algoritmusok finom-hangolásával és a tanulási sebesség beállításával jelentősen javítható a modell teljesítménye. </a:t>
            </a:r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76087B70-B2A5-695C-4421-4EBB5FE136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32</a:t>
            </a:fld>
            <a:endParaRPr lang="hu-HU"/>
          </a:p>
        </p:txBody>
      </p:sp>
    </p:spTree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733690" cy="190552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1800"/>
              </a:spcAft>
            </a:pPr>
            <a:b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Modell tanítása</a:t>
            </a:r>
            <a:br>
              <a:rPr lang="hu-HU" sz="2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1.1. </a:t>
            </a:r>
            <a:r>
              <a:rPr lang="hu-HU" sz="26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Optimizer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és </a:t>
            </a:r>
            <a:r>
              <a:rPr lang="hu-HU" sz="26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loss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6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function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beállítása</a:t>
            </a:r>
            <a:b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 optimalizáló algoritmus (</a:t>
            </a:r>
            <a:r>
              <a:rPr lang="hu-HU" sz="2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optimizer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és a veszteségfüggvény (</a:t>
            </a:r>
            <a:r>
              <a:rPr lang="hu-HU" sz="2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loss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function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szerepe a modell tanításában:</a:t>
            </a:r>
            <a:b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270645"/>
            <a:ext cx="10515600" cy="2316710"/>
          </a:xfrm>
        </p:spPr>
        <p:txBody>
          <a:bodyPr>
            <a:noAutofit/>
          </a:bodyPr>
          <a:lstStyle/>
          <a:p>
            <a:pPr marL="452438" indent="0">
              <a:spcBef>
                <a:spcPts val="0"/>
              </a:spcBef>
            </a:pPr>
            <a:r>
              <a:rPr lang="hu-HU" sz="2600" b="1" dirty="0">
                <a:latin typeface="Times New Roman"/>
              </a:rPr>
              <a:t> </a:t>
            </a:r>
            <a:r>
              <a:rPr sz="2600" b="1" dirty="0">
                <a:latin typeface="Times New Roman"/>
              </a:rPr>
              <a:t>Optimizer: </a:t>
            </a:r>
            <a:r>
              <a:rPr sz="2600" dirty="0" err="1">
                <a:latin typeface="Times New Roman"/>
              </a:rPr>
              <a:t>Frissíti</a:t>
            </a:r>
            <a:r>
              <a:rPr sz="2600" dirty="0">
                <a:latin typeface="Times New Roman"/>
              </a:rPr>
              <a:t> a </a:t>
            </a:r>
            <a:r>
              <a:rPr sz="2600" dirty="0" err="1">
                <a:latin typeface="Times New Roman"/>
              </a:rPr>
              <a:t>modell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paramétereit</a:t>
            </a:r>
            <a:r>
              <a:rPr sz="2600" dirty="0">
                <a:latin typeface="Times New Roman"/>
              </a:rPr>
              <a:t> a </a:t>
            </a:r>
            <a:r>
              <a:rPr sz="2600" dirty="0" err="1">
                <a:latin typeface="Times New Roman"/>
              </a:rPr>
              <a:t>gradiens-alapú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optimalizáció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segítségével</a:t>
            </a:r>
            <a:r>
              <a:rPr sz="2600" dirty="0">
                <a:latin typeface="Times New Roman"/>
              </a:rPr>
              <a:t>.</a:t>
            </a:r>
          </a:p>
          <a:p>
            <a:pPr marL="893763" indent="0">
              <a:spcBef>
                <a:spcPts val="0"/>
              </a:spcBef>
              <a:buNone/>
            </a:pPr>
            <a:r>
              <a:rPr sz="2600" dirty="0">
                <a:latin typeface="Times New Roman"/>
              </a:rPr>
              <a:t>- </a:t>
            </a:r>
            <a:r>
              <a:rPr sz="2600" dirty="0" err="1">
                <a:latin typeface="Times New Roman"/>
              </a:rPr>
              <a:t>Példa</a:t>
            </a:r>
            <a:r>
              <a:rPr sz="2600" dirty="0">
                <a:latin typeface="Times New Roman"/>
              </a:rPr>
              <a:t>: </a:t>
            </a:r>
            <a:r>
              <a:rPr lang="hu-HU" sz="2600" dirty="0">
                <a:latin typeface="Times New Roman"/>
              </a:rPr>
              <a:t>'</a:t>
            </a:r>
            <a:r>
              <a:rPr sz="2600" dirty="0">
                <a:latin typeface="Times New Roman"/>
              </a:rPr>
              <a:t>Adam</a:t>
            </a:r>
            <a:r>
              <a:rPr lang="hu-HU" sz="2600" dirty="0">
                <a:latin typeface="Times New Roman"/>
              </a:rPr>
              <a:t>'</a:t>
            </a:r>
            <a:r>
              <a:rPr sz="2600" dirty="0">
                <a:latin typeface="Times New Roman"/>
              </a:rPr>
              <a:t>, </a:t>
            </a:r>
            <a:r>
              <a:rPr lang="hu-HU" sz="2600" dirty="0">
                <a:latin typeface="Times New Roman"/>
              </a:rPr>
              <a:t>'</a:t>
            </a:r>
            <a:r>
              <a:rPr sz="2600" dirty="0">
                <a:latin typeface="Times New Roman"/>
              </a:rPr>
              <a:t>SGD</a:t>
            </a:r>
            <a:r>
              <a:rPr lang="hu-HU" sz="2600" dirty="0">
                <a:latin typeface="Times New Roman"/>
              </a:rPr>
              <a:t>'</a:t>
            </a:r>
            <a:r>
              <a:rPr sz="2600" dirty="0">
                <a:latin typeface="Times New Roman"/>
              </a:rPr>
              <a:t> (Stochastic Gradient Descent).</a:t>
            </a:r>
          </a:p>
          <a:p>
            <a:pPr marL="452438" indent="0">
              <a:spcBef>
                <a:spcPts val="1200"/>
              </a:spcBef>
            </a:pPr>
            <a:r>
              <a:rPr lang="hu-HU" sz="2600" b="1" dirty="0">
                <a:latin typeface="Times New Roman"/>
              </a:rPr>
              <a:t> </a:t>
            </a:r>
            <a:r>
              <a:rPr sz="2600" b="1" dirty="0">
                <a:latin typeface="Times New Roman"/>
              </a:rPr>
              <a:t>Loss function (</a:t>
            </a:r>
            <a:r>
              <a:rPr sz="2600" b="1" dirty="0" err="1">
                <a:latin typeface="Times New Roman"/>
              </a:rPr>
              <a:t>veszteségfüggvény</a:t>
            </a:r>
            <a:r>
              <a:rPr sz="2600" b="1" dirty="0">
                <a:latin typeface="Times New Roman"/>
              </a:rPr>
              <a:t>):</a:t>
            </a:r>
            <a:r>
              <a:rPr lang="hu-HU" sz="2600" b="1" dirty="0">
                <a:latin typeface="Times New Roman"/>
              </a:rPr>
              <a:t> </a:t>
            </a:r>
            <a:r>
              <a:rPr sz="2600" dirty="0">
                <a:latin typeface="Times New Roman"/>
              </a:rPr>
              <a:t>Az </a:t>
            </a:r>
            <a:r>
              <a:rPr sz="2600" dirty="0" err="1">
                <a:latin typeface="Times New Roman"/>
              </a:rPr>
              <a:t>eltérést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méri</a:t>
            </a:r>
            <a:r>
              <a:rPr sz="2600" dirty="0">
                <a:latin typeface="Times New Roman"/>
              </a:rPr>
              <a:t> a </a:t>
            </a:r>
            <a:r>
              <a:rPr sz="2600" dirty="0" err="1">
                <a:latin typeface="Times New Roman"/>
              </a:rPr>
              <a:t>modell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által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generált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kimenet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és</a:t>
            </a:r>
            <a:r>
              <a:rPr sz="2600" dirty="0">
                <a:latin typeface="Times New Roman"/>
              </a:rPr>
              <a:t> a </a:t>
            </a:r>
            <a:r>
              <a:rPr sz="2600" dirty="0" err="1">
                <a:latin typeface="Times New Roman"/>
              </a:rPr>
              <a:t>célérték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között</a:t>
            </a:r>
            <a:r>
              <a:rPr sz="2600" dirty="0">
                <a:latin typeface="Times New Roman"/>
              </a:rPr>
              <a:t>.</a:t>
            </a:r>
          </a:p>
          <a:p>
            <a:pPr marL="893763" indent="0">
              <a:spcBef>
                <a:spcPts val="0"/>
              </a:spcBef>
              <a:buNone/>
            </a:pPr>
            <a:r>
              <a:rPr sz="2600" dirty="0">
                <a:latin typeface="Times New Roman"/>
              </a:rPr>
              <a:t>- </a:t>
            </a:r>
            <a:r>
              <a:rPr sz="2600" dirty="0" err="1">
                <a:latin typeface="Times New Roman"/>
              </a:rPr>
              <a:t>Példa</a:t>
            </a:r>
            <a:r>
              <a:rPr sz="2600" dirty="0">
                <a:latin typeface="Times New Roman"/>
              </a:rPr>
              <a:t>: </a:t>
            </a:r>
            <a:r>
              <a:rPr lang="hu-HU" sz="2600" dirty="0">
                <a:latin typeface="Times New Roman"/>
              </a:rPr>
              <a:t>'</a:t>
            </a:r>
            <a:r>
              <a:rPr sz="2600" dirty="0" err="1">
                <a:latin typeface="Times New Roman"/>
              </a:rPr>
              <a:t>CategoricalCrossentropy</a:t>
            </a:r>
            <a:r>
              <a:rPr lang="hu-HU" sz="2600" dirty="0">
                <a:latin typeface="Times New Roman"/>
              </a:rPr>
              <a:t>'</a:t>
            </a:r>
            <a:r>
              <a:rPr sz="2600" dirty="0">
                <a:latin typeface="Times New Roman"/>
              </a:rPr>
              <a:t>, </a:t>
            </a:r>
            <a:r>
              <a:rPr lang="hu-HU" sz="2600" dirty="0">
                <a:latin typeface="Times New Roman"/>
              </a:rPr>
              <a:t>'</a:t>
            </a:r>
            <a:r>
              <a:rPr sz="2600" dirty="0" err="1">
                <a:latin typeface="Times New Roman"/>
              </a:rPr>
              <a:t>MeanSquaredError</a:t>
            </a:r>
            <a:r>
              <a:rPr lang="hu-HU" sz="2600" dirty="0">
                <a:latin typeface="Times New Roman"/>
              </a:rPr>
              <a:t>'</a:t>
            </a:r>
            <a:r>
              <a:rPr sz="2600" dirty="0">
                <a:latin typeface="Times New Roman"/>
              </a:rPr>
              <a:t>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31EE3A36-9FC8-0704-E704-269F24C86678}"/>
              </a:ext>
            </a:extLst>
          </p:cNvPr>
          <p:cNvSpPr txBox="1"/>
          <p:nvPr/>
        </p:nvSpPr>
        <p:spPr>
          <a:xfrm>
            <a:off x="1263870" y="4743637"/>
            <a:ext cx="10089930" cy="163121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hu-HU" sz="2000" b="1" dirty="0" err="1"/>
              <a:t>modell.compile</a:t>
            </a:r>
            <a:r>
              <a:rPr lang="hu-HU" sz="2000" b="1" dirty="0"/>
              <a:t>(</a:t>
            </a:r>
          </a:p>
          <a:p>
            <a:r>
              <a:rPr lang="hu-HU" sz="2000" b="1" dirty="0"/>
              <a:t>    </a:t>
            </a:r>
            <a:r>
              <a:rPr lang="hu-HU" sz="2000" b="1" dirty="0" err="1"/>
              <a:t>optimizer</a:t>
            </a:r>
            <a:r>
              <a:rPr lang="hu-HU" sz="2000" b="1" dirty="0"/>
              <a:t>='</a:t>
            </a:r>
            <a:r>
              <a:rPr lang="hu-HU" sz="2000" b="1" dirty="0" err="1"/>
              <a:t>adam</a:t>
            </a:r>
            <a:r>
              <a:rPr lang="hu-HU" sz="2000" b="1" dirty="0"/>
              <a:t>’, # Optimalizációs algoritmus</a:t>
            </a:r>
          </a:p>
          <a:p>
            <a:r>
              <a:rPr lang="hu-HU" sz="2000" b="1" dirty="0"/>
              <a:t>    </a:t>
            </a:r>
            <a:r>
              <a:rPr lang="hu-HU" sz="2000" b="1" dirty="0" err="1"/>
              <a:t>loss</a:t>
            </a:r>
            <a:r>
              <a:rPr lang="hu-HU" sz="2000" b="1" dirty="0"/>
              <a:t>='</a:t>
            </a:r>
            <a:r>
              <a:rPr lang="hu-HU" sz="2000" b="1" dirty="0" err="1"/>
              <a:t>categorical_crossentropy</a:t>
            </a:r>
            <a:r>
              <a:rPr lang="hu-HU" sz="2000" b="1" dirty="0"/>
              <a:t>’, # Veszteségfüggvény többosztályos osztályozáshoz</a:t>
            </a:r>
          </a:p>
          <a:p>
            <a:r>
              <a:rPr lang="hu-HU" sz="2000" b="1" dirty="0"/>
              <a:t>    </a:t>
            </a:r>
            <a:r>
              <a:rPr lang="hu-HU" sz="2000" b="1" dirty="0" err="1"/>
              <a:t>metrics</a:t>
            </a:r>
            <a:r>
              <a:rPr lang="hu-HU" sz="2000" b="1" dirty="0"/>
              <a:t>=['</a:t>
            </a:r>
            <a:r>
              <a:rPr lang="hu-HU" sz="2000" b="1" dirty="0" err="1"/>
              <a:t>accuracy</a:t>
            </a:r>
            <a:r>
              <a:rPr lang="hu-HU" sz="2000" b="1" dirty="0"/>
              <a:t>’] # Teljesítménymetrika</a:t>
            </a:r>
          </a:p>
          <a:p>
            <a:r>
              <a:rPr lang="hu-HU" sz="2000" b="1" dirty="0"/>
              <a:t>)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0ACCC60D-6691-3E74-BA98-B71C85458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33</a:t>
            </a:fld>
            <a:endParaRPr lang="hu-HU"/>
          </a:p>
        </p:txBody>
      </p:sp>
    </p:spTree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4963510" cy="664889"/>
          </a:xfrm>
        </p:spPr>
        <p:txBody>
          <a:bodyPr>
            <a:normAutofit/>
          </a:bodyPr>
          <a:lstStyle/>
          <a:p>
            <a:r>
              <a:rPr sz="2600" b="1" dirty="0">
                <a:latin typeface="Times New Roman"/>
              </a:rPr>
              <a:t>Epochs </a:t>
            </a:r>
            <a:r>
              <a:rPr sz="2600" b="1" dirty="0" err="1">
                <a:latin typeface="Times New Roman"/>
              </a:rPr>
              <a:t>és</a:t>
            </a:r>
            <a:r>
              <a:rPr sz="2600" b="1" dirty="0">
                <a:latin typeface="Times New Roman"/>
              </a:rPr>
              <a:t> batch size</a:t>
            </a:r>
            <a:r>
              <a:rPr lang="hu-HU" sz="2600" b="1" dirty="0">
                <a:latin typeface="Times New Roman"/>
              </a:rPr>
              <a:t> jelentősége</a:t>
            </a:r>
            <a:endParaRPr sz="2600" b="1" dirty="0"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43910" y="1153776"/>
            <a:ext cx="11259207" cy="3243097"/>
          </a:xfrm>
        </p:spPr>
        <p:txBody>
          <a:bodyPr>
            <a:noAutofit/>
          </a:bodyPr>
          <a:lstStyle/>
          <a:p>
            <a:pPr marL="357188" indent="0"/>
            <a:r>
              <a:rPr lang="hu-HU" sz="2600" b="1" dirty="0">
                <a:latin typeface="Times New Roman"/>
              </a:rPr>
              <a:t> </a:t>
            </a:r>
            <a:r>
              <a:rPr sz="2600" b="1" dirty="0">
                <a:latin typeface="Times New Roman"/>
              </a:rPr>
              <a:t>Epoch: </a:t>
            </a:r>
            <a:r>
              <a:rPr sz="2600" dirty="0">
                <a:latin typeface="Times New Roman"/>
              </a:rPr>
              <a:t>Az </a:t>
            </a:r>
            <a:r>
              <a:rPr sz="2600" dirty="0" err="1">
                <a:latin typeface="Times New Roman"/>
              </a:rPr>
              <a:t>adathalmaz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teljes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feldolgozása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egyszer</a:t>
            </a:r>
            <a:r>
              <a:rPr sz="2600" dirty="0">
                <a:latin typeface="Times New Roman"/>
              </a:rPr>
              <a:t> (</a:t>
            </a:r>
            <a:r>
              <a:rPr sz="2600" dirty="0" err="1">
                <a:latin typeface="Times New Roman"/>
              </a:rPr>
              <a:t>előre</a:t>
            </a:r>
            <a:r>
              <a:rPr sz="2600" dirty="0">
                <a:latin typeface="Times New Roman"/>
              </a:rPr>
              <a:t>- </a:t>
            </a:r>
            <a:r>
              <a:rPr sz="2600" dirty="0" err="1">
                <a:latin typeface="Times New Roman"/>
              </a:rPr>
              <a:t>és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visszaterjesztés</a:t>
            </a:r>
            <a:r>
              <a:rPr sz="2600" dirty="0">
                <a:latin typeface="Times New Roman"/>
              </a:rPr>
              <a:t>).</a:t>
            </a:r>
          </a:p>
          <a:p>
            <a:pPr marL="357188" indent="0"/>
            <a:r>
              <a:rPr lang="hu-HU" sz="2600" b="1" dirty="0">
                <a:latin typeface="Times New Roman"/>
              </a:rPr>
              <a:t> </a:t>
            </a:r>
            <a:r>
              <a:rPr sz="2600" b="1" dirty="0">
                <a:latin typeface="Times New Roman"/>
              </a:rPr>
              <a:t>Batch size: </a:t>
            </a:r>
            <a:r>
              <a:rPr sz="2600" dirty="0">
                <a:latin typeface="Times New Roman"/>
              </a:rPr>
              <a:t>Az </a:t>
            </a:r>
            <a:r>
              <a:rPr sz="2600" dirty="0" err="1">
                <a:latin typeface="Times New Roman"/>
              </a:rPr>
              <a:t>adatok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kisebb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csoportokra</a:t>
            </a:r>
            <a:r>
              <a:rPr sz="2600" dirty="0">
                <a:latin typeface="Times New Roman"/>
              </a:rPr>
              <a:t> (batch-</a:t>
            </a:r>
            <a:r>
              <a:rPr sz="2600" dirty="0" err="1">
                <a:latin typeface="Times New Roman"/>
              </a:rPr>
              <a:t>ekre</a:t>
            </a:r>
            <a:r>
              <a:rPr sz="2600" dirty="0">
                <a:latin typeface="Times New Roman"/>
              </a:rPr>
              <a:t>) </a:t>
            </a:r>
            <a:r>
              <a:rPr sz="2600" dirty="0" err="1">
                <a:latin typeface="Times New Roman"/>
              </a:rPr>
              <a:t>osztása</a:t>
            </a:r>
            <a:r>
              <a:rPr sz="2600" dirty="0">
                <a:latin typeface="Times New Roman"/>
              </a:rPr>
              <a:t>, </a:t>
            </a:r>
            <a:r>
              <a:rPr sz="2600" dirty="0" err="1">
                <a:latin typeface="Times New Roman"/>
              </a:rPr>
              <a:t>amelyeken</a:t>
            </a:r>
            <a:r>
              <a:rPr sz="2600" dirty="0">
                <a:latin typeface="Times New Roman"/>
              </a:rPr>
              <a:t> a </a:t>
            </a:r>
            <a:r>
              <a:rPr sz="2600" dirty="0" err="1">
                <a:latin typeface="Times New Roman"/>
              </a:rPr>
              <a:t>modell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egyszerre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dolgozik</a:t>
            </a:r>
            <a:r>
              <a:rPr sz="2600" dirty="0">
                <a:latin typeface="Times New Roman"/>
              </a:rPr>
              <a:t>.</a:t>
            </a:r>
          </a:p>
          <a:p>
            <a:pPr marL="809625" indent="0">
              <a:buNone/>
            </a:pPr>
            <a:r>
              <a:rPr sz="2600" dirty="0">
                <a:latin typeface="Times New Roman"/>
              </a:rPr>
              <a:t>- </a:t>
            </a:r>
            <a:r>
              <a:rPr sz="2600" b="1" dirty="0">
                <a:latin typeface="Times New Roman"/>
              </a:rPr>
              <a:t>Nagy batch size: </a:t>
            </a:r>
            <a:r>
              <a:rPr sz="2600" dirty="0" err="1">
                <a:latin typeface="Times New Roman"/>
              </a:rPr>
              <a:t>Stabilabb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gradiens-frissítések</a:t>
            </a:r>
            <a:r>
              <a:rPr sz="2600" dirty="0">
                <a:latin typeface="Times New Roman"/>
              </a:rPr>
              <a:t>, de </a:t>
            </a:r>
            <a:r>
              <a:rPr sz="2600" dirty="0" err="1">
                <a:latin typeface="Times New Roman"/>
              </a:rPr>
              <a:t>nagyobb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memóriaigény</a:t>
            </a:r>
            <a:r>
              <a:rPr sz="2600" dirty="0">
                <a:latin typeface="Times New Roman"/>
              </a:rPr>
              <a:t>.</a:t>
            </a:r>
          </a:p>
          <a:p>
            <a:pPr marL="809625" indent="0">
              <a:buNone/>
            </a:pPr>
            <a:r>
              <a:rPr sz="2600" dirty="0">
                <a:latin typeface="Times New Roman"/>
              </a:rPr>
              <a:t>- </a:t>
            </a:r>
            <a:r>
              <a:rPr sz="2600" b="1" dirty="0">
                <a:latin typeface="Times New Roman"/>
              </a:rPr>
              <a:t>Kis batch size: </a:t>
            </a:r>
            <a:r>
              <a:rPr sz="2600" dirty="0" err="1">
                <a:latin typeface="Times New Roman"/>
              </a:rPr>
              <a:t>Gyorsabb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iterációk</a:t>
            </a:r>
            <a:r>
              <a:rPr sz="2600" dirty="0">
                <a:latin typeface="Times New Roman"/>
              </a:rPr>
              <a:t>, de </a:t>
            </a:r>
            <a:r>
              <a:rPr lang="hu-HU" sz="2600" dirty="0">
                <a:latin typeface="Times New Roman"/>
              </a:rPr>
              <a:t>több </a:t>
            </a:r>
            <a:r>
              <a:rPr sz="2600" dirty="0" err="1">
                <a:latin typeface="Times New Roman"/>
              </a:rPr>
              <a:t>zaj</a:t>
            </a:r>
            <a:r>
              <a:rPr lang="hu-HU" sz="2600" dirty="0">
                <a:latin typeface="Times New Roman"/>
              </a:rPr>
              <a:t> a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tanulási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folyamat</a:t>
            </a:r>
            <a:r>
              <a:rPr lang="hu-HU" sz="2600" dirty="0" err="1">
                <a:latin typeface="Times New Roman"/>
              </a:rPr>
              <a:t>ban</a:t>
            </a:r>
            <a:r>
              <a:rPr sz="2600" dirty="0">
                <a:latin typeface="Times New Roman"/>
              </a:rPr>
              <a:t>.</a:t>
            </a:r>
            <a:endParaRPr lang="hu-HU" sz="2600" dirty="0">
              <a:latin typeface="Times New Roman"/>
            </a:endParaRPr>
          </a:p>
          <a:p>
            <a:pPr marL="809625" indent="0">
              <a:buNone/>
            </a:pPr>
            <a:endParaRPr lang="hu-HU" sz="2600" dirty="0">
              <a:latin typeface="Times New Roman"/>
            </a:endParaRPr>
          </a:p>
          <a:p>
            <a:pPr marL="0" indent="0">
              <a:buNone/>
            </a:pPr>
            <a:r>
              <a:rPr lang="hu-HU" sz="2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 Példa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 Modell tanítása </a:t>
            </a:r>
            <a:r>
              <a:rPr lang="hu-HU" sz="26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epoch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-okkal és batch-</a:t>
            </a:r>
            <a:r>
              <a:rPr lang="hu-HU" sz="26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ekkel</a:t>
            </a:r>
            <a:endParaRPr lang="hu-HU" sz="2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DE06DDB4-B2C4-CF31-701C-78C37D4C2AE7}"/>
              </a:ext>
            </a:extLst>
          </p:cNvPr>
          <p:cNvSpPr txBox="1"/>
          <p:nvPr/>
        </p:nvSpPr>
        <p:spPr>
          <a:xfrm>
            <a:off x="2070537" y="4520635"/>
            <a:ext cx="6421822" cy="203312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hu-HU" sz="2000" b="1" dirty="0" err="1"/>
              <a:t>eredmeny</a:t>
            </a:r>
            <a:r>
              <a:rPr lang="hu-HU" sz="2000" b="1" dirty="0"/>
              <a:t> = </a:t>
            </a:r>
            <a:r>
              <a:rPr lang="hu-HU" sz="2000" b="1" dirty="0" err="1"/>
              <a:t>modell.fit</a:t>
            </a:r>
            <a:r>
              <a:rPr lang="hu-HU" sz="2000" b="1" dirty="0"/>
              <a:t>(</a:t>
            </a:r>
          </a:p>
          <a:p>
            <a:pPr>
              <a:lnSpc>
                <a:spcPct val="90000"/>
              </a:lnSpc>
            </a:pPr>
            <a:r>
              <a:rPr lang="hu-HU" sz="2000" b="1" dirty="0"/>
              <a:t>    </a:t>
            </a:r>
            <a:r>
              <a:rPr lang="hu-HU" sz="2000" b="1" dirty="0" err="1"/>
              <a:t>x_train</a:t>
            </a:r>
            <a:r>
              <a:rPr lang="hu-HU" sz="2000" b="1" dirty="0"/>
              <a:t>,     # Bemeneti adatok</a:t>
            </a:r>
          </a:p>
          <a:p>
            <a:pPr>
              <a:lnSpc>
                <a:spcPct val="90000"/>
              </a:lnSpc>
            </a:pPr>
            <a:r>
              <a:rPr lang="hu-HU" sz="2000" b="1" dirty="0"/>
              <a:t>    </a:t>
            </a:r>
            <a:r>
              <a:rPr lang="hu-HU" sz="2000" b="1" dirty="0" err="1"/>
              <a:t>y_train</a:t>
            </a:r>
            <a:r>
              <a:rPr lang="hu-HU" sz="2000" b="1" dirty="0"/>
              <a:t>,     # Célértékek</a:t>
            </a:r>
          </a:p>
          <a:p>
            <a:pPr>
              <a:lnSpc>
                <a:spcPct val="90000"/>
              </a:lnSpc>
            </a:pPr>
            <a:r>
              <a:rPr lang="hu-HU" sz="2000" b="1" dirty="0"/>
              <a:t>    </a:t>
            </a:r>
            <a:r>
              <a:rPr lang="hu-HU" sz="2000" b="1" dirty="0" err="1"/>
              <a:t>epochs</a:t>
            </a:r>
            <a:r>
              <a:rPr lang="hu-HU" sz="2000" b="1" dirty="0"/>
              <a:t>=10,        # Tanítási ciklusok száma</a:t>
            </a:r>
          </a:p>
          <a:p>
            <a:pPr>
              <a:lnSpc>
                <a:spcPct val="90000"/>
              </a:lnSpc>
            </a:pPr>
            <a:r>
              <a:rPr lang="hu-HU" sz="2000" b="1" dirty="0"/>
              <a:t>    </a:t>
            </a:r>
            <a:r>
              <a:rPr lang="hu-HU" sz="2000" b="1" dirty="0" err="1"/>
              <a:t>batch_size</a:t>
            </a:r>
            <a:r>
              <a:rPr lang="hu-HU" sz="2000" b="1" dirty="0"/>
              <a:t>=32,  # Batch méret</a:t>
            </a:r>
          </a:p>
          <a:p>
            <a:pPr>
              <a:lnSpc>
                <a:spcPct val="90000"/>
              </a:lnSpc>
            </a:pPr>
            <a:r>
              <a:rPr lang="hu-HU" sz="2000" b="1" dirty="0"/>
              <a:t>    </a:t>
            </a:r>
            <a:r>
              <a:rPr lang="hu-HU" sz="2000" b="1" dirty="0" err="1"/>
              <a:t>validation_data</a:t>
            </a:r>
            <a:r>
              <a:rPr lang="hu-HU" sz="2000" b="1" dirty="0"/>
              <a:t>=(</a:t>
            </a:r>
            <a:r>
              <a:rPr lang="hu-HU" sz="2000" b="1" dirty="0" err="1"/>
              <a:t>x_val</a:t>
            </a:r>
            <a:r>
              <a:rPr lang="hu-HU" sz="2000" b="1" dirty="0"/>
              <a:t>, </a:t>
            </a:r>
            <a:r>
              <a:rPr lang="hu-HU" sz="2000" b="1" dirty="0" err="1"/>
              <a:t>y_val</a:t>
            </a:r>
            <a:r>
              <a:rPr lang="hu-HU" sz="2000" b="1" dirty="0"/>
              <a:t>)      # Validációs adatok</a:t>
            </a:r>
          </a:p>
          <a:p>
            <a:pPr>
              <a:lnSpc>
                <a:spcPct val="90000"/>
              </a:lnSpc>
            </a:pPr>
            <a:r>
              <a:rPr lang="hu-HU" sz="2000" b="1" dirty="0"/>
              <a:t>)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15970B53-56F6-F1B9-2839-3CB6B41E7B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34</a:t>
            </a:fld>
            <a:endParaRPr lang="hu-HU"/>
          </a:p>
        </p:txBody>
      </p:sp>
    </p:spTree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550761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</a:pPr>
            <a:r>
              <a:rPr lang="hu-HU" sz="2600" b="1" dirty="0">
                <a:latin typeface="Times New Roman"/>
              </a:rPr>
              <a:t>2. Modell kiértékelése</a:t>
            </a:r>
            <a:br>
              <a:rPr lang="hu-HU" sz="2600" b="1" dirty="0">
                <a:latin typeface="Times New Roman"/>
              </a:rPr>
            </a:br>
            <a:br>
              <a:rPr lang="hu-HU" sz="2600" b="1" dirty="0">
                <a:latin typeface="Times New Roman"/>
              </a:rPr>
            </a:br>
            <a:r>
              <a:rPr lang="hu-HU" sz="2600" b="1" dirty="0">
                <a:latin typeface="Times New Roman"/>
              </a:rPr>
              <a:t>2.1. </a:t>
            </a:r>
            <a:r>
              <a:rPr sz="2600" b="1" dirty="0" err="1">
                <a:latin typeface="Times New Roman"/>
              </a:rPr>
              <a:t>Pontosság</a:t>
            </a:r>
            <a:r>
              <a:rPr sz="2600" b="1" dirty="0">
                <a:latin typeface="Times New Roman"/>
              </a:rPr>
              <a:t> </a:t>
            </a:r>
            <a:r>
              <a:rPr sz="2600" b="1" dirty="0" err="1">
                <a:latin typeface="Times New Roman"/>
              </a:rPr>
              <a:t>és</a:t>
            </a:r>
            <a:r>
              <a:rPr sz="2600" b="1" dirty="0">
                <a:latin typeface="Times New Roman"/>
              </a:rPr>
              <a:t> </a:t>
            </a:r>
            <a:r>
              <a:rPr sz="2600" b="1" dirty="0" err="1">
                <a:latin typeface="Times New Roman"/>
              </a:rPr>
              <a:t>veszteség</a:t>
            </a:r>
            <a:r>
              <a:rPr sz="2600" b="1" dirty="0">
                <a:latin typeface="Times New Roman"/>
              </a:rPr>
              <a:t> </a:t>
            </a:r>
            <a:r>
              <a:rPr sz="2600" b="1" dirty="0" err="1">
                <a:latin typeface="Times New Roman"/>
              </a:rPr>
              <a:t>mérése</a:t>
            </a:r>
            <a:endParaRPr sz="2600" b="1" dirty="0"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771197"/>
            <a:ext cx="10265229" cy="1968609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600" dirty="0">
                <a:latin typeface="Times New Roman"/>
              </a:rPr>
              <a:t>A </a:t>
            </a:r>
            <a:r>
              <a:rPr sz="2600" dirty="0" err="1">
                <a:latin typeface="Times New Roman"/>
              </a:rPr>
              <a:t>modell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kiértékeléséhez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fontos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metrikák</a:t>
            </a:r>
            <a:r>
              <a:rPr sz="2600" dirty="0">
                <a:latin typeface="Times New Roman"/>
              </a:rPr>
              <a:t>:</a:t>
            </a:r>
          </a:p>
          <a:p>
            <a:pPr marL="536575" indent="0">
              <a:buNone/>
            </a:pPr>
            <a:r>
              <a:rPr sz="2600" dirty="0">
                <a:latin typeface="Times New Roman"/>
              </a:rPr>
              <a:t>- </a:t>
            </a:r>
            <a:r>
              <a:rPr sz="2600" b="1" dirty="0" err="1">
                <a:latin typeface="Times New Roman"/>
              </a:rPr>
              <a:t>Pontosság</a:t>
            </a:r>
            <a:r>
              <a:rPr sz="2600" b="1" dirty="0">
                <a:latin typeface="Times New Roman"/>
              </a:rPr>
              <a:t> (accuracy):</a:t>
            </a:r>
            <a:r>
              <a:rPr lang="hu-HU" sz="2600" b="1" dirty="0">
                <a:latin typeface="Times New Roman"/>
              </a:rPr>
              <a:t> </a:t>
            </a:r>
            <a:r>
              <a:rPr sz="2600" dirty="0">
                <a:latin typeface="Times New Roman"/>
              </a:rPr>
              <a:t>Az </a:t>
            </a:r>
            <a:r>
              <a:rPr sz="2600" dirty="0" err="1">
                <a:latin typeface="Times New Roman"/>
              </a:rPr>
              <a:t>osztályozás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pontossága</a:t>
            </a:r>
            <a:r>
              <a:rPr sz="2600" dirty="0">
                <a:latin typeface="Times New Roman"/>
              </a:rPr>
              <a:t>, </a:t>
            </a:r>
            <a:r>
              <a:rPr sz="2600" dirty="0" err="1">
                <a:latin typeface="Times New Roman"/>
              </a:rPr>
              <a:t>az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összes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helyes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predikció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aránya</a:t>
            </a:r>
            <a:r>
              <a:rPr sz="2600" dirty="0">
                <a:latin typeface="Times New Roman"/>
              </a:rPr>
              <a:t>.</a:t>
            </a:r>
          </a:p>
          <a:p>
            <a:pPr marL="536575" indent="0">
              <a:buNone/>
            </a:pPr>
            <a:r>
              <a:rPr sz="2600" dirty="0">
                <a:latin typeface="Times New Roman"/>
              </a:rPr>
              <a:t>- </a:t>
            </a:r>
            <a:r>
              <a:rPr sz="2600" b="1" dirty="0" err="1">
                <a:latin typeface="Times New Roman"/>
              </a:rPr>
              <a:t>Veszteség</a:t>
            </a:r>
            <a:r>
              <a:rPr sz="2600" b="1" dirty="0">
                <a:latin typeface="Times New Roman"/>
              </a:rPr>
              <a:t> (loss): </a:t>
            </a:r>
            <a:r>
              <a:rPr sz="2600" dirty="0">
                <a:latin typeface="Times New Roman"/>
              </a:rPr>
              <a:t>A </a:t>
            </a:r>
            <a:r>
              <a:rPr sz="2600" dirty="0" err="1">
                <a:latin typeface="Times New Roman"/>
              </a:rPr>
              <a:t>kimenetek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és</a:t>
            </a:r>
            <a:r>
              <a:rPr sz="2600" dirty="0">
                <a:latin typeface="Times New Roman"/>
              </a:rPr>
              <a:t> a </a:t>
            </a:r>
            <a:r>
              <a:rPr sz="2600" dirty="0" err="1">
                <a:latin typeface="Times New Roman"/>
              </a:rPr>
              <a:t>célértékek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közötti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eltérés</a:t>
            </a:r>
            <a:r>
              <a:rPr sz="2600" dirty="0">
                <a:latin typeface="Times New Roman"/>
              </a:rPr>
              <a:t>.</a:t>
            </a:r>
          </a:p>
          <a:p>
            <a:pPr marL="0" indent="0">
              <a:buNone/>
            </a:pPr>
            <a:endParaRPr sz="2600" dirty="0">
              <a:latin typeface="Times New Roman"/>
            </a:endParaRP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916512AC-7240-A467-76CF-A8959C12FFE5}"/>
              </a:ext>
            </a:extLst>
          </p:cNvPr>
          <p:cNvSpPr txBox="1"/>
          <p:nvPr/>
        </p:nvSpPr>
        <p:spPr>
          <a:xfrm>
            <a:off x="1502978" y="3929171"/>
            <a:ext cx="8786649" cy="101566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hu-HU" sz="2000" b="1" dirty="0" err="1"/>
              <a:t>teszt_veszteseg</a:t>
            </a:r>
            <a:r>
              <a:rPr lang="hu-HU" sz="2000" b="1" dirty="0"/>
              <a:t>, </a:t>
            </a:r>
            <a:r>
              <a:rPr lang="hu-HU" sz="2000" b="1" dirty="0" err="1"/>
              <a:t>teszt_pontossag</a:t>
            </a:r>
            <a:r>
              <a:rPr lang="hu-HU" sz="2000" b="1" dirty="0"/>
              <a:t> = </a:t>
            </a:r>
            <a:r>
              <a:rPr lang="hu-HU" sz="2000" b="1" dirty="0" err="1"/>
              <a:t>modell.evaluate</a:t>
            </a:r>
            <a:r>
              <a:rPr lang="hu-HU" sz="2000" b="1" dirty="0"/>
              <a:t>(</a:t>
            </a:r>
            <a:r>
              <a:rPr lang="hu-HU" sz="2000" b="1" dirty="0" err="1"/>
              <a:t>x_test</a:t>
            </a:r>
            <a:r>
              <a:rPr lang="hu-HU" sz="2000" b="1" dirty="0"/>
              <a:t>, </a:t>
            </a:r>
            <a:r>
              <a:rPr lang="hu-HU" sz="2000" b="1" dirty="0" err="1"/>
              <a:t>y_test</a:t>
            </a:r>
            <a:r>
              <a:rPr lang="hu-HU" sz="2000" b="1" dirty="0"/>
              <a:t>)</a:t>
            </a:r>
          </a:p>
          <a:p>
            <a:r>
              <a:rPr lang="hu-HU" sz="2000" b="1" dirty="0"/>
              <a:t>print(</a:t>
            </a:r>
            <a:r>
              <a:rPr lang="hu-HU" sz="2000" b="1" dirty="0" err="1"/>
              <a:t>f"Teszthalmaz</a:t>
            </a:r>
            <a:r>
              <a:rPr lang="hu-HU" sz="2000" b="1" dirty="0"/>
              <a:t> vesztesége: {</a:t>
            </a:r>
            <a:r>
              <a:rPr lang="hu-HU" sz="2000" b="1" dirty="0" err="1"/>
              <a:t>teszt_veszteseg</a:t>
            </a:r>
            <a:r>
              <a:rPr lang="hu-HU" sz="2000" b="1" dirty="0"/>
              <a:t>}")</a:t>
            </a:r>
          </a:p>
          <a:p>
            <a:r>
              <a:rPr lang="hu-HU" sz="2000" b="1" dirty="0"/>
              <a:t>print(</a:t>
            </a:r>
            <a:r>
              <a:rPr lang="hu-HU" sz="2000" b="1" dirty="0" err="1"/>
              <a:t>f"Teszthalmaz</a:t>
            </a:r>
            <a:r>
              <a:rPr lang="hu-HU" sz="2000" b="1" dirty="0"/>
              <a:t> pontossága: {</a:t>
            </a:r>
            <a:r>
              <a:rPr lang="hu-HU" sz="2000" b="1" dirty="0" err="1"/>
              <a:t>teszt_pontossag</a:t>
            </a:r>
            <a:r>
              <a:rPr lang="hu-HU" sz="2000" b="1" dirty="0"/>
              <a:t>}")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E4D3C3-B310-A08A-709B-FF2E827122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35</a:t>
            </a:fld>
            <a:endParaRPr lang="hu-HU"/>
          </a:p>
        </p:txBody>
      </p:sp>
    </p:spTree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74834" y="365125"/>
            <a:ext cx="10515600" cy="2015030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1200"/>
              </a:spcBef>
              <a:spcAft>
                <a:spcPts val="1200"/>
              </a:spcAf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2.2. Vizualizáció (tanulási görbék)</a:t>
            </a:r>
            <a:br>
              <a:rPr lang="hu-HU" sz="2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tanulási folyamat követéséhez érdemes a veszteség és pontosság változását vizualizálni az egyes </a:t>
            </a:r>
            <a:r>
              <a:rPr lang="hu-HU" sz="2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epoch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-ok során.</a:t>
            </a:r>
            <a:b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Tanulási görbék rajzolása:</a:t>
            </a:r>
            <a:endParaRPr sz="2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80155"/>
            <a:ext cx="5257800" cy="3820948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1800" b="1" dirty="0"/>
              <a:t>import </a:t>
            </a:r>
            <a:r>
              <a:rPr sz="1800" b="1" dirty="0" err="1"/>
              <a:t>matplotlib.pyplot</a:t>
            </a:r>
            <a:r>
              <a:rPr sz="1800" b="1" dirty="0"/>
              <a:t> as </a:t>
            </a:r>
            <a:r>
              <a:rPr sz="1800" b="1" dirty="0" err="1"/>
              <a:t>plt</a:t>
            </a:r>
            <a:endParaRPr sz="1800" b="1" dirty="0"/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# </a:t>
            </a:r>
            <a:r>
              <a:rPr sz="1800" b="1" dirty="0" err="1"/>
              <a:t>Tanulási</a:t>
            </a:r>
            <a:r>
              <a:rPr sz="1800" b="1" dirty="0"/>
              <a:t> </a:t>
            </a:r>
            <a:r>
              <a:rPr sz="1800" b="1" dirty="0" err="1"/>
              <a:t>görbék</a:t>
            </a:r>
            <a:r>
              <a:rPr sz="1800" b="1" dirty="0"/>
              <a:t> </a:t>
            </a:r>
            <a:r>
              <a:rPr sz="1800" b="1" dirty="0" err="1"/>
              <a:t>adatainak</a:t>
            </a:r>
            <a:r>
              <a:rPr sz="1800" b="1" dirty="0"/>
              <a:t> </a:t>
            </a:r>
            <a:r>
              <a:rPr sz="1800" b="1" dirty="0" err="1"/>
              <a:t>elérése</a:t>
            </a:r>
            <a:endParaRPr sz="1800" b="1" dirty="0"/>
          </a:p>
          <a:p>
            <a:pPr marL="0" indent="0">
              <a:spcBef>
                <a:spcPts val="0"/>
              </a:spcBef>
              <a:buNone/>
            </a:pPr>
            <a:r>
              <a:rPr sz="1800" b="1" dirty="0" err="1"/>
              <a:t>train_loss</a:t>
            </a:r>
            <a:r>
              <a:rPr sz="1800" b="1" dirty="0"/>
              <a:t> = </a:t>
            </a:r>
            <a:r>
              <a:rPr sz="1800" b="1" dirty="0" err="1"/>
              <a:t>eredmeny.history</a:t>
            </a:r>
            <a:r>
              <a:rPr sz="1800" b="1" dirty="0"/>
              <a:t>['loss']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 err="1"/>
              <a:t>val_loss</a:t>
            </a:r>
            <a:r>
              <a:rPr sz="1800" b="1" dirty="0"/>
              <a:t> = </a:t>
            </a:r>
            <a:r>
              <a:rPr sz="1800" b="1" dirty="0" err="1"/>
              <a:t>eredmeny.history</a:t>
            </a:r>
            <a:r>
              <a:rPr sz="1800" b="1" dirty="0"/>
              <a:t>['</a:t>
            </a:r>
            <a:r>
              <a:rPr sz="1800" b="1" dirty="0" err="1"/>
              <a:t>val_loss</a:t>
            </a:r>
            <a:r>
              <a:rPr sz="1800" b="1" dirty="0"/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 err="1"/>
              <a:t>train_accuracy</a:t>
            </a:r>
            <a:r>
              <a:rPr sz="1800" b="1" dirty="0"/>
              <a:t> = </a:t>
            </a:r>
            <a:r>
              <a:rPr sz="1800" b="1" dirty="0" err="1"/>
              <a:t>eredmeny.history</a:t>
            </a:r>
            <a:r>
              <a:rPr sz="1800" b="1" dirty="0"/>
              <a:t>['accuracy']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 err="1"/>
              <a:t>val_accuracy</a:t>
            </a:r>
            <a:r>
              <a:rPr sz="1800" b="1" dirty="0"/>
              <a:t> = </a:t>
            </a:r>
            <a:r>
              <a:rPr sz="1800" b="1" dirty="0" err="1"/>
              <a:t>eredmeny.history</a:t>
            </a:r>
            <a:r>
              <a:rPr sz="1800" b="1" dirty="0"/>
              <a:t>['</a:t>
            </a:r>
            <a:r>
              <a:rPr sz="1800" b="1" dirty="0" err="1"/>
              <a:t>val_accuracy</a:t>
            </a:r>
            <a:r>
              <a:rPr sz="1800" b="1" dirty="0"/>
              <a:t>']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# </a:t>
            </a:r>
            <a:r>
              <a:rPr sz="1800" b="1" dirty="0" err="1"/>
              <a:t>Veszteség</a:t>
            </a:r>
            <a:r>
              <a:rPr sz="1800" b="1" dirty="0"/>
              <a:t> </a:t>
            </a:r>
            <a:r>
              <a:rPr sz="1800" b="1" dirty="0" err="1"/>
              <a:t>ábrázolása</a:t>
            </a:r>
            <a:endParaRPr sz="1800" b="1" dirty="0"/>
          </a:p>
          <a:p>
            <a:pPr marL="0" indent="0">
              <a:spcBef>
                <a:spcPts val="0"/>
              </a:spcBef>
              <a:buNone/>
            </a:pPr>
            <a:r>
              <a:rPr sz="1800" b="1" dirty="0" err="1"/>
              <a:t>plt.figure</a:t>
            </a:r>
            <a:r>
              <a:rPr sz="1800" b="1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 err="1"/>
              <a:t>plt.plot</a:t>
            </a:r>
            <a:r>
              <a:rPr sz="1800" b="1" dirty="0"/>
              <a:t>(</a:t>
            </a:r>
            <a:r>
              <a:rPr sz="1800" b="1" dirty="0" err="1"/>
              <a:t>train_loss</a:t>
            </a:r>
            <a:r>
              <a:rPr sz="1800" b="1" dirty="0"/>
              <a:t>, label='Train Loss')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 err="1"/>
              <a:t>plt.plot</a:t>
            </a:r>
            <a:r>
              <a:rPr sz="1800" b="1" dirty="0"/>
              <a:t>(</a:t>
            </a:r>
            <a:r>
              <a:rPr sz="1800" b="1" dirty="0" err="1"/>
              <a:t>val_loss</a:t>
            </a:r>
            <a:r>
              <a:rPr sz="1800" b="1" dirty="0"/>
              <a:t>, label='Validation Loss')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 err="1"/>
              <a:t>plt.title</a:t>
            </a:r>
            <a:r>
              <a:rPr sz="1800" b="1" dirty="0"/>
              <a:t>('Loss Curve')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 err="1"/>
              <a:t>plt.xlabel</a:t>
            </a:r>
            <a:r>
              <a:rPr sz="1800" b="1" dirty="0"/>
              <a:t>('Epochs')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 err="1"/>
              <a:t>plt.ylabel</a:t>
            </a:r>
            <a:r>
              <a:rPr sz="1800" b="1" dirty="0"/>
              <a:t>('Loss')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 err="1"/>
              <a:t>plt.legend</a:t>
            </a:r>
            <a:r>
              <a:rPr sz="1800" b="1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 err="1"/>
              <a:t>plt.show</a:t>
            </a:r>
            <a:r>
              <a:rPr sz="1800" b="1" dirty="0"/>
              <a:t>()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2B7E3B3A-0FED-BB39-DAC7-C0563C556372}"/>
              </a:ext>
            </a:extLst>
          </p:cNvPr>
          <p:cNvSpPr txBox="1"/>
          <p:nvPr/>
        </p:nvSpPr>
        <p:spPr>
          <a:xfrm>
            <a:off x="6232634" y="2845129"/>
            <a:ext cx="5475889" cy="233762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Pontosság ábrázolása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plt.figure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plt.plot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train_accuracy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label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='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Train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Accuracy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plt.plot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val_accuracy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label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='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Validation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Accuracy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plt.title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('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Accuracy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Curve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plt.xlabel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('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Epochs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plt.ylabel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('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Accuracy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')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plt.legend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plt.show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()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86AB9111-3A87-F7E6-5259-C3E6430BF7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36</a:t>
            </a:fld>
            <a:endParaRPr lang="hu-HU"/>
          </a:p>
        </p:txBody>
      </p:sp>
    </p:spTree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9BF291B4-84D1-7444-44B9-C93AF3BFCF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37</a:t>
            </a:fld>
            <a:endParaRPr lang="hu-HU"/>
          </a:p>
        </p:txBody>
      </p:sp>
      <p:pic>
        <p:nvPicPr>
          <p:cNvPr id="3" name="Kép 2">
            <a:extLst>
              <a:ext uri="{FF2B5EF4-FFF2-40B4-BE49-F238E27FC236}">
                <a16:creationId xmlns:a16="http://schemas.microsoft.com/office/drawing/2014/main" id="{3AE19CC9-BB62-DB94-A4C5-CF10B4FCD32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4527" y="3777882"/>
            <a:ext cx="4471138" cy="29003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pic>
        <p:nvPicPr>
          <p:cNvPr id="4" name="Kép 3">
            <a:extLst>
              <a:ext uri="{FF2B5EF4-FFF2-40B4-BE49-F238E27FC236}">
                <a16:creationId xmlns:a16="http://schemas.microsoft.com/office/drawing/2014/main" id="{5CE86A0F-7003-390A-8C85-C7BE22AF1DB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8910" y="3777882"/>
            <a:ext cx="4471138" cy="2900326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6" name="Szövegdoboz 5">
            <a:extLst>
              <a:ext uri="{FF2B5EF4-FFF2-40B4-BE49-F238E27FC236}">
                <a16:creationId xmlns:a16="http://schemas.microsoft.com/office/drawing/2014/main" id="{0AA78C16-73DA-172E-E623-A581B0126612}"/>
              </a:ext>
            </a:extLst>
          </p:cNvPr>
          <p:cNvSpPr txBox="1"/>
          <p:nvPr/>
        </p:nvSpPr>
        <p:spPr>
          <a:xfrm>
            <a:off x="704192" y="290774"/>
            <a:ext cx="11109436" cy="348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hu-HU" sz="2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ét példagörbe a tanulási folyamat bemutatására</a:t>
            </a:r>
          </a:p>
          <a:p>
            <a:pPr marL="342900" lvl="0" indent="-342900">
              <a:lnSpc>
                <a:spcPct val="9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hu-HU" sz="26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Loss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6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Curve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(Veszteség görbe):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veszteség alakulását mutatja a tanítási (</a:t>
            </a:r>
            <a:r>
              <a:rPr lang="hu-HU" sz="2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train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és validációs (</a:t>
            </a:r>
            <a:r>
              <a:rPr lang="hu-HU" sz="2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validation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adathalmazon az egyes </a:t>
            </a:r>
            <a:r>
              <a:rPr lang="hu-HU" sz="2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epoch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-ok során. Az ideális görbe esetén mindkét görbe csökken az </a:t>
            </a:r>
            <a:r>
              <a:rPr lang="hu-HU" sz="2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epoch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-ok előrehaladtával.</a:t>
            </a:r>
          </a:p>
          <a:p>
            <a:pPr marL="342900" lvl="0" indent="-342900">
              <a:lnSpc>
                <a:spcPct val="9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hu-HU" sz="26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Accuracy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6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Curve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(Pontosság görbe):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pontosság (</a:t>
            </a:r>
            <a:r>
              <a:rPr lang="hu-HU" sz="2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accuracy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változását ábrázolja a tanítási és validációs adatokon. Az ideális görbe esetén mindkét pontosság növekszik.</a:t>
            </a:r>
          </a:p>
          <a:p>
            <a:pPr>
              <a:lnSpc>
                <a:spcPct val="90000"/>
              </a:lnSpc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Ezek a görbék </a:t>
            </a:r>
            <a:r>
              <a:rPr lang="hu-HU" sz="24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bemutatják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hogyan tanul a modell és lehet észlelni a problémákat, mint például a túltanulást (overfitting) vagy az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alultanulást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underfitting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). </a:t>
            </a:r>
          </a:p>
        </p:txBody>
      </p:sp>
    </p:spTree>
    <p:extLst>
      <p:ext uri="{BB962C8B-B14F-4D97-AF65-F5344CB8AC3E}">
        <p14:creationId xmlns:p14="http://schemas.microsoft.com/office/powerpoint/2010/main" val="391269905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0686" y="199698"/>
            <a:ext cx="10670628" cy="919656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hu-HU" sz="2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Egyszerű modell tanítás és validáció </a:t>
            </a:r>
            <a:br>
              <a:rPr lang="hu-HU" sz="26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Egy teljes tanítási és validációs folyamat egy egyszerű modell példáján: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91056" y="1266058"/>
            <a:ext cx="7338848" cy="5226817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1800" b="1" dirty="0"/>
              <a:t>import </a:t>
            </a:r>
            <a:r>
              <a:rPr sz="1800" b="1" dirty="0" err="1"/>
              <a:t>tensorflow</a:t>
            </a:r>
            <a:r>
              <a:rPr sz="1800" b="1" dirty="0"/>
              <a:t> as </a:t>
            </a:r>
            <a:r>
              <a:rPr sz="1800" b="1" dirty="0" err="1"/>
              <a:t>tf</a:t>
            </a:r>
            <a:endParaRPr sz="1800" b="1" dirty="0"/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from </a:t>
            </a:r>
            <a:r>
              <a:rPr sz="1800" b="1" dirty="0" err="1"/>
              <a:t>tensorflow.keras.models</a:t>
            </a:r>
            <a:r>
              <a:rPr sz="1800" b="1" dirty="0"/>
              <a:t> import Sequential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from </a:t>
            </a:r>
            <a:r>
              <a:rPr sz="1800" b="1" dirty="0" err="1"/>
              <a:t>tensorflow.keras.layers</a:t>
            </a:r>
            <a:r>
              <a:rPr sz="1800" b="1" dirty="0"/>
              <a:t> import Dense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# Adat </a:t>
            </a:r>
            <a:r>
              <a:rPr sz="1800" b="1" dirty="0" err="1"/>
              <a:t>előkészítése</a:t>
            </a:r>
            <a:endParaRPr sz="1800" b="1" dirty="0"/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(</a:t>
            </a:r>
            <a:r>
              <a:rPr sz="1800" b="1" dirty="0" err="1"/>
              <a:t>x_train</a:t>
            </a:r>
            <a:r>
              <a:rPr sz="1800" b="1" dirty="0"/>
              <a:t>, </a:t>
            </a:r>
            <a:r>
              <a:rPr sz="1800" b="1" dirty="0" err="1"/>
              <a:t>y_train</a:t>
            </a:r>
            <a:r>
              <a:rPr sz="1800" b="1" dirty="0"/>
              <a:t>), (</a:t>
            </a:r>
            <a:r>
              <a:rPr sz="1800" b="1" dirty="0" err="1"/>
              <a:t>x_test</a:t>
            </a:r>
            <a:r>
              <a:rPr sz="1800" b="1" dirty="0"/>
              <a:t>, </a:t>
            </a:r>
            <a:r>
              <a:rPr sz="1800" b="1" dirty="0" err="1"/>
              <a:t>y_test</a:t>
            </a:r>
            <a:r>
              <a:rPr sz="1800" b="1" dirty="0"/>
              <a:t>) = </a:t>
            </a:r>
            <a:r>
              <a:rPr sz="1800" b="1" dirty="0" err="1"/>
              <a:t>tf.keras.datasets.mnist.load_data</a:t>
            </a:r>
            <a:r>
              <a:rPr sz="1800" b="1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 err="1"/>
              <a:t>x_train</a:t>
            </a:r>
            <a:r>
              <a:rPr sz="1800" b="1" dirty="0"/>
              <a:t> = </a:t>
            </a:r>
            <a:r>
              <a:rPr sz="1800" b="1" dirty="0" err="1"/>
              <a:t>x_train.reshape</a:t>
            </a:r>
            <a:r>
              <a:rPr sz="1800" b="1" dirty="0"/>
              <a:t>((-1, 28 * 28)).</a:t>
            </a:r>
            <a:r>
              <a:rPr sz="1800" b="1" dirty="0" err="1"/>
              <a:t>astype</a:t>
            </a:r>
            <a:r>
              <a:rPr sz="1800" b="1" dirty="0"/>
              <a:t>('float32') / 255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 err="1"/>
              <a:t>x_test</a:t>
            </a:r>
            <a:r>
              <a:rPr sz="1800" b="1" dirty="0"/>
              <a:t> = </a:t>
            </a:r>
            <a:r>
              <a:rPr sz="1800" b="1" dirty="0" err="1"/>
              <a:t>x_test.reshape</a:t>
            </a:r>
            <a:r>
              <a:rPr sz="1800" b="1" dirty="0"/>
              <a:t>((-1, 28 * 28)).</a:t>
            </a:r>
            <a:r>
              <a:rPr sz="1800" b="1" dirty="0" err="1"/>
              <a:t>astype</a:t>
            </a:r>
            <a:r>
              <a:rPr sz="1800" b="1" dirty="0"/>
              <a:t>('float32') / 255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 err="1"/>
              <a:t>y_train</a:t>
            </a:r>
            <a:r>
              <a:rPr sz="1800" b="1" dirty="0"/>
              <a:t> = </a:t>
            </a:r>
            <a:r>
              <a:rPr sz="1800" b="1" dirty="0" err="1"/>
              <a:t>tf.keras.utils.to_categorical</a:t>
            </a:r>
            <a:r>
              <a:rPr sz="1800" b="1" dirty="0"/>
              <a:t>(</a:t>
            </a:r>
            <a:r>
              <a:rPr sz="1800" b="1" dirty="0" err="1"/>
              <a:t>y_train</a:t>
            </a:r>
            <a:r>
              <a:rPr sz="1800" b="1" dirty="0"/>
              <a:t>, 10)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 err="1"/>
              <a:t>y_test</a:t>
            </a:r>
            <a:r>
              <a:rPr sz="1800" b="1" dirty="0"/>
              <a:t> = </a:t>
            </a:r>
            <a:r>
              <a:rPr sz="1800" b="1" dirty="0" err="1"/>
              <a:t>tf.keras.utils.to_categorical</a:t>
            </a:r>
            <a:r>
              <a:rPr sz="1800" b="1" dirty="0"/>
              <a:t>(</a:t>
            </a:r>
            <a:r>
              <a:rPr sz="1800" b="1" dirty="0" err="1"/>
              <a:t>y_test</a:t>
            </a:r>
            <a:r>
              <a:rPr sz="1800" b="1" dirty="0"/>
              <a:t>, 10)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# Modell </a:t>
            </a:r>
            <a:r>
              <a:rPr sz="1800" b="1" dirty="0" err="1"/>
              <a:t>létrehozása</a:t>
            </a:r>
            <a:endParaRPr sz="1800" b="1" dirty="0"/>
          </a:p>
          <a:p>
            <a:pPr marL="0" indent="0">
              <a:spcBef>
                <a:spcPts val="0"/>
              </a:spcBef>
              <a:buNone/>
            </a:pPr>
            <a:r>
              <a:rPr sz="1800" b="1" dirty="0" err="1"/>
              <a:t>modell</a:t>
            </a:r>
            <a:r>
              <a:rPr sz="1800" b="1" dirty="0"/>
              <a:t> = Sequential([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    Dense(128, activation='</a:t>
            </a:r>
            <a:r>
              <a:rPr sz="1800" b="1" dirty="0" err="1"/>
              <a:t>relu</a:t>
            </a:r>
            <a:r>
              <a:rPr sz="1800" b="1" dirty="0"/>
              <a:t>', </a:t>
            </a:r>
            <a:r>
              <a:rPr sz="1800" b="1" dirty="0" err="1"/>
              <a:t>input_shape</a:t>
            </a:r>
            <a:r>
              <a:rPr sz="1800" b="1" dirty="0"/>
              <a:t>=(784,)),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    Dense(64, activation='</a:t>
            </a:r>
            <a:r>
              <a:rPr sz="1800" b="1" dirty="0" err="1"/>
              <a:t>relu</a:t>
            </a:r>
            <a:r>
              <a:rPr sz="1800" b="1" dirty="0"/>
              <a:t>'),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    Dense(10, activation='</a:t>
            </a:r>
            <a:r>
              <a:rPr sz="1800" b="1" dirty="0" err="1"/>
              <a:t>softmax</a:t>
            </a:r>
            <a:r>
              <a:rPr sz="1800" b="1" dirty="0"/>
              <a:t>')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])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# Modell </a:t>
            </a:r>
            <a:r>
              <a:rPr sz="1800" b="1" dirty="0" err="1"/>
              <a:t>fordítása</a:t>
            </a:r>
            <a:endParaRPr sz="1800" b="1" dirty="0"/>
          </a:p>
          <a:p>
            <a:pPr marL="0" indent="0">
              <a:spcBef>
                <a:spcPts val="0"/>
              </a:spcBef>
              <a:buNone/>
            </a:pPr>
            <a:r>
              <a:rPr sz="1800" b="1" dirty="0" err="1"/>
              <a:t>modell.compile</a:t>
            </a:r>
            <a:r>
              <a:rPr sz="1800" b="1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    optimizer='</a:t>
            </a:r>
            <a:r>
              <a:rPr sz="1800" b="1" dirty="0" err="1"/>
              <a:t>adam</a:t>
            </a:r>
            <a:r>
              <a:rPr sz="1800" b="1" dirty="0"/>
              <a:t>',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    loss='</a:t>
            </a:r>
            <a:r>
              <a:rPr sz="1800" b="1" dirty="0" err="1"/>
              <a:t>categorical_crossentropy</a:t>
            </a:r>
            <a:r>
              <a:rPr sz="1800" b="1" dirty="0"/>
              <a:t>',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    metrics=['accuracy']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)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ED88C4C1-3AD1-1630-C6F9-5637259AA952}"/>
              </a:ext>
            </a:extLst>
          </p:cNvPr>
          <p:cNvSpPr txBox="1"/>
          <p:nvPr/>
        </p:nvSpPr>
        <p:spPr>
          <a:xfrm>
            <a:off x="6173514" y="3260645"/>
            <a:ext cx="5623034" cy="3085525"/>
          </a:xfrm>
          <a:prstGeom prst="rect">
            <a:avLst/>
          </a:prstGeom>
          <a:solidFill>
            <a:schemeClr val="bg1"/>
          </a:solidFill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Modell tanítása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eredmeny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modell.fit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x_train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y_train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epochs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=10,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batch_size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=32,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validation_split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=0.2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Modell kiértékelése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teszt_veszteseg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teszt_pontossag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modell.evaluate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x_test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y_test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print(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f"Teszthalmaz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vesztesége: {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teszt_veszteseg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}")</a:t>
            </a:r>
          </a:p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print(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f"Teszthalmaz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pontossága: {</a:t>
            </a:r>
            <a:r>
              <a:rPr kumimoji="0" lang="hu-HU" sz="18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teszt_pontossag</a:t>
            </a:r>
            <a:r>
              <a:rPr kumimoji="0" lang="hu-HU" sz="18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}")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AB2625EA-905B-25F2-9293-AFE44DCA92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38</a:t>
            </a:fld>
            <a:endParaRPr lang="hu-HU"/>
          </a:p>
        </p:txBody>
      </p:sp>
    </p:spTree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826173" y="1851763"/>
            <a:ext cx="8726214" cy="4802187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1700" b="1" dirty="0"/>
              <a:t>import </a:t>
            </a:r>
            <a:r>
              <a:rPr sz="1700" b="1" dirty="0" err="1"/>
              <a:t>tensorflow</a:t>
            </a:r>
            <a:r>
              <a:rPr sz="1700" b="1" dirty="0"/>
              <a:t> as </a:t>
            </a:r>
            <a:r>
              <a:rPr sz="1700" b="1" dirty="0" err="1"/>
              <a:t>tf</a:t>
            </a:r>
            <a:endParaRPr sz="1700" b="1" dirty="0"/>
          </a:p>
          <a:p>
            <a:pPr marL="0" indent="0">
              <a:spcBef>
                <a:spcPts val="0"/>
              </a:spcBef>
              <a:buNone/>
            </a:pPr>
            <a:r>
              <a:rPr sz="1700" b="1" dirty="0"/>
              <a:t>from </a:t>
            </a:r>
            <a:r>
              <a:rPr sz="1700" b="1" dirty="0" err="1"/>
              <a:t>tensorflow.keras.models</a:t>
            </a:r>
            <a:r>
              <a:rPr sz="1700" b="1" dirty="0"/>
              <a:t> import Sequential</a:t>
            </a:r>
          </a:p>
          <a:p>
            <a:pPr marL="0" indent="0">
              <a:spcBef>
                <a:spcPts val="0"/>
              </a:spcBef>
              <a:buNone/>
            </a:pPr>
            <a:r>
              <a:rPr sz="1700" b="1" dirty="0"/>
              <a:t>from </a:t>
            </a:r>
            <a:r>
              <a:rPr sz="1700" b="1" dirty="0" err="1"/>
              <a:t>tensorflow.keras.layers</a:t>
            </a:r>
            <a:r>
              <a:rPr sz="1700" b="1" dirty="0"/>
              <a:t> import Dense, Dropout</a:t>
            </a:r>
          </a:p>
          <a:p>
            <a:pPr marL="0" indent="0">
              <a:spcBef>
                <a:spcPts val="0"/>
              </a:spcBef>
              <a:buNone/>
            </a:pPr>
            <a:r>
              <a:rPr sz="1700" b="1" dirty="0"/>
              <a:t># Modell </a:t>
            </a:r>
            <a:r>
              <a:rPr sz="1700" b="1" dirty="0" err="1"/>
              <a:t>inicializálása</a:t>
            </a:r>
            <a:endParaRPr sz="1700" b="1" dirty="0"/>
          </a:p>
          <a:p>
            <a:pPr marL="0" indent="0">
              <a:spcBef>
                <a:spcPts val="0"/>
              </a:spcBef>
              <a:buNone/>
            </a:pPr>
            <a:r>
              <a:rPr sz="1700" b="1" dirty="0" err="1"/>
              <a:t>modell</a:t>
            </a:r>
            <a:r>
              <a:rPr sz="1700" b="1" dirty="0"/>
              <a:t> = Sequential()</a:t>
            </a:r>
          </a:p>
          <a:p>
            <a:pPr marL="0" indent="0">
              <a:spcBef>
                <a:spcPts val="0"/>
              </a:spcBef>
              <a:buNone/>
            </a:pPr>
            <a:r>
              <a:rPr sz="1700" b="1" dirty="0"/>
              <a:t># </a:t>
            </a:r>
            <a:r>
              <a:rPr sz="1700" b="1" dirty="0" err="1"/>
              <a:t>Bemeneti</a:t>
            </a:r>
            <a:r>
              <a:rPr sz="1700" b="1" dirty="0"/>
              <a:t> </a:t>
            </a:r>
            <a:r>
              <a:rPr sz="1700" b="1" dirty="0" err="1"/>
              <a:t>és</a:t>
            </a:r>
            <a:r>
              <a:rPr sz="1700" b="1" dirty="0"/>
              <a:t> </a:t>
            </a:r>
            <a:r>
              <a:rPr sz="1700" b="1" dirty="0" err="1"/>
              <a:t>első</a:t>
            </a:r>
            <a:r>
              <a:rPr sz="1700" b="1" dirty="0"/>
              <a:t> </a:t>
            </a:r>
            <a:r>
              <a:rPr sz="1700" b="1" dirty="0" err="1"/>
              <a:t>rejtett</a:t>
            </a:r>
            <a:r>
              <a:rPr sz="1700" b="1" dirty="0"/>
              <a:t> </a:t>
            </a:r>
            <a:r>
              <a:rPr sz="1700" b="1" dirty="0" err="1"/>
              <a:t>réteg</a:t>
            </a:r>
            <a:endParaRPr sz="1700" b="1" dirty="0"/>
          </a:p>
          <a:p>
            <a:pPr marL="0" indent="0">
              <a:spcBef>
                <a:spcPts val="0"/>
              </a:spcBef>
              <a:buNone/>
            </a:pPr>
            <a:r>
              <a:rPr sz="1700" b="1" dirty="0" err="1"/>
              <a:t>modell.add</a:t>
            </a:r>
            <a:r>
              <a:rPr sz="1700" b="1" dirty="0"/>
              <a:t>(Dense(128, activation='</a:t>
            </a:r>
            <a:r>
              <a:rPr sz="1700" b="1" dirty="0" err="1"/>
              <a:t>relu</a:t>
            </a:r>
            <a:r>
              <a:rPr sz="1700" b="1" dirty="0"/>
              <a:t>', </a:t>
            </a:r>
            <a:r>
              <a:rPr sz="1700" b="1" dirty="0" err="1"/>
              <a:t>input_shape</a:t>
            </a:r>
            <a:r>
              <a:rPr sz="1700" b="1" dirty="0"/>
              <a:t>=(784,), name="rejtett_reteg_1"))</a:t>
            </a:r>
          </a:p>
          <a:p>
            <a:pPr marL="0" indent="0">
              <a:spcBef>
                <a:spcPts val="0"/>
              </a:spcBef>
              <a:buNone/>
            </a:pPr>
            <a:r>
              <a:rPr sz="1700" b="1" dirty="0"/>
              <a:t># </a:t>
            </a:r>
            <a:r>
              <a:rPr sz="1700" b="1" dirty="0" err="1"/>
              <a:t>Második</a:t>
            </a:r>
            <a:r>
              <a:rPr sz="1700" b="1" dirty="0"/>
              <a:t> </a:t>
            </a:r>
            <a:r>
              <a:rPr sz="1700" b="1" dirty="0" err="1"/>
              <a:t>rejtett</a:t>
            </a:r>
            <a:r>
              <a:rPr sz="1700" b="1" dirty="0"/>
              <a:t> </a:t>
            </a:r>
            <a:r>
              <a:rPr sz="1700" b="1" dirty="0" err="1"/>
              <a:t>réteg</a:t>
            </a:r>
            <a:endParaRPr sz="1700" b="1" dirty="0"/>
          </a:p>
          <a:p>
            <a:pPr marL="0" indent="0">
              <a:spcBef>
                <a:spcPts val="0"/>
              </a:spcBef>
              <a:buNone/>
            </a:pPr>
            <a:r>
              <a:rPr sz="1700" b="1" dirty="0" err="1"/>
              <a:t>modell.add</a:t>
            </a:r>
            <a:r>
              <a:rPr sz="1700" b="1" dirty="0"/>
              <a:t>(Dense(64, activation='</a:t>
            </a:r>
            <a:r>
              <a:rPr sz="1700" b="1" dirty="0" err="1"/>
              <a:t>relu</a:t>
            </a:r>
            <a:r>
              <a:rPr sz="1700" b="1" dirty="0"/>
              <a:t>', name="rejtett_reteg_2"))</a:t>
            </a:r>
          </a:p>
          <a:p>
            <a:pPr marL="0" indent="0">
              <a:spcBef>
                <a:spcPts val="0"/>
              </a:spcBef>
              <a:buNone/>
            </a:pPr>
            <a:r>
              <a:rPr sz="1700" b="1" dirty="0"/>
              <a:t># Dropout a </a:t>
            </a:r>
            <a:r>
              <a:rPr sz="1700" b="1" dirty="0" err="1"/>
              <a:t>túltanulás</a:t>
            </a:r>
            <a:r>
              <a:rPr sz="1700" b="1" dirty="0"/>
              <a:t> </a:t>
            </a:r>
            <a:r>
              <a:rPr sz="1700" b="1" dirty="0" err="1"/>
              <a:t>elkerülésére</a:t>
            </a:r>
            <a:endParaRPr sz="1700" b="1" dirty="0"/>
          </a:p>
          <a:p>
            <a:pPr marL="0" indent="0">
              <a:spcBef>
                <a:spcPts val="0"/>
              </a:spcBef>
              <a:buNone/>
            </a:pPr>
            <a:r>
              <a:rPr sz="1700" b="1" dirty="0" err="1"/>
              <a:t>modell.add</a:t>
            </a:r>
            <a:r>
              <a:rPr sz="1700" b="1" dirty="0"/>
              <a:t>(Dropout(0.3, name="</a:t>
            </a:r>
            <a:r>
              <a:rPr sz="1700" b="1" dirty="0" err="1"/>
              <a:t>dropout_reteg</a:t>
            </a:r>
            <a:r>
              <a:rPr sz="1700" b="1" dirty="0"/>
              <a:t>"))</a:t>
            </a:r>
          </a:p>
          <a:p>
            <a:pPr marL="0" indent="0">
              <a:spcBef>
                <a:spcPts val="0"/>
              </a:spcBef>
              <a:buNone/>
            </a:pPr>
            <a:r>
              <a:rPr sz="1700" b="1" dirty="0"/>
              <a:t># </a:t>
            </a:r>
            <a:r>
              <a:rPr sz="1700" b="1" dirty="0" err="1"/>
              <a:t>Kimeneti</a:t>
            </a:r>
            <a:r>
              <a:rPr sz="1700" b="1" dirty="0"/>
              <a:t> </a:t>
            </a:r>
            <a:r>
              <a:rPr sz="1700" b="1" dirty="0" err="1"/>
              <a:t>réteg</a:t>
            </a:r>
            <a:endParaRPr sz="1700" b="1" dirty="0"/>
          </a:p>
          <a:p>
            <a:pPr marL="0" indent="0">
              <a:spcBef>
                <a:spcPts val="0"/>
              </a:spcBef>
              <a:buNone/>
            </a:pPr>
            <a:r>
              <a:rPr sz="1700" b="1" dirty="0" err="1"/>
              <a:t>modell.add</a:t>
            </a:r>
            <a:r>
              <a:rPr sz="1700" b="1" dirty="0"/>
              <a:t>(Dense(10, activation='</a:t>
            </a:r>
            <a:r>
              <a:rPr sz="1700" b="1" dirty="0" err="1"/>
              <a:t>softmax</a:t>
            </a:r>
            <a:r>
              <a:rPr sz="1700" b="1" dirty="0"/>
              <a:t>', name="</a:t>
            </a:r>
            <a:r>
              <a:rPr sz="1700" b="1" dirty="0" err="1"/>
              <a:t>kimeneti_reteg</a:t>
            </a:r>
            <a:r>
              <a:rPr sz="1700" b="1" dirty="0"/>
              <a:t>"))</a:t>
            </a:r>
          </a:p>
          <a:p>
            <a:pPr marL="0" indent="0">
              <a:spcBef>
                <a:spcPts val="0"/>
              </a:spcBef>
              <a:buNone/>
            </a:pPr>
            <a:r>
              <a:rPr sz="1700" b="1" dirty="0"/>
              <a:t># Modell </a:t>
            </a:r>
            <a:r>
              <a:rPr sz="1700" b="1" dirty="0" err="1"/>
              <a:t>fordítása</a:t>
            </a:r>
            <a:endParaRPr sz="1700" b="1" dirty="0"/>
          </a:p>
          <a:p>
            <a:pPr marL="0" indent="0">
              <a:spcBef>
                <a:spcPts val="0"/>
              </a:spcBef>
              <a:buNone/>
            </a:pPr>
            <a:r>
              <a:rPr sz="1700" b="1" dirty="0" err="1"/>
              <a:t>modell.compile</a:t>
            </a:r>
            <a:r>
              <a:rPr sz="1700" b="1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sz="1700" b="1" dirty="0"/>
              <a:t>    optimizer='</a:t>
            </a:r>
            <a:r>
              <a:rPr sz="1700" b="1" dirty="0" err="1"/>
              <a:t>adam</a:t>
            </a:r>
            <a:r>
              <a:rPr sz="1700" b="1" dirty="0"/>
              <a:t>',</a:t>
            </a:r>
          </a:p>
          <a:p>
            <a:pPr marL="0" indent="0">
              <a:spcBef>
                <a:spcPts val="0"/>
              </a:spcBef>
              <a:buNone/>
            </a:pPr>
            <a:r>
              <a:rPr sz="1700" b="1" dirty="0"/>
              <a:t>    loss='</a:t>
            </a:r>
            <a:r>
              <a:rPr sz="1700" b="1" dirty="0" err="1"/>
              <a:t>categorical_crossentropy</a:t>
            </a:r>
            <a:r>
              <a:rPr sz="1700" b="1" dirty="0"/>
              <a:t>',</a:t>
            </a:r>
          </a:p>
          <a:p>
            <a:pPr marL="0" indent="0">
              <a:spcBef>
                <a:spcPts val="0"/>
              </a:spcBef>
              <a:buNone/>
            </a:pPr>
            <a:r>
              <a:rPr sz="1700" b="1" dirty="0"/>
              <a:t>    metrics=['accuracy’]</a:t>
            </a:r>
            <a:r>
              <a:rPr lang="hu-HU" sz="1700" b="1" dirty="0"/>
              <a:t>  </a:t>
            </a:r>
            <a:r>
              <a:rPr sz="17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sz="1700" b="1" dirty="0"/>
              <a:t># Modell </a:t>
            </a:r>
            <a:r>
              <a:rPr sz="1700" b="1" dirty="0" err="1"/>
              <a:t>összegzése</a:t>
            </a:r>
            <a:endParaRPr sz="1700" b="1" dirty="0"/>
          </a:p>
          <a:p>
            <a:pPr marL="0" indent="0">
              <a:spcBef>
                <a:spcPts val="0"/>
              </a:spcBef>
              <a:buNone/>
            </a:pPr>
            <a:r>
              <a:rPr sz="1700" b="1" dirty="0" err="1"/>
              <a:t>modell.summary</a:t>
            </a:r>
            <a:r>
              <a:rPr sz="1700" b="1" dirty="0"/>
              <a:t>()</a:t>
            </a:r>
          </a:p>
          <a:p>
            <a:pPr marL="0" indent="0">
              <a:spcBef>
                <a:spcPts val="0"/>
              </a:spcBef>
              <a:buNone/>
            </a:pPr>
            <a:endParaRPr sz="1700" b="1" dirty="0"/>
          </a:p>
        </p:txBody>
      </p:sp>
      <p:sp>
        <p:nvSpPr>
          <p:cNvPr id="4" name="Subtitle 2">
            <a:extLst>
              <a:ext uri="{FF2B5EF4-FFF2-40B4-BE49-F238E27FC236}">
                <a16:creationId xmlns:a16="http://schemas.microsoft.com/office/drawing/2014/main" id="{4299CE5F-594B-251F-2B18-57652CA78E0B}"/>
              </a:ext>
            </a:extLst>
          </p:cNvPr>
          <p:cNvSpPr txBox="1">
            <a:spLocks/>
          </p:cNvSpPr>
          <p:nvPr/>
        </p:nvSpPr>
        <p:spPr>
          <a:xfrm>
            <a:off x="1003738" y="223043"/>
            <a:ext cx="9774622" cy="64414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modellek generálása és optimalizálása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CB798B03-40AC-6BC3-DE4B-141FD22F8BCC}"/>
              </a:ext>
            </a:extLst>
          </p:cNvPr>
          <p:cNvSpPr txBox="1"/>
          <p:nvPr/>
        </p:nvSpPr>
        <p:spPr>
          <a:xfrm>
            <a:off x="546538" y="741406"/>
            <a:ext cx="11196145" cy="10895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hu-HU" sz="2400" b="1" dirty="0">
                <a:latin typeface="Times New Roman"/>
              </a:rPr>
              <a:t>1. Modell generálása: 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Egy neurális hálózat létrehozása és fordítása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-ban, amely képes 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többosztályos osztályozási problémák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megoldására. Ebben a példában egy alap modell készül, amely a bemeneti adatokat 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több rétegen keresztül 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dolgozza fel.</a:t>
            </a:r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11A45A6D-7D20-6841-A18E-E8E16AD6B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39</a:t>
            </a:fld>
            <a:endParaRPr lang="hu-HU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74315" y="1124867"/>
            <a:ext cx="4143703" cy="528254"/>
          </a:xfrm>
        </p:spPr>
        <p:txBody>
          <a:bodyPr>
            <a:noAutofit/>
          </a:bodyPr>
          <a:lstStyle/>
          <a:p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mélytanulás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definíciója 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2288" y="1545607"/>
            <a:ext cx="11043369" cy="4810743"/>
          </a:xfrm>
        </p:spPr>
        <p:txBody>
          <a:bodyPr>
            <a:noAutofit/>
          </a:bodyPr>
          <a:lstStyle/>
          <a:p>
            <a:pPr marL="358775" indent="0">
              <a:spcBef>
                <a:spcPts val="0"/>
              </a:spcBef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mélytanulás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mesterséges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intelligencia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(AI)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gépi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tanulás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(ML)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egyik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speciális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ága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amely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neurális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hálózatokon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alapul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Ezek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modellek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úgy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tanulnak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hogy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nagyméretű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adatbázisokból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mintázatokat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azonosítanak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tanulás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során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több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rétegből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álló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architektúrát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használnak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1800"/>
              </a:spcBef>
              <a:spcAft>
                <a:spcPts val="1200"/>
              </a:spcAft>
              <a:buNone/>
            </a:pP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mélytanulás főbb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jellemzői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58775" indent="0">
              <a:spcBef>
                <a:spcPts val="0"/>
              </a:spcBef>
              <a:spcAft>
                <a:spcPts val="1200"/>
              </a:spcAft>
              <a:buNone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Többrétegű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tanulás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Az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adatokat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több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absztrakciós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szinten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dolgozza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8775" indent="0">
              <a:spcBef>
                <a:spcPts val="0"/>
              </a:spcBef>
              <a:spcAft>
                <a:spcPts val="1200"/>
              </a:spcAft>
              <a:buNone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Hatalmas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mennyiségű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adat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feldolgozása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Nagy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adatbázisok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szükségesek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pontos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modellezéshez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8775" indent="0">
              <a:spcBef>
                <a:spcPts val="0"/>
              </a:spcBef>
              <a:spcAft>
                <a:spcPts val="600"/>
              </a:spcAft>
              <a:buNone/>
            </a:pP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Magas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számítási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igény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GPU-k 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Graphical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Unit)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TPU-k 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Processing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Unit)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szükségesek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számításigényes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feladatokhoz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809625" indent="0">
              <a:spcBef>
                <a:spcPts val="0"/>
              </a:spcBef>
              <a:buNone/>
            </a:pP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– 1980: VIC-20 5kb RAM, MOS 6502 CPU 1,02Mhz</a:t>
            </a:r>
          </a:p>
          <a:p>
            <a:pPr marL="809625" indent="0">
              <a:spcBef>
                <a:spcPts val="0"/>
              </a:spcBef>
              <a:buNone/>
            </a:pP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– 2022: NVIDIA </a:t>
            </a:r>
            <a:r>
              <a:rPr lang="hu-HU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GeForce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GTX 3090Ti, 24 GB RAM, 1860 MHz, 10752 CUDA mag</a:t>
            </a:r>
          </a:p>
          <a:p>
            <a:pPr marL="358775" indent="0">
              <a:spcBef>
                <a:spcPts val="0"/>
              </a:spcBef>
              <a:spcAft>
                <a:spcPts val="1200"/>
              </a:spcAft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ubtitle 2"/>
          <p:cNvSpPr txBox="1">
            <a:spLocks/>
          </p:cNvSpPr>
          <p:nvPr/>
        </p:nvSpPr>
        <p:spPr>
          <a:xfrm>
            <a:off x="3293115" y="389031"/>
            <a:ext cx="5317485" cy="496996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Deep </a:t>
            </a:r>
            <a:r>
              <a:rPr lang="hu-HU" sz="32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hu-HU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fogalmak 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5E0A1912-AF46-E544-C98C-91E07DBA41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4</a:t>
            </a:fld>
            <a:endParaRPr lang="hu-HU"/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4C2B74E1-7E0C-DAF5-60CC-DD41BEFBAB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40</a:t>
            </a:fld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9BF841D8-93F0-37A9-4C65-5948AC44E8DE}"/>
              </a:ext>
            </a:extLst>
          </p:cNvPr>
          <p:cNvSpPr txBox="1"/>
          <p:nvPr/>
        </p:nvSpPr>
        <p:spPr>
          <a:xfrm>
            <a:off x="998481" y="537915"/>
            <a:ext cx="10562897" cy="39733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Magyarázat:</a:t>
            </a:r>
            <a:endParaRPr lang="hu-HU" sz="2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714375" lvl="0" indent="-3429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u-HU" sz="26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Sequential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modell: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modellelemek egymás után kerülnek hozzáadásra.</a:t>
            </a:r>
          </a:p>
          <a:p>
            <a:pPr marL="714375" lvl="0" indent="-3429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u-HU" sz="26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Dense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rétegek: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Rejtett rétegek és a kimeneti réteg létrehozása különböző neuronokkal.</a:t>
            </a:r>
          </a:p>
          <a:p>
            <a:pPr marL="714375" lvl="0" indent="-3429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u-HU" sz="26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Dropout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réteg: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túltanulás csökkentése érdekében egyes neuronokat véletlenszerűen kikapcsolunk.</a:t>
            </a:r>
          </a:p>
          <a:p>
            <a:pPr marL="714375" lvl="0" indent="-342900">
              <a:lnSpc>
                <a:spcPct val="90000"/>
              </a:lnSpc>
              <a:spcBef>
                <a:spcPts val="1200"/>
              </a:spcBef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Optimális paraméterek beállítása: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Adam </a:t>
            </a:r>
            <a:r>
              <a:rPr lang="hu-HU" sz="2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optimizálót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használunk, amely gyors konvergenciát biztosít.</a:t>
            </a:r>
          </a:p>
        </p:txBody>
      </p:sp>
    </p:spTree>
    <p:extLst>
      <p:ext uri="{BB962C8B-B14F-4D97-AF65-F5344CB8AC3E}">
        <p14:creationId xmlns:p14="http://schemas.microsoft.com/office/powerpoint/2010/main" val="3183861513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03888" y="1315271"/>
            <a:ext cx="9955925" cy="783678"/>
          </a:xfrm>
        </p:spPr>
        <p:txBody>
          <a:bodyPr>
            <a:normAutofit fontScale="90000"/>
          </a:bodyPr>
          <a:lstStyle/>
          <a:p>
            <a:r>
              <a:rPr lang="hu-HU" sz="2900" b="1" dirty="0">
                <a:latin typeface="Times New Roman"/>
              </a:rPr>
              <a:t>2.1. </a:t>
            </a:r>
            <a:r>
              <a:rPr sz="2900" b="1" dirty="0" err="1">
                <a:latin typeface="Times New Roman"/>
              </a:rPr>
              <a:t>Hiperparaméterek</a:t>
            </a:r>
            <a:r>
              <a:rPr sz="2900" b="1" dirty="0">
                <a:latin typeface="Times New Roman"/>
              </a:rPr>
              <a:t> </a:t>
            </a:r>
            <a:r>
              <a:rPr sz="2900" b="1" dirty="0" err="1">
                <a:latin typeface="Times New Roman"/>
              </a:rPr>
              <a:t>módosítása</a:t>
            </a:r>
            <a:r>
              <a:rPr lang="hu-HU" sz="2900" b="1" dirty="0">
                <a:latin typeface="Times New Roman"/>
              </a:rPr>
              <a:t>: </a:t>
            </a:r>
            <a:r>
              <a:rPr lang="hu-HU" sz="2700" dirty="0">
                <a:latin typeface="Times New Roman"/>
              </a:rPr>
              <a:t>Az alábbi példában a batch méretet és az </a:t>
            </a:r>
            <a:r>
              <a:rPr lang="hu-HU" sz="2700" dirty="0" err="1">
                <a:latin typeface="Times New Roman"/>
              </a:rPr>
              <a:t>epoch</a:t>
            </a:r>
            <a:r>
              <a:rPr lang="hu-HU" sz="2700" dirty="0">
                <a:latin typeface="Times New Roman"/>
              </a:rPr>
              <a:t> számot változtatjuk.</a:t>
            </a:r>
            <a:endParaRPr sz="2700" b="1" dirty="0"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205654" y="2159822"/>
            <a:ext cx="7441326" cy="2599230"/>
          </a:xfrm>
          <a:ln>
            <a:solidFill>
              <a:schemeClr val="accent1"/>
            </a:solidFill>
          </a:ln>
        </p:spPr>
        <p:txBody>
          <a:bodyPr>
            <a:normAutofit lnSpcReduction="10000"/>
          </a:bodyPr>
          <a:lstStyle/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800" b="1" dirty="0"/>
              <a:t># Modell </a:t>
            </a:r>
            <a:r>
              <a:rPr sz="1800" b="1" dirty="0" err="1"/>
              <a:t>tanítása</a:t>
            </a:r>
            <a:r>
              <a:rPr sz="1800" b="1" dirty="0"/>
              <a:t> </a:t>
            </a:r>
            <a:r>
              <a:rPr sz="1800" b="1" dirty="0" err="1"/>
              <a:t>módosított</a:t>
            </a:r>
            <a:r>
              <a:rPr sz="1800" b="1" dirty="0"/>
              <a:t> </a:t>
            </a:r>
            <a:r>
              <a:rPr sz="1800" b="1" dirty="0" err="1"/>
              <a:t>paraméterekkel</a:t>
            </a:r>
            <a:endParaRPr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800" b="1" dirty="0" err="1"/>
              <a:t>eredmeny</a:t>
            </a:r>
            <a:r>
              <a:rPr sz="1800" b="1" dirty="0"/>
              <a:t> = </a:t>
            </a:r>
            <a:r>
              <a:rPr sz="1800" b="1" dirty="0" err="1"/>
              <a:t>modell.fit</a:t>
            </a:r>
            <a:r>
              <a:rPr sz="1800" b="1" dirty="0"/>
              <a:t>(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800" b="1" dirty="0"/>
              <a:t>    </a:t>
            </a:r>
            <a:r>
              <a:rPr sz="1800" b="1" dirty="0" err="1"/>
              <a:t>bemeneti_adatok</a:t>
            </a:r>
            <a:r>
              <a:rPr sz="1800" b="1" dirty="0"/>
              <a:t>, </a:t>
            </a:r>
            <a:r>
              <a:rPr sz="1800" b="1" dirty="0" err="1"/>
              <a:t>cimkek</a:t>
            </a:r>
            <a:r>
              <a:rPr sz="1800" b="1" dirty="0"/>
              <a:t>,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800" b="1" dirty="0"/>
              <a:t>    epochs=20,                     # </a:t>
            </a:r>
            <a:r>
              <a:rPr sz="1800" b="1" dirty="0" err="1"/>
              <a:t>Több</a:t>
            </a:r>
            <a:r>
              <a:rPr sz="1800" b="1" dirty="0"/>
              <a:t> </a:t>
            </a:r>
            <a:r>
              <a:rPr sz="1800" b="1" dirty="0" err="1"/>
              <a:t>iteráció</a:t>
            </a:r>
            <a:endParaRPr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800" b="1" dirty="0"/>
              <a:t>    </a:t>
            </a:r>
            <a:r>
              <a:rPr sz="1800" b="1" dirty="0" err="1"/>
              <a:t>batch_size</a:t>
            </a:r>
            <a:r>
              <a:rPr sz="1800" b="1" dirty="0"/>
              <a:t>=64,                 # </a:t>
            </a:r>
            <a:r>
              <a:rPr sz="1800" b="1" dirty="0" err="1"/>
              <a:t>Nagyobb</a:t>
            </a:r>
            <a:r>
              <a:rPr sz="1800" b="1" dirty="0"/>
              <a:t> batch </a:t>
            </a:r>
            <a:r>
              <a:rPr sz="1800" b="1" dirty="0" err="1"/>
              <a:t>méret</a:t>
            </a:r>
            <a:endParaRPr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800" b="1" dirty="0"/>
              <a:t>    </a:t>
            </a:r>
            <a:r>
              <a:rPr sz="1800" b="1" dirty="0" err="1"/>
              <a:t>validation_data</a:t>
            </a:r>
            <a:r>
              <a:rPr sz="1800" b="1" dirty="0"/>
              <a:t>=(</a:t>
            </a:r>
            <a:r>
              <a:rPr sz="1800" b="1" dirty="0" err="1"/>
              <a:t>teszt_adatok</a:t>
            </a:r>
            <a:r>
              <a:rPr sz="1800" b="1" dirty="0"/>
              <a:t>, </a:t>
            </a:r>
            <a:r>
              <a:rPr sz="1800" b="1" dirty="0" err="1"/>
              <a:t>teszt_cimkek</a:t>
            </a:r>
            <a:r>
              <a:rPr sz="1800" b="1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800" b="1" dirty="0"/>
              <a:t>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800" b="1" dirty="0"/>
              <a:t># </a:t>
            </a:r>
            <a:r>
              <a:rPr sz="1800" b="1" dirty="0" err="1"/>
              <a:t>Eredmények</a:t>
            </a:r>
            <a:r>
              <a:rPr sz="1800" b="1" dirty="0"/>
              <a:t> </a:t>
            </a:r>
            <a:r>
              <a:rPr sz="1800" b="1" dirty="0" err="1"/>
              <a:t>kiértékelése</a:t>
            </a:r>
            <a:endParaRPr sz="1800" b="1" dirty="0"/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800" b="1" dirty="0"/>
              <a:t>print(</a:t>
            </a:r>
            <a:r>
              <a:rPr sz="1800" b="1" dirty="0" err="1"/>
              <a:t>f"Végső</a:t>
            </a:r>
            <a:r>
              <a:rPr sz="1800" b="1" dirty="0"/>
              <a:t> </a:t>
            </a:r>
            <a:r>
              <a:rPr sz="1800" b="1" dirty="0" err="1"/>
              <a:t>pontosság</a:t>
            </a:r>
            <a:r>
              <a:rPr sz="1800" b="1" dirty="0"/>
              <a:t>: {</a:t>
            </a:r>
            <a:r>
              <a:rPr sz="1800" b="1" dirty="0" err="1"/>
              <a:t>eredmeny.history</a:t>
            </a:r>
            <a:r>
              <a:rPr sz="1800" b="1" dirty="0"/>
              <a:t>['accuracy'][-1]}")</a:t>
            </a:r>
          </a:p>
          <a:p>
            <a:pPr marL="0" indent="0">
              <a:lnSpc>
                <a:spcPct val="100000"/>
              </a:lnSpc>
              <a:spcBef>
                <a:spcPts val="0"/>
              </a:spcBef>
              <a:buNone/>
            </a:pPr>
            <a:r>
              <a:rPr sz="1800" b="1" dirty="0"/>
              <a:t>print(</a:t>
            </a:r>
            <a:r>
              <a:rPr sz="1800" b="1" dirty="0" err="1"/>
              <a:t>f"Validációs</a:t>
            </a:r>
            <a:r>
              <a:rPr sz="1800" b="1" dirty="0"/>
              <a:t> </a:t>
            </a:r>
            <a:r>
              <a:rPr sz="1800" b="1" dirty="0" err="1"/>
              <a:t>pontosság</a:t>
            </a:r>
            <a:r>
              <a:rPr sz="1800" b="1" dirty="0"/>
              <a:t>: {</a:t>
            </a:r>
            <a:r>
              <a:rPr sz="1800" b="1" dirty="0" err="1"/>
              <a:t>eredmeny.history</a:t>
            </a:r>
            <a:r>
              <a:rPr sz="1800" b="1" dirty="0"/>
              <a:t>['</a:t>
            </a:r>
            <a:r>
              <a:rPr sz="1800" b="1" dirty="0" err="1"/>
              <a:t>val_accuracy</a:t>
            </a:r>
            <a:r>
              <a:rPr sz="1800" b="1" dirty="0"/>
              <a:t>'][-1]}")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DD831D2-5F18-2690-E170-449FF9132A54}"/>
              </a:ext>
            </a:extLst>
          </p:cNvPr>
          <p:cNvSpPr txBox="1"/>
          <p:nvPr/>
        </p:nvSpPr>
        <p:spPr>
          <a:xfrm>
            <a:off x="903888" y="130010"/>
            <a:ext cx="10334299" cy="118526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2. Modell optimalizálása</a:t>
            </a:r>
            <a:endParaRPr lang="hu-HU" sz="2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 optimalizálás során különböző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hiperparaméterek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módosításával érhetjük el a legjobb teljesítményt.</a:t>
            </a:r>
          </a:p>
        </p:txBody>
      </p:sp>
      <p:sp>
        <p:nvSpPr>
          <p:cNvPr id="7" name="Szövegdoboz 6">
            <a:extLst>
              <a:ext uri="{FF2B5EF4-FFF2-40B4-BE49-F238E27FC236}">
                <a16:creationId xmlns:a16="http://schemas.microsoft.com/office/drawing/2014/main" id="{CEBD80FF-7B8D-B81C-705E-0865167A70A7}"/>
              </a:ext>
            </a:extLst>
          </p:cNvPr>
          <p:cNvSpPr txBox="1"/>
          <p:nvPr/>
        </p:nvSpPr>
        <p:spPr>
          <a:xfrm>
            <a:off x="903888" y="4674969"/>
            <a:ext cx="10334298" cy="196977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Magyarázat:</a:t>
            </a:r>
            <a:endParaRPr lang="hu-HU" sz="2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hu-HU" sz="26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Epochok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tanítási ciklusok száma. Több </a:t>
            </a:r>
            <a:r>
              <a:rPr lang="hu-HU" sz="2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epoch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javíthatja a modell teljesítményét, de túlzott számú </a:t>
            </a:r>
            <a:r>
              <a:rPr lang="hu-HU" sz="2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epoch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túltanulást okozhat.</a:t>
            </a:r>
          </a:p>
          <a:p>
            <a:pPr marL="342900" lvl="0" indent="-342900">
              <a:lnSpc>
                <a:spcPct val="9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Batch méret: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tanítási adatok részekre osztása. Nagyobb batch méret stabilabb gradienst biztosít.</a:t>
            </a:r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B67E1AA0-4071-8FA1-987C-93B500DFB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41</a:t>
            </a:fld>
            <a:endParaRPr lang="hu-HU"/>
          </a:p>
        </p:txBody>
      </p:sp>
    </p:spTree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8502" y="312574"/>
            <a:ext cx="10515599" cy="1211426"/>
          </a:xfrm>
        </p:spPr>
        <p:txBody>
          <a:bodyPr>
            <a:normAutofit fontScale="90000"/>
          </a:bodyPr>
          <a:lstStyle/>
          <a:p>
            <a:pPr>
              <a:lnSpc>
                <a:spcPct val="100000"/>
              </a:lnSpc>
            </a:pPr>
            <a:r>
              <a:rPr lang="hu-H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2.2. </a:t>
            </a:r>
            <a:r>
              <a:rPr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Tanulási</a:t>
            </a:r>
            <a:r>
              <a:rPr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sebesség</a:t>
            </a:r>
            <a:r>
              <a:rPr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9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hu-HU" sz="29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learning</a:t>
            </a:r>
            <a:r>
              <a:rPr lang="hu-HU" sz="29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900" b="1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rate</a:t>
            </a:r>
            <a:r>
              <a:rPr lang="hu-HU" sz="29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sz="29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módosítása</a:t>
            </a:r>
            <a:r>
              <a:rPr lang="hu-HU" sz="29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hu-HU" sz="2900" dirty="0">
                <a:latin typeface="Times New Roman"/>
              </a:rPr>
              <a:t>A tanulási sebesség módosítása optimalizációs stratégiaként hatékony lehet.</a:t>
            </a:r>
            <a:endParaRPr sz="29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5446986" cy="400761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1800" b="1" dirty="0"/>
              <a:t>from </a:t>
            </a:r>
            <a:r>
              <a:rPr sz="1800" b="1" dirty="0" err="1"/>
              <a:t>tensorflow.keras.optimizers</a:t>
            </a:r>
            <a:r>
              <a:rPr sz="1800" b="1" dirty="0"/>
              <a:t> import Adam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# </a:t>
            </a:r>
            <a:r>
              <a:rPr sz="1800" b="1" dirty="0" err="1"/>
              <a:t>Új</a:t>
            </a:r>
            <a:r>
              <a:rPr sz="1800" b="1" dirty="0"/>
              <a:t> </a:t>
            </a:r>
            <a:r>
              <a:rPr sz="1800" b="1" dirty="0" err="1"/>
              <a:t>optimizáló</a:t>
            </a:r>
            <a:r>
              <a:rPr sz="1800" b="1" dirty="0"/>
              <a:t> </a:t>
            </a:r>
            <a:r>
              <a:rPr sz="1800" b="1" dirty="0" err="1"/>
              <a:t>alacsonyabb</a:t>
            </a:r>
            <a:r>
              <a:rPr sz="1800" b="1" dirty="0"/>
              <a:t> </a:t>
            </a:r>
            <a:r>
              <a:rPr sz="1800" b="1" dirty="0" err="1"/>
              <a:t>tanulási</a:t>
            </a:r>
            <a:r>
              <a:rPr sz="1800" b="1" dirty="0"/>
              <a:t> </a:t>
            </a:r>
            <a:r>
              <a:rPr sz="1800" b="1" dirty="0" err="1"/>
              <a:t>sebességgel</a:t>
            </a:r>
            <a:endParaRPr sz="1800" b="1" dirty="0"/>
          </a:p>
          <a:p>
            <a:pPr marL="0" indent="0">
              <a:spcBef>
                <a:spcPts val="0"/>
              </a:spcBef>
              <a:buNone/>
            </a:pPr>
            <a:r>
              <a:rPr sz="1800" b="1" dirty="0" err="1"/>
              <a:t>adam_optimizer</a:t>
            </a:r>
            <a:r>
              <a:rPr sz="1800" b="1" dirty="0"/>
              <a:t> = Adam(</a:t>
            </a:r>
            <a:r>
              <a:rPr sz="1800" b="1" dirty="0" err="1"/>
              <a:t>learning_rate</a:t>
            </a:r>
            <a:r>
              <a:rPr sz="1800" b="1" dirty="0"/>
              <a:t>=0.0005)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# Modell </a:t>
            </a:r>
            <a:r>
              <a:rPr sz="1800" b="1" dirty="0" err="1"/>
              <a:t>újrafordítása</a:t>
            </a:r>
            <a:endParaRPr sz="1800" b="1" dirty="0"/>
          </a:p>
          <a:p>
            <a:pPr marL="0" indent="0">
              <a:spcBef>
                <a:spcPts val="0"/>
              </a:spcBef>
              <a:buNone/>
            </a:pPr>
            <a:r>
              <a:rPr sz="1800" b="1" dirty="0" err="1"/>
              <a:t>modell.compile</a:t>
            </a:r>
            <a:r>
              <a:rPr sz="1800" b="1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    optimizer=</a:t>
            </a:r>
            <a:r>
              <a:rPr sz="1800" b="1" dirty="0" err="1"/>
              <a:t>adam_optimizer</a:t>
            </a:r>
            <a:r>
              <a:rPr sz="1800" b="1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    loss='</a:t>
            </a:r>
            <a:r>
              <a:rPr sz="1800" b="1" dirty="0" err="1"/>
              <a:t>categorical_crossentropy</a:t>
            </a:r>
            <a:r>
              <a:rPr sz="1800" b="1" dirty="0"/>
              <a:t>',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    metrics=['accuracy']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# Modell </a:t>
            </a:r>
            <a:r>
              <a:rPr sz="1800" b="1" dirty="0" err="1"/>
              <a:t>újra</a:t>
            </a:r>
            <a:r>
              <a:rPr sz="1800" b="1" dirty="0"/>
              <a:t> </a:t>
            </a:r>
            <a:r>
              <a:rPr sz="1800" b="1" dirty="0" err="1"/>
              <a:t>tanítása</a:t>
            </a:r>
            <a:endParaRPr sz="1800" b="1" dirty="0"/>
          </a:p>
          <a:p>
            <a:pPr marL="0" indent="0">
              <a:spcBef>
                <a:spcPts val="0"/>
              </a:spcBef>
              <a:buNone/>
            </a:pPr>
            <a:r>
              <a:rPr sz="1800" b="1" dirty="0" err="1"/>
              <a:t>eredmeny</a:t>
            </a:r>
            <a:r>
              <a:rPr sz="1800" b="1" dirty="0"/>
              <a:t> = </a:t>
            </a:r>
            <a:r>
              <a:rPr sz="1800" b="1" dirty="0" err="1"/>
              <a:t>modell.fit</a:t>
            </a:r>
            <a:r>
              <a:rPr sz="1800" b="1" dirty="0"/>
              <a:t>(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    </a:t>
            </a:r>
            <a:r>
              <a:rPr sz="1800" b="1" dirty="0" err="1"/>
              <a:t>bemeneti_adatok</a:t>
            </a:r>
            <a:r>
              <a:rPr sz="1800" b="1" dirty="0"/>
              <a:t>, </a:t>
            </a:r>
            <a:r>
              <a:rPr sz="1800" b="1" dirty="0" err="1"/>
              <a:t>cimkek</a:t>
            </a:r>
            <a:r>
              <a:rPr sz="1800" b="1" dirty="0"/>
              <a:t>,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    epochs=15,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    </a:t>
            </a:r>
            <a:r>
              <a:rPr sz="1800" b="1" dirty="0" err="1"/>
              <a:t>batch_size</a:t>
            </a:r>
            <a:r>
              <a:rPr sz="1800" b="1" dirty="0"/>
              <a:t>=32,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    </a:t>
            </a:r>
            <a:r>
              <a:rPr sz="1800" b="1" dirty="0" err="1"/>
              <a:t>validation_data</a:t>
            </a:r>
            <a:r>
              <a:rPr sz="1800" b="1" dirty="0"/>
              <a:t>=(</a:t>
            </a:r>
            <a:r>
              <a:rPr sz="1800" b="1" dirty="0" err="1"/>
              <a:t>teszt_adatok</a:t>
            </a:r>
            <a:r>
              <a:rPr sz="1800" b="1" dirty="0"/>
              <a:t>, </a:t>
            </a:r>
            <a:r>
              <a:rPr sz="1800" b="1" dirty="0" err="1"/>
              <a:t>teszt_cimkek</a:t>
            </a:r>
            <a:r>
              <a:rPr sz="18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)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1A5B86AF-C1C5-166A-1E5B-B01F639B88D6}"/>
              </a:ext>
            </a:extLst>
          </p:cNvPr>
          <p:cNvSpPr txBox="1"/>
          <p:nvPr/>
        </p:nvSpPr>
        <p:spPr>
          <a:xfrm>
            <a:off x="6571594" y="1993791"/>
            <a:ext cx="4782206" cy="348710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Magyarázat:</a:t>
            </a:r>
            <a:endParaRPr lang="hu-HU" sz="2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342900">
              <a:lnSpc>
                <a:spcPct val="90000"/>
              </a:lnSpc>
              <a:spcAft>
                <a:spcPts val="6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Adam </a:t>
            </a:r>
            <a:r>
              <a:rPr lang="hu-HU" sz="26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optimizáló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b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lang="hu-HU" sz="26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learning_rate</a:t>
            </a: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paraméter segítségével </a:t>
            </a:r>
            <a:r>
              <a:rPr lang="hu-HU" sz="26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finomhangoljuk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modell tanulási sebességét.</a:t>
            </a:r>
          </a:p>
          <a:p>
            <a:pPr marL="342900" lvl="0" indent="-342900">
              <a:lnSpc>
                <a:spcPct val="9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Validációs adatok</a:t>
            </a:r>
            <a:r>
              <a:rPr lang="hu-HU" sz="26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segítségével figyelemmel kísérhetjük, hogy a modell hogyan teljesít az ismeretlen adatokon.</a:t>
            </a:r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6133C33C-2A88-D280-DAB9-85AE8502AD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42</a:t>
            </a:fld>
            <a:endParaRPr lang="hu-HU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3965028" cy="633358"/>
          </a:xfrm>
        </p:spPr>
        <p:txBody>
          <a:bodyPr>
            <a:normAutofit/>
          </a:bodyPr>
          <a:lstStyle/>
          <a:p>
            <a:r>
              <a:rPr lang="hu-HU" sz="2600" b="1" dirty="0">
                <a:latin typeface="Times New Roman"/>
              </a:rPr>
              <a:t>3. </a:t>
            </a:r>
            <a:r>
              <a:rPr sz="2600" b="1" dirty="0">
                <a:latin typeface="Times New Roman"/>
              </a:rPr>
              <a:t>Modell </a:t>
            </a:r>
            <a:r>
              <a:rPr sz="2600" b="1" dirty="0" err="1">
                <a:latin typeface="Times New Roman"/>
              </a:rPr>
              <a:t>kiértékelése</a:t>
            </a:r>
            <a:endParaRPr sz="2600" b="1" dirty="0"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52904" y="1365559"/>
            <a:ext cx="8558048" cy="1117272"/>
          </a:xfrm>
          <a:ln>
            <a:solidFill>
              <a:schemeClr val="accent1"/>
            </a:solidFill>
          </a:ln>
        </p:spPr>
        <p:txBody>
          <a:bodyPr>
            <a:norm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1800" b="1" dirty="0"/>
              <a:t># Modell </a:t>
            </a:r>
            <a:r>
              <a:rPr sz="1800" b="1" dirty="0" err="1"/>
              <a:t>kiértékelése</a:t>
            </a:r>
            <a:r>
              <a:rPr sz="1800" b="1" dirty="0"/>
              <a:t> </a:t>
            </a:r>
            <a:r>
              <a:rPr sz="1800" b="1" dirty="0" err="1"/>
              <a:t>teszt</a:t>
            </a:r>
            <a:r>
              <a:rPr sz="1800" b="1" dirty="0"/>
              <a:t> </a:t>
            </a:r>
            <a:r>
              <a:rPr sz="1800" b="1" dirty="0" err="1"/>
              <a:t>adatokon</a:t>
            </a:r>
            <a:endParaRPr sz="1800" b="1" dirty="0"/>
          </a:p>
          <a:p>
            <a:pPr marL="0" indent="0">
              <a:spcBef>
                <a:spcPts val="0"/>
              </a:spcBef>
              <a:buNone/>
            </a:pPr>
            <a:r>
              <a:rPr sz="1800" b="1" dirty="0" err="1"/>
              <a:t>teszt_veszteseg</a:t>
            </a:r>
            <a:r>
              <a:rPr sz="1800" b="1" dirty="0"/>
              <a:t>, </a:t>
            </a:r>
            <a:r>
              <a:rPr sz="1800" b="1" dirty="0" err="1"/>
              <a:t>teszt_pontossag</a:t>
            </a:r>
            <a:r>
              <a:rPr sz="1800" b="1" dirty="0"/>
              <a:t> = </a:t>
            </a:r>
            <a:r>
              <a:rPr sz="1800" b="1" dirty="0" err="1"/>
              <a:t>modell.evaluate</a:t>
            </a:r>
            <a:r>
              <a:rPr sz="1800" b="1" dirty="0"/>
              <a:t>(</a:t>
            </a:r>
            <a:r>
              <a:rPr sz="1800" b="1" dirty="0" err="1"/>
              <a:t>teszt_adatok</a:t>
            </a:r>
            <a:r>
              <a:rPr sz="1800" b="1" dirty="0"/>
              <a:t>, </a:t>
            </a:r>
            <a:r>
              <a:rPr sz="1800" b="1" dirty="0" err="1"/>
              <a:t>teszt_cimkek</a:t>
            </a:r>
            <a:r>
              <a:rPr sz="1800" b="1" dirty="0"/>
              <a:t>)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print(</a:t>
            </a:r>
            <a:r>
              <a:rPr sz="1800" b="1" dirty="0" err="1"/>
              <a:t>f"Teszthalmaz</a:t>
            </a:r>
            <a:r>
              <a:rPr sz="1800" b="1" dirty="0"/>
              <a:t> </a:t>
            </a:r>
            <a:r>
              <a:rPr sz="1800" b="1" dirty="0" err="1"/>
              <a:t>vesztesége</a:t>
            </a:r>
            <a:r>
              <a:rPr sz="1800" b="1" dirty="0"/>
              <a:t>: {</a:t>
            </a:r>
            <a:r>
              <a:rPr sz="1800" b="1" dirty="0" err="1"/>
              <a:t>teszt_veszteseg</a:t>
            </a:r>
            <a:r>
              <a:rPr sz="1800" b="1" dirty="0"/>
              <a:t>}")</a:t>
            </a:r>
          </a:p>
          <a:p>
            <a:pPr marL="0" indent="0">
              <a:spcBef>
                <a:spcPts val="0"/>
              </a:spcBef>
              <a:buNone/>
            </a:pPr>
            <a:r>
              <a:rPr sz="1800" b="1" dirty="0"/>
              <a:t>print(</a:t>
            </a:r>
            <a:r>
              <a:rPr sz="1800" b="1" dirty="0" err="1"/>
              <a:t>f"Teszthalmaz</a:t>
            </a:r>
            <a:r>
              <a:rPr sz="1800" b="1" dirty="0"/>
              <a:t> </a:t>
            </a:r>
            <a:r>
              <a:rPr sz="1800" b="1" dirty="0" err="1"/>
              <a:t>pontossága</a:t>
            </a:r>
            <a:r>
              <a:rPr sz="1800" b="1" dirty="0"/>
              <a:t>: {</a:t>
            </a:r>
            <a:r>
              <a:rPr sz="1800" b="1" dirty="0" err="1"/>
              <a:t>teszt_pontossag</a:t>
            </a:r>
            <a:r>
              <a:rPr sz="1800" b="1" dirty="0"/>
              <a:t>}")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67CFCE97-65EF-2E82-4E41-F38C4E96005F}"/>
              </a:ext>
            </a:extLst>
          </p:cNvPr>
          <p:cNvSpPr txBox="1"/>
          <p:nvPr/>
        </p:nvSpPr>
        <p:spPr>
          <a:xfrm>
            <a:off x="838199" y="872364"/>
            <a:ext cx="9619593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hu-HU" sz="2400" dirty="0">
                <a:latin typeface="Times New Roman"/>
              </a:rPr>
              <a:t>A tanítási folyamat végén érdemes a modellt kiértékelni tesztadatokon.</a:t>
            </a:r>
          </a:p>
        </p:txBody>
      </p:sp>
      <p:sp>
        <p:nvSpPr>
          <p:cNvPr id="6" name="Title 1"/>
          <p:cNvSpPr txBox="1">
            <a:spLocks/>
          </p:cNvSpPr>
          <p:nvPr/>
        </p:nvSpPr>
        <p:spPr>
          <a:xfrm>
            <a:off x="838199" y="2603363"/>
            <a:ext cx="4690241" cy="49672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fr-FR" sz="2600" b="1" dirty="0">
                <a:latin typeface="Times New Roman"/>
              </a:rPr>
              <a:t>4. </a:t>
            </a:r>
            <a:r>
              <a:rPr lang="fr-FR" sz="2600" b="1" dirty="0" err="1">
                <a:latin typeface="Times New Roman"/>
              </a:rPr>
              <a:t>Modell</a:t>
            </a:r>
            <a:r>
              <a:rPr lang="fr-FR" sz="2600" b="1" dirty="0">
                <a:latin typeface="Times New Roman"/>
              </a:rPr>
              <a:t> </a:t>
            </a:r>
            <a:r>
              <a:rPr lang="fr-FR" sz="2600" b="1" dirty="0" err="1">
                <a:latin typeface="Times New Roman"/>
              </a:rPr>
              <a:t>mentése</a:t>
            </a:r>
            <a:r>
              <a:rPr lang="fr-FR" sz="2600" b="1" dirty="0">
                <a:latin typeface="Times New Roman"/>
              </a:rPr>
              <a:t> </a:t>
            </a:r>
            <a:r>
              <a:rPr lang="fr-FR" sz="2600" b="1" dirty="0" err="1">
                <a:latin typeface="Times New Roman"/>
              </a:rPr>
              <a:t>és</a:t>
            </a:r>
            <a:r>
              <a:rPr lang="fr-FR" sz="2600" b="1" dirty="0">
                <a:latin typeface="Times New Roman"/>
              </a:rPr>
              <a:t> </a:t>
            </a:r>
            <a:r>
              <a:rPr lang="fr-FR" sz="2600" b="1" dirty="0" err="1">
                <a:latin typeface="Times New Roman"/>
              </a:rPr>
              <a:t>betöltése</a:t>
            </a:r>
            <a:endParaRPr lang="fr-FR" sz="2600" b="1" dirty="0">
              <a:latin typeface="Times New Roman"/>
            </a:endParaRPr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2B021460-5F4A-2C7E-9089-1D5B3B10014B}"/>
              </a:ext>
            </a:extLst>
          </p:cNvPr>
          <p:cNvSpPr txBox="1">
            <a:spLocks/>
          </p:cNvSpPr>
          <p:nvPr/>
        </p:nvSpPr>
        <p:spPr>
          <a:xfrm>
            <a:off x="3053255" y="3572262"/>
            <a:ext cx="7057697" cy="148023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rmAutofit lnSpcReduction="10000"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hu-HU" sz="1800" b="1" dirty="0"/>
              <a:t># Modell mentése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800" b="1" dirty="0" err="1"/>
              <a:t>modell.save</a:t>
            </a:r>
            <a:r>
              <a:rPr lang="hu-HU" sz="1800" b="1" dirty="0"/>
              <a:t>("mentett_modell.h5")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800" b="1" dirty="0"/>
              <a:t>print("Modell mentve.")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800" b="1" dirty="0"/>
              <a:t># Modell betöltése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800" b="1" dirty="0" err="1"/>
              <a:t>uj_modell</a:t>
            </a:r>
            <a:r>
              <a:rPr lang="hu-HU" sz="1800" b="1" dirty="0"/>
              <a:t> = </a:t>
            </a:r>
            <a:r>
              <a:rPr lang="hu-HU" sz="1800" b="1" dirty="0" err="1"/>
              <a:t>tf.keras.models.load_model</a:t>
            </a:r>
            <a:r>
              <a:rPr lang="hu-HU" sz="1800" b="1" dirty="0"/>
              <a:t>("mentett_modell.h5")</a:t>
            </a:r>
          </a:p>
          <a:p>
            <a:pPr marL="0" indent="0">
              <a:spcBef>
                <a:spcPts val="0"/>
              </a:spcBef>
              <a:buNone/>
            </a:pPr>
            <a:r>
              <a:rPr lang="hu-HU" sz="1800" b="1" dirty="0"/>
              <a:t>print("Modell betöltve.")</a:t>
            </a:r>
          </a:p>
        </p:txBody>
      </p:sp>
      <p:sp>
        <p:nvSpPr>
          <p:cNvPr id="9" name="Szövegdoboz 8">
            <a:extLst>
              <a:ext uri="{FF2B5EF4-FFF2-40B4-BE49-F238E27FC236}">
                <a16:creationId xmlns:a16="http://schemas.microsoft.com/office/drawing/2014/main" id="{019A76B4-CC49-D456-7CEC-8AEA3DECC815}"/>
              </a:ext>
            </a:extLst>
          </p:cNvPr>
          <p:cNvSpPr txBox="1"/>
          <p:nvPr/>
        </p:nvSpPr>
        <p:spPr>
          <a:xfrm>
            <a:off x="838199" y="3065029"/>
            <a:ext cx="8418786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24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cs typeface="Times New Roman" panose="02020603050405020304" pitchFamily="18" charset="0"/>
              </a:rPr>
              <a:t>A jól működő modellt érdemes elmenteni a későbbi használathoz.</a:t>
            </a:r>
          </a:p>
        </p:txBody>
      </p:sp>
      <p:sp>
        <p:nvSpPr>
          <p:cNvPr id="11" name="Szövegdoboz 10">
            <a:extLst>
              <a:ext uri="{FF2B5EF4-FFF2-40B4-BE49-F238E27FC236}">
                <a16:creationId xmlns:a16="http://schemas.microsoft.com/office/drawing/2014/main" id="{707DE443-5B72-5112-32B2-4AB4F9C02E07}"/>
              </a:ext>
            </a:extLst>
          </p:cNvPr>
          <p:cNvSpPr txBox="1"/>
          <p:nvPr/>
        </p:nvSpPr>
        <p:spPr>
          <a:xfrm>
            <a:off x="838199" y="5070946"/>
            <a:ext cx="9827173" cy="144962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Magyarázat:</a:t>
            </a:r>
            <a:endParaRPr lang="hu-HU" sz="2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536575" lvl="0" indent="-342900">
              <a:lnSpc>
                <a:spcPct val="9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Mentés: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save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 metódussal a modellt egy .h5 fájlba mentjük.</a:t>
            </a:r>
          </a:p>
          <a:p>
            <a:pPr marL="536575" lvl="0" indent="-342900">
              <a:lnSpc>
                <a:spcPct val="90000"/>
              </a:lnSpc>
              <a:buFont typeface="+mj-lt"/>
              <a:buAutoNum type="arabicPeriod"/>
              <a:tabLst>
                <a:tab pos="457200" algn="l"/>
              </a:tabLst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Betöltés: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load_model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() segítségével a mentett modellt visszatölthetjük későbbi használatra.</a:t>
            </a:r>
          </a:p>
        </p:txBody>
      </p:sp>
      <p:sp>
        <p:nvSpPr>
          <p:cNvPr id="12" name="Dia számának helye 11">
            <a:extLst>
              <a:ext uri="{FF2B5EF4-FFF2-40B4-BE49-F238E27FC236}">
                <a16:creationId xmlns:a16="http://schemas.microsoft.com/office/drawing/2014/main" id="{D03F4DCD-EBE0-A4F2-CEBE-62884D2C81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43</a:t>
            </a:fld>
            <a:endParaRPr lang="hu-HU"/>
          </a:p>
        </p:txBody>
      </p:sp>
    </p:spTree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6D5997C9-F4F3-3E92-A204-BFA178810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44</a:t>
            </a:fld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7AD6CC3-2D3F-8841-87AB-D7AE89079E06}"/>
              </a:ext>
            </a:extLst>
          </p:cNvPr>
          <p:cNvSpPr txBox="1"/>
          <p:nvPr/>
        </p:nvSpPr>
        <p:spPr>
          <a:xfrm>
            <a:off x="688429" y="390960"/>
            <a:ext cx="11111686" cy="59862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>
              <a:lnSpc>
                <a:spcPct val="90000"/>
              </a:lnSpc>
            </a:pPr>
            <a:r>
              <a:rPr lang="hu-HU" sz="2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További információk</a:t>
            </a:r>
            <a:endParaRPr lang="hu-HU" sz="2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90000"/>
              </a:lnSpc>
            </a:pP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Online kurzusok</a:t>
            </a:r>
            <a:endParaRPr lang="hu-HU" sz="2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163513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Coursera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hu-HU" sz="2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SzPts val="1000"/>
              <a:tabLst>
                <a:tab pos="914400" algn="l"/>
              </a:tabLst>
            </a:pP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hu-HU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Machine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Learning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Specialization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(Andrew </a:t>
            </a:r>
            <a:r>
              <a:rPr lang="hu-HU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90000"/>
              </a:lnSpc>
              <a:buSzPts val="1000"/>
              <a:tabLst>
                <a:tab pos="914400" algn="l"/>
              </a:tabLst>
            </a:pP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Deep </a:t>
            </a:r>
            <a:r>
              <a:rPr lang="hu-HU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Learning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Specialization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(Andrew </a:t>
            </a:r>
            <a:r>
              <a:rPr lang="hu-HU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Ng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marL="342900" lvl="0" indent="-163513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Udemy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hu-HU" sz="2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SzPts val="1000"/>
              <a:tabLst>
                <a:tab pos="914400" algn="l"/>
              </a:tabLst>
            </a:pPr>
            <a:r>
              <a:rPr lang="hu-HU" sz="22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hu-HU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TensorFlow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Developer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Professional </a:t>
            </a:r>
            <a:r>
              <a:rPr lang="hu-HU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Certificate</a:t>
            </a:r>
            <a:endParaRPr lang="hu-HU" sz="2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SzPts val="1000"/>
              <a:tabLst>
                <a:tab pos="914400" algn="l"/>
              </a:tabLst>
            </a:pP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hu-HU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Practical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Deep </a:t>
            </a:r>
            <a:r>
              <a:rPr lang="hu-HU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Learning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with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TensorFlow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2.0</a:t>
            </a:r>
          </a:p>
          <a:p>
            <a:pPr marL="342900" lvl="0" indent="-163513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edX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endParaRPr lang="hu-HU" sz="2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90000"/>
              </a:lnSpc>
              <a:buSzPts val="1000"/>
              <a:tabLst>
                <a:tab pos="914400" algn="l"/>
              </a:tabLst>
            </a:pP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Google </a:t>
            </a:r>
            <a:r>
              <a:rPr lang="hu-HU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TensorFlow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Developer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Certificate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Preparation</a:t>
            </a:r>
          </a:p>
          <a:p>
            <a:pPr>
              <a:lnSpc>
                <a:spcPct val="90000"/>
              </a:lnSpc>
            </a:pP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Könyvek</a:t>
            </a:r>
            <a:endParaRPr lang="hu-HU" sz="2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163513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Deep </a:t>
            </a:r>
            <a:r>
              <a:rPr lang="hu-HU" sz="2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Learning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with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Python (F. </a:t>
            </a:r>
            <a:r>
              <a:rPr lang="hu-HU" sz="2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Chollet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):</a:t>
            </a:r>
            <a:r>
              <a:rPr lang="hu-HU" sz="22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Keras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és </a:t>
            </a:r>
            <a:r>
              <a:rPr lang="hu-HU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TensorFlow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alapú példák.</a:t>
            </a:r>
          </a:p>
          <a:p>
            <a:pPr marL="342900" lvl="0" indent="-163513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Hands-On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Machine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Learning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with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Scikit-Learn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hu-HU" sz="2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Keras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and </a:t>
            </a:r>
            <a:r>
              <a:rPr lang="hu-HU" sz="2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TensorFlow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(A. </a:t>
            </a:r>
            <a:r>
              <a:rPr lang="hu-HU" sz="2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Géron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):</a:t>
            </a:r>
            <a:r>
              <a:rPr lang="hu-HU" sz="22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Gyakorlati megközelítés a gépi tanulás alapjaitól a mélytanulásig.</a:t>
            </a:r>
          </a:p>
          <a:p>
            <a:pPr marL="342900" lvl="0" indent="-163513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Deep </a:t>
            </a:r>
            <a:r>
              <a:rPr lang="hu-HU" sz="2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Learning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(I. </a:t>
            </a:r>
            <a:r>
              <a:rPr lang="hu-HU" sz="2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Goodfellow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Y. </a:t>
            </a:r>
            <a:r>
              <a:rPr lang="hu-HU" sz="2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Bengio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A. </a:t>
            </a:r>
            <a:r>
              <a:rPr lang="hu-HU" sz="2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Courville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):</a:t>
            </a:r>
            <a:r>
              <a:rPr lang="hu-HU" sz="22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Az elméleti alapok megértéséhez.</a:t>
            </a:r>
          </a:p>
          <a:p>
            <a:pPr>
              <a:lnSpc>
                <a:spcPct val="90000"/>
              </a:lnSpc>
              <a:spcBef>
                <a:spcPts val="600"/>
              </a:spcBef>
            </a:pP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Hasznos eszközök</a:t>
            </a:r>
            <a:endParaRPr lang="hu-HU" sz="22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342900" lvl="0" indent="-163513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Kaggle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hu-HU" sz="22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https://www.kaggle.</a:t>
            </a:r>
            <a:r>
              <a:rPr lang="hu-HU" sz="2200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com</a:t>
            </a:r>
            <a:r>
              <a:rPr lang="hu-HU" sz="2200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Ingyenes GPU-k, versenyek és valós adathalmazok.</a:t>
            </a:r>
          </a:p>
          <a:p>
            <a:pPr marL="342900" lvl="0" indent="-163513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Google </a:t>
            </a:r>
            <a:r>
              <a:rPr lang="hu-HU" sz="22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Colab</a:t>
            </a: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:</a:t>
            </a:r>
            <a:r>
              <a:rPr lang="hu-HU" sz="22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3"/>
              </a:rPr>
              <a:t>https://colab.research.google.com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Online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Jupyter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notebook </a:t>
            </a:r>
            <a:r>
              <a:rPr lang="hu-HU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TensorFlow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GPU.</a:t>
            </a:r>
          </a:p>
          <a:p>
            <a:pPr marL="342900" lvl="0" indent="-163513">
              <a:lnSpc>
                <a:spcPct val="90000"/>
              </a:lnSpc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hu-HU" sz="22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GitHub:</a:t>
            </a:r>
            <a:r>
              <a:rPr lang="hu-HU" sz="22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4"/>
              </a:rPr>
              <a:t>https://github.com/tensorflow</a:t>
            </a:r>
            <a:r>
              <a:rPr lang="hu-HU" sz="2200" u="sng" kern="100" dirty="0">
                <a:solidFill>
                  <a:srgbClr val="467886"/>
                </a:solidFill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Nyílt forráskódú </a:t>
            </a:r>
            <a:r>
              <a:rPr lang="hu-HU" sz="22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TensorFlow</a:t>
            </a:r>
            <a:r>
              <a:rPr lang="hu-HU" sz="22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projektek, példák.</a:t>
            </a:r>
          </a:p>
        </p:txBody>
      </p:sp>
    </p:spTree>
    <p:extLst>
      <p:ext uri="{BB962C8B-B14F-4D97-AF65-F5344CB8AC3E}">
        <p14:creationId xmlns:p14="http://schemas.microsoft.com/office/powerpoint/2010/main" val="223469462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52239" y="1363631"/>
            <a:ext cx="3208283" cy="717441"/>
          </a:xfrm>
        </p:spPr>
        <p:txBody>
          <a:bodyPr>
            <a:normAutofit/>
          </a:bodyPr>
          <a:lstStyle/>
          <a:p>
            <a:r>
              <a:rPr sz="2600" b="1" dirty="0" err="1">
                <a:latin typeface="Times New Roman"/>
              </a:rPr>
              <a:t>PyTorch</a:t>
            </a:r>
            <a:r>
              <a:rPr lang="hu-HU" sz="2600" b="1" dirty="0">
                <a:latin typeface="Times New Roman"/>
              </a:rPr>
              <a:t> definíciója:</a:t>
            </a:r>
            <a:endParaRPr sz="2600" b="1" dirty="0"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183164" y="2081072"/>
            <a:ext cx="10292255" cy="252519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sz="2600" dirty="0">
                <a:latin typeface="Times New Roman"/>
              </a:rPr>
              <a:t>A </a:t>
            </a:r>
            <a:r>
              <a:rPr sz="2600" dirty="0" err="1">
                <a:latin typeface="Times New Roman"/>
              </a:rPr>
              <a:t>PyTorch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egy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nyílt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forráskódú</a:t>
            </a:r>
            <a:r>
              <a:rPr sz="2600" dirty="0">
                <a:latin typeface="Times New Roman"/>
              </a:rPr>
              <a:t> </a:t>
            </a:r>
            <a:r>
              <a:rPr sz="2600" b="1" dirty="0" err="1">
                <a:latin typeface="Times New Roman"/>
              </a:rPr>
              <a:t>mélytanulási</a:t>
            </a:r>
            <a:r>
              <a:rPr sz="2600" b="1" dirty="0">
                <a:latin typeface="Times New Roman"/>
              </a:rPr>
              <a:t> </a:t>
            </a:r>
            <a:r>
              <a:rPr sz="2600" b="1" dirty="0" err="1">
                <a:latin typeface="Times New Roman"/>
              </a:rPr>
              <a:t>keretrendszer</a:t>
            </a:r>
            <a:r>
              <a:rPr sz="2600" dirty="0">
                <a:latin typeface="Times New Roman"/>
              </a:rPr>
              <a:t>, </a:t>
            </a:r>
            <a:r>
              <a:rPr sz="2600" dirty="0" err="1">
                <a:latin typeface="Times New Roman"/>
              </a:rPr>
              <a:t>amelyet</a:t>
            </a:r>
            <a:r>
              <a:rPr sz="2600" dirty="0">
                <a:latin typeface="Times New Roman"/>
              </a:rPr>
              <a:t> a Facebook AI Research (FAIR) </a:t>
            </a:r>
            <a:r>
              <a:rPr sz="2600" dirty="0" err="1">
                <a:latin typeface="Times New Roman"/>
              </a:rPr>
              <a:t>fejlesztett</a:t>
            </a:r>
            <a:r>
              <a:rPr sz="2600" dirty="0">
                <a:latin typeface="Times New Roman"/>
              </a:rPr>
              <a:t>. </a:t>
            </a:r>
            <a:endParaRPr lang="hu-HU" sz="2600" dirty="0">
              <a:latin typeface="Times New Roman"/>
            </a:endParaRPr>
          </a:p>
          <a:p>
            <a:pPr marL="0" indent="0">
              <a:buNone/>
            </a:pPr>
            <a:r>
              <a:rPr sz="2600" dirty="0">
                <a:latin typeface="Times New Roman"/>
              </a:rPr>
              <a:t>A </a:t>
            </a:r>
            <a:r>
              <a:rPr sz="2600" dirty="0" err="1">
                <a:latin typeface="Times New Roman"/>
              </a:rPr>
              <a:t>keretrendszer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támogatja</a:t>
            </a:r>
            <a:r>
              <a:rPr sz="2600" dirty="0">
                <a:latin typeface="Times New Roman"/>
              </a:rPr>
              <a:t> a tensor-</a:t>
            </a:r>
            <a:r>
              <a:rPr sz="2600" dirty="0" err="1">
                <a:latin typeface="Times New Roman"/>
              </a:rPr>
              <a:t>alapú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számításokat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és</a:t>
            </a:r>
            <a:r>
              <a:rPr sz="2600" dirty="0">
                <a:latin typeface="Times New Roman"/>
              </a:rPr>
              <a:t> a </a:t>
            </a:r>
            <a:r>
              <a:rPr sz="2600" dirty="0" err="1">
                <a:latin typeface="Times New Roman"/>
              </a:rPr>
              <a:t>dinamikus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számítási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gráfok</a:t>
            </a:r>
            <a:r>
              <a:rPr sz="2600" dirty="0">
                <a:latin typeface="Times New Roman"/>
              </a:rPr>
              <a:t> </a:t>
            </a:r>
            <a:r>
              <a:rPr sz="2600" dirty="0" err="1">
                <a:latin typeface="Times New Roman"/>
              </a:rPr>
              <a:t>használatát</a:t>
            </a:r>
            <a:r>
              <a:rPr sz="2600" dirty="0">
                <a:latin typeface="Times New Roman"/>
              </a:rPr>
              <a:t>.</a:t>
            </a:r>
            <a:endParaRPr lang="hu-HU" sz="2600" dirty="0">
              <a:latin typeface="Times New Roman"/>
            </a:endParaRPr>
          </a:p>
          <a:p>
            <a:pPr marL="0" indent="0">
              <a:buNone/>
            </a:pPr>
            <a:r>
              <a:rPr lang="hu-HU" sz="2600" dirty="0">
                <a:latin typeface="Times New Roman"/>
              </a:rPr>
              <a:t>Különösen alkalmas kutatási prototípusok készítésére és kisebb projektek gyors fejlesztésére.</a:t>
            </a:r>
          </a:p>
        </p:txBody>
      </p:sp>
      <p:sp>
        <p:nvSpPr>
          <p:cNvPr id="5" name="Szövegdoboz 4">
            <a:extLst>
              <a:ext uri="{FF2B5EF4-FFF2-40B4-BE49-F238E27FC236}">
                <a16:creationId xmlns:a16="http://schemas.microsoft.com/office/drawing/2014/main" id="{A7C81518-B6D0-8DDB-3104-D212199615F6}"/>
              </a:ext>
            </a:extLst>
          </p:cNvPr>
          <p:cNvSpPr txBox="1"/>
          <p:nvPr/>
        </p:nvSpPr>
        <p:spPr>
          <a:xfrm>
            <a:off x="2405743" y="602232"/>
            <a:ext cx="716805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hu-HU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7. </a:t>
            </a:r>
            <a:r>
              <a:rPr kumimoji="0" lang="hu-HU" sz="32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PyTorch</a:t>
            </a:r>
            <a:r>
              <a:rPr kumimoji="0" lang="hu-HU" sz="32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: Mélytanulási keretrendszer</a:t>
            </a:r>
            <a:endParaRPr lang="hu-HU" sz="3200" b="1" dirty="0"/>
          </a:p>
        </p:txBody>
      </p:sp>
      <p:sp>
        <p:nvSpPr>
          <p:cNvPr id="8" name="Dia számának helye 7">
            <a:extLst>
              <a:ext uri="{FF2B5EF4-FFF2-40B4-BE49-F238E27FC236}">
                <a16:creationId xmlns:a16="http://schemas.microsoft.com/office/drawing/2014/main" id="{0D1313C2-E04F-4773-433D-FE5BFA223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45</a:t>
            </a:fld>
            <a:endParaRPr lang="hu-HU"/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26458EE3-28BE-61A4-FFCB-9E940F65669C}"/>
              </a:ext>
            </a:extLst>
          </p:cNvPr>
          <p:cNvSpPr txBox="1">
            <a:spLocks/>
          </p:cNvSpPr>
          <p:nvPr/>
        </p:nvSpPr>
        <p:spPr>
          <a:xfrm>
            <a:off x="752239" y="4701334"/>
            <a:ext cx="11154104" cy="1481275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hu-HU" sz="2400" b="1" dirty="0">
                <a:latin typeface="Times New Roman"/>
              </a:rPr>
              <a:t>Előnyök: </a:t>
            </a:r>
            <a:r>
              <a:rPr lang="hu-HU" sz="2400" dirty="0">
                <a:latin typeface="Times New Roman"/>
              </a:rPr>
              <a:t>Rugalmasság, gyors prototípus készítés. Python-stílus, intuitív felhasználás. </a:t>
            </a:r>
            <a:br>
              <a:rPr lang="hu-HU" sz="2400" dirty="0">
                <a:latin typeface="Times New Roman"/>
              </a:rPr>
            </a:br>
            <a:r>
              <a:rPr lang="hu-HU" sz="2400" dirty="0">
                <a:latin typeface="Times New Roman"/>
              </a:rPr>
              <a:t>Számos nyílt forráskódú projekt. Fejlett eszközök: </a:t>
            </a:r>
            <a:r>
              <a:rPr lang="hu-HU" sz="2400" dirty="0" err="1">
                <a:latin typeface="Times New Roman"/>
              </a:rPr>
              <a:t>TorchVision</a:t>
            </a:r>
            <a:r>
              <a:rPr lang="hu-HU" sz="2400" dirty="0">
                <a:latin typeface="Times New Roman"/>
              </a:rPr>
              <a:t>, </a:t>
            </a:r>
            <a:r>
              <a:rPr lang="hu-HU" sz="2400" dirty="0" err="1">
                <a:latin typeface="Times New Roman"/>
              </a:rPr>
              <a:t>TorchText</a:t>
            </a:r>
            <a:r>
              <a:rPr lang="hu-HU" sz="2400" dirty="0">
                <a:latin typeface="Times New Roman"/>
              </a:rPr>
              <a:t>, </a:t>
            </a:r>
            <a:r>
              <a:rPr lang="hu-HU" sz="2400" dirty="0" err="1">
                <a:latin typeface="Times New Roman"/>
              </a:rPr>
              <a:t>TorchAudio</a:t>
            </a:r>
            <a:r>
              <a:rPr lang="hu-HU" sz="2400" dirty="0">
                <a:latin typeface="Times New Roman"/>
              </a:rPr>
              <a:t>.</a:t>
            </a:r>
          </a:p>
          <a:p>
            <a:pPr marL="0" indent="0">
              <a:buNone/>
            </a:pPr>
            <a:r>
              <a:rPr lang="hu-HU" sz="2400" b="1" dirty="0">
                <a:latin typeface="Times New Roman"/>
              </a:rPr>
              <a:t>Hátrányok:</a:t>
            </a:r>
            <a:r>
              <a:rPr lang="hu-HU" sz="2400" dirty="0">
                <a:latin typeface="Times New Roman"/>
              </a:rPr>
              <a:t> Nagy skálán nem mindig hatékony. Mobil és beágyazott rendszerek támogatása korlátozott.</a:t>
            </a:r>
          </a:p>
        </p:txBody>
      </p:sp>
    </p:spTree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23085"/>
            <a:ext cx="2286000" cy="612337"/>
          </a:xfrm>
        </p:spPr>
        <p:txBody>
          <a:bodyPr>
            <a:normAutofit/>
          </a:bodyPr>
          <a:lstStyle/>
          <a:p>
            <a:r>
              <a:rPr sz="2600" b="1" dirty="0" err="1">
                <a:latin typeface="Times New Roman"/>
              </a:rPr>
              <a:t>Fő</a:t>
            </a:r>
            <a:r>
              <a:rPr sz="2600" b="1" dirty="0">
                <a:latin typeface="Times New Roman"/>
              </a:rPr>
              <a:t> </a:t>
            </a:r>
            <a:r>
              <a:rPr sz="2600" b="1" dirty="0" err="1">
                <a:latin typeface="Times New Roman"/>
              </a:rPr>
              <a:t>jellemzők</a:t>
            </a:r>
            <a:r>
              <a:rPr lang="hu-HU" sz="2600" b="1" dirty="0">
                <a:latin typeface="Times New Roman"/>
              </a:rPr>
              <a:t>:</a:t>
            </a:r>
            <a:endParaRPr sz="2600" b="1" dirty="0"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38460" y="1085426"/>
            <a:ext cx="10616762" cy="4890831"/>
          </a:xfrm>
        </p:spPr>
        <p:txBody>
          <a:bodyPr>
            <a:noAutofit/>
          </a:bodyPr>
          <a:lstStyle/>
          <a:p>
            <a:pPr>
              <a:lnSpc>
                <a:spcPct val="110000"/>
              </a:lnSpc>
              <a:spcBef>
                <a:spcPts val="0"/>
              </a:spcBef>
              <a:spcAft>
                <a:spcPts val="600"/>
              </a:spcAft>
            </a:pPr>
            <a:r>
              <a:rPr lang="hu-HU" sz="2400" b="1" dirty="0">
                <a:latin typeface="Times New Roman"/>
              </a:rPr>
              <a:t>D</a:t>
            </a:r>
            <a:r>
              <a:rPr sz="2400" b="1" dirty="0" err="1">
                <a:latin typeface="Times New Roman"/>
              </a:rPr>
              <a:t>inamikus</a:t>
            </a:r>
            <a:r>
              <a:rPr sz="2400" b="1" dirty="0">
                <a:latin typeface="Times New Roman"/>
              </a:rPr>
              <a:t> </a:t>
            </a:r>
            <a:r>
              <a:rPr sz="2400" b="1" dirty="0" err="1">
                <a:latin typeface="Times New Roman"/>
              </a:rPr>
              <a:t>számítási</a:t>
            </a:r>
            <a:r>
              <a:rPr sz="2400" b="1" dirty="0">
                <a:latin typeface="Times New Roman"/>
              </a:rPr>
              <a:t> </a:t>
            </a:r>
            <a:r>
              <a:rPr sz="2400" b="1" dirty="0" err="1">
                <a:latin typeface="Times New Roman"/>
              </a:rPr>
              <a:t>gráfok</a:t>
            </a:r>
            <a:r>
              <a:rPr sz="2400" b="1" dirty="0">
                <a:latin typeface="Times New Roman"/>
              </a:rPr>
              <a:t>:</a:t>
            </a:r>
            <a:r>
              <a:rPr lang="hu-HU" sz="2400" b="1" dirty="0">
                <a:latin typeface="Times New Roman"/>
              </a:rPr>
              <a:t> </a:t>
            </a:r>
            <a:r>
              <a:rPr sz="2400" dirty="0">
                <a:latin typeface="Times New Roman"/>
              </a:rPr>
              <a:t>A </a:t>
            </a:r>
            <a:r>
              <a:rPr sz="2400" dirty="0" err="1">
                <a:latin typeface="Times New Roman"/>
              </a:rPr>
              <a:t>gráf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dinamikusan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épül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fel</a:t>
            </a:r>
            <a:r>
              <a:rPr lang="hu-HU" sz="2400" dirty="0">
                <a:latin typeface="Times New Roman"/>
              </a:rPr>
              <a:t> a kód futtatása közben</a:t>
            </a:r>
            <a:r>
              <a:rPr sz="2400" dirty="0">
                <a:latin typeface="Times New Roman"/>
              </a:rPr>
              <a:t>.</a:t>
            </a:r>
          </a:p>
          <a:p>
            <a:pPr>
              <a:lnSpc>
                <a:spcPct val="110000"/>
              </a:lnSpc>
              <a:spcBef>
                <a:spcPts val="0"/>
              </a:spcBef>
            </a:pPr>
            <a:r>
              <a:rPr sz="2400" b="1" dirty="0">
                <a:latin typeface="Times New Roman"/>
              </a:rPr>
              <a:t>Tensor </a:t>
            </a:r>
            <a:r>
              <a:rPr sz="2400" b="1" dirty="0" err="1">
                <a:latin typeface="Times New Roman"/>
              </a:rPr>
              <a:t>alapú</a:t>
            </a:r>
            <a:r>
              <a:rPr sz="2400" b="1" dirty="0">
                <a:latin typeface="Times New Roman"/>
              </a:rPr>
              <a:t> </a:t>
            </a:r>
            <a:r>
              <a:rPr sz="2400" b="1" dirty="0" err="1">
                <a:latin typeface="Times New Roman"/>
              </a:rPr>
              <a:t>számítások</a:t>
            </a:r>
            <a:r>
              <a:rPr sz="2400" b="1" dirty="0">
                <a:latin typeface="Times New Roman"/>
              </a:rPr>
              <a:t> GPU </a:t>
            </a:r>
            <a:r>
              <a:rPr sz="2400" b="1" dirty="0" err="1">
                <a:latin typeface="Times New Roman"/>
              </a:rPr>
              <a:t>támogatással</a:t>
            </a:r>
            <a:r>
              <a:rPr sz="2400" b="1" dirty="0">
                <a:latin typeface="Times New Roman"/>
              </a:rPr>
              <a:t>:</a:t>
            </a:r>
          </a:p>
          <a:p>
            <a:pPr marL="357188" indent="0">
              <a:lnSpc>
                <a:spcPct val="110000"/>
              </a:lnSpc>
              <a:spcBef>
                <a:spcPts val="0"/>
              </a:spcBef>
              <a:buNone/>
            </a:pPr>
            <a:r>
              <a:rPr sz="2400" dirty="0">
                <a:latin typeface="Times New Roman"/>
              </a:rPr>
              <a:t>- GPU-</a:t>
            </a:r>
            <a:r>
              <a:rPr sz="2400" dirty="0" err="1">
                <a:latin typeface="Times New Roman"/>
              </a:rPr>
              <a:t>alapú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gyorsítás</a:t>
            </a:r>
            <a:r>
              <a:rPr lang="hu-HU" sz="2400" dirty="0">
                <a:latin typeface="Times New Roman"/>
              </a:rPr>
              <a:t> lehetősége</a:t>
            </a:r>
            <a:r>
              <a:rPr sz="2400" dirty="0">
                <a:latin typeface="Times New Roman"/>
              </a:rPr>
              <a:t>, </a:t>
            </a:r>
            <a:r>
              <a:rPr sz="2400" dirty="0" err="1">
                <a:latin typeface="Times New Roman"/>
              </a:rPr>
              <a:t>amely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jelentősen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növeli</a:t>
            </a:r>
            <a:r>
              <a:rPr sz="2400" dirty="0">
                <a:latin typeface="Times New Roman"/>
              </a:rPr>
              <a:t> a </a:t>
            </a:r>
            <a:r>
              <a:rPr sz="2400" dirty="0" err="1">
                <a:latin typeface="Times New Roman"/>
              </a:rPr>
              <a:t>számítási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sebességet</a:t>
            </a:r>
            <a:r>
              <a:rPr sz="2400" dirty="0">
                <a:latin typeface="Times New Roman"/>
              </a:rPr>
              <a:t>.</a:t>
            </a:r>
            <a:endParaRPr lang="hu-HU" sz="2400" dirty="0">
              <a:latin typeface="Times New Roman"/>
            </a:endParaRPr>
          </a:p>
          <a:p>
            <a:pPr marL="357188" indent="0">
              <a:lnSpc>
                <a:spcPct val="110000"/>
              </a:lnSpc>
              <a:spcBef>
                <a:spcPts val="0"/>
              </a:spcBef>
              <a:buNone/>
            </a:pPr>
            <a:r>
              <a:rPr lang="hu-HU" sz="2400" dirty="0">
                <a:latin typeface="Times New Roman"/>
              </a:rPr>
              <a:t>- A </a:t>
            </a:r>
            <a:r>
              <a:rPr lang="hu-HU" sz="2400" dirty="0" err="1">
                <a:latin typeface="Times New Roman"/>
              </a:rPr>
              <a:t>tensorok</a:t>
            </a:r>
            <a:r>
              <a:rPr lang="hu-HU" sz="2400" dirty="0">
                <a:latin typeface="Times New Roman"/>
              </a:rPr>
              <a:t> a </a:t>
            </a:r>
            <a:r>
              <a:rPr lang="hu-HU" sz="2400" dirty="0" err="1">
                <a:latin typeface="Times New Roman"/>
              </a:rPr>
              <a:t>NumPy</a:t>
            </a:r>
            <a:r>
              <a:rPr lang="hu-HU" sz="2400" dirty="0">
                <a:latin typeface="Times New Roman"/>
              </a:rPr>
              <a:t>-hoz hasonlóak, de ezek </a:t>
            </a:r>
            <a:r>
              <a:rPr lang="hu-HU" sz="2400" b="1" dirty="0">
                <a:latin typeface="Times New Roman"/>
              </a:rPr>
              <a:t>CUDA-támogatás</a:t>
            </a:r>
            <a:r>
              <a:rPr lang="hu-HU" sz="2400" dirty="0">
                <a:latin typeface="Times New Roman"/>
              </a:rPr>
              <a:t>t is nyújtanak a GPU-</a:t>
            </a:r>
            <a:r>
              <a:rPr lang="hu-HU" sz="2400" dirty="0" err="1">
                <a:latin typeface="Times New Roman"/>
              </a:rPr>
              <a:t>kon</a:t>
            </a:r>
            <a:r>
              <a:rPr lang="hu-HU" sz="2400" dirty="0">
                <a:latin typeface="Times New Roman"/>
              </a:rPr>
              <a:t> történő számításokhoz.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sz="2400" b="1" dirty="0">
                <a:latin typeface="Times New Roman"/>
              </a:rPr>
              <a:t>Python-</a:t>
            </a:r>
            <a:r>
              <a:rPr lang="hu-HU" sz="2400" b="1" dirty="0">
                <a:latin typeface="Times New Roman"/>
              </a:rPr>
              <a:t>integráció</a:t>
            </a:r>
            <a:r>
              <a:rPr sz="2400" b="1" dirty="0">
                <a:latin typeface="Times New Roman"/>
              </a:rPr>
              <a:t>:</a:t>
            </a:r>
          </a:p>
          <a:p>
            <a:pPr marL="357188" indent="0">
              <a:lnSpc>
                <a:spcPct val="110000"/>
              </a:lnSpc>
              <a:spcBef>
                <a:spcPts val="0"/>
              </a:spcBef>
              <a:buNone/>
            </a:pPr>
            <a:r>
              <a:rPr sz="2400" dirty="0">
                <a:latin typeface="Times New Roman"/>
              </a:rPr>
              <a:t>- </a:t>
            </a:r>
            <a:r>
              <a:rPr sz="2400" dirty="0" err="1">
                <a:latin typeface="Times New Roman"/>
              </a:rPr>
              <a:t>Könnyen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kombinálható</a:t>
            </a:r>
            <a:r>
              <a:rPr sz="2400" dirty="0">
                <a:latin typeface="Times New Roman"/>
              </a:rPr>
              <a:t> Python-</a:t>
            </a:r>
            <a:r>
              <a:rPr sz="2400" dirty="0" err="1">
                <a:latin typeface="Times New Roman"/>
              </a:rPr>
              <a:t>könyvtárakkal</a:t>
            </a:r>
            <a:r>
              <a:rPr sz="2400" dirty="0">
                <a:latin typeface="Times New Roman"/>
              </a:rPr>
              <a:t> (NumPy, Pandas).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sz="2400" b="1" dirty="0" err="1">
                <a:latin typeface="Times New Roman"/>
              </a:rPr>
              <a:t>Fejlett</a:t>
            </a:r>
            <a:r>
              <a:rPr sz="2400" b="1" dirty="0">
                <a:latin typeface="Times New Roman"/>
              </a:rPr>
              <a:t> </a:t>
            </a:r>
            <a:r>
              <a:rPr sz="2400" b="1" dirty="0" err="1">
                <a:latin typeface="Times New Roman"/>
              </a:rPr>
              <a:t>automatikus</a:t>
            </a:r>
            <a:r>
              <a:rPr sz="2400" b="1" dirty="0">
                <a:latin typeface="Times New Roman"/>
              </a:rPr>
              <a:t> </a:t>
            </a:r>
            <a:r>
              <a:rPr sz="2400" b="1" dirty="0" err="1">
                <a:latin typeface="Times New Roman"/>
              </a:rPr>
              <a:t>deriválás</a:t>
            </a:r>
            <a:r>
              <a:rPr sz="2400" b="1" dirty="0">
                <a:latin typeface="Times New Roman"/>
              </a:rPr>
              <a:t> </a:t>
            </a:r>
            <a:r>
              <a:rPr sz="2400" dirty="0">
                <a:latin typeface="Times New Roman"/>
              </a:rPr>
              <a:t>(</a:t>
            </a:r>
            <a:r>
              <a:rPr sz="2400" dirty="0" err="1">
                <a:latin typeface="Times New Roman"/>
              </a:rPr>
              <a:t>autograd</a:t>
            </a:r>
            <a:r>
              <a:rPr sz="2400" dirty="0">
                <a:latin typeface="Times New Roman"/>
              </a:rPr>
              <a:t>):</a:t>
            </a:r>
          </a:p>
          <a:p>
            <a:pPr marL="357188" indent="0">
              <a:lnSpc>
                <a:spcPct val="110000"/>
              </a:lnSpc>
              <a:spcBef>
                <a:spcPts val="0"/>
              </a:spcBef>
              <a:buNone/>
            </a:pPr>
            <a:r>
              <a:rPr sz="2400" dirty="0">
                <a:latin typeface="Times New Roman"/>
              </a:rPr>
              <a:t>- </a:t>
            </a:r>
            <a:r>
              <a:rPr sz="2400" dirty="0" err="1">
                <a:latin typeface="Times New Roman"/>
              </a:rPr>
              <a:t>Megkönnyíti</a:t>
            </a:r>
            <a:r>
              <a:rPr sz="2400" dirty="0">
                <a:latin typeface="Times New Roman"/>
              </a:rPr>
              <a:t> a </a:t>
            </a:r>
            <a:r>
              <a:rPr sz="2400" dirty="0" err="1">
                <a:latin typeface="Times New Roman"/>
              </a:rPr>
              <a:t>gradiens-alapú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optimalizációt</a:t>
            </a:r>
            <a:r>
              <a:rPr sz="2400" dirty="0">
                <a:latin typeface="Times New Roman"/>
              </a:rPr>
              <a:t>.</a:t>
            </a:r>
          </a:p>
          <a:p>
            <a:pPr>
              <a:lnSpc>
                <a:spcPct val="110000"/>
              </a:lnSpc>
              <a:spcBef>
                <a:spcPts val="600"/>
              </a:spcBef>
            </a:pPr>
            <a:r>
              <a:rPr sz="2400" b="1" dirty="0" err="1">
                <a:latin typeface="Times New Roman"/>
              </a:rPr>
              <a:t>Kutatási</a:t>
            </a:r>
            <a:r>
              <a:rPr sz="2400" b="1" dirty="0">
                <a:latin typeface="Times New Roman"/>
              </a:rPr>
              <a:t> </a:t>
            </a:r>
            <a:r>
              <a:rPr sz="2400" b="1" dirty="0" err="1">
                <a:latin typeface="Times New Roman"/>
              </a:rPr>
              <a:t>és</a:t>
            </a:r>
            <a:r>
              <a:rPr sz="2400" b="1" dirty="0">
                <a:latin typeface="Times New Roman"/>
              </a:rPr>
              <a:t> </a:t>
            </a:r>
            <a:r>
              <a:rPr sz="2400" b="1" dirty="0" err="1">
                <a:latin typeface="Times New Roman"/>
              </a:rPr>
              <a:t>gyakorlati</a:t>
            </a:r>
            <a:r>
              <a:rPr sz="2400" b="1" dirty="0">
                <a:latin typeface="Times New Roman"/>
              </a:rPr>
              <a:t> </a:t>
            </a:r>
            <a:r>
              <a:rPr sz="2400" b="1" dirty="0" err="1">
                <a:latin typeface="Times New Roman"/>
              </a:rPr>
              <a:t>alkalmazás</a:t>
            </a:r>
            <a:r>
              <a:rPr sz="2400" b="1" dirty="0">
                <a:latin typeface="Times New Roman"/>
              </a:rPr>
              <a:t>:</a:t>
            </a:r>
          </a:p>
          <a:p>
            <a:pPr marL="357188" indent="0">
              <a:lnSpc>
                <a:spcPct val="110000"/>
              </a:lnSpc>
              <a:spcBef>
                <a:spcPts val="0"/>
              </a:spcBef>
              <a:buNone/>
            </a:pPr>
            <a:r>
              <a:rPr sz="2400" dirty="0">
                <a:latin typeface="Times New Roman"/>
              </a:rPr>
              <a:t>- </a:t>
            </a:r>
            <a:r>
              <a:rPr sz="2400" dirty="0" err="1">
                <a:latin typeface="Times New Roman"/>
              </a:rPr>
              <a:t>Ideális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prototípus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készítéshez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és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ipari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alkalmazásokhoz</a:t>
            </a:r>
            <a:r>
              <a:rPr sz="2400" dirty="0">
                <a:latin typeface="Times New Roman"/>
              </a:rPr>
              <a:t>.</a:t>
            </a:r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943FC071-D40F-E2E7-A262-2393013285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46</a:t>
            </a:fld>
            <a:endParaRPr lang="hu-HU"/>
          </a:p>
        </p:txBody>
      </p:sp>
    </p:spTree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481346" y="228352"/>
            <a:ext cx="3744312" cy="54194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</a:pPr>
            <a:r>
              <a:rPr sz="2600" b="1" dirty="0" err="1">
                <a:latin typeface="Times New Roman"/>
              </a:rPr>
              <a:t>PyTorch</a:t>
            </a:r>
            <a:r>
              <a:rPr sz="2600" b="1" dirty="0">
                <a:latin typeface="Times New Roman"/>
              </a:rPr>
              <a:t> </a:t>
            </a:r>
            <a:r>
              <a:rPr lang="hu-HU" sz="2600" b="1" dirty="0">
                <a:latin typeface="Times New Roman"/>
              </a:rPr>
              <a:t>alap</a:t>
            </a:r>
            <a:r>
              <a:rPr sz="2600" b="1" dirty="0" err="1">
                <a:latin typeface="Times New Roman"/>
              </a:rPr>
              <a:t>működés</a:t>
            </a:r>
            <a:r>
              <a:rPr lang="hu-HU" sz="2600" b="1" dirty="0">
                <a:latin typeface="Times New Roman"/>
              </a:rPr>
              <a:t>e</a:t>
            </a:r>
            <a:r>
              <a:rPr sz="2600" b="1" dirty="0">
                <a:latin typeface="Times New Roman"/>
              </a:rPr>
              <a:t>:</a:t>
            </a:r>
            <a:endParaRPr sz="2400" b="1" dirty="0"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17179" y="1668336"/>
            <a:ext cx="3744312" cy="1986456"/>
          </a:xfrm>
          <a:ln>
            <a:solidFill>
              <a:schemeClr val="accent1"/>
            </a:solidFill>
          </a:ln>
        </p:spPr>
        <p:txBody>
          <a:bodyPr>
            <a:noAutofit/>
          </a:bodyPr>
          <a:lstStyle/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sz="1800" b="1" dirty="0"/>
              <a:t>import torch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sz="1800" b="1" dirty="0"/>
              <a:t># Tensor </a:t>
            </a:r>
            <a:r>
              <a:rPr sz="1800" b="1" dirty="0" err="1"/>
              <a:t>létrehozása</a:t>
            </a:r>
            <a:endParaRPr sz="1800" b="1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sz="1800" b="1" dirty="0" err="1"/>
              <a:t>tensor_a</a:t>
            </a:r>
            <a:r>
              <a:rPr sz="1800" b="1" dirty="0"/>
              <a:t> = </a:t>
            </a:r>
            <a:r>
              <a:rPr sz="1800" b="1" dirty="0" err="1"/>
              <a:t>torch.tensor</a:t>
            </a:r>
            <a:r>
              <a:rPr sz="1800" b="1" dirty="0"/>
              <a:t>([1, 2, 3])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sz="1800" b="1" dirty="0"/>
              <a:t>print(</a:t>
            </a:r>
            <a:r>
              <a:rPr sz="1800" b="1" dirty="0" err="1"/>
              <a:t>tensor_a</a:t>
            </a:r>
            <a:r>
              <a:rPr sz="1800" b="1" dirty="0"/>
              <a:t>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sz="1800" b="1" dirty="0"/>
              <a:t># Tensor </a:t>
            </a:r>
            <a:r>
              <a:rPr sz="1800" b="1" dirty="0" err="1"/>
              <a:t>átalakítása</a:t>
            </a:r>
            <a:r>
              <a:rPr sz="1800" b="1" dirty="0"/>
              <a:t> GPU-</a:t>
            </a:r>
            <a:r>
              <a:rPr sz="1800" b="1" dirty="0" err="1"/>
              <a:t>ra</a:t>
            </a:r>
            <a:endParaRPr sz="1800" b="1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sz="1800" b="1" dirty="0"/>
              <a:t>if </a:t>
            </a:r>
            <a:r>
              <a:rPr sz="1800" b="1" dirty="0" err="1"/>
              <a:t>torch.cuda.is_available</a:t>
            </a:r>
            <a:r>
              <a:rPr sz="1800" b="1" dirty="0"/>
              <a:t>():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sz="1800" b="1" dirty="0"/>
              <a:t>    </a:t>
            </a:r>
            <a:r>
              <a:rPr sz="1800" b="1" dirty="0" err="1"/>
              <a:t>tensor_a</a:t>
            </a:r>
            <a:r>
              <a:rPr sz="1800" b="1" dirty="0"/>
              <a:t> = tensor_a.to('</a:t>
            </a:r>
            <a:r>
              <a:rPr sz="1800" b="1" dirty="0" err="1"/>
              <a:t>cuda</a:t>
            </a:r>
            <a:r>
              <a:rPr sz="1800" b="1" dirty="0"/>
              <a:t>')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sz="1800" b="1" dirty="0"/>
              <a:t>    print("Tensor GPU-n:", </a:t>
            </a:r>
            <a:r>
              <a:rPr sz="1800" b="1" dirty="0" err="1"/>
              <a:t>tensor_a</a:t>
            </a:r>
            <a:r>
              <a:rPr sz="1800" b="1" dirty="0"/>
              <a:t>)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D3BDC69-2326-E627-993F-3D0EC7ED62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47</a:t>
            </a:fld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68FE060-F8B9-213C-9DE3-6501FB0D6C28}"/>
              </a:ext>
            </a:extLst>
          </p:cNvPr>
          <p:cNvSpPr txBox="1"/>
          <p:nvPr/>
        </p:nvSpPr>
        <p:spPr>
          <a:xfrm>
            <a:off x="817179" y="3917551"/>
            <a:ext cx="3744312" cy="10064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kumimoji="0" lang="hu-HU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</a:t>
            </a:r>
            <a:r>
              <a:rPr kumimoji="0" lang="hu-HU" sz="22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PyTorch</a:t>
            </a:r>
            <a:r>
              <a:rPr kumimoji="0" lang="hu-HU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kumimoji="0" lang="hu-HU" sz="22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tensorok</a:t>
            </a:r>
            <a:r>
              <a:rPr kumimoji="0" lang="hu-HU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hasonlóak a </a:t>
            </a:r>
            <a:r>
              <a:rPr kumimoji="0" lang="hu-HU" sz="2200" b="0" i="0" u="none" strike="noStrike" kern="1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NumPy</a:t>
            </a:r>
            <a:r>
              <a:rPr kumimoji="0" lang="hu-HU" sz="2200" b="0" i="0" u="none" strike="noStrike" kern="1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tömbökhöz, de GPU támogatást is nyújtanak.</a:t>
            </a:r>
            <a:endParaRPr lang="hu-HU" sz="2200" dirty="0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690B5DFC-4615-EDB7-15BD-4E5CAD6AB918}"/>
              </a:ext>
            </a:extLst>
          </p:cNvPr>
          <p:cNvSpPr txBox="1">
            <a:spLocks/>
          </p:cNvSpPr>
          <p:nvPr/>
        </p:nvSpPr>
        <p:spPr>
          <a:xfrm>
            <a:off x="5400999" y="1002536"/>
            <a:ext cx="5940975" cy="54194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2400" b="1" dirty="0">
                <a:latin typeface="Times New Roman"/>
              </a:rPr>
              <a:t>2. Egyszerű neurális hálózat létrehozása: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1AF2082F-06F2-6F30-6EEB-6B5480670E2C}"/>
              </a:ext>
            </a:extLst>
          </p:cNvPr>
          <p:cNvSpPr txBox="1">
            <a:spLocks/>
          </p:cNvSpPr>
          <p:nvPr/>
        </p:nvSpPr>
        <p:spPr>
          <a:xfrm>
            <a:off x="5108023" y="1668336"/>
            <a:ext cx="6526925" cy="4034223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lIns="91440" tIns="45720" rIns="91440" bIns="45720" rtlCol="0">
            <a:no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b="1" dirty="0"/>
              <a:t>import </a:t>
            </a:r>
            <a:r>
              <a:rPr lang="hu-HU" sz="1800" b="1" dirty="0" err="1"/>
              <a:t>torch</a:t>
            </a:r>
            <a:endParaRPr lang="hu-HU" sz="1800" b="1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b="1" dirty="0"/>
              <a:t>import </a:t>
            </a:r>
            <a:r>
              <a:rPr lang="hu-HU" sz="1800" b="1" dirty="0" err="1"/>
              <a:t>torch.nn</a:t>
            </a:r>
            <a:r>
              <a:rPr lang="hu-HU" sz="1800" b="1" dirty="0"/>
              <a:t> </a:t>
            </a:r>
            <a:r>
              <a:rPr lang="hu-HU" sz="1800" b="1" dirty="0" err="1"/>
              <a:t>as</a:t>
            </a:r>
            <a:r>
              <a:rPr lang="hu-HU" sz="1800" b="1" dirty="0"/>
              <a:t> </a:t>
            </a:r>
            <a:r>
              <a:rPr lang="hu-HU" sz="1800" b="1" dirty="0" err="1"/>
              <a:t>nn</a:t>
            </a:r>
            <a:endParaRPr lang="hu-HU" sz="1800" b="1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b="1" dirty="0"/>
              <a:t>import </a:t>
            </a:r>
            <a:r>
              <a:rPr lang="hu-HU" sz="1800" b="1" dirty="0" err="1"/>
              <a:t>torch.optim</a:t>
            </a:r>
            <a:r>
              <a:rPr lang="hu-HU" sz="1800" b="1" dirty="0"/>
              <a:t> </a:t>
            </a:r>
            <a:r>
              <a:rPr lang="hu-HU" sz="1800" b="1" dirty="0" err="1"/>
              <a:t>as</a:t>
            </a:r>
            <a:r>
              <a:rPr lang="hu-HU" sz="1800" b="1" dirty="0"/>
              <a:t> </a:t>
            </a:r>
            <a:r>
              <a:rPr lang="hu-HU" sz="1800" b="1" dirty="0" err="1"/>
              <a:t>optim</a:t>
            </a:r>
            <a:endParaRPr lang="hu-HU" sz="1800" b="1" dirty="0"/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hu-HU" sz="1800" b="1" dirty="0" err="1"/>
              <a:t>class</a:t>
            </a:r>
            <a:r>
              <a:rPr lang="hu-HU" sz="1800" b="1" dirty="0"/>
              <a:t> </a:t>
            </a:r>
            <a:r>
              <a:rPr lang="hu-HU" sz="1800" b="1" dirty="0" err="1"/>
              <a:t>EgyszeruHalo</a:t>
            </a:r>
            <a:r>
              <a:rPr lang="hu-HU" sz="1800" b="1" dirty="0"/>
              <a:t>(</a:t>
            </a:r>
            <a:r>
              <a:rPr lang="hu-HU" sz="1800" b="1" dirty="0" err="1"/>
              <a:t>nn.Module</a:t>
            </a:r>
            <a:r>
              <a:rPr lang="hu-HU" sz="1800" b="1" dirty="0"/>
              <a:t>):    # Egyszerű neurális hálózat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b="1" dirty="0"/>
              <a:t>    </a:t>
            </a:r>
            <a:r>
              <a:rPr lang="hu-HU" sz="1800" b="1" dirty="0" err="1"/>
              <a:t>def</a:t>
            </a:r>
            <a:r>
              <a:rPr lang="hu-HU" sz="1800" b="1" dirty="0"/>
              <a:t> __</a:t>
            </a:r>
            <a:r>
              <a:rPr lang="hu-HU" sz="1800" b="1" dirty="0" err="1"/>
              <a:t>init</a:t>
            </a:r>
            <a:r>
              <a:rPr lang="hu-HU" sz="1800" b="1" dirty="0"/>
              <a:t>__(</a:t>
            </a:r>
            <a:r>
              <a:rPr lang="hu-HU" sz="1800" b="1" dirty="0" err="1"/>
              <a:t>self</a:t>
            </a:r>
            <a:r>
              <a:rPr lang="hu-HU" sz="1800" b="1" dirty="0"/>
              <a:t>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b="1" dirty="0"/>
              <a:t>        </a:t>
            </a:r>
            <a:r>
              <a:rPr lang="hu-HU" sz="1800" b="1" dirty="0" err="1"/>
              <a:t>super</a:t>
            </a:r>
            <a:r>
              <a:rPr lang="hu-HU" sz="1800" b="1" dirty="0"/>
              <a:t>(</a:t>
            </a:r>
            <a:r>
              <a:rPr lang="hu-HU" sz="1800" b="1" dirty="0" err="1"/>
              <a:t>EgyszeruHalo</a:t>
            </a:r>
            <a:r>
              <a:rPr lang="hu-HU" sz="1800" b="1" dirty="0"/>
              <a:t>, </a:t>
            </a:r>
            <a:r>
              <a:rPr lang="hu-HU" sz="1800" b="1" dirty="0" err="1"/>
              <a:t>self</a:t>
            </a:r>
            <a:r>
              <a:rPr lang="hu-HU" sz="1800" b="1" dirty="0"/>
              <a:t>).__</a:t>
            </a:r>
            <a:r>
              <a:rPr lang="hu-HU" sz="1800" b="1" dirty="0" err="1"/>
              <a:t>init</a:t>
            </a:r>
            <a:r>
              <a:rPr lang="hu-HU" sz="1800" b="1" dirty="0"/>
              <a:t>__()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b="1" dirty="0"/>
              <a:t>        self.fc1 = </a:t>
            </a:r>
            <a:r>
              <a:rPr lang="hu-HU" sz="1800" b="1" dirty="0" err="1"/>
              <a:t>nn.Linear</a:t>
            </a:r>
            <a:r>
              <a:rPr lang="hu-HU" sz="1800" b="1" dirty="0"/>
              <a:t>(784, 128)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b="1" dirty="0"/>
              <a:t>        </a:t>
            </a:r>
            <a:r>
              <a:rPr lang="hu-HU" sz="1800" b="1" dirty="0" err="1"/>
              <a:t>self.relu</a:t>
            </a:r>
            <a:r>
              <a:rPr lang="hu-HU" sz="1800" b="1" dirty="0"/>
              <a:t> = </a:t>
            </a:r>
            <a:r>
              <a:rPr lang="hu-HU" sz="1800" b="1" dirty="0" err="1"/>
              <a:t>nn.ReLU</a:t>
            </a:r>
            <a:r>
              <a:rPr lang="hu-HU" sz="1800" b="1" dirty="0"/>
              <a:t>()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b="1" dirty="0"/>
              <a:t>        self.fc2 = </a:t>
            </a:r>
            <a:r>
              <a:rPr lang="hu-HU" sz="1800" b="1" dirty="0" err="1"/>
              <a:t>nn.Linear</a:t>
            </a:r>
            <a:r>
              <a:rPr lang="hu-HU" sz="1800" b="1" dirty="0"/>
              <a:t>(128, 10)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b="1" dirty="0"/>
              <a:t>    </a:t>
            </a:r>
            <a:r>
              <a:rPr lang="hu-HU" sz="1800" b="1" dirty="0" err="1"/>
              <a:t>def</a:t>
            </a:r>
            <a:r>
              <a:rPr lang="hu-HU" sz="1800" b="1" dirty="0"/>
              <a:t> </a:t>
            </a:r>
            <a:r>
              <a:rPr lang="hu-HU" sz="1800" b="1" dirty="0" err="1"/>
              <a:t>forward</a:t>
            </a:r>
            <a:r>
              <a:rPr lang="hu-HU" sz="1800" b="1" dirty="0"/>
              <a:t>(</a:t>
            </a:r>
            <a:r>
              <a:rPr lang="hu-HU" sz="1800" b="1" dirty="0" err="1"/>
              <a:t>self</a:t>
            </a:r>
            <a:r>
              <a:rPr lang="hu-HU" sz="1800" b="1" dirty="0"/>
              <a:t>, x):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b="1" dirty="0"/>
              <a:t>        x = self.fc1(x)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b="1" dirty="0"/>
              <a:t>        x = </a:t>
            </a:r>
            <a:r>
              <a:rPr lang="hu-HU" sz="1800" b="1" dirty="0" err="1"/>
              <a:t>self.relu</a:t>
            </a:r>
            <a:r>
              <a:rPr lang="hu-HU" sz="1800" b="1" dirty="0"/>
              <a:t>(x)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b="1" dirty="0"/>
              <a:t>        x = self.fc2(x)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b="1" dirty="0"/>
              <a:t>        </a:t>
            </a:r>
            <a:r>
              <a:rPr lang="hu-HU" sz="1800" b="1" dirty="0" err="1"/>
              <a:t>return</a:t>
            </a:r>
            <a:r>
              <a:rPr lang="hu-HU" sz="1800" b="1" dirty="0"/>
              <a:t> x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None/>
            </a:pPr>
            <a:r>
              <a:rPr lang="hu-HU" sz="1800" b="1" dirty="0"/>
              <a:t>modell = </a:t>
            </a:r>
            <a:r>
              <a:rPr lang="hu-HU" sz="1800" b="1" dirty="0" err="1"/>
              <a:t>EgyszeruHalo</a:t>
            </a:r>
            <a:r>
              <a:rPr lang="hu-HU" sz="1800" b="1" dirty="0"/>
              <a:t>()      # Modell inicializálása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b="1" dirty="0"/>
              <a:t># </a:t>
            </a:r>
            <a:r>
              <a:rPr lang="hu-HU" sz="1800" b="1" dirty="0" err="1"/>
              <a:t>Optimizer</a:t>
            </a:r>
            <a:r>
              <a:rPr lang="hu-HU" sz="1800" b="1" dirty="0"/>
              <a:t> és veszteségfüggvény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b="1" dirty="0" err="1"/>
              <a:t>optimizer</a:t>
            </a:r>
            <a:r>
              <a:rPr lang="hu-HU" sz="1800" b="1" dirty="0"/>
              <a:t> = </a:t>
            </a:r>
            <a:r>
              <a:rPr lang="hu-HU" sz="1800" b="1" dirty="0" err="1"/>
              <a:t>optim.Adam</a:t>
            </a:r>
            <a:r>
              <a:rPr lang="hu-HU" sz="1800" b="1" dirty="0"/>
              <a:t>(</a:t>
            </a:r>
            <a:r>
              <a:rPr lang="hu-HU" sz="1800" b="1" dirty="0" err="1"/>
              <a:t>modell.parameters</a:t>
            </a:r>
            <a:r>
              <a:rPr lang="hu-HU" sz="1800" b="1" dirty="0"/>
              <a:t>(), </a:t>
            </a:r>
            <a:r>
              <a:rPr lang="hu-HU" sz="1800" b="1" dirty="0" err="1"/>
              <a:t>lr</a:t>
            </a:r>
            <a:r>
              <a:rPr lang="hu-HU" sz="1800" b="1" dirty="0"/>
              <a:t>=0.001)</a:t>
            </a:r>
          </a:p>
          <a:p>
            <a:pPr marL="0" indent="0">
              <a:lnSpc>
                <a:spcPct val="80000"/>
              </a:lnSpc>
              <a:spcBef>
                <a:spcPts val="0"/>
              </a:spcBef>
              <a:buFont typeface="Arial" panose="020B0604020202020204" pitchFamily="34" charset="0"/>
              <a:buNone/>
            </a:pPr>
            <a:r>
              <a:rPr lang="hu-HU" sz="1800" b="1" dirty="0" err="1"/>
              <a:t>veszteseg_fv</a:t>
            </a:r>
            <a:r>
              <a:rPr lang="hu-HU" sz="1800" b="1" dirty="0"/>
              <a:t> = </a:t>
            </a:r>
            <a:r>
              <a:rPr lang="hu-HU" sz="1800" b="1" dirty="0" err="1"/>
              <a:t>nn.CrossEntropyLoss</a:t>
            </a:r>
            <a:r>
              <a:rPr lang="hu-HU" sz="1800" b="1" dirty="0"/>
              <a:t>()</a:t>
            </a:r>
          </a:p>
        </p:txBody>
      </p:sp>
      <p:sp>
        <p:nvSpPr>
          <p:cNvPr id="10" name="Szövegdoboz 9">
            <a:extLst>
              <a:ext uri="{FF2B5EF4-FFF2-40B4-BE49-F238E27FC236}">
                <a16:creationId xmlns:a16="http://schemas.microsoft.com/office/drawing/2014/main" id="{080FABB1-F00B-2EDE-2B11-B0FE71D4CC4C}"/>
              </a:ext>
            </a:extLst>
          </p:cNvPr>
          <p:cNvSpPr txBox="1"/>
          <p:nvPr/>
        </p:nvSpPr>
        <p:spPr>
          <a:xfrm>
            <a:off x="817179" y="1042674"/>
            <a:ext cx="3460531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1. </a:t>
            </a:r>
            <a:r>
              <a:rPr kumimoji="0" lang="hu-HU" sz="24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Tensor</a:t>
            </a: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j-ea"/>
                <a:cs typeface="+mj-cs"/>
              </a:rPr>
              <a:t> létrehozása</a:t>
            </a:r>
            <a:r>
              <a:rPr kumimoji="0" lang="hu-HU" sz="24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j-ea"/>
                <a:cs typeface="Times New Roman" panose="02020603050405020304" pitchFamily="18" charset="0"/>
              </a:rPr>
              <a:t>: </a:t>
            </a:r>
            <a:endParaRPr lang="hu-HU" dirty="0"/>
          </a:p>
        </p:txBody>
      </p:sp>
      <p:cxnSp>
        <p:nvCxnSpPr>
          <p:cNvPr id="12" name="Egyenes összekötő 11">
            <a:extLst>
              <a:ext uri="{FF2B5EF4-FFF2-40B4-BE49-F238E27FC236}">
                <a16:creationId xmlns:a16="http://schemas.microsoft.com/office/drawing/2014/main" id="{E8E45B9E-2476-F203-8140-48CDB215EAC1}"/>
              </a:ext>
            </a:extLst>
          </p:cNvPr>
          <p:cNvCxnSpPr/>
          <p:nvPr/>
        </p:nvCxnSpPr>
        <p:spPr>
          <a:xfrm>
            <a:off x="4845269" y="1044900"/>
            <a:ext cx="0" cy="4980149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4093029" cy="451304"/>
          </a:xfrm>
        </p:spPr>
        <p:txBody>
          <a:bodyPr>
            <a:normAutofit/>
          </a:bodyPr>
          <a:lstStyle/>
          <a:p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Modell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tanítása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lang="hu-HU" sz="2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MNIST</a:t>
            </a:r>
            <a:endParaRPr sz="24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8F386C1-21FC-3B8A-0317-BD30537970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48</a:t>
            </a:fld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45E2A23F-F66A-AB1F-5E6E-35BE56A73AC2}"/>
              </a:ext>
            </a:extLst>
          </p:cNvPr>
          <p:cNvSpPr txBox="1"/>
          <p:nvPr/>
        </p:nvSpPr>
        <p:spPr>
          <a:xfrm>
            <a:off x="1164771" y="920148"/>
            <a:ext cx="7445829" cy="46089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Egy egyszerű osztályozási probléma modelljének tanítása.</a:t>
            </a:r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AD2F82CD-76FD-0191-1A62-998C9225DBF6}"/>
              </a:ext>
            </a:extLst>
          </p:cNvPr>
          <p:cNvSpPr txBox="1"/>
          <p:nvPr/>
        </p:nvSpPr>
        <p:spPr>
          <a:xfrm>
            <a:off x="1164770" y="1484761"/>
            <a:ext cx="8414659" cy="28362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</a:pPr>
            <a:r>
              <a:rPr lang="hu-HU" b="1" dirty="0"/>
              <a:t># </a:t>
            </a:r>
            <a:r>
              <a:rPr lang="hu-HU" b="1" dirty="0" err="1"/>
              <a:t>Dummy</a:t>
            </a:r>
            <a:r>
              <a:rPr lang="hu-HU" b="1" dirty="0"/>
              <a:t> adatok</a:t>
            </a:r>
          </a:p>
          <a:p>
            <a:pPr>
              <a:lnSpc>
                <a:spcPct val="90000"/>
              </a:lnSpc>
            </a:pPr>
            <a:r>
              <a:rPr lang="hu-HU" b="1" dirty="0"/>
              <a:t>adatok = </a:t>
            </a:r>
            <a:r>
              <a:rPr lang="hu-HU" b="1" dirty="0" err="1"/>
              <a:t>torch.randn</a:t>
            </a:r>
            <a:r>
              <a:rPr lang="hu-HU" b="1" dirty="0"/>
              <a:t>(64, 784)  # 64 mintával, mindegyik 784 bemeneti értékkel</a:t>
            </a:r>
          </a:p>
          <a:p>
            <a:pPr>
              <a:lnSpc>
                <a:spcPct val="90000"/>
              </a:lnSpc>
            </a:pPr>
            <a:r>
              <a:rPr lang="hu-HU" b="1" dirty="0" err="1"/>
              <a:t>cimkek</a:t>
            </a:r>
            <a:r>
              <a:rPr lang="hu-HU" b="1" dirty="0"/>
              <a:t> = </a:t>
            </a:r>
            <a:r>
              <a:rPr lang="hu-HU" b="1" dirty="0" err="1"/>
              <a:t>torch.randint</a:t>
            </a:r>
            <a:r>
              <a:rPr lang="hu-HU" b="1" dirty="0"/>
              <a:t>(0, 10, (64,))  # Véletlenszerű címkék 0-9 között</a:t>
            </a:r>
          </a:p>
          <a:p>
            <a:pPr>
              <a:lnSpc>
                <a:spcPct val="90000"/>
              </a:lnSpc>
            </a:pPr>
            <a:r>
              <a:rPr lang="hu-HU" b="1" dirty="0"/>
              <a:t># Tanítási ciklus</a:t>
            </a:r>
          </a:p>
          <a:p>
            <a:pPr>
              <a:lnSpc>
                <a:spcPct val="90000"/>
              </a:lnSpc>
            </a:pPr>
            <a:r>
              <a:rPr lang="hu-HU" b="1" dirty="0" err="1"/>
              <a:t>for</a:t>
            </a:r>
            <a:r>
              <a:rPr lang="hu-HU" b="1" dirty="0"/>
              <a:t> </a:t>
            </a:r>
            <a:r>
              <a:rPr lang="hu-HU" b="1" dirty="0" err="1"/>
              <a:t>epoch</a:t>
            </a:r>
            <a:r>
              <a:rPr lang="hu-HU" b="1" dirty="0"/>
              <a:t> in </a:t>
            </a:r>
            <a:r>
              <a:rPr lang="hu-HU" b="1" dirty="0" err="1"/>
              <a:t>range</a:t>
            </a:r>
            <a:r>
              <a:rPr lang="hu-HU" b="1" dirty="0"/>
              <a:t>(10):  # 10 tanulási ciklus</a:t>
            </a:r>
          </a:p>
          <a:p>
            <a:pPr>
              <a:lnSpc>
                <a:spcPct val="90000"/>
              </a:lnSpc>
            </a:pPr>
            <a:r>
              <a:rPr lang="hu-HU" b="1" dirty="0"/>
              <a:t>    </a:t>
            </a:r>
            <a:r>
              <a:rPr lang="hu-HU" b="1" dirty="0" err="1"/>
              <a:t>optimizer.zero_grad</a:t>
            </a:r>
            <a:r>
              <a:rPr lang="hu-HU" b="1" dirty="0"/>
              <a:t>()        # Gradiens nullázása</a:t>
            </a:r>
          </a:p>
          <a:p>
            <a:pPr>
              <a:lnSpc>
                <a:spcPct val="90000"/>
              </a:lnSpc>
            </a:pPr>
            <a:r>
              <a:rPr lang="hu-HU" b="1" dirty="0"/>
              <a:t>    kimenet = modell(adatok)     # Előre haladás</a:t>
            </a:r>
          </a:p>
          <a:p>
            <a:pPr>
              <a:lnSpc>
                <a:spcPct val="90000"/>
              </a:lnSpc>
            </a:pPr>
            <a:r>
              <a:rPr lang="hu-HU" b="1" dirty="0"/>
              <a:t>    </a:t>
            </a:r>
            <a:r>
              <a:rPr lang="hu-HU" b="1" dirty="0" err="1"/>
              <a:t>veszteseg</a:t>
            </a:r>
            <a:r>
              <a:rPr lang="hu-HU" b="1" dirty="0"/>
              <a:t> = </a:t>
            </a:r>
            <a:r>
              <a:rPr lang="hu-HU" b="1" dirty="0" err="1"/>
              <a:t>veszteseg_fv</a:t>
            </a:r>
            <a:r>
              <a:rPr lang="hu-HU" b="1" dirty="0"/>
              <a:t>(kimenet, </a:t>
            </a:r>
            <a:r>
              <a:rPr lang="hu-HU" b="1" dirty="0" err="1"/>
              <a:t>cimkek</a:t>
            </a:r>
            <a:r>
              <a:rPr lang="hu-HU" b="1" dirty="0"/>
              <a:t>)  # Veszteség kiszámítása</a:t>
            </a:r>
          </a:p>
          <a:p>
            <a:pPr>
              <a:lnSpc>
                <a:spcPct val="90000"/>
              </a:lnSpc>
            </a:pPr>
            <a:r>
              <a:rPr lang="hu-HU" b="1" dirty="0"/>
              <a:t>    </a:t>
            </a:r>
            <a:r>
              <a:rPr lang="hu-HU" b="1" dirty="0" err="1"/>
              <a:t>veszteseg.backward</a:t>
            </a:r>
            <a:r>
              <a:rPr lang="hu-HU" b="1" dirty="0"/>
              <a:t>()         # Hátrafelé haladás (gradiens számítás)</a:t>
            </a:r>
          </a:p>
          <a:p>
            <a:pPr>
              <a:lnSpc>
                <a:spcPct val="90000"/>
              </a:lnSpc>
            </a:pPr>
            <a:r>
              <a:rPr lang="hu-HU" b="1" dirty="0"/>
              <a:t>    </a:t>
            </a:r>
            <a:r>
              <a:rPr lang="hu-HU" b="1" dirty="0" err="1"/>
              <a:t>optimizer.step</a:t>
            </a:r>
            <a:r>
              <a:rPr lang="hu-HU" b="1" dirty="0"/>
              <a:t>()             # Súlyok frissítése</a:t>
            </a:r>
          </a:p>
          <a:p>
            <a:pPr>
              <a:lnSpc>
                <a:spcPct val="90000"/>
              </a:lnSpc>
            </a:pPr>
            <a:r>
              <a:rPr lang="hu-HU" b="1" dirty="0"/>
              <a:t>    print(</a:t>
            </a:r>
            <a:r>
              <a:rPr lang="hu-HU" b="1" dirty="0" err="1"/>
              <a:t>f"Epoch</a:t>
            </a:r>
            <a:r>
              <a:rPr lang="hu-HU" b="1" dirty="0"/>
              <a:t> {epoch+1}, Veszteség: {</a:t>
            </a:r>
            <a:r>
              <a:rPr lang="hu-HU" b="1" dirty="0" err="1"/>
              <a:t>veszteseg.item</a:t>
            </a:r>
            <a:r>
              <a:rPr lang="hu-HU" b="1" dirty="0"/>
              <a:t>()}")</a:t>
            </a:r>
          </a:p>
        </p:txBody>
      </p:sp>
    </p:spTree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8B42803E-09FA-842B-4D07-4DC4FDCD0F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49</a:t>
            </a:fld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CC26727A-F5AE-6960-2E58-4C6E78ED6738}"/>
              </a:ext>
            </a:extLst>
          </p:cNvPr>
          <p:cNvSpPr txBox="1"/>
          <p:nvPr/>
        </p:nvSpPr>
        <p:spPr>
          <a:xfrm>
            <a:off x="494736" y="1212271"/>
            <a:ext cx="5383549" cy="4433458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80000"/>
              </a:lnSpc>
            </a:pPr>
            <a:r>
              <a:rPr lang="hu-HU" sz="1600" b="1" dirty="0"/>
              <a:t>import </a:t>
            </a:r>
            <a:r>
              <a:rPr lang="hu-HU" sz="1600" b="1" dirty="0" err="1"/>
              <a:t>torch</a:t>
            </a:r>
            <a:endParaRPr lang="hu-HU" sz="1600" b="1" dirty="0"/>
          </a:p>
          <a:p>
            <a:pPr>
              <a:lnSpc>
                <a:spcPct val="80000"/>
              </a:lnSpc>
            </a:pPr>
            <a:r>
              <a:rPr lang="hu-HU" sz="1600" b="1" dirty="0"/>
              <a:t>import </a:t>
            </a:r>
            <a:r>
              <a:rPr lang="hu-HU" sz="1600" b="1" dirty="0" err="1"/>
              <a:t>torch.nn</a:t>
            </a:r>
            <a:r>
              <a:rPr lang="hu-HU" sz="1600" b="1" dirty="0"/>
              <a:t> </a:t>
            </a:r>
            <a:r>
              <a:rPr lang="hu-HU" sz="1600" b="1" dirty="0" err="1"/>
              <a:t>as</a:t>
            </a:r>
            <a:r>
              <a:rPr lang="hu-HU" sz="1600" b="1" dirty="0"/>
              <a:t> </a:t>
            </a:r>
            <a:r>
              <a:rPr lang="hu-HU" sz="1600" b="1" dirty="0" err="1"/>
              <a:t>nn</a:t>
            </a:r>
            <a:endParaRPr lang="hu-HU" sz="1600" b="1" dirty="0"/>
          </a:p>
          <a:p>
            <a:pPr>
              <a:lnSpc>
                <a:spcPct val="80000"/>
              </a:lnSpc>
            </a:pPr>
            <a:r>
              <a:rPr lang="hu-HU" sz="1600" b="1" dirty="0"/>
              <a:t>import </a:t>
            </a:r>
            <a:r>
              <a:rPr lang="hu-HU" sz="1600" b="1" dirty="0" err="1"/>
              <a:t>torch.optim</a:t>
            </a:r>
            <a:r>
              <a:rPr lang="hu-HU" sz="1600" b="1" dirty="0"/>
              <a:t> </a:t>
            </a:r>
            <a:r>
              <a:rPr lang="hu-HU" sz="1600" b="1" dirty="0" err="1"/>
              <a:t>as</a:t>
            </a:r>
            <a:r>
              <a:rPr lang="hu-HU" sz="1600" b="1" dirty="0"/>
              <a:t> </a:t>
            </a:r>
            <a:r>
              <a:rPr lang="hu-HU" sz="1600" b="1" dirty="0" err="1"/>
              <a:t>optim</a:t>
            </a:r>
            <a:endParaRPr lang="hu-HU" sz="1600" b="1" dirty="0"/>
          </a:p>
          <a:p>
            <a:pPr>
              <a:lnSpc>
                <a:spcPct val="80000"/>
              </a:lnSpc>
            </a:pPr>
            <a:r>
              <a:rPr lang="hu-HU" sz="1600" b="1" dirty="0"/>
              <a:t>import </a:t>
            </a:r>
            <a:r>
              <a:rPr lang="hu-HU" sz="1600" b="1" dirty="0" err="1"/>
              <a:t>numpy</a:t>
            </a:r>
            <a:r>
              <a:rPr lang="hu-HU" sz="1600" b="1" dirty="0"/>
              <a:t> </a:t>
            </a:r>
            <a:r>
              <a:rPr lang="hu-HU" sz="1600" b="1" dirty="0" err="1"/>
              <a:t>as</a:t>
            </a:r>
            <a:r>
              <a:rPr lang="hu-HU" sz="1600" b="1" dirty="0"/>
              <a:t> </a:t>
            </a:r>
            <a:r>
              <a:rPr lang="hu-HU" sz="1600" b="1" dirty="0" err="1"/>
              <a:t>np</a:t>
            </a:r>
            <a:endParaRPr lang="hu-HU" sz="1600" b="1" dirty="0"/>
          </a:p>
          <a:p>
            <a:pPr>
              <a:lnSpc>
                <a:spcPct val="80000"/>
              </a:lnSpc>
            </a:pPr>
            <a:r>
              <a:rPr lang="hu-HU" sz="1600" b="1" dirty="0"/>
              <a:t># Példa adatok létrehozása</a:t>
            </a:r>
          </a:p>
          <a:p>
            <a:pPr>
              <a:lnSpc>
                <a:spcPct val="80000"/>
              </a:lnSpc>
            </a:pPr>
            <a:r>
              <a:rPr lang="hu-HU" sz="1600" b="1" dirty="0" err="1"/>
              <a:t>np.random.seed</a:t>
            </a:r>
            <a:r>
              <a:rPr lang="hu-HU" sz="1600" b="1" dirty="0"/>
              <a:t>(42)</a:t>
            </a:r>
          </a:p>
          <a:p>
            <a:pPr>
              <a:lnSpc>
                <a:spcPct val="80000"/>
              </a:lnSpc>
            </a:pPr>
            <a:r>
              <a:rPr lang="hu-HU" sz="1600" b="1" dirty="0"/>
              <a:t>x = </a:t>
            </a:r>
            <a:r>
              <a:rPr lang="hu-HU" sz="1600" b="1" dirty="0" err="1"/>
              <a:t>np.random.rand</a:t>
            </a:r>
            <a:r>
              <a:rPr lang="hu-HU" sz="1600" b="1" dirty="0"/>
              <a:t>(100, 1).</a:t>
            </a:r>
            <a:r>
              <a:rPr lang="hu-HU" sz="1600" b="1" dirty="0" err="1"/>
              <a:t>astype</a:t>
            </a:r>
            <a:r>
              <a:rPr lang="hu-HU" sz="1600" b="1" dirty="0"/>
              <a:t>(np.float32)</a:t>
            </a:r>
          </a:p>
          <a:p>
            <a:pPr>
              <a:lnSpc>
                <a:spcPct val="80000"/>
              </a:lnSpc>
            </a:pPr>
            <a:r>
              <a:rPr lang="hu-HU" sz="1600" b="1" dirty="0"/>
              <a:t>y = 4 + 3 * x + </a:t>
            </a:r>
            <a:r>
              <a:rPr lang="hu-HU" sz="1600" b="1" dirty="0" err="1"/>
              <a:t>np.random.randn</a:t>
            </a:r>
            <a:r>
              <a:rPr lang="hu-HU" sz="1600" b="1" dirty="0"/>
              <a:t>(100, 1).</a:t>
            </a:r>
            <a:r>
              <a:rPr lang="hu-HU" sz="1600" b="1" dirty="0" err="1"/>
              <a:t>astype</a:t>
            </a:r>
            <a:r>
              <a:rPr lang="hu-HU" sz="1600" b="1" dirty="0"/>
              <a:t>(np.float32)</a:t>
            </a:r>
          </a:p>
          <a:p>
            <a:pPr>
              <a:lnSpc>
                <a:spcPct val="80000"/>
              </a:lnSpc>
            </a:pPr>
            <a:r>
              <a:rPr lang="hu-HU" sz="1600" b="1" dirty="0"/>
              <a:t># Adatok </a:t>
            </a:r>
            <a:r>
              <a:rPr lang="hu-HU" sz="1600" b="1" dirty="0" err="1"/>
              <a:t>PyTorch</a:t>
            </a:r>
            <a:r>
              <a:rPr lang="hu-HU" sz="1600" b="1" dirty="0"/>
              <a:t> </a:t>
            </a:r>
            <a:r>
              <a:rPr lang="hu-HU" sz="1600" b="1" dirty="0" err="1"/>
              <a:t>tensorokká</a:t>
            </a:r>
            <a:r>
              <a:rPr lang="hu-HU" sz="1600" b="1" dirty="0"/>
              <a:t> alakítása</a:t>
            </a:r>
          </a:p>
          <a:p>
            <a:pPr>
              <a:lnSpc>
                <a:spcPct val="80000"/>
              </a:lnSpc>
            </a:pPr>
            <a:r>
              <a:rPr lang="hu-HU" sz="1600" b="1" dirty="0" err="1"/>
              <a:t>x_tensor</a:t>
            </a:r>
            <a:r>
              <a:rPr lang="hu-HU" sz="1600" b="1" dirty="0"/>
              <a:t> = </a:t>
            </a:r>
            <a:r>
              <a:rPr lang="hu-HU" sz="1600" b="1" dirty="0" err="1"/>
              <a:t>torch.from_numpy</a:t>
            </a:r>
            <a:r>
              <a:rPr lang="hu-HU" sz="1600" b="1" dirty="0"/>
              <a:t>(x)</a:t>
            </a:r>
          </a:p>
          <a:p>
            <a:pPr>
              <a:lnSpc>
                <a:spcPct val="80000"/>
              </a:lnSpc>
            </a:pPr>
            <a:r>
              <a:rPr lang="hu-HU" sz="1600" b="1" dirty="0" err="1"/>
              <a:t>y_tensor</a:t>
            </a:r>
            <a:r>
              <a:rPr lang="hu-HU" sz="1600" b="1" dirty="0"/>
              <a:t> = </a:t>
            </a:r>
            <a:r>
              <a:rPr lang="hu-HU" sz="1600" b="1" dirty="0" err="1"/>
              <a:t>torch.from_numpy</a:t>
            </a:r>
            <a:r>
              <a:rPr lang="hu-HU" sz="1600" b="1" dirty="0"/>
              <a:t>(y)</a:t>
            </a:r>
          </a:p>
          <a:p>
            <a:pPr>
              <a:lnSpc>
                <a:spcPct val="80000"/>
              </a:lnSpc>
            </a:pPr>
            <a:r>
              <a:rPr lang="hu-HU" sz="1600" b="1" dirty="0"/>
              <a:t># Egyszerű neurális hálózat létrehozása</a:t>
            </a:r>
          </a:p>
          <a:p>
            <a:pPr>
              <a:lnSpc>
                <a:spcPct val="80000"/>
              </a:lnSpc>
            </a:pPr>
            <a:r>
              <a:rPr lang="hu-HU" sz="1600" b="1" dirty="0" err="1"/>
              <a:t>class</a:t>
            </a:r>
            <a:r>
              <a:rPr lang="hu-HU" sz="1600" b="1" dirty="0"/>
              <a:t> </a:t>
            </a:r>
            <a:r>
              <a:rPr lang="hu-HU" sz="1600" b="1" dirty="0" err="1"/>
              <a:t>SimpleNN</a:t>
            </a:r>
            <a:r>
              <a:rPr lang="hu-HU" sz="1600" b="1" dirty="0"/>
              <a:t>(</a:t>
            </a:r>
            <a:r>
              <a:rPr lang="hu-HU" sz="1600" b="1" dirty="0" err="1"/>
              <a:t>nn.Module</a:t>
            </a:r>
            <a:r>
              <a:rPr lang="hu-HU" sz="1600" b="1" dirty="0"/>
              <a:t>):</a:t>
            </a:r>
          </a:p>
          <a:p>
            <a:pPr>
              <a:lnSpc>
                <a:spcPct val="80000"/>
              </a:lnSpc>
            </a:pPr>
            <a:r>
              <a:rPr lang="hu-HU" sz="1600" b="1" dirty="0"/>
              <a:t>    </a:t>
            </a:r>
            <a:r>
              <a:rPr lang="hu-HU" sz="1600" b="1" dirty="0" err="1"/>
              <a:t>def</a:t>
            </a:r>
            <a:r>
              <a:rPr lang="hu-HU" sz="1600" b="1" dirty="0"/>
              <a:t> __</a:t>
            </a:r>
            <a:r>
              <a:rPr lang="hu-HU" sz="1600" b="1" dirty="0" err="1"/>
              <a:t>init</a:t>
            </a:r>
            <a:r>
              <a:rPr lang="hu-HU" sz="1600" b="1" dirty="0"/>
              <a:t>__(</a:t>
            </a:r>
            <a:r>
              <a:rPr lang="hu-HU" sz="1600" b="1" dirty="0" err="1"/>
              <a:t>self</a:t>
            </a:r>
            <a:r>
              <a:rPr lang="hu-HU" sz="1600" b="1" dirty="0"/>
              <a:t>):</a:t>
            </a:r>
          </a:p>
          <a:p>
            <a:pPr>
              <a:lnSpc>
                <a:spcPct val="80000"/>
              </a:lnSpc>
            </a:pPr>
            <a:r>
              <a:rPr lang="hu-HU" sz="1600" b="1" dirty="0"/>
              <a:t>        </a:t>
            </a:r>
            <a:r>
              <a:rPr lang="hu-HU" sz="1600" b="1" dirty="0" err="1"/>
              <a:t>super</a:t>
            </a:r>
            <a:r>
              <a:rPr lang="hu-HU" sz="1600" b="1" dirty="0"/>
              <a:t>(</a:t>
            </a:r>
            <a:r>
              <a:rPr lang="hu-HU" sz="1600" b="1" dirty="0" err="1"/>
              <a:t>SimpleNN</a:t>
            </a:r>
            <a:r>
              <a:rPr lang="hu-HU" sz="1600" b="1" dirty="0"/>
              <a:t>, </a:t>
            </a:r>
            <a:r>
              <a:rPr lang="hu-HU" sz="1600" b="1" dirty="0" err="1"/>
              <a:t>self</a:t>
            </a:r>
            <a:r>
              <a:rPr lang="hu-HU" sz="1600" b="1" dirty="0"/>
              <a:t>).__</a:t>
            </a:r>
            <a:r>
              <a:rPr lang="hu-HU" sz="1600" b="1" dirty="0" err="1"/>
              <a:t>init</a:t>
            </a:r>
            <a:r>
              <a:rPr lang="hu-HU" sz="1600" b="1" dirty="0"/>
              <a:t>__()</a:t>
            </a:r>
          </a:p>
          <a:p>
            <a:pPr>
              <a:lnSpc>
                <a:spcPct val="80000"/>
              </a:lnSpc>
            </a:pPr>
            <a:r>
              <a:rPr lang="hu-HU" sz="1600" b="1" dirty="0"/>
              <a:t>        </a:t>
            </a:r>
            <a:r>
              <a:rPr lang="hu-HU" sz="1600" b="1" dirty="0" err="1"/>
              <a:t>self.linear</a:t>
            </a:r>
            <a:r>
              <a:rPr lang="hu-HU" sz="1600" b="1" dirty="0"/>
              <a:t> = </a:t>
            </a:r>
            <a:r>
              <a:rPr lang="hu-HU" sz="1600" b="1" dirty="0" err="1"/>
              <a:t>nn.Linear</a:t>
            </a:r>
            <a:r>
              <a:rPr lang="hu-HU" sz="1600" b="1" dirty="0"/>
              <a:t>(1, 1) </a:t>
            </a:r>
          </a:p>
          <a:p>
            <a:pPr>
              <a:lnSpc>
                <a:spcPct val="80000"/>
              </a:lnSpc>
            </a:pPr>
            <a:r>
              <a:rPr lang="hu-HU" sz="1600" b="1" dirty="0"/>
              <a:t>    </a:t>
            </a:r>
            <a:r>
              <a:rPr lang="hu-HU" sz="1600" b="1" dirty="0" err="1"/>
              <a:t>def</a:t>
            </a:r>
            <a:r>
              <a:rPr lang="hu-HU" sz="1600" b="1" dirty="0"/>
              <a:t> </a:t>
            </a:r>
            <a:r>
              <a:rPr lang="hu-HU" sz="1600" b="1" dirty="0" err="1"/>
              <a:t>forward</a:t>
            </a:r>
            <a:r>
              <a:rPr lang="hu-HU" sz="1600" b="1" dirty="0"/>
              <a:t>(</a:t>
            </a:r>
            <a:r>
              <a:rPr lang="hu-HU" sz="1600" b="1" dirty="0" err="1"/>
              <a:t>self</a:t>
            </a:r>
            <a:r>
              <a:rPr lang="hu-HU" sz="1600" b="1" dirty="0"/>
              <a:t>, x):</a:t>
            </a:r>
          </a:p>
          <a:p>
            <a:pPr>
              <a:lnSpc>
                <a:spcPct val="80000"/>
              </a:lnSpc>
            </a:pPr>
            <a:r>
              <a:rPr lang="hu-HU" sz="1600" b="1" dirty="0"/>
              <a:t>        </a:t>
            </a:r>
            <a:r>
              <a:rPr lang="hu-HU" sz="1600" b="1" dirty="0" err="1"/>
              <a:t>return</a:t>
            </a:r>
            <a:r>
              <a:rPr lang="hu-HU" sz="1600" b="1" dirty="0"/>
              <a:t> </a:t>
            </a:r>
            <a:r>
              <a:rPr lang="hu-HU" sz="1600" b="1" dirty="0" err="1"/>
              <a:t>self.linear</a:t>
            </a:r>
            <a:r>
              <a:rPr lang="hu-HU" sz="1600" b="1" dirty="0"/>
              <a:t>(x)</a:t>
            </a:r>
          </a:p>
          <a:p>
            <a:pPr>
              <a:lnSpc>
                <a:spcPct val="80000"/>
              </a:lnSpc>
            </a:pPr>
            <a:r>
              <a:rPr lang="hu-HU" sz="1600" b="1" dirty="0" err="1"/>
              <a:t>model</a:t>
            </a:r>
            <a:r>
              <a:rPr lang="hu-HU" sz="1600" b="1" dirty="0"/>
              <a:t> = </a:t>
            </a:r>
            <a:r>
              <a:rPr lang="hu-HU" sz="1600" b="1" dirty="0" err="1"/>
              <a:t>SimpleNN</a:t>
            </a:r>
            <a:r>
              <a:rPr lang="hu-HU" sz="1600" b="1" dirty="0"/>
              <a:t>()</a:t>
            </a:r>
          </a:p>
          <a:p>
            <a:pPr>
              <a:lnSpc>
                <a:spcPct val="80000"/>
              </a:lnSpc>
            </a:pPr>
            <a:r>
              <a:rPr lang="hu-HU" sz="1600" b="1" dirty="0"/>
              <a:t># Veszteségfüggvény és optimalizáló</a:t>
            </a:r>
          </a:p>
          <a:p>
            <a:pPr>
              <a:lnSpc>
                <a:spcPct val="80000"/>
              </a:lnSpc>
            </a:pPr>
            <a:r>
              <a:rPr lang="hu-HU" sz="1600" b="1" dirty="0" err="1"/>
              <a:t>criterion</a:t>
            </a:r>
            <a:r>
              <a:rPr lang="hu-HU" sz="1600" b="1" dirty="0"/>
              <a:t> = </a:t>
            </a:r>
            <a:r>
              <a:rPr lang="hu-HU" sz="1600" b="1" dirty="0" err="1"/>
              <a:t>nn.MSELoss</a:t>
            </a:r>
            <a:r>
              <a:rPr lang="hu-HU" sz="1600" b="1" dirty="0"/>
              <a:t>()</a:t>
            </a:r>
          </a:p>
          <a:p>
            <a:pPr>
              <a:lnSpc>
                <a:spcPct val="80000"/>
              </a:lnSpc>
            </a:pPr>
            <a:r>
              <a:rPr lang="hu-HU" sz="1600" b="1" dirty="0" err="1"/>
              <a:t>optimizer</a:t>
            </a:r>
            <a:r>
              <a:rPr lang="hu-HU" sz="1600" b="1" dirty="0"/>
              <a:t> = </a:t>
            </a:r>
            <a:r>
              <a:rPr lang="hu-HU" sz="1600" b="1" dirty="0" err="1"/>
              <a:t>optim.SGD</a:t>
            </a:r>
            <a:r>
              <a:rPr lang="hu-HU" sz="1600" b="1" dirty="0"/>
              <a:t>(</a:t>
            </a:r>
            <a:r>
              <a:rPr lang="hu-HU" sz="1600" b="1" dirty="0" err="1"/>
              <a:t>model.parameters</a:t>
            </a:r>
            <a:r>
              <a:rPr lang="hu-HU" sz="1600" b="1" dirty="0"/>
              <a:t>(), </a:t>
            </a:r>
            <a:r>
              <a:rPr lang="hu-HU" sz="1600" b="1" dirty="0" err="1"/>
              <a:t>lr</a:t>
            </a:r>
            <a:r>
              <a:rPr lang="hu-HU" sz="1600" b="1" dirty="0"/>
              <a:t>=0.01)</a:t>
            </a:r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EB2251AF-A047-FE25-754C-9EA8C01B37D7}"/>
              </a:ext>
            </a:extLst>
          </p:cNvPr>
          <p:cNvSpPr txBox="1"/>
          <p:nvPr/>
        </p:nvSpPr>
        <p:spPr>
          <a:xfrm>
            <a:off x="6008912" y="1212271"/>
            <a:ext cx="5780690" cy="5024389"/>
          </a:xfrm>
          <a:prstGeom prst="rect">
            <a:avLst/>
          </a:prstGeom>
          <a:noFill/>
          <a:ln>
            <a:solidFill>
              <a:schemeClr val="tx2">
                <a:lumMod val="90000"/>
                <a:lumOff val="10000"/>
              </a:schemeClr>
            </a:solidFill>
          </a:ln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Modell betanítása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num_epochs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1000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for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epoch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in 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range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num_epochs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):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model.train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optimizer.zero_grad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outputs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model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x_tensor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loss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criterion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outputs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, 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y_tensor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loss.backward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optimizer.step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if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(epoch+1) % 100 == 0: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    print(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f'Epoch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[{epoch+1}/{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num_epochs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}], 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Loss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: {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loss.item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():.4f}')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Előrejelzések készítése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model.eval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with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torch.no_grad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():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   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y_pred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= 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model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x_tensor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)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# Eredmények megjelenítése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import 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matplotlib.pyplot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as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plt</a:t>
            </a:r>
            <a:endParaRPr kumimoji="0" lang="hu-HU" sz="1600" b="1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ptos" panose="02110004020202020204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plt.scatter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(x, y, 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color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='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blue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', 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label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='Valós adatok')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plt.plot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(x, 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y_pred.numpy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(), 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color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='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red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', 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label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='Előrejelzések')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plt.xlabel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('X értékek')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plt.ylabel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('Y értékek')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plt.title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('Neurális hálózat </a:t>
            </a: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PyTorch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 segítségével')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plt.legend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()</a:t>
            </a:r>
          </a:p>
          <a:p>
            <a:pPr marL="0" marR="0" lvl="0" indent="0" algn="l" defTabSz="914400" rtl="0" eaLnBrk="1" fontAlgn="auto" latinLnBrk="0" hangingPunct="1">
              <a:lnSpc>
                <a:spcPct val="8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hu-HU" sz="1600" b="1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plt.show</a:t>
            </a:r>
            <a:r>
              <a:rPr kumimoji="0" lang="hu-HU" sz="1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Aptos" panose="02110004020202020204"/>
                <a:ea typeface="+mn-ea"/>
                <a:cs typeface="+mn-cs"/>
              </a:rPr>
              <a:t>()</a:t>
            </a:r>
            <a:endParaRPr lang="hu-HU" sz="1600" dirty="0"/>
          </a:p>
        </p:txBody>
      </p:sp>
      <p:sp>
        <p:nvSpPr>
          <p:cNvPr id="8" name="Szövegdoboz 7">
            <a:extLst>
              <a:ext uri="{FF2B5EF4-FFF2-40B4-BE49-F238E27FC236}">
                <a16:creationId xmlns:a16="http://schemas.microsoft.com/office/drawing/2014/main" id="{49A0A0F3-DE2E-179C-61D1-00C6B41E6BEA}"/>
              </a:ext>
            </a:extLst>
          </p:cNvPr>
          <p:cNvSpPr txBox="1"/>
          <p:nvPr/>
        </p:nvSpPr>
        <p:spPr>
          <a:xfrm>
            <a:off x="2656114" y="413762"/>
            <a:ext cx="6803572" cy="4924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0" lang="hu-HU" sz="2600" b="1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 panose="02020603050405020304" pitchFamily="18" charset="0"/>
                <a:ea typeface="+mn-ea"/>
                <a:cs typeface="Times New Roman" panose="02020603050405020304" pitchFamily="18" charset="0"/>
              </a:rPr>
              <a:t>Példa: Egyszerű neurális hálózat létrehozása</a:t>
            </a:r>
            <a:endParaRPr lang="hu-HU" sz="2600" b="1" dirty="0"/>
          </a:p>
        </p:txBody>
      </p:sp>
    </p:spTree>
    <p:extLst>
      <p:ext uri="{BB962C8B-B14F-4D97-AF65-F5344CB8AC3E}">
        <p14:creationId xmlns:p14="http://schemas.microsoft.com/office/powerpoint/2010/main" val="356782030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4400" y="477384"/>
            <a:ext cx="8904514" cy="679904"/>
          </a:xfrm>
        </p:spPr>
        <p:txBody>
          <a:bodyPr>
            <a:normAutofit/>
          </a:bodyPr>
          <a:lstStyle/>
          <a:p>
            <a:r>
              <a:rPr lang="hu-H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élytanulás</a:t>
            </a:r>
            <a:r>
              <a:rPr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3000" b="1" dirty="0">
                <a:latin typeface="Times New Roman" panose="02020603050405020304" pitchFamily="18" charset="0"/>
                <a:cs typeface="Times New Roman" panose="02020603050405020304" pitchFamily="18" charset="0"/>
                <a:sym typeface="Symbol" panose="05050102010706020507" pitchFamily="18" charset="2"/>
              </a:rPr>
              <a:t></a:t>
            </a:r>
            <a:r>
              <a:rPr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gépi</a:t>
            </a:r>
            <a:r>
              <a:rPr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tanulás</a:t>
            </a:r>
            <a:r>
              <a:rPr lang="hu-HU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393373"/>
            <a:ext cx="10755085" cy="4386940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j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ellemzők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features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kiválasztása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71463" indent="0">
              <a:spcBef>
                <a:spcPts val="1200"/>
              </a:spcBef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Hagyományos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gépi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tanulás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Kézi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kiválasztást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igényel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271463" indent="0">
              <a:spcAft>
                <a:spcPts val="1200"/>
              </a:spcAft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Mélytanulás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Automatikusan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tanulja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meg a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legfontosabb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jellemzőket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adatokból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intázatok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felismerése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71463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Gépi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tanulás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Egyszerűbb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modellek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alkalmazása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71463" indent="0">
              <a:spcAft>
                <a:spcPts val="1200"/>
              </a:spcAft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Mélytanulás: Nem lineáris mintázatok felismerése.</a:t>
            </a: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1200"/>
              </a:spcBef>
              <a:spcAft>
                <a:spcPts val="600"/>
              </a:spcAft>
              <a:buNone/>
            </a:pP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Skálázhatóság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271463" indent="0"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Mélytanulás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Jól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működik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nagy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mennyiségű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összetett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problémák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esetén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6694371C-EA7E-D689-ED46-B70A2B5AE6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5</a:t>
            </a:fld>
            <a:endParaRPr lang="hu-HU"/>
          </a:p>
        </p:txBody>
      </p:sp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BEC3E3D7-150D-0FB9-FC09-773623172B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z="240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50</a:t>
            </a:fld>
            <a:endParaRPr lang="hu-HU" sz="24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94861EB5-FC2C-5A43-CFD8-71E42C8E0F83}"/>
              </a:ext>
            </a:extLst>
          </p:cNvPr>
          <p:cNvSpPr txBox="1"/>
          <p:nvPr/>
        </p:nvSpPr>
        <p:spPr>
          <a:xfrm>
            <a:off x="593271" y="408667"/>
            <a:ext cx="11005457" cy="58477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hu-HU" sz="2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Magyarázat:</a:t>
            </a:r>
          </a:p>
          <a:p>
            <a:pPr>
              <a:lnSpc>
                <a:spcPct val="90000"/>
              </a:lnSpc>
            </a:pP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1. Adatok létrehozása:</a:t>
            </a:r>
          </a:p>
          <a:p>
            <a:pPr marL="271463">
              <a:lnSpc>
                <a:spcPct val="9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Példa adatok létrehozása, ahol (x) és (y) lineáris kapcsolatban vannak (némi zajjal).</a:t>
            </a:r>
          </a:p>
          <a:p>
            <a:pPr>
              <a:lnSpc>
                <a:spcPct val="90000"/>
              </a:lnSpc>
              <a:spcAft>
                <a:spcPts val="300"/>
              </a:spcAft>
            </a:pP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2. Adatok </a:t>
            </a:r>
            <a:r>
              <a:rPr lang="hu-H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tensorokká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alakítása:</a:t>
            </a:r>
          </a:p>
          <a:p>
            <a:pPr marL="271463">
              <a:lnSpc>
                <a:spcPct val="9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Az adatok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tensorokká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alakítása a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torch.from_numpy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függvény segítségével.</a:t>
            </a:r>
          </a:p>
          <a:p>
            <a:pPr>
              <a:lnSpc>
                <a:spcPct val="90000"/>
              </a:lnSpc>
            </a:pP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3. Egyszerű neurális hálózat létrehozása:</a:t>
            </a:r>
          </a:p>
          <a:p>
            <a:pPr marL="271463">
              <a:lnSpc>
                <a:spcPct val="9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Egy egyszerű neurális hálózat létrehozása egy lineáris réteggel.</a:t>
            </a:r>
          </a:p>
          <a:p>
            <a:pPr>
              <a:lnSpc>
                <a:spcPct val="90000"/>
              </a:lnSpc>
            </a:pP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4. Veszteségfüggvény és optimalizáló:</a:t>
            </a:r>
          </a:p>
          <a:p>
            <a:pPr marL="271463">
              <a:lnSpc>
                <a:spcPct val="9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veszteségfüggvény (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Mean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Squared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Error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és az optimalizáló (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Stochastic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Gradient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Descent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beállítása.</a:t>
            </a:r>
          </a:p>
          <a:p>
            <a:pPr>
              <a:lnSpc>
                <a:spcPct val="90000"/>
              </a:lnSpc>
            </a:pP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5. Modell betanítása:</a:t>
            </a:r>
          </a:p>
          <a:p>
            <a:pPr marL="271463">
              <a:lnSpc>
                <a:spcPct val="9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 modell betanítása 1000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epoch-on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keresztül. Minden </a:t>
            </a:r>
            <a:r>
              <a:rPr lang="hu-HU"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epoch</a:t>
            </a: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-ban kiszámítjuk a veszteséget, visszaterjesztjük a hibát, és frissítjük a súlyokat.</a:t>
            </a:r>
          </a:p>
          <a:p>
            <a:pPr>
              <a:lnSpc>
                <a:spcPct val="90000"/>
              </a:lnSpc>
            </a:pP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6. Előrejelzések készítése:</a:t>
            </a:r>
          </a:p>
          <a:p>
            <a:pPr marL="271463">
              <a:lnSpc>
                <a:spcPct val="9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Előrejelzések készítése a betanított modell segítségével.</a:t>
            </a:r>
          </a:p>
          <a:p>
            <a:pPr>
              <a:lnSpc>
                <a:spcPct val="90000"/>
              </a:lnSpc>
            </a:pP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7. Eredmények megjelenítése:</a:t>
            </a:r>
          </a:p>
          <a:p>
            <a:pPr marL="271463">
              <a:lnSpc>
                <a:spcPct val="90000"/>
              </a:lnSpc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Az adatok és az előrejelzések megjelenítése egy szórásdiagramon.</a:t>
            </a:r>
          </a:p>
        </p:txBody>
      </p:sp>
    </p:spTree>
    <p:extLst>
      <p:ext uri="{BB962C8B-B14F-4D97-AF65-F5344CB8AC3E}">
        <p14:creationId xmlns:p14="http://schemas.microsoft.com/office/powerpoint/2010/main" val="3885964656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3287486" cy="483961"/>
          </a:xfrm>
        </p:spPr>
        <p:txBody>
          <a:bodyPr>
            <a:normAutofit/>
          </a:bodyPr>
          <a:lstStyle/>
          <a:p>
            <a:r>
              <a:rPr lang="hu-HU" sz="2600" b="1" dirty="0">
                <a:latin typeface="Times New Roman"/>
              </a:rPr>
              <a:t>További </a:t>
            </a:r>
            <a:r>
              <a:rPr sz="2600" b="1" dirty="0">
                <a:latin typeface="Times New Roman"/>
              </a:rPr>
              <a:t> </a:t>
            </a:r>
            <a:r>
              <a:rPr sz="2600" b="1" dirty="0" err="1">
                <a:latin typeface="Times New Roman"/>
              </a:rPr>
              <a:t>eszközök</a:t>
            </a:r>
            <a:endParaRPr sz="2600" b="1" dirty="0">
              <a:latin typeface="Times New Roman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34886" y="849086"/>
            <a:ext cx="8643257" cy="2452460"/>
          </a:xfrm>
        </p:spPr>
        <p:txBody>
          <a:bodyPr>
            <a:noAutofit/>
          </a:bodyPr>
          <a:lstStyle/>
          <a:p>
            <a:pPr>
              <a:spcBef>
                <a:spcPts val="0"/>
              </a:spcBef>
            </a:pPr>
            <a:r>
              <a:rPr sz="2400" dirty="0" err="1">
                <a:latin typeface="Times New Roman"/>
              </a:rPr>
              <a:t>TorchVision</a:t>
            </a:r>
            <a:r>
              <a:rPr sz="2400" dirty="0">
                <a:latin typeface="Times New Roman"/>
              </a:rPr>
              <a:t>: </a:t>
            </a:r>
            <a:r>
              <a:rPr sz="2400" dirty="0" err="1">
                <a:latin typeface="Times New Roman"/>
              </a:rPr>
              <a:t>Előre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betanított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modellek</a:t>
            </a:r>
            <a:r>
              <a:rPr sz="2400" dirty="0">
                <a:latin typeface="Times New Roman"/>
              </a:rPr>
              <a:t>, </a:t>
            </a:r>
            <a:r>
              <a:rPr sz="2400" dirty="0" err="1">
                <a:latin typeface="Times New Roman"/>
              </a:rPr>
              <a:t>képfeldolgozó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eszközök</a:t>
            </a:r>
            <a:r>
              <a:rPr sz="2400" dirty="0">
                <a:latin typeface="Times New Roman"/>
              </a:rPr>
              <a:t>.</a:t>
            </a:r>
          </a:p>
          <a:p>
            <a:pPr>
              <a:spcBef>
                <a:spcPts val="0"/>
              </a:spcBef>
            </a:pPr>
            <a:r>
              <a:rPr sz="2400" dirty="0" err="1">
                <a:latin typeface="Times New Roman"/>
              </a:rPr>
              <a:t>TorchText</a:t>
            </a:r>
            <a:r>
              <a:rPr sz="2400" dirty="0">
                <a:latin typeface="Times New Roman"/>
              </a:rPr>
              <a:t>: </a:t>
            </a:r>
            <a:r>
              <a:rPr sz="2400" dirty="0" err="1">
                <a:latin typeface="Times New Roman"/>
              </a:rPr>
              <a:t>Természetes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nyelv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feldolgozási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eszközök</a:t>
            </a:r>
            <a:r>
              <a:rPr sz="2400" dirty="0">
                <a:latin typeface="Times New Roman"/>
              </a:rPr>
              <a:t>.</a:t>
            </a:r>
          </a:p>
          <a:p>
            <a:pPr>
              <a:spcBef>
                <a:spcPts val="0"/>
              </a:spcBef>
            </a:pPr>
            <a:r>
              <a:rPr sz="2400" dirty="0" err="1">
                <a:latin typeface="Times New Roman"/>
              </a:rPr>
              <a:t>TorchAudio</a:t>
            </a:r>
            <a:r>
              <a:rPr sz="2400" dirty="0">
                <a:latin typeface="Times New Roman"/>
              </a:rPr>
              <a:t>: </a:t>
            </a:r>
            <a:r>
              <a:rPr sz="2400" dirty="0" err="1">
                <a:latin typeface="Times New Roman"/>
              </a:rPr>
              <a:t>Hangfeldolgozási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eszköztár</a:t>
            </a:r>
            <a:r>
              <a:rPr sz="2400" dirty="0">
                <a:latin typeface="Times New Roman"/>
              </a:rPr>
              <a:t>.</a:t>
            </a:r>
          </a:p>
          <a:p>
            <a:pPr>
              <a:spcBef>
                <a:spcPts val="0"/>
              </a:spcBef>
            </a:pPr>
            <a:r>
              <a:rPr sz="2400" dirty="0" err="1">
                <a:latin typeface="Times New Roman"/>
              </a:rPr>
              <a:t>Hivatalos</a:t>
            </a:r>
            <a:r>
              <a:rPr sz="2400" dirty="0">
                <a:latin typeface="Times New Roman"/>
              </a:rPr>
              <a:t> </a:t>
            </a:r>
            <a:r>
              <a:rPr sz="2400" dirty="0" err="1">
                <a:latin typeface="Times New Roman"/>
              </a:rPr>
              <a:t>dokumentáció</a:t>
            </a:r>
            <a:r>
              <a:rPr sz="2400" dirty="0">
                <a:latin typeface="Times New Roman"/>
              </a:rPr>
              <a:t>: [https://pytorch.org/docs/](https://pytorch.org/docs/)</a:t>
            </a:r>
          </a:p>
          <a:p>
            <a:pPr>
              <a:spcBef>
                <a:spcPts val="0"/>
              </a:spcBef>
            </a:pPr>
            <a:r>
              <a:rPr sz="2400" dirty="0">
                <a:latin typeface="Times New Roman"/>
              </a:rPr>
              <a:t>Fast.ai </a:t>
            </a:r>
            <a:r>
              <a:rPr sz="2400" dirty="0" err="1">
                <a:latin typeface="Times New Roman"/>
              </a:rPr>
              <a:t>kurzus</a:t>
            </a:r>
            <a:r>
              <a:rPr sz="2400" dirty="0">
                <a:latin typeface="Times New Roman"/>
              </a:rPr>
              <a:t>: [https://www.fast.ai](https://www.fast.ai)</a:t>
            </a:r>
          </a:p>
          <a:p>
            <a:pPr>
              <a:spcBef>
                <a:spcPts val="0"/>
              </a:spcBef>
            </a:pPr>
            <a:r>
              <a:rPr sz="2400" dirty="0" err="1">
                <a:latin typeface="Times New Roman"/>
              </a:rPr>
              <a:t>Könyv</a:t>
            </a:r>
            <a:r>
              <a:rPr sz="2400" dirty="0">
                <a:latin typeface="Times New Roman"/>
              </a:rPr>
              <a:t>: Deep Learning with </a:t>
            </a:r>
            <a:r>
              <a:rPr sz="2400" dirty="0" err="1">
                <a:latin typeface="Times New Roman"/>
              </a:rPr>
              <a:t>PyTorch</a:t>
            </a:r>
            <a:r>
              <a:rPr sz="2400" dirty="0">
                <a:latin typeface="Times New Roman"/>
              </a:rPr>
              <a:t>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E9A2895B-920F-6C13-D71C-C958E99A9F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51</a:t>
            </a:fld>
            <a:endParaRPr lang="hu-HU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8ED31530-2FB6-E5EB-D949-9CF4C452A0FF}"/>
              </a:ext>
            </a:extLst>
          </p:cNvPr>
          <p:cNvSpPr txBox="1"/>
          <p:nvPr/>
        </p:nvSpPr>
        <p:spPr>
          <a:xfrm>
            <a:off x="925285" y="3429000"/>
            <a:ext cx="10765971" cy="293080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lvl="0">
              <a:lnSpc>
                <a:spcPct val="107000"/>
              </a:lnSpc>
              <a:buSzPts val="1000"/>
              <a:tabLst>
                <a:tab pos="457200" algn="l"/>
              </a:tabLs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Hivatalos dokumentáció:</a:t>
            </a:r>
            <a:r>
              <a:rPr lang="hu-HU" sz="26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  </a:t>
            </a:r>
            <a:r>
              <a:rPr lang="hu-HU" sz="2400" u="sng" kern="100" dirty="0">
                <a:solidFill>
                  <a:srgbClr val="467886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https://pytorch.org/docs/</a:t>
            </a:r>
          </a:p>
          <a:p>
            <a:pPr lvl="0">
              <a:lnSpc>
                <a:spcPct val="107000"/>
              </a:lnSpc>
              <a:buSzPts val="1000"/>
              <a:tabLst>
                <a:tab pos="457200" algn="l"/>
              </a:tabLs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Könyvek:</a:t>
            </a:r>
            <a:endParaRPr lang="hu-HU" sz="2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"Deep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Learning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with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PyTorch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(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Eli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Stevens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Luca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Antiga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Thomas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Viehmann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"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Programming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PyTorch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Deep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Learning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" (Ian Pointer)</a:t>
            </a:r>
          </a:p>
          <a:p>
            <a:pPr lvl="0">
              <a:lnSpc>
                <a:spcPct val="107000"/>
              </a:lnSpc>
              <a:buSzPts val="1000"/>
              <a:tabLst>
                <a:tab pos="457200" algn="l"/>
              </a:tabLst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Online kurzusok:</a:t>
            </a:r>
            <a:endParaRPr lang="hu-HU" sz="2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Fast.ai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PyTorch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kurzus (</a:t>
            </a:r>
            <a:r>
              <a:rPr lang="hu-HU" sz="2400" u="sng" kern="100" dirty="0">
                <a:solidFill>
                  <a:srgbClr val="467886"/>
                </a:solidFill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  <a:hlinkClick r:id="rId2"/>
              </a:rPr>
              <a:t>fast.ai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  <a:p>
            <a:pPr lvl="1">
              <a:lnSpc>
                <a:spcPct val="107000"/>
              </a:lnSpc>
              <a:buSzPts val="1000"/>
              <a:tabLst>
                <a:tab pos="914400" algn="l"/>
              </a:tabLst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PyTorch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for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Deep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Learning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(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Coursera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</a:t>
            </a:r>
            <a:r>
              <a:rPr lang="hu-HU" sz="2400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Udemy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</a:p>
        </p:txBody>
      </p:sp>
    </p:spTree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834D39C-35CA-7984-9012-F447FE1790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971" y="379488"/>
            <a:ext cx="2663283" cy="873843"/>
          </a:xfrm>
        </p:spPr>
        <p:txBody>
          <a:bodyPr>
            <a:normAutofit/>
          </a:bodyPr>
          <a:lstStyle/>
          <a:p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Összegzés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0D1FE38-A05E-DC3F-49FB-E42346A5A7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971" y="1215721"/>
            <a:ext cx="9640229" cy="3214766"/>
          </a:xfrm>
        </p:spPr>
        <p:txBody>
          <a:bodyPr>
            <a:noAutofit/>
          </a:bodyPr>
          <a:lstStyle/>
          <a:p>
            <a:pPr marL="51435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Deep </a:t>
            </a:r>
            <a:r>
              <a:rPr lang="hu-HU" sz="26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Learning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fogalmak megbeszélése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Font typeface="+mj-lt"/>
              <a:buAutoNum type="arabicPeriod"/>
            </a:pPr>
            <a:r>
              <a:rPr lang="hu-HU" sz="2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kumimoji="0" lang="hu-HU" sz="2600" i="0" u="none" strike="noStrike" kern="120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TensorFlow</a:t>
            </a:r>
            <a:r>
              <a:rPr kumimoji="0" lang="hu-HU" sz="260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Times New Roman"/>
                <a:ea typeface="+mn-ea"/>
                <a:cs typeface="+mn-cs"/>
              </a:rPr>
              <a:t> könyvtár alapjainak </a:t>
            </a:r>
            <a:r>
              <a:rPr lang="hu-HU" sz="2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bemutatása</a:t>
            </a:r>
            <a:endParaRPr lang="hu-HU" sz="26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hu-HU" sz="2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Neurális hálózatok felépítése </a:t>
            </a:r>
            <a:r>
              <a:rPr lang="hu-HU" sz="26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TensorFlow-val</a:t>
            </a:r>
            <a:endParaRPr lang="hu-HU" sz="26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hu-HU" sz="2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Egyszerű neurális hálózat megvalósítása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hu-HU" sz="2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Modell betanítása és kiértékelése </a:t>
            </a:r>
            <a:r>
              <a:rPr lang="hu-HU" sz="26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TensorFlow-val</a:t>
            </a:r>
            <a:endParaRPr lang="hu-HU" sz="2600" kern="100" dirty="0">
              <a:solidFill>
                <a:srgbClr val="00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hu-HU" sz="26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TensorFlow</a:t>
            </a:r>
            <a:r>
              <a:rPr lang="hu-HU" sz="2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modellek generálása és optimalizálása</a:t>
            </a:r>
          </a:p>
          <a:p>
            <a:pPr marL="514350" indent="-514350">
              <a:spcBef>
                <a:spcPts val="0"/>
              </a:spcBef>
              <a:spcAft>
                <a:spcPts val="600"/>
              </a:spcAft>
              <a:buAutoNum type="arabicPeriod"/>
            </a:pPr>
            <a:r>
              <a:rPr lang="hu-HU" sz="2600" kern="100" dirty="0" err="1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PyTorch</a:t>
            </a:r>
            <a:r>
              <a:rPr lang="hu-HU" sz="2600" kern="100" dirty="0">
                <a:solidFill>
                  <a:srgbClr val="00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: Mélytanulási keretrendszer ismertetése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4CB5463-570A-C189-2801-7485885CC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52</a:t>
            </a:fld>
            <a:endParaRPr lang="hu-HU"/>
          </a:p>
        </p:txBody>
      </p:sp>
      <p:sp>
        <p:nvSpPr>
          <p:cNvPr id="5" name="Cím 1">
            <a:extLst>
              <a:ext uri="{FF2B5EF4-FFF2-40B4-BE49-F238E27FC236}">
                <a16:creationId xmlns:a16="http://schemas.microsoft.com/office/drawing/2014/main" id="{3935C1D9-84B7-12C0-0A95-152F5767EF9E}"/>
              </a:ext>
            </a:extLst>
          </p:cNvPr>
          <p:cNvSpPr txBox="1">
            <a:spLocks/>
          </p:cNvSpPr>
          <p:nvPr/>
        </p:nvSpPr>
        <p:spPr>
          <a:xfrm>
            <a:off x="4764356" y="4768437"/>
            <a:ext cx="2663283" cy="87384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hu-HU" sz="3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Konzultáció</a:t>
            </a:r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68938E17-8B8D-389E-FF56-78CB7FAF26EC}"/>
              </a:ext>
            </a:extLst>
          </p:cNvPr>
          <p:cNvSpPr txBox="1">
            <a:spLocks/>
          </p:cNvSpPr>
          <p:nvPr/>
        </p:nvSpPr>
        <p:spPr>
          <a:xfrm>
            <a:off x="2816612" y="4739436"/>
            <a:ext cx="7125629" cy="1761892"/>
          </a:xfrm>
          <a:prstGeom prst="rect">
            <a:avLst/>
          </a:prstGeom>
          <a:ln w="7620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u-HU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ctr">
              <a:buNone/>
            </a:pPr>
            <a:r>
              <a:rPr lang="hu-HU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Minden héten csütörtökön 18:00 – 20:00</a:t>
            </a:r>
          </a:p>
          <a:p>
            <a:pPr marL="0" lvl="1" indent="0">
              <a:buFont typeface="Arial" panose="020B0604020202020204" pitchFamily="34" charset="0"/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1" indent="0">
              <a:buFont typeface="Arial" panose="020B0604020202020204" pitchFamily="34" charset="0"/>
              <a:buNone/>
            </a:pPr>
            <a:endParaRPr lang="hu-HU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056246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88438F-004E-6714-4AB5-A9786CD9E6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2483857"/>
            <a:ext cx="10515600" cy="1325563"/>
          </a:xfrm>
        </p:spPr>
        <p:txBody>
          <a:bodyPr>
            <a:normAutofit/>
          </a:bodyPr>
          <a:lstStyle/>
          <a:p>
            <a:pPr algn="ctr"/>
            <a:r>
              <a:rPr lang="hu-HU" sz="6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Köszönöm a figyelmet!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70D822A7-E9D1-03EB-54B7-929C991FF9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53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91410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Táblázat 3">
            <a:extLst>
              <a:ext uri="{FF2B5EF4-FFF2-40B4-BE49-F238E27FC236}">
                <a16:creationId xmlns:a16="http://schemas.microsoft.com/office/drawing/2014/main" id="{9D1014FA-B961-375E-19DF-8672F4498B5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86350637"/>
              </p:ext>
            </p:extLst>
          </p:nvPr>
        </p:nvGraphicFramePr>
        <p:xfrm>
          <a:off x="1230086" y="492678"/>
          <a:ext cx="9921723" cy="5649279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280839">
                  <a:extLst>
                    <a:ext uri="{9D8B030D-6E8A-4147-A177-3AD203B41FA5}">
                      <a16:colId xmlns:a16="http://schemas.microsoft.com/office/drawing/2014/main" val="2896580746"/>
                    </a:ext>
                  </a:extLst>
                </a:gridCol>
                <a:gridCol w="3050161">
                  <a:extLst>
                    <a:ext uri="{9D8B030D-6E8A-4147-A177-3AD203B41FA5}">
                      <a16:colId xmlns:a16="http://schemas.microsoft.com/office/drawing/2014/main" val="2142066418"/>
                    </a:ext>
                  </a:extLst>
                </a:gridCol>
                <a:gridCol w="3590723">
                  <a:extLst>
                    <a:ext uri="{9D8B030D-6E8A-4147-A177-3AD203B41FA5}">
                      <a16:colId xmlns:a16="http://schemas.microsoft.com/office/drawing/2014/main" val="1070917687"/>
                    </a:ext>
                  </a:extLst>
                </a:gridCol>
              </a:tblGrid>
              <a:tr h="48218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2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Jellemző</a:t>
                      </a:r>
                      <a:endParaRPr lang="hu-HU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24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Machine</a:t>
                      </a:r>
                      <a:r>
                        <a:rPr lang="hu-HU" sz="2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hu-HU" sz="24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  <a:endParaRPr lang="hu-HU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2400" b="1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Deep </a:t>
                      </a:r>
                      <a:r>
                        <a:rPr lang="hu-HU" sz="2400" b="1" kern="100" dirty="0" err="1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Learning</a:t>
                      </a:r>
                      <a:endParaRPr lang="hu-HU" sz="2400" b="1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27019503"/>
                  </a:ext>
                </a:extLst>
              </a:tr>
              <a:tr h="48218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Jellemzők kiválasztása</a:t>
                      </a:r>
                      <a:endParaRPr lang="hu-HU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Kézi kiválasztás</a:t>
                      </a:r>
                      <a:endParaRPr lang="hu-HU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Automatikus tanulás</a:t>
                      </a:r>
                      <a:endParaRPr lang="hu-HU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02743365"/>
                  </a:ext>
                </a:extLst>
              </a:tr>
              <a:tr h="48218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Adatigény</a:t>
                      </a:r>
                      <a:endParaRPr lang="hu-HU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Kisebb adathalmaz</a:t>
                      </a:r>
                      <a:endParaRPr lang="hu-HU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Nagy adathalmaz</a:t>
                      </a:r>
                      <a:endParaRPr lang="hu-HU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8069395"/>
                  </a:ext>
                </a:extLst>
              </a:tr>
              <a:tr h="482186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Számítási igény</a:t>
                      </a:r>
                      <a:endParaRPr lang="hu-HU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Alacsony</a:t>
                      </a:r>
                      <a:endParaRPr lang="hu-HU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Magas</a:t>
                      </a:r>
                      <a:endParaRPr lang="hu-HU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16890371"/>
                  </a:ext>
                </a:extLst>
              </a:tr>
              <a:tr h="86268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Átláthatóság</a:t>
                      </a:r>
                      <a:endParaRPr lang="hu-HU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Könnyen értelmezhető</a:t>
                      </a:r>
                      <a:endParaRPr lang="hu-HU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Nehezen interpretálható </a:t>
                      </a:r>
                      <a:br>
                        <a:rPr lang="hu-HU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hu-HU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(fekete doboz)</a:t>
                      </a:r>
                      <a:endParaRPr lang="hu-HU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070771658"/>
                  </a:ext>
                </a:extLst>
              </a:tr>
              <a:tr h="86268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Teljesítmény</a:t>
                      </a:r>
                      <a:endParaRPr lang="hu-HU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Egyszerű problémákra optimalizált</a:t>
                      </a:r>
                      <a:endParaRPr lang="hu-HU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Komplex problémákra optimalizált</a:t>
                      </a:r>
                      <a:endParaRPr lang="hu-HU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98955282"/>
                  </a:ext>
                </a:extLst>
              </a:tr>
              <a:tr h="862682">
                <a:tc>
                  <a:txBody>
                    <a:bodyPr/>
                    <a:lstStyle/>
                    <a:p>
                      <a:pPr algn="r"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Alkalmazási területek</a:t>
                      </a:r>
                      <a:endParaRPr lang="hu-HU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Strukturált adatok</a:t>
                      </a:r>
                      <a:endParaRPr lang="hu-HU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hu-HU" sz="2400" kern="1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Képek, szövegek, hangok feldolgozása</a:t>
                      </a:r>
                      <a:endParaRPr lang="hu-HU" sz="2400" kern="100" dirty="0">
                        <a:solidFill>
                          <a:schemeClr val="tx1"/>
                        </a:solidFill>
                        <a:effectLst/>
                        <a:latin typeface="Times New Roman" panose="020206030504050203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137160" marR="137160" marT="137160" marB="13716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2953265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612955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6749143" cy="788761"/>
          </a:xfrm>
        </p:spPr>
        <p:txBody>
          <a:bodyPr>
            <a:normAutofit/>
          </a:bodyPr>
          <a:lstStyle/>
          <a:p>
            <a:r>
              <a:rPr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Gyakorlati</a:t>
            </a:r>
            <a:r>
              <a:rPr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példák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14400" y="1234735"/>
            <a:ext cx="10515600" cy="4839494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Kép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és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hangfeldolgozás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58775" indent="0">
              <a:spcBef>
                <a:spcPts val="0"/>
              </a:spcBef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Arcfelismerés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Biztonsági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rendszerek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okostelefonok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azonosítása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8775" indent="0">
              <a:spcBef>
                <a:spcPts val="0"/>
              </a:spcBef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Tárgyfelismerés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Autonóm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drónok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vagy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önvezető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autók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érzékelési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rendszerei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8775" indent="0">
              <a:spcBef>
                <a:spcPts val="0"/>
              </a:spcBef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Hangalapú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rendszerek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Alexa, Siri, Google Assistant.</a:t>
            </a:r>
          </a:p>
          <a:p>
            <a:pPr marL="0" indent="0">
              <a:spcBef>
                <a:spcPts val="0"/>
              </a:spcBef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Természetes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nyelv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feldolgozás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(NLP):</a:t>
            </a:r>
          </a:p>
          <a:p>
            <a:pPr marL="358775" indent="0">
              <a:spcBef>
                <a:spcPts val="0"/>
              </a:spcBef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Automatikus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fordítás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Google Translate.</a:t>
            </a:r>
          </a:p>
          <a:p>
            <a:pPr marL="358775" indent="0">
              <a:spcBef>
                <a:spcPts val="0"/>
              </a:spcBef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Chatbotok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virtuális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asszisztensek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8775" indent="0">
              <a:spcBef>
                <a:spcPts val="0"/>
              </a:spcBef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Szövegértelmezés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Tartalom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moderálás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hírek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összefoglalása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spcAft>
                <a:spcPts val="600"/>
              </a:spcAft>
              <a:buNone/>
            </a:pP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Önállóan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tanuló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rendszerek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58775" indent="0">
              <a:spcBef>
                <a:spcPts val="0"/>
              </a:spcBef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Önvezető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autók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Szenzoradatok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feldolgozása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döntéshozatal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8775" indent="0">
              <a:spcBef>
                <a:spcPts val="0"/>
              </a:spcBef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Robotika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Autonóm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gépek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alkalmazkodás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környezethez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8775" indent="0">
              <a:spcBef>
                <a:spcPts val="0"/>
              </a:spcBef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Játékfejlesztés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AI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bonyolult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játékokban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542775BE-603D-B19F-D286-39B1A1B3A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7</a:t>
            </a:fld>
            <a:endParaRPr lang="hu-HU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5127171" cy="581932"/>
          </a:xfrm>
        </p:spPr>
        <p:txBody>
          <a:bodyPr>
            <a:noAutofit/>
          </a:bodyPr>
          <a:lstStyle/>
          <a:p>
            <a:r>
              <a:rPr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Rövid</a:t>
            </a:r>
            <a:r>
              <a:rPr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történeti</a:t>
            </a:r>
            <a:r>
              <a:rPr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30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áttekintés</a:t>
            </a:r>
            <a:endParaRPr sz="30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096282"/>
            <a:ext cx="10820400" cy="5021489"/>
          </a:xfrm>
        </p:spPr>
        <p:txBody>
          <a:bodyPr>
            <a:noAutofit/>
          </a:bodyPr>
          <a:lstStyle/>
          <a:p>
            <a:pPr marL="0" indent="0">
              <a:spcBef>
                <a:spcPts val="0"/>
              </a:spcBef>
              <a:buNone/>
            </a:pP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Kezdetek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58775" indent="0">
              <a:spcBef>
                <a:spcPts val="0"/>
              </a:spcBef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- 1943: McCulloch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Pitts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megalkotja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első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mesterséges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neuront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8775" indent="0">
              <a:spcBef>
                <a:spcPts val="0"/>
              </a:spcBef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- 1958: Frank Rosenblatt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bemutatja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perceptron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modellt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Stagnálás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58775" indent="0">
              <a:spcBef>
                <a:spcPts val="0"/>
              </a:spcBef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Az 1970-es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1980-as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években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technológiai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korlátok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miatt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lelassult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fejlődés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Megújulás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58775" indent="0">
              <a:spcBef>
                <a:spcPts val="0"/>
              </a:spcBef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- 1986: Geoffrey Hinton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társai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bemutatják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visszaterjesztés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(</a:t>
            </a:r>
            <a:r>
              <a:rPr lang="hu-HU"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Backpropagation</a:t>
            </a: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</a:p>
          <a:p>
            <a:pPr marL="358775" indent="0">
              <a:spcBef>
                <a:spcPts val="0"/>
              </a:spcBef>
              <a:buNone/>
            </a:pPr>
            <a:r>
              <a:rPr lang="hu-HU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algoritmust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358775" indent="0">
              <a:spcBef>
                <a:spcPts val="0"/>
              </a:spcBef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- 2000-es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évek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Nagy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adatbázisok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modern GPU-k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révén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új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lendületet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kapott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58775" indent="0">
              <a:spcBef>
                <a:spcPts val="0"/>
              </a:spcBef>
              <a:buNone/>
            </a:pPr>
            <a:r>
              <a:rPr lang="hu-HU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mélytanulás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.</a:t>
            </a:r>
          </a:p>
          <a:p>
            <a:pPr marL="0" indent="0">
              <a:spcBef>
                <a:spcPts val="0"/>
              </a:spcBef>
              <a:buNone/>
            </a:pPr>
            <a:endParaRPr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sz="2400" b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Napjaink</a:t>
            </a:r>
            <a:r>
              <a:rPr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pPr marL="358775" indent="0">
              <a:spcBef>
                <a:spcPts val="0"/>
              </a:spcBef>
              <a:buNone/>
            </a:pP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Mélytanulás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az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ipar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és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tudomány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szinte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minden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területén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4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jelen</a:t>
            </a:r>
            <a:r>
              <a:rPr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van.</a:t>
            </a:r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391FBA3C-C939-7226-A2BB-90C282677E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8</a:t>
            </a:fld>
            <a:endParaRPr lang="hu-HU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 számának helye 1">
            <a:extLst>
              <a:ext uri="{FF2B5EF4-FFF2-40B4-BE49-F238E27FC236}">
                <a16:creationId xmlns:a16="http://schemas.microsoft.com/office/drawing/2014/main" id="{BE683030-B10F-C1EB-C169-CE80889B28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1AC6B40-9665-4BAE-B750-5A40CB73215F}" type="slidenum">
              <a:rPr lang="hu-HU" smtClean="0"/>
              <a:t>9</a:t>
            </a:fld>
            <a:endParaRPr lang="hu-HU"/>
          </a:p>
        </p:txBody>
      </p:sp>
      <p:sp>
        <p:nvSpPr>
          <p:cNvPr id="4" name="Szövegdoboz 3">
            <a:extLst>
              <a:ext uri="{FF2B5EF4-FFF2-40B4-BE49-F238E27FC236}">
                <a16:creationId xmlns:a16="http://schemas.microsoft.com/office/drawing/2014/main" id="{E70980A6-B5E6-F6C1-C8E0-C04AD8D1DA7D}"/>
              </a:ext>
            </a:extLst>
          </p:cNvPr>
          <p:cNvSpPr txBox="1"/>
          <p:nvPr/>
        </p:nvSpPr>
        <p:spPr>
          <a:xfrm>
            <a:off x="723900" y="517433"/>
            <a:ext cx="10744199" cy="59062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>
              <a:lnSpc>
                <a:spcPct val="90000"/>
              </a:lnSpc>
              <a:spcAft>
                <a:spcPts val="1200"/>
              </a:spcAft>
            </a:pPr>
            <a:r>
              <a:rPr lang="hu-HU" sz="30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Mélyhálók alapfogalmai</a:t>
            </a:r>
            <a:endParaRPr lang="hu-HU" sz="30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4625">
              <a:lnSpc>
                <a:spcPct val="90000"/>
              </a:lnSpc>
            </a:pPr>
            <a:r>
              <a:rPr lang="hu-HU" sz="26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1. Neurális hálózatok</a:t>
            </a:r>
            <a:endParaRPr lang="hu-HU" sz="26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174625">
              <a:lnSpc>
                <a:spcPct val="90000"/>
              </a:lnSpc>
            </a:pP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neurális hálózatok az agyban található neuronok működését modellezik. Ezek mesterséges formában történő létrehozása = 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mesterséges neuron 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lehetővé teszi </a:t>
            </a:r>
            <a:b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</a:b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gépi tanulás különböző formáit.</a:t>
            </a:r>
          </a:p>
          <a:p>
            <a:pPr marL="533400" lvl="0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457200" algn="l"/>
              </a:tabLst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Rétegek:</a:t>
            </a:r>
            <a:endParaRPr lang="hu-HU" sz="2400" kern="100" dirty="0">
              <a:effectLst/>
              <a:latin typeface="Times New Roman" panose="02020603050405020304" pitchFamily="18" charset="0"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marL="804863" lvl="1">
              <a:lnSpc>
                <a:spcPct val="90000"/>
              </a:lnSpc>
              <a:buSzPts val="1000"/>
              <a:tabLst>
                <a:tab pos="914400" algn="l"/>
              </a:tabLst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Bemeneti réteg: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Az adatokat fogadja, pl. egy kép pixeleinek intenzitása.</a:t>
            </a:r>
          </a:p>
          <a:p>
            <a:pPr marL="804863" lvl="1">
              <a:lnSpc>
                <a:spcPct val="90000"/>
              </a:lnSpc>
              <a:buSzPts val="1000"/>
              <a:tabLst>
                <a:tab pos="914400" algn="l"/>
              </a:tabLst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Rejtett rétegek: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Feldolgozzák az adatokat, felismerve a </a:t>
            </a:r>
            <a:r>
              <a:rPr lang="hu-HU" sz="2400" b="1" kern="100" dirty="0" err="1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mintázatokat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</a:p>
          <a:p>
            <a:pPr marL="804863" lvl="1">
              <a:lnSpc>
                <a:spcPct val="90000"/>
              </a:lnSpc>
              <a:buSzPts val="1000"/>
              <a:tabLst>
                <a:tab pos="914400" algn="l"/>
              </a:tabLst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- Kimeneti réteg: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Az eredményeket adja vissza, pl. az osztályozás eredményét (0–9 számjegyek).</a:t>
            </a:r>
          </a:p>
          <a:p>
            <a:pPr marL="719138" lvl="0" indent="-17462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719138" algn="l"/>
              </a:tabLst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Neuronok:</a:t>
            </a:r>
            <a:r>
              <a:rPr lang="hu-HU" sz="2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neurális hálózat elemei, amelyek 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egy-egy értéket számolnak ki. 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neuronok a 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bemeneteket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súlyozzák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, majd egy </a:t>
            </a: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aktivációs függvényen </a:t>
            </a:r>
            <a:r>
              <a:rPr lang="hu-HU" sz="2400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keresztül eredményt adnak.</a:t>
            </a:r>
          </a:p>
          <a:p>
            <a:pPr marL="719138" lvl="0" indent="-174625">
              <a:lnSpc>
                <a:spcPct val="90000"/>
              </a:lnSpc>
              <a:spcBef>
                <a:spcPts val="600"/>
              </a:spcBef>
              <a:buFont typeface="Arial" panose="020B0604020202020204" pitchFamily="34" charset="0"/>
              <a:buChar char="•"/>
              <a:tabLst>
                <a:tab pos="719138" algn="l"/>
              </a:tabLst>
            </a:pPr>
            <a:r>
              <a:rPr lang="hu-HU" sz="2400" b="1" kern="1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Kapcsolatok:</a:t>
            </a:r>
            <a:r>
              <a:rPr lang="hu-HU" sz="2400" b="1" kern="100" dirty="0"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A neurális hálózatban a neuronokat </a:t>
            </a:r>
            <a:r>
              <a:rPr lang="hu-HU" sz="2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élek (kapcsolatok) </a:t>
            </a:r>
            <a:r>
              <a:rPr lang="hu-HU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kötik össze. Minden kapcsolat egy </a:t>
            </a:r>
            <a:r>
              <a:rPr lang="hu-HU" sz="2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súlyértékkel</a:t>
            </a:r>
            <a:r>
              <a:rPr lang="hu-HU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 rendelkezik, amely a tanulási folyamat során </a:t>
            </a:r>
            <a:r>
              <a:rPr lang="hu-HU" sz="2400" b="1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frissül</a:t>
            </a:r>
            <a:r>
              <a:rPr lang="hu-HU" sz="2400" dirty="0">
                <a:effectLst/>
                <a:latin typeface="Times New Roman" panose="02020603050405020304" pitchFamily="18" charset="0"/>
                <a:ea typeface="Aptos" panose="020B0004020202020204" pitchFamily="34" charset="0"/>
                <a:cs typeface="Times New Roman" panose="02020603050405020304" pitchFamily="18" charset="0"/>
              </a:rPr>
              <a:t>.</a:t>
            </a:r>
            <a:endParaRPr lang="hu-HU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73906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42eee0cc-f1c1-4533-a4d5-262d2e82bcbc">
      <Terms xmlns="http://schemas.microsoft.com/office/infopath/2007/PartnerControls"/>
    </lcf76f155ced4ddcb4097134ff3c332f>
    <TaxCatchAll xmlns="c6b793a2-9641-430f-9d53-bdb4c3a1b660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kumentum" ma:contentTypeID="0x0101003E8C43DB781AF245935B660B6AB3A456" ma:contentTypeVersion="11" ma:contentTypeDescription="Új dokumentum létrehozása." ma:contentTypeScope="" ma:versionID="adb676fd33ce4fad887e5a89a97f7759">
  <xsd:schema xmlns:xsd="http://www.w3.org/2001/XMLSchema" xmlns:xs="http://www.w3.org/2001/XMLSchema" xmlns:p="http://schemas.microsoft.com/office/2006/metadata/properties" xmlns:ns2="42eee0cc-f1c1-4533-a4d5-262d2e82bcbc" xmlns:ns3="c6b793a2-9641-430f-9d53-bdb4c3a1b660" targetNamespace="http://schemas.microsoft.com/office/2006/metadata/properties" ma:root="true" ma:fieldsID="3491c4df62373e1f10ff9e52451b5d68" ns2:_="" ns3:_="">
    <xsd:import namespace="42eee0cc-f1c1-4533-a4d5-262d2e82bcbc"/>
    <xsd:import namespace="c6b793a2-9641-430f-9d53-bdb4c3a1b660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MediaServiceObjectDetectorVersion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OCR" minOccurs="0"/>
                <xsd:element ref="ns2:MediaServiceGenerationTime" minOccurs="0"/>
                <xsd:element ref="ns2:MediaServiceEventHashCode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42eee0cc-f1c1-4533-a4d5-262d2e82bc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11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lcf76f155ced4ddcb4097134ff3c332f" ma:index="13" nillable="true" ma:taxonomy="true" ma:internalName="lcf76f155ced4ddcb4097134ff3c332f" ma:taxonomyFieldName="MediaServiceImageTags" ma:displayName="Képcímkék" ma:readOnly="false" ma:fieldId="{5cf76f15-5ced-4ddc-b409-7134ff3c332f}" ma:taxonomyMulti="true" ma:sspId="34308edd-cbe0-477a-9645-3c56fd718a83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5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OCR" ma:index="16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7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8" nillable="true" ma:displayName="MediaServiceEventHashCode" ma:hidden="true" ma:internalName="MediaServiceEventHashCode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6b793a2-9641-430f-9d53-bdb4c3a1b660" elementFormDefault="qualified">
    <xsd:import namespace="http://schemas.microsoft.com/office/2006/documentManagement/types"/>
    <xsd:import namespace="http://schemas.microsoft.com/office/infopath/2007/PartnerControls"/>
    <xsd:element name="TaxCatchAll" ma:index="14" nillable="true" ma:displayName="Taxonomy Catch All Column" ma:hidden="true" ma:list="{900995c5-6939-4ce0-b955-2166dfad684c}" ma:internalName="TaxCatchAll" ma:showField="CatchAllData" ma:web="c6b793a2-9641-430f-9d53-bdb4c3a1b660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artalomtípus"/>
        <xsd:element ref="dc:title" minOccurs="0" maxOccurs="1" ma:index="4" ma:displayName="Cím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ADEAF00-B57C-45F6-AE1F-DA127422FE9B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1EAD80EF-6997-499F-A671-1A5BB8A3FAE9}">
  <ds:schemaRefs>
    <ds:schemaRef ds:uri="http://schemas.microsoft.com/office/2006/metadata/properties"/>
    <ds:schemaRef ds:uri="http://schemas.microsoft.com/office/infopath/2007/PartnerControls"/>
    <ds:schemaRef ds:uri="42eee0cc-f1c1-4533-a4d5-262d2e82bcbc"/>
    <ds:schemaRef ds:uri="c6b793a2-9641-430f-9d53-bdb4c3a1b660"/>
  </ds:schemaRefs>
</ds:datastoreItem>
</file>

<file path=customXml/itemProps3.xml><?xml version="1.0" encoding="utf-8"?>
<ds:datastoreItem xmlns:ds="http://schemas.openxmlformats.org/officeDocument/2006/customXml" ds:itemID="{60E5A74A-4300-41B8-A62B-A5366461E9BF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42eee0cc-f1c1-4533-a4d5-262d2e82bcbc"/>
    <ds:schemaRef ds:uri="c6b793a2-9641-430f-9d53-bdb4c3a1b66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27540</TotalTime>
  <Words>6225</Words>
  <Application>Microsoft Office PowerPoint</Application>
  <PresentationFormat>Widescreen</PresentationFormat>
  <Paragraphs>713</Paragraphs>
  <Slides>53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53</vt:i4>
      </vt:variant>
    </vt:vector>
  </HeadingPairs>
  <TitlesOfParts>
    <vt:vector size="54" baseType="lpstr">
      <vt:lpstr>Office-téma</vt:lpstr>
      <vt:lpstr>12. Előadás Python kurzus</vt:lpstr>
      <vt:lpstr>12. Előadás tematikája           Bevezetés a mélytanulásba</vt:lpstr>
      <vt:lpstr>PowerPoint Presentation</vt:lpstr>
      <vt:lpstr>A mélytanulás definíciója </vt:lpstr>
      <vt:lpstr>Mélytanulás  gépi tanulás </vt:lpstr>
      <vt:lpstr>PowerPoint Presentation</vt:lpstr>
      <vt:lpstr>Gyakorlati példák</vt:lpstr>
      <vt:lpstr>Rövid történeti áttekintés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TensorFlow definíciója:</vt:lpstr>
      <vt:lpstr>Alapfogalmak: Tensorok</vt:lpstr>
      <vt:lpstr>Alapfogalmak: Gráf-alapú működés</vt:lpstr>
      <vt:lpstr>PowerPoint Presentation</vt:lpstr>
      <vt:lpstr>Alapstruktúra</vt:lpstr>
      <vt:lpstr>TensorFlow API: Neurális hálózat felépítése</vt:lpstr>
      <vt:lpstr>Példa: Egyszerű neurális hálózat TensorFlow-val</vt:lpstr>
      <vt:lpstr>Modell architektúrák, példák</vt:lpstr>
      <vt:lpstr>Példa: Regresszionális modell</vt:lpstr>
      <vt:lpstr>PowerPoint Presentation</vt:lpstr>
      <vt:lpstr>Adat előkészítése: Az adatok betöltése, normalizálása és előkészítése az edzéshez.</vt:lpstr>
      <vt:lpstr>Modell létrehozása: Egy egyszerű, teljesen összekötött neurális hálózatot hozunk létre. </vt:lpstr>
      <vt:lpstr>Paraméterek inicializálása és konfigurálása</vt:lpstr>
      <vt:lpstr>PowerPoint Presentation</vt:lpstr>
      <vt:lpstr>PowerPoint Presentation</vt:lpstr>
      <vt:lpstr> 1. Modell tanítása 1.1. Optimizer és loss function beállítása Az optimalizáló algoritmus (optimizer) és a veszteségfüggvény (loss function) szerepe a modell tanításában: </vt:lpstr>
      <vt:lpstr>Epochs és batch size jelentősége</vt:lpstr>
      <vt:lpstr>2. Modell kiértékelése  2.1. Pontosság és veszteség mérése</vt:lpstr>
      <vt:lpstr>2.2. Vizualizáció (tanulási görbék) A tanulási folyamat követéséhez érdemes a veszteség és pontosság változását vizualizálni az egyes epoch-ok során. Tanulási görbék rajzolása:</vt:lpstr>
      <vt:lpstr>PowerPoint Presentation</vt:lpstr>
      <vt:lpstr>3. Egyszerű modell tanítás és validáció  Egy teljes tanítási és validációs folyamat egy egyszerű modell példáján:</vt:lpstr>
      <vt:lpstr>PowerPoint Presentation</vt:lpstr>
      <vt:lpstr>PowerPoint Presentation</vt:lpstr>
      <vt:lpstr>2.1. Hiperparaméterek módosítása: Az alábbi példában a batch méretet és az epoch számot változtatjuk.</vt:lpstr>
      <vt:lpstr>2.2. Tanulási sebesség (learning rate) módosítása: A tanulási sebesség módosítása optimalizációs stratégiaként hatékony lehet.</vt:lpstr>
      <vt:lpstr>3. Modell kiértékelése</vt:lpstr>
      <vt:lpstr>PowerPoint Presentation</vt:lpstr>
      <vt:lpstr>PyTorch definíciója:</vt:lpstr>
      <vt:lpstr>Fő jellemzők:</vt:lpstr>
      <vt:lpstr>PyTorch alapműködése:</vt:lpstr>
      <vt:lpstr>3. Modell tanítása, MNIST</vt:lpstr>
      <vt:lpstr>PowerPoint Presentation</vt:lpstr>
      <vt:lpstr>PowerPoint Presentation</vt:lpstr>
      <vt:lpstr>További  eszközök</vt:lpstr>
      <vt:lpstr>Összegzés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Horváthné Hadobás Olga Erzsébet</dc:creator>
  <cp:lastModifiedBy>Horváthné Hadobás Olga Erzsébet</cp:lastModifiedBy>
  <cp:revision>989</cp:revision>
  <dcterms:created xsi:type="dcterms:W3CDTF">2024-09-07T08:28:49Z</dcterms:created>
  <dcterms:modified xsi:type="dcterms:W3CDTF">2024-12-02T04:28:06Z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0x0101003E8C43DB781AF245935B660B6AB3A456</vt:lpwstr>
  </property>
  <property fmtid="{D5CDD505-2E9C-101B-9397-08002B2CF9AE}" pid="3" name="MediaServiceImageTags">
    <vt:lpwstr/>
  </property>
</Properties>
</file>