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1" r:id="rId4"/>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32"/>
    <p:restoredTop sz="94664"/>
  </p:normalViewPr>
  <p:slideViewPr>
    <p:cSldViewPr snapToGrid="0" snapToObjects="1">
      <p:cViewPr varScale="1">
        <p:scale>
          <a:sx n="115" d="100"/>
          <a:sy n="115" d="100"/>
        </p:scale>
        <p:origin x="240"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776646847356907"/>
          <c:y val="0.16146074501097601"/>
          <c:w val="0.67150906507468644"/>
          <c:h val="0.79899953469362806"/>
        </c:manualLayout>
      </c:layout>
      <c:barChart>
        <c:barDir val="bar"/>
        <c:grouping val="percentStacked"/>
        <c:varyColors val="0"/>
        <c:ser>
          <c:idx val="0"/>
          <c:order val="0"/>
          <c:tx>
            <c:strRef>
              <c:f>Sheet1!$B$1</c:f>
              <c:strCache>
                <c:ptCount val="1"/>
                <c:pt idx="0">
                  <c:v>(-2) Very
dissatisfied</c:v>
                </c:pt>
              </c:strCache>
            </c:strRef>
          </c:tx>
          <c:spPr>
            <a:solidFill>
              <a:schemeClr val="accent2">
                <a:lumMod val="75000"/>
              </a:schemeClr>
            </a:solidFill>
            <a:ln>
              <a:noFill/>
            </a:ln>
            <a:effectLst/>
          </c:spPr>
          <c:invertIfNegative val="0"/>
          <c:dLbls>
            <c:dLbl>
              <c:idx val="0"/>
              <c:tx>
                <c:rich>
                  <a:bodyPr/>
                  <a:lstStyle/>
                  <a:p>
                    <a:fld id="{865681CD-698A-934C-AE17-1A4F495CAB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A9C1-5043-9BE3-FB5631BBBFC4}"/>
                </c:ext>
              </c:extLst>
            </c:dLbl>
            <c:dLbl>
              <c:idx val="1"/>
              <c:tx>
                <c:rich>
                  <a:bodyPr/>
                  <a:lstStyle/>
                  <a:p>
                    <a:fld id="{0B659329-BBB5-B448-BD91-76DFA119EE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9C1-5043-9BE3-FB5631BBBFC4}"/>
                </c:ext>
              </c:extLst>
            </c:dLbl>
            <c:dLbl>
              <c:idx val="2"/>
              <c:tx>
                <c:rich>
                  <a:bodyPr/>
                  <a:lstStyle/>
                  <a:p>
                    <a:fld id="{E0CFA8AD-AD1A-BE43-9A4C-393C87A4E6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Sheet1!$B$2:$B$4</c:f>
              <c:numCache>
                <c:formatCode>General</c:formatCode>
                <c:ptCount val="3"/>
                <c:pt idx="0">
                  <c:v>145</c:v>
                </c:pt>
                <c:pt idx="1">
                  <c:v>136</c:v>
                </c:pt>
                <c:pt idx="2">
                  <c:v>161</c:v>
                </c:pt>
              </c:numCache>
            </c:numRef>
          </c:val>
          <c:extLst>
            <c:ext xmlns:c15="http://schemas.microsoft.com/office/drawing/2012/chart" uri="{02D57815-91ED-43cb-92C2-25804820EDAC}">
              <c15:datalabelsRange>
                <c15:f>Sheet1!$B$6:$B$8</c15:f>
                <c15:dlblRangeCache>
                  <c:ptCount val="3"/>
                  <c:pt idx="0">
                    <c:v>8%</c:v>
                  </c:pt>
                  <c:pt idx="1">
                    <c:v>7%</c:v>
                  </c:pt>
                  <c:pt idx="2">
                    <c:v>8%</c:v>
                  </c:pt>
                </c15:dlblRangeCache>
              </c15:datalabelsRange>
            </c:ext>
            <c:ext xmlns:c16="http://schemas.microsoft.com/office/drawing/2014/chart" uri="{C3380CC4-5D6E-409C-BE32-E72D297353CC}">
              <c16:uniqueId val="{00000000-A9C1-5043-9BE3-FB5631BBBFC4}"/>
            </c:ext>
          </c:extLst>
        </c:ser>
        <c:ser>
          <c:idx val="1"/>
          <c:order val="1"/>
          <c:tx>
            <c:strRef>
              <c:f>Sheet1!$C$1</c:f>
              <c:strCache>
                <c:ptCount val="1"/>
                <c:pt idx="0">
                  <c:v>(-1) Slightly
dissatisfied</c:v>
                </c:pt>
              </c:strCache>
            </c:strRef>
          </c:tx>
          <c:spPr>
            <a:solidFill>
              <a:schemeClr val="accent2">
                <a:lumMod val="60000"/>
                <a:lumOff val="40000"/>
              </a:schemeClr>
            </a:solidFill>
            <a:ln>
              <a:noFill/>
            </a:ln>
            <a:effectLst/>
          </c:spPr>
          <c:invertIfNegative val="0"/>
          <c:dLbls>
            <c:dLbl>
              <c:idx val="0"/>
              <c:tx>
                <c:rich>
                  <a:bodyPr/>
                  <a:lstStyle/>
                  <a:p>
                    <a:fld id="{C614E5E5-B9D5-DF40-868E-39D836A8F1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9C1-5043-9BE3-FB5631BBBFC4}"/>
                </c:ext>
              </c:extLst>
            </c:dLbl>
            <c:dLbl>
              <c:idx val="1"/>
              <c:tx>
                <c:rich>
                  <a:bodyPr/>
                  <a:lstStyle/>
                  <a:p>
                    <a:fld id="{3033C3A5-420F-0448-A951-A7CCA361F7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9C1-5043-9BE3-FB5631BBBFC4}"/>
                </c:ext>
              </c:extLst>
            </c:dLbl>
            <c:dLbl>
              <c:idx val="2"/>
              <c:tx>
                <c:rich>
                  <a:bodyPr/>
                  <a:lstStyle/>
                  <a:p>
                    <a:fld id="{820E771B-8B3E-5343-8CF9-EA6798C2EF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Sheet1!$C$2:$C$4</c:f>
              <c:numCache>
                <c:formatCode>General</c:formatCode>
                <c:ptCount val="3"/>
                <c:pt idx="0">
                  <c:v>231</c:v>
                </c:pt>
                <c:pt idx="1">
                  <c:v>297</c:v>
                </c:pt>
                <c:pt idx="2">
                  <c:v>332</c:v>
                </c:pt>
              </c:numCache>
            </c:numRef>
          </c:val>
          <c:extLst>
            <c:ext xmlns:c15="http://schemas.microsoft.com/office/drawing/2012/chart" uri="{02D57815-91ED-43cb-92C2-25804820EDAC}">
              <c15:datalabelsRange>
                <c15:f>Sheet1!$C$6:$C$8</c15:f>
                <c15:dlblRangeCache>
                  <c:ptCount val="3"/>
                  <c:pt idx="0">
                    <c:v>13%</c:v>
                  </c:pt>
                  <c:pt idx="1">
                    <c:v>16%</c:v>
                  </c:pt>
                  <c:pt idx="2">
                    <c:v>17%</c:v>
                  </c:pt>
                </c15:dlblRangeCache>
              </c15:datalabelsRange>
            </c:ext>
            <c:ext xmlns:c16="http://schemas.microsoft.com/office/drawing/2014/chart" uri="{C3380CC4-5D6E-409C-BE32-E72D297353CC}">
              <c16:uniqueId val="{00000001-A9C1-5043-9BE3-FB5631BBBFC4}"/>
            </c:ext>
          </c:extLst>
        </c:ser>
        <c:ser>
          <c:idx val="2"/>
          <c:order val="2"/>
          <c:tx>
            <c:strRef>
              <c:f>Sheet1!$D$1</c:f>
              <c:strCache>
                <c:ptCount val="1"/>
                <c:pt idx="0">
                  <c:v>(0) Neither satisfied
nor dissatisfied</c:v>
                </c:pt>
              </c:strCache>
            </c:strRef>
          </c:tx>
          <c:spPr>
            <a:solidFill>
              <a:schemeClr val="accent3">
                <a:lumMod val="60000"/>
                <a:lumOff val="40000"/>
              </a:schemeClr>
            </a:solidFill>
            <a:ln>
              <a:noFill/>
            </a:ln>
            <a:effectLst/>
          </c:spPr>
          <c:invertIfNegative val="0"/>
          <c:dLbls>
            <c:dLbl>
              <c:idx val="0"/>
              <c:tx>
                <c:rich>
                  <a:bodyPr/>
                  <a:lstStyle/>
                  <a:p>
                    <a:fld id="{21D79B47-D820-3246-A495-4D64A1F582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9C1-5043-9BE3-FB5631BBBFC4}"/>
                </c:ext>
              </c:extLst>
            </c:dLbl>
            <c:dLbl>
              <c:idx val="1"/>
              <c:tx>
                <c:rich>
                  <a:bodyPr/>
                  <a:lstStyle/>
                  <a:p>
                    <a:fld id="{A3538442-62E2-924F-8F53-D7968978AB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9C1-5043-9BE3-FB5631BBBFC4}"/>
                </c:ext>
              </c:extLst>
            </c:dLbl>
            <c:dLbl>
              <c:idx val="2"/>
              <c:tx>
                <c:rich>
                  <a:bodyPr/>
                  <a:lstStyle/>
                  <a:p>
                    <a:fld id="{345083B8-B5E7-244E-84E4-0238367ECB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Sheet1!$D$2:$D$4</c:f>
              <c:numCache>
                <c:formatCode>General</c:formatCode>
                <c:ptCount val="3"/>
                <c:pt idx="0">
                  <c:v>181</c:v>
                </c:pt>
                <c:pt idx="1">
                  <c:v>227</c:v>
                </c:pt>
                <c:pt idx="2">
                  <c:v>250</c:v>
                </c:pt>
              </c:numCache>
            </c:numRef>
          </c:val>
          <c:extLst>
            <c:ext xmlns:c15="http://schemas.microsoft.com/office/drawing/2012/chart" uri="{02D57815-91ED-43cb-92C2-25804820EDAC}">
              <c15:datalabelsRange>
                <c15:f>Sheet1!$D$6:$D$8</c15:f>
                <c15:dlblRangeCache>
                  <c:ptCount val="3"/>
                  <c:pt idx="0">
                    <c:v>10%</c:v>
                  </c:pt>
                  <c:pt idx="1">
                    <c:v>12%</c:v>
                  </c:pt>
                  <c:pt idx="2">
                    <c:v>13%</c:v>
                  </c:pt>
                </c15:dlblRangeCache>
              </c15:datalabelsRange>
            </c:ext>
            <c:ext xmlns:c16="http://schemas.microsoft.com/office/drawing/2014/chart" uri="{C3380CC4-5D6E-409C-BE32-E72D297353CC}">
              <c16:uniqueId val="{00000002-A9C1-5043-9BE3-FB5631BBBFC4}"/>
            </c:ext>
          </c:extLst>
        </c:ser>
        <c:ser>
          <c:idx val="3"/>
          <c:order val="3"/>
          <c:tx>
            <c:strRef>
              <c:f>Sheet1!$E$1</c:f>
              <c:strCache>
                <c:ptCount val="1"/>
                <c:pt idx="0">
                  <c:v>(+1) Slightly
satisfied</c:v>
                </c:pt>
              </c:strCache>
            </c:strRef>
          </c:tx>
          <c:spPr>
            <a:solidFill>
              <a:schemeClr val="accent1">
                <a:lumMod val="60000"/>
                <a:lumOff val="40000"/>
              </a:schemeClr>
            </a:solidFill>
            <a:ln>
              <a:noFill/>
            </a:ln>
            <a:effectLst/>
          </c:spPr>
          <c:invertIfNegative val="0"/>
          <c:dLbls>
            <c:dLbl>
              <c:idx val="0"/>
              <c:tx>
                <c:rich>
                  <a:bodyPr/>
                  <a:lstStyle/>
                  <a:p>
                    <a:fld id="{D4F93BD4-FB3E-D048-9860-D84AD72F47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9C1-5043-9BE3-FB5631BBBFC4}"/>
                </c:ext>
              </c:extLst>
            </c:dLbl>
            <c:dLbl>
              <c:idx val="1"/>
              <c:tx>
                <c:rich>
                  <a:bodyPr/>
                  <a:lstStyle/>
                  <a:p>
                    <a:fld id="{67AF5D9C-7984-AE4E-9E21-2ECD641E05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A9C1-5043-9BE3-FB5631BBBFC4}"/>
                </c:ext>
              </c:extLst>
            </c:dLbl>
            <c:dLbl>
              <c:idx val="2"/>
              <c:tx>
                <c:rich>
                  <a:bodyPr/>
                  <a:lstStyle/>
                  <a:p>
                    <a:fld id="{045343A7-5372-194A-B8A1-5792CD3997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Sheet1!$E$2:$E$4</c:f>
              <c:numCache>
                <c:formatCode>General</c:formatCode>
                <c:ptCount val="3"/>
                <c:pt idx="0">
                  <c:v>555</c:v>
                </c:pt>
                <c:pt idx="1">
                  <c:v>570</c:v>
                </c:pt>
                <c:pt idx="2">
                  <c:v>561</c:v>
                </c:pt>
              </c:numCache>
            </c:numRef>
          </c:val>
          <c:extLst>
            <c:ext xmlns:c15="http://schemas.microsoft.com/office/drawing/2012/chart" uri="{02D57815-91ED-43cb-92C2-25804820EDAC}">
              <c15:datalabelsRange>
                <c15:f>Sheet1!$E$6:$E$8</c15:f>
                <c15:dlblRangeCache>
                  <c:ptCount val="3"/>
                  <c:pt idx="0">
                    <c:v>30%</c:v>
                  </c:pt>
                  <c:pt idx="1">
                    <c:v>31%</c:v>
                  </c:pt>
                  <c:pt idx="2">
                    <c:v>29%</c:v>
                  </c:pt>
                </c15:dlblRangeCache>
              </c15:datalabelsRange>
            </c:ext>
            <c:ext xmlns:c16="http://schemas.microsoft.com/office/drawing/2014/chart" uri="{C3380CC4-5D6E-409C-BE32-E72D297353CC}">
              <c16:uniqueId val="{00000004-A9C1-5043-9BE3-FB5631BBBFC4}"/>
            </c:ext>
          </c:extLst>
        </c:ser>
        <c:ser>
          <c:idx val="4"/>
          <c:order val="4"/>
          <c:tx>
            <c:strRef>
              <c:f>Sheet1!$F$1</c:f>
              <c:strCache>
                <c:ptCount val="1"/>
                <c:pt idx="0">
                  <c:v>(+2) Very
satisfied</c:v>
                </c:pt>
              </c:strCache>
            </c:strRef>
          </c:tx>
          <c:spPr>
            <a:solidFill>
              <a:schemeClr val="accent1">
                <a:lumMod val="75000"/>
              </a:schemeClr>
            </a:solidFill>
            <a:ln>
              <a:noFill/>
            </a:ln>
            <a:effectLst/>
          </c:spPr>
          <c:invertIfNegative val="0"/>
          <c:dLbls>
            <c:dLbl>
              <c:idx val="0"/>
              <c:tx>
                <c:rich>
                  <a:bodyPr/>
                  <a:lstStyle/>
                  <a:p>
                    <a:fld id="{2D28AE78-C061-F44A-9A66-0521D4EAAC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A9C1-5043-9BE3-FB5631BBBFC4}"/>
                </c:ext>
              </c:extLst>
            </c:dLbl>
            <c:dLbl>
              <c:idx val="1"/>
              <c:tx>
                <c:rich>
                  <a:bodyPr/>
                  <a:lstStyle/>
                  <a:p>
                    <a:fld id="{88E31CD6-8E1E-6C40-941F-D7D591731A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A9C1-5043-9BE3-FB5631BBBFC4}"/>
                </c:ext>
              </c:extLst>
            </c:dLbl>
            <c:dLbl>
              <c:idx val="2"/>
              <c:tx>
                <c:rich>
                  <a:bodyPr/>
                  <a:lstStyle/>
                  <a:p>
                    <a:fld id="{DEEAD0B0-1569-5B49-95E1-0C8F0F8802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Sheet1!$F$2:$F$4</c:f>
              <c:numCache>
                <c:formatCode>General</c:formatCode>
                <c:ptCount val="3"/>
                <c:pt idx="0">
                  <c:v>710</c:v>
                </c:pt>
                <c:pt idx="1">
                  <c:v>620</c:v>
                </c:pt>
                <c:pt idx="2">
                  <c:v>600</c:v>
                </c:pt>
              </c:numCache>
            </c:numRef>
          </c:val>
          <c:extLst>
            <c:ext xmlns:c15="http://schemas.microsoft.com/office/drawing/2012/chart" uri="{02D57815-91ED-43cb-92C2-25804820EDAC}">
              <c15:datalabelsRange>
                <c15:f>Sheet1!$F$6:$F$8</c15:f>
                <c15:dlblRangeCache>
                  <c:ptCount val="3"/>
                  <c:pt idx="0">
                    <c:v>39%</c:v>
                  </c:pt>
                  <c:pt idx="1">
                    <c:v>34%</c:v>
                  </c:pt>
                  <c:pt idx="2">
                    <c:v>32%</c:v>
                  </c:pt>
                </c15:dlblRangeCache>
              </c15:datalabelsRange>
            </c:ext>
            <c:ext xmlns:c16="http://schemas.microsoft.com/office/drawing/2014/chart" uri="{C3380CC4-5D6E-409C-BE32-E72D297353CC}">
              <c16:uniqueId val="{00000005-A9C1-5043-9BE3-FB5631BBBFC4}"/>
            </c:ext>
          </c:extLst>
        </c:ser>
        <c:dLbls>
          <c:showLegendKey val="0"/>
          <c:showVal val="0"/>
          <c:showCatName val="0"/>
          <c:showSerName val="0"/>
          <c:showPercent val="0"/>
          <c:showBubbleSize val="0"/>
        </c:dLbls>
        <c:gapWidth val="70"/>
        <c:overlap val="100"/>
        <c:axId val="1866193216"/>
        <c:axId val="1866194864"/>
      </c:barChart>
      <c:catAx>
        <c:axId val="1866193216"/>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crossAx val="1866194864"/>
        <c:crosses val="autoZero"/>
        <c:auto val="1"/>
        <c:lblAlgn val="ctr"/>
        <c:lblOffset val="100"/>
        <c:noMultiLvlLbl val="0"/>
      </c:catAx>
      <c:valAx>
        <c:axId val="1866194864"/>
        <c:scaling>
          <c:orientation val="minMax"/>
        </c:scaling>
        <c:delete val="1"/>
        <c:axPos val="b"/>
        <c:numFmt formatCode="0%" sourceLinked="1"/>
        <c:majorTickMark val="none"/>
        <c:minorTickMark val="none"/>
        <c:tickLblPos val="nextTo"/>
        <c:crossAx val="1866193216"/>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000" b="0" i="0" u="none" strike="noStrike" kern="1200" baseline="0">
                <a:solidFill>
                  <a:schemeClr val="accent2">
                    <a:lumMod val="75000"/>
                  </a:schemeClr>
                </a:solidFill>
                <a:latin typeface="Times New Roman" panose="02020603050405020304" pitchFamily="18" charset="0"/>
                <a:ea typeface="+mn-ea"/>
                <a:cs typeface="Times New Roman" panose="02020603050405020304" pitchFamily="18" charset="0"/>
              </a:defRPr>
            </a:pPr>
            <a:endParaRPr lang="en-BR"/>
          </a:p>
        </c:txPr>
      </c:legendEntry>
      <c:legendEntry>
        <c:idx val="1"/>
        <c:txPr>
          <a:bodyPr rot="0" spcFirstLastPara="1" vertOverflow="ellipsis" vert="horz" wrap="square" anchor="ctr" anchorCtr="1"/>
          <a:lstStyle/>
          <a:p>
            <a:pPr>
              <a:defRPr sz="1000" b="0" i="0" u="none" strike="noStrike" kern="1200" baseline="0">
                <a:solidFill>
                  <a:schemeClr val="accent2">
                    <a:lumMod val="60000"/>
                    <a:lumOff val="40000"/>
                  </a:schemeClr>
                </a:solidFill>
                <a:latin typeface="Times New Roman" panose="02020603050405020304" pitchFamily="18" charset="0"/>
                <a:ea typeface="+mn-ea"/>
                <a:cs typeface="Times New Roman" panose="02020603050405020304" pitchFamily="18" charset="0"/>
              </a:defRPr>
            </a:pPr>
            <a:endParaRPr lang="en-BR"/>
          </a:p>
        </c:txPr>
      </c:legendEntry>
      <c:legendEntry>
        <c:idx val="3"/>
        <c:txPr>
          <a:bodyPr rot="0" spcFirstLastPara="1" vertOverflow="ellipsis" vert="horz" wrap="square" anchor="ctr" anchorCtr="1"/>
          <a:lstStyle/>
          <a:p>
            <a:pPr>
              <a:defRPr sz="1000" b="0" i="0" u="none" strike="noStrike" kern="1200" baseline="0">
                <a:solidFill>
                  <a:schemeClr val="accent1">
                    <a:lumMod val="60000"/>
                    <a:lumOff val="40000"/>
                  </a:schemeClr>
                </a:solidFill>
                <a:latin typeface="Times New Roman" panose="02020603050405020304" pitchFamily="18" charset="0"/>
                <a:ea typeface="+mn-ea"/>
                <a:cs typeface="Times New Roman" panose="02020603050405020304" pitchFamily="18" charset="0"/>
              </a:defRPr>
            </a:pPr>
            <a:endParaRPr lang="en-BR"/>
          </a:p>
        </c:txPr>
      </c:legendEntry>
      <c:legendEntry>
        <c:idx val="4"/>
        <c:txPr>
          <a:bodyPr rot="0" spcFirstLastPara="1" vertOverflow="ellipsis" vert="horz" wrap="square" anchor="ctr" anchorCtr="1"/>
          <a:lstStyle/>
          <a:p>
            <a:pPr>
              <a:defRPr sz="1000" b="0"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BR"/>
          </a:p>
        </c:txPr>
      </c:legendEntry>
      <c:layout>
        <c:manualLayout>
          <c:xMode val="edge"/>
          <c:yMode val="edge"/>
          <c:x val="0.24741927917099013"/>
          <c:y val="5.0323280375958492E-2"/>
          <c:w val="0.75095666597938626"/>
          <c:h val="0.10035390455445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Times New Roman" panose="02020603050405020304" pitchFamily="18" charset="0"/>
              <a:ea typeface="+mn-ea"/>
              <a:cs typeface="Times New Roman" panose="02020603050405020304" pitchFamily="18" charset="0"/>
            </a:defRPr>
          </a:pPr>
          <a:endParaRPr lang="en-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183136809410532E-2"/>
          <c:y val="0.11360947925664719"/>
          <c:w val="0.93763372638117892"/>
          <c:h val="0.84285708943642745"/>
        </c:manualLayout>
      </c:layout>
      <c:barChart>
        <c:barDir val="bar"/>
        <c:grouping val="clustered"/>
        <c:varyColors val="0"/>
        <c:ser>
          <c:idx val="0"/>
          <c:order val="0"/>
          <c:tx>
            <c:strRef>
              <c:f>Sheet1!$B$1</c:f>
              <c:strCache>
                <c:ptCount val="1"/>
                <c:pt idx="0">
                  <c:v>JobSatNum</c:v>
                </c:pt>
              </c:strCache>
            </c:strRef>
          </c:tx>
          <c:spPr>
            <a:solidFill>
              <a:schemeClr val="tx1">
                <a:lumMod val="50000"/>
                <a:lumOff val="50000"/>
              </a:schemeClr>
            </a:solidFill>
            <a:ln>
              <a:noFill/>
            </a:ln>
            <a:effectLst/>
          </c:spPr>
          <c:invertIfNegative val="0"/>
          <c:dPt>
            <c:idx val="0"/>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03-B9A9-9C44-927E-4059E4DFFCA4}"/>
              </c:ext>
            </c:extLst>
          </c:dPt>
          <c:dPt>
            <c:idx val="1"/>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4-B9A9-9C44-927E-4059E4DFFCA4}"/>
              </c:ext>
            </c:extLst>
          </c:dPt>
          <c:dLbls>
            <c:dLbl>
              <c:idx val="0"/>
              <c:layout>
                <c:manualLayout>
                  <c:x val="0"/>
                  <c:y val="-4.5532633214323062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B9A9-9C44-927E-4059E4DFFCA4}"/>
                </c:ext>
              </c:extLst>
            </c:dLbl>
            <c:dLbl>
              <c:idx val="1"/>
              <c:layout>
                <c:manualLayout>
                  <c:x val="-6.3291778738954852E-17"/>
                  <c:y val="-4.1737948342570393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B9A9-9C44-927E-4059E4DFFCA4}"/>
                </c:ext>
              </c:extLst>
            </c:dLbl>
            <c:dLbl>
              <c:idx val="2"/>
              <c:layout>
                <c:manualLayout>
                  <c:x val="0"/>
                  <c:y val="-3.7943861011935746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B9A9-9C44-927E-4059E4DFFCA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BR"/>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0.1"/>
            <c:spPr>
              <a:noFill/>
              <a:ln w="19050" cap="flat" cmpd="sng" algn="ctr">
                <a:solidFill>
                  <a:schemeClr val="bg2">
                    <a:lumMod val="75000"/>
                  </a:schemeClr>
                </a:solidFill>
                <a:round/>
              </a:ln>
              <a:effectLst/>
            </c:spPr>
          </c:errBars>
          <c:cat>
            <c:strRef>
              <c:f>Sheet1!$A$2:$A$4</c:f>
              <c:strCache>
                <c:ptCount val="3"/>
                <c:pt idx="0">
                  <c:v>Data scientist or machine learning specialist</c:v>
                </c:pt>
                <c:pt idx="1">
                  <c:v>Engineer, data</c:v>
                </c:pt>
                <c:pt idx="2">
                  <c:v>Data or business analyst</c:v>
                </c:pt>
              </c:strCache>
            </c:strRef>
          </c:cat>
          <c:val>
            <c:numRef>
              <c:f>Sheet1!$B$2:$B$4</c:f>
              <c:numCache>
                <c:formatCode>\+0%;\-0%</c:formatCode>
                <c:ptCount val="3"/>
                <c:pt idx="0">
                  <c:v>0.26387382263996301</c:v>
                </c:pt>
                <c:pt idx="1">
                  <c:v>6.1971165867296903E-2</c:v>
                </c:pt>
                <c:pt idx="2">
                  <c:v>-7.8361727365462694E-2</c:v>
                </c:pt>
              </c:numCache>
            </c:numRef>
          </c:val>
          <c:extLst>
            <c:ext xmlns:c16="http://schemas.microsoft.com/office/drawing/2014/chart" uri="{C3380CC4-5D6E-409C-BE32-E72D297353CC}">
              <c16:uniqueId val="{00000000-B594-0B4C-AC04-BF77B8BF5A82}"/>
            </c:ext>
          </c:extLst>
        </c:ser>
        <c:dLbls>
          <c:showLegendKey val="0"/>
          <c:showVal val="0"/>
          <c:showCatName val="0"/>
          <c:showSerName val="0"/>
          <c:showPercent val="0"/>
          <c:showBubbleSize val="0"/>
        </c:dLbls>
        <c:gapWidth val="70"/>
        <c:axId val="1902386224"/>
        <c:axId val="1902919296"/>
      </c:barChart>
      <c:catAx>
        <c:axId val="1902386224"/>
        <c:scaling>
          <c:orientation val="minMax"/>
        </c:scaling>
        <c:delete val="0"/>
        <c:axPos val="l"/>
        <c:numFmt formatCode="General" sourceLinked="1"/>
        <c:majorTickMark val="none"/>
        <c:minorTickMark val="none"/>
        <c:tickLblPos val="nextTo"/>
        <c:spPr>
          <a:noFill/>
          <a:ln w="19050" cap="flat" cmpd="sng" algn="ctr">
            <a:solidFill>
              <a:schemeClr val="tx1">
                <a:lumMod val="65000"/>
                <a:lumOff val="35000"/>
              </a:schemeClr>
            </a:solidFill>
            <a:round/>
          </a:ln>
          <a:effectLst/>
        </c:spPr>
        <c:txPr>
          <a:bodyPr rot="-60000000" spcFirstLastPara="1" vertOverflow="ellipsis" vert="horz" wrap="square" anchor="ctr" anchorCtr="1"/>
          <a:lstStyle/>
          <a:p>
            <a:pPr>
              <a:defRPr sz="1197" b="0" i="0" u="none" strike="noStrike" kern="1200" baseline="0">
                <a:solidFill>
                  <a:schemeClr val="tx1">
                    <a:alpha val="0"/>
                  </a:schemeClr>
                </a:solidFill>
                <a:latin typeface="+mn-lt"/>
                <a:ea typeface="+mn-ea"/>
                <a:cs typeface="+mn-cs"/>
              </a:defRPr>
            </a:pPr>
            <a:endParaRPr lang="en-BR"/>
          </a:p>
        </c:txPr>
        <c:crossAx val="1902919296"/>
        <c:crosses val="autoZero"/>
        <c:auto val="1"/>
        <c:lblAlgn val="ctr"/>
        <c:lblOffset val="100"/>
        <c:tickMarkSkip val="3"/>
        <c:noMultiLvlLbl val="0"/>
      </c:catAx>
      <c:valAx>
        <c:axId val="1902919296"/>
        <c:scaling>
          <c:orientation val="minMax"/>
          <c:min val="-0.2"/>
        </c:scaling>
        <c:delete val="1"/>
        <c:axPos val="b"/>
        <c:numFmt formatCode="0" sourceLinked="0"/>
        <c:majorTickMark val="out"/>
        <c:minorTickMark val="none"/>
        <c:tickLblPos val="nextTo"/>
        <c:crossAx val="190238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accent1">
                <a:lumMod val="50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accent1">
                <a:lumMod val="5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8-5BB6-F247-85FA-197E9F237426}"/>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5BB6-F247-85FA-197E9F237426}"/>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5BB6-F247-85FA-197E9F23742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accent1">
                <a:lumMod val="50000"/>
              </a:schemeClr>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BADC-FC4B-A354-BC73D54DF3B7}"/>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8-BADC-FC4B-A354-BC73D54DF3B7}"/>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BADC-FC4B-A354-BC73D54DF3B7}"/>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accent1">
                <a:lumMod val="50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accent1">
                <a:lumMod val="5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8-5BB6-F247-85FA-197E9F237426}"/>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5BB6-F247-85FA-197E9F237426}"/>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5BB6-F247-85FA-197E9F23742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accent1">
                <a:lumMod val="50000"/>
              </a:schemeClr>
            </a:solidFill>
            <a:ln>
              <a:noFill/>
            </a:ln>
            <a:effectLst/>
          </c:spPr>
          <c:invertIfNegative val="0"/>
          <c:dPt>
            <c:idx val="0"/>
            <c:invertIfNegative val="0"/>
            <c:bubble3D val="0"/>
            <c:spPr>
              <a:solidFill>
                <a:schemeClr val="accent1">
                  <a:lumMod val="50000"/>
                </a:schemeClr>
              </a:solidFill>
              <a:ln>
                <a:noFill/>
              </a:ln>
              <a:effectLst/>
            </c:spPr>
            <c:extLst>
              <c:ext xmlns:c16="http://schemas.microsoft.com/office/drawing/2014/chart" uri="{C3380CC4-5D6E-409C-BE32-E72D297353CC}">
                <c16:uniqueId val="{00000009-BADC-FC4B-A354-BC73D54DF3B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8-BADC-FC4B-A354-BC73D54DF3B7}"/>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BADC-FC4B-A354-BC73D54DF3B7}"/>
              </c:ext>
            </c:extLst>
          </c:dPt>
          <c:dPt>
            <c:idx val="3"/>
            <c:invertIfNegative val="0"/>
            <c:bubble3D val="0"/>
            <c:spPr>
              <a:solidFill>
                <a:schemeClr val="accent1">
                  <a:lumMod val="75000"/>
                </a:schemeClr>
              </a:solidFill>
              <a:ln>
                <a:noFill/>
              </a:ln>
              <a:effectLst/>
            </c:spPr>
            <c:extLst>
              <c:ext xmlns:c16="http://schemas.microsoft.com/office/drawing/2014/chart" uri="{C3380CC4-5D6E-409C-BE32-E72D297353CC}">
                <c16:uniqueId val="{0000000F-3AC4-8347-BA15-33BD1F2D1D98}"/>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CA82-5FD1-FE4E-A213-62020E022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3D7C39-0E32-1F4E-97EA-3DF2072C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A2F5D5-C8E0-A34C-A827-46C1616EF2EC}"/>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D41F76C1-E7CB-9E4B-91FA-E39C67F08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94157-CA51-BE4C-AFBB-F95F41286936}"/>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7990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33AE-DA9E-3B49-9BBD-978F50595F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71F2F3-9E2D-D446-AFC9-8B567F43F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1908D-7C41-B84D-ABF1-CEA641598F89}"/>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3F514ADE-6F42-6A4D-9039-C5EE1113E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21417-F669-B849-AD19-AC4F8AA9E457}"/>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72934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B0288-933B-CB47-9217-037DB41153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2FD4F4-6553-984B-83C4-A4815FA18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DF770-7131-764F-BE14-D6B05AE4AD1B}"/>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ED875EEF-E03C-514C-90FD-3A6A5EF28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19E76-E482-F243-9DE4-509FB9A01085}"/>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42451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AA15-7BB0-0E45-9430-3FF4EEAC3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249BC-C95F-FC4B-BE22-A1338127A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99047-5893-0942-9ABE-22678DD0ACE9}"/>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4BACFB95-62CC-8643-BDA5-A8ED185D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00484-7D9F-134D-87EB-D5CBA6F3F624}"/>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181041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EC67-54ED-9145-8AA8-E9D9FF33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48516-4331-8943-A0D3-BD2BF31ECB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6CEBF-3704-7A4E-B00C-3208999FE1BA}"/>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0559F71E-CB62-D548-BE00-F8E300E10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0AC0C-E8CD-CC47-854B-388026CFFB6B}"/>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266306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4BF8-671A-CE4F-B79B-41DB4D7C7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BE91F-BB85-4742-80A9-FB6D655E9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6735ED-7FF1-2649-91C5-B85F7A90C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2492A8-3FBC-0245-B23C-6998F79DCC52}"/>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FF494D24-8F06-3947-B7BC-280821B23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AC55D-4508-9C49-A17A-F51CD1304CDB}"/>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85166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E875-DFA5-EF45-9534-BCEE9A2C6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ACDFFB-9AB7-4543-9ABD-774143415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DEC17-EDE8-9F4A-B530-BBE629116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BC03D1-8854-AF47-85F2-3D6C6A3943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67195-7DF2-BE4F-8239-21844185D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62D58-DBD1-5649-B5D9-6A562C576C93}"/>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8" name="Footer Placeholder 7">
            <a:extLst>
              <a:ext uri="{FF2B5EF4-FFF2-40B4-BE49-F238E27FC236}">
                <a16:creationId xmlns:a16="http://schemas.microsoft.com/office/drawing/2014/main" id="{033AC833-6430-0B4B-9C66-A059B09DE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ACD7DB-DB21-6F46-8AD4-AE1B603879CA}"/>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9664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4D69-735C-5C45-BD85-F229266D6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AB6AAD-04B2-F449-A1C4-80AAE0F3DE58}"/>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4" name="Footer Placeholder 3">
            <a:extLst>
              <a:ext uri="{FF2B5EF4-FFF2-40B4-BE49-F238E27FC236}">
                <a16:creationId xmlns:a16="http://schemas.microsoft.com/office/drawing/2014/main" id="{73AAD80C-CB8C-BE4E-89FF-86EAA4C4FB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E0503-77E5-DF40-B096-E6B9279A2F93}"/>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27015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7B232-4CF4-7440-8407-0252F88C5924}"/>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3" name="Footer Placeholder 2">
            <a:extLst>
              <a:ext uri="{FF2B5EF4-FFF2-40B4-BE49-F238E27FC236}">
                <a16:creationId xmlns:a16="http://schemas.microsoft.com/office/drawing/2014/main" id="{A5BBC8B6-B8D8-D64E-B0C4-ADCF13A6D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429597-F8F5-2F43-8BDE-9D0DBBBBB238}"/>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53360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45AE-DDEF-8743-B891-99FC9E610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CA9A3D-2A22-5C4D-853E-5E33EFFD4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2BE27E-C92D-E141-B7C3-4F2A234F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0735B-3A79-B74F-8B07-931897512DF7}"/>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90FDFE53-06AF-9041-BD90-57572284E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C388E-4E32-C54A-813E-0D751898D0A6}"/>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92324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050C-91D9-7047-B804-5B7D1D483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BC17F6-0570-1C42-9CBA-EBDF69D68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C84D3E-0C7C-2941-BBE9-C75D58DB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3CCE5-DFA0-F548-9554-971679F83BAD}"/>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F174E275-7143-544B-9391-460E7B031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2E63E-224E-944D-9EB9-197BB5D21260}"/>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4221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A2C48-101B-B243-A121-B89685F2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FBB267-CFC9-854E-AFB1-CCC50E13A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2C083-12B2-B74F-9E78-DFAF218CD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B1E9721D-A784-594A-AA74-D92B0F5FC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EBE1A8-8E79-2E46-96D4-A895A820F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251D4-382B-0041-9057-268760CEACAE}" type="slidenum">
              <a:rPr lang="en-US" smtClean="0"/>
              <a:t>‹#›</a:t>
            </a:fld>
            <a:endParaRPr lang="en-US"/>
          </a:p>
        </p:txBody>
      </p:sp>
    </p:spTree>
    <p:extLst>
      <p:ext uri="{BB962C8B-B14F-4D97-AF65-F5344CB8AC3E}">
        <p14:creationId xmlns:p14="http://schemas.microsoft.com/office/powerpoint/2010/main" val="229928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hart" Target="../charts/chart4.xml"/><Relationship Id="rId5" Type="http://schemas.openxmlformats.org/officeDocument/2006/relationships/image" Target="../media/image4.svg"/><Relationship Id="rId10" Type="http://schemas.openxmlformats.org/officeDocument/2006/relationships/chart" Target="../charts/chart3.xml"/><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chart" Target="../charts/chart7.xm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chart" Target="../charts/chart8.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218F11E-8E58-CB46-9D90-ADE3E70F863C}"/>
              </a:ext>
            </a:extLst>
          </p:cNvPr>
          <p:cNvCxnSpPr>
            <a:cxnSpLocks/>
          </p:cNvCxnSpPr>
          <p:nvPr/>
        </p:nvCxnSpPr>
        <p:spPr>
          <a:xfrm>
            <a:off x="426480" y="3246116"/>
            <a:ext cx="11105613"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47DE6DA7-4A2F-5A4D-9012-C88EF861D77D}"/>
              </a:ext>
            </a:extLst>
          </p:cNvPr>
          <p:cNvCxnSpPr>
            <a:cxnSpLocks/>
          </p:cNvCxnSpPr>
          <p:nvPr/>
        </p:nvCxnSpPr>
        <p:spPr>
          <a:xfrm>
            <a:off x="426480" y="4170874"/>
            <a:ext cx="11105613"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graphicFrame>
        <p:nvGraphicFramePr>
          <p:cNvPr id="4" name="Chart 3">
            <a:extLst>
              <a:ext uri="{FF2B5EF4-FFF2-40B4-BE49-F238E27FC236}">
                <a16:creationId xmlns:a16="http://schemas.microsoft.com/office/drawing/2014/main" id="{177766EF-0465-4741-AC4D-9D58603121CA}"/>
              </a:ext>
            </a:extLst>
          </p:cNvPr>
          <p:cNvGraphicFramePr/>
          <p:nvPr>
            <p:extLst>
              <p:ext uri="{D42A27DB-BD31-4B8C-83A1-F6EECF244321}">
                <p14:modId xmlns:p14="http://schemas.microsoft.com/office/powerpoint/2010/main" val="759070366"/>
              </p:ext>
            </p:extLst>
          </p:nvPr>
        </p:nvGraphicFramePr>
        <p:xfrm>
          <a:off x="426479" y="1723131"/>
          <a:ext cx="7895743" cy="353315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“How satisfied are you with your current job? (If you work multiple jobs, answer for the one you spend the most hours on.)”</a:t>
            </a:r>
          </a:p>
          <a:p>
            <a:r>
              <a:rPr lang="en-US" sz="1000" dirty="0">
                <a:latin typeface="Times New Roman" panose="02020603050405020304" pitchFamily="18" charset="0"/>
                <a:cs typeface="Times New Roman" panose="02020603050405020304" pitchFamily="18" charset="0"/>
              </a:rPr>
              <a:t>¹ Relative job satisfaction (0% corresponding to satisfaction of +0.63 over all survey respondents not limited to those working with Data Science) – values on the chart are relative to this average developer job satisfaction.</a:t>
            </a:r>
          </a:p>
          <a:p>
            <a:r>
              <a:rPr lang="en-US" sz="1000" dirty="0">
                <a:latin typeface="Times New Roman" panose="02020603050405020304" pitchFamily="18" charset="0"/>
                <a:cs typeface="Times New Roman" panose="02020603050405020304" pitchFamily="18" charset="0"/>
              </a:rPr>
              <a:t>  Numeric values were attributed according to those inside parenthesis in the legend of the left chart (caps correspond to 95% confidence interval based on 1000 bootstrap replicates – approximately 10%).</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graphicFrame>
        <p:nvGraphicFramePr>
          <p:cNvPr id="6" name="Chart 5">
            <a:extLst>
              <a:ext uri="{FF2B5EF4-FFF2-40B4-BE49-F238E27FC236}">
                <a16:creationId xmlns:a16="http://schemas.microsoft.com/office/drawing/2014/main" id="{19520BC4-A284-BA44-B50C-51811BD03581}"/>
              </a:ext>
            </a:extLst>
          </p:cNvPr>
          <p:cNvGraphicFramePr/>
          <p:nvPr>
            <p:extLst>
              <p:ext uri="{D42A27DB-BD31-4B8C-83A1-F6EECF244321}">
                <p14:modId xmlns:p14="http://schemas.microsoft.com/office/powerpoint/2010/main" val="4217920313"/>
              </p:ext>
            </p:extLst>
          </p:nvPr>
        </p:nvGraphicFramePr>
        <p:xfrm>
          <a:off x="8147456" y="1910980"/>
          <a:ext cx="3678687" cy="334705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422242"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Data Scientists and Machine Learning Specialists are the ones most satisfied with their jobs</a:t>
            </a:r>
          </a:p>
          <a:p>
            <a:r>
              <a:rPr lang="en-US" sz="1600" dirty="0">
                <a:latin typeface="Times New Roman" panose="02020603050405020304" pitchFamily="18" charset="0"/>
                <a:cs typeface="Times New Roman" panose="02020603050405020304" pitchFamily="18" charset="0"/>
              </a:rPr>
              <a:t>by a significant margin compared to Data Engineers, who, in turn, are considerably more satisfied than the average developer. Data and Business Analyst are the ones least satisfied with their jobs in the Data Science landscape</a:t>
            </a:r>
          </a:p>
        </p:txBody>
      </p:sp>
      <p:sp>
        <p:nvSpPr>
          <p:cNvPr id="18" name="TextBox 17">
            <a:extLst>
              <a:ext uri="{FF2B5EF4-FFF2-40B4-BE49-F238E27FC236}">
                <a16:creationId xmlns:a16="http://schemas.microsoft.com/office/drawing/2014/main" id="{26531403-00B6-994B-9A44-7C0441243787}"/>
              </a:ext>
            </a:extLst>
          </p:cNvPr>
          <p:cNvSpPr txBox="1"/>
          <p:nvPr/>
        </p:nvSpPr>
        <p:spPr>
          <a:xfrm>
            <a:off x="273206" y="2523466"/>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Data or Business Analyst</a:t>
            </a:r>
          </a:p>
          <a:p>
            <a:pPr algn="r"/>
            <a:r>
              <a:rPr lang="en-US" sz="1200" dirty="0">
                <a:latin typeface="Times New Roman" panose="02020603050405020304" pitchFamily="18" charset="0"/>
                <a:cs typeface="Times New Roman" panose="02020603050405020304" pitchFamily="18" charset="0"/>
              </a:rPr>
              <a:t>1904 respondents²</a:t>
            </a:r>
          </a:p>
        </p:txBody>
      </p:sp>
      <p:sp>
        <p:nvSpPr>
          <p:cNvPr id="19" name="TextBox 18">
            <a:extLst>
              <a:ext uri="{FF2B5EF4-FFF2-40B4-BE49-F238E27FC236}">
                <a16:creationId xmlns:a16="http://schemas.microsoft.com/office/drawing/2014/main" id="{3B850E78-7A06-2242-A893-6D21BF9F4FA2}"/>
              </a:ext>
            </a:extLst>
          </p:cNvPr>
          <p:cNvSpPr txBox="1"/>
          <p:nvPr/>
        </p:nvSpPr>
        <p:spPr>
          <a:xfrm>
            <a:off x="273206" y="3477045"/>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Engineer, Data</a:t>
            </a:r>
          </a:p>
          <a:p>
            <a:pPr algn="r"/>
            <a:r>
              <a:rPr lang="en-US" sz="1200" dirty="0">
                <a:latin typeface="Times New Roman" panose="02020603050405020304" pitchFamily="18" charset="0"/>
                <a:cs typeface="Times New Roman" panose="02020603050405020304" pitchFamily="18" charset="0"/>
              </a:rPr>
              <a:t>1850 respondents²</a:t>
            </a:r>
          </a:p>
        </p:txBody>
      </p:sp>
      <p:sp>
        <p:nvSpPr>
          <p:cNvPr id="20" name="TextBox 19">
            <a:extLst>
              <a:ext uri="{FF2B5EF4-FFF2-40B4-BE49-F238E27FC236}">
                <a16:creationId xmlns:a16="http://schemas.microsoft.com/office/drawing/2014/main" id="{5DDA6342-05FF-E240-98E6-0236977F0645}"/>
              </a:ext>
            </a:extLst>
          </p:cNvPr>
          <p:cNvSpPr txBox="1"/>
          <p:nvPr/>
        </p:nvSpPr>
        <p:spPr>
          <a:xfrm>
            <a:off x="273206" y="4430624"/>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Data Scientist or ML Specialist</a:t>
            </a:r>
          </a:p>
          <a:p>
            <a:pPr algn="r"/>
            <a:r>
              <a:rPr lang="en-US" sz="1200" dirty="0">
                <a:latin typeface="Times New Roman" panose="02020603050405020304" pitchFamily="18" charset="0"/>
                <a:cs typeface="Times New Roman" panose="02020603050405020304" pitchFamily="18" charset="0"/>
              </a:rPr>
              <a:t>1822 respondents²</a:t>
            </a:r>
          </a:p>
        </p:txBody>
      </p:sp>
      <p:grpSp>
        <p:nvGrpSpPr>
          <p:cNvPr id="14" name="Group 13">
            <a:extLst>
              <a:ext uri="{FF2B5EF4-FFF2-40B4-BE49-F238E27FC236}">
                <a16:creationId xmlns:a16="http://schemas.microsoft.com/office/drawing/2014/main" id="{654BA003-446F-5E44-B3AF-A556C8D88BC5}"/>
              </a:ext>
            </a:extLst>
          </p:cNvPr>
          <p:cNvGrpSpPr/>
          <p:nvPr/>
        </p:nvGrpSpPr>
        <p:grpSpPr>
          <a:xfrm>
            <a:off x="8342319" y="1855828"/>
            <a:ext cx="2172302" cy="400110"/>
            <a:chOff x="8414268" y="1935776"/>
            <a:chExt cx="2172302" cy="400110"/>
          </a:xfrm>
        </p:grpSpPr>
        <p:sp>
          <p:nvSpPr>
            <p:cNvPr id="3" name="TextBox 2">
              <a:extLst>
                <a:ext uri="{FF2B5EF4-FFF2-40B4-BE49-F238E27FC236}">
                  <a16:creationId xmlns:a16="http://schemas.microsoft.com/office/drawing/2014/main" id="{14697155-2672-B141-85C0-EA6112129B75}"/>
                </a:ext>
              </a:extLst>
            </p:cNvPr>
            <p:cNvSpPr txBox="1"/>
            <p:nvPr/>
          </p:nvSpPr>
          <p:spPr>
            <a:xfrm>
              <a:off x="8800126" y="1935776"/>
              <a:ext cx="1367162" cy="400110"/>
            </a:xfrm>
            <a:prstGeom prst="rect">
              <a:avLst/>
            </a:prstGeom>
            <a:noFill/>
          </p:spPr>
          <p:txBody>
            <a:bodyPr wrap="square" rtlCol="0">
              <a:spAutoFit/>
            </a:bodyPr>
            <a:lstStyle/>
            <a:p>
              <a:pPr algn="ctr"/>
              <a:r>
                <a:rPr lang="en-US" sz="1000" dirty="0">
                  <a:solidFill>
                    <a:schemeClr val="bg2">
                      <a:lumMod val="25000"/>
                    </a:schemeClr>
                  </a:solidFill>
                  <a:latin typeface="Times New Roman" panose="02020603050405020304" pitchFamily="18" charset="0"/>
                  <a:cs typeface="Times New Roman" panose="02020603050405020304" pitchFamily="18" charset="0"/>
                </a:rPr>
                <a:t>Relative Job Satisfaction¹</a:t>
              </a:r>
            </a:p>
          </p:txBody>
        </p:sp>
        <p:cxnSp>
          <p:nvCxnSpPr>
            <p:cNvPr id="9" name="Straight Arrow Connector 8">
              <a:extLst>
                <a:ext uri="{FF2B5EF4-FFF2-40B4-BE49-F238E27FC236}">
                  <a16:creationId xmlns:a16="http://schemas.microsoft.com/office/drawing/2014/main" id="{E16E4D90-1717-634C-B037-0655A29AD3C0}"/>
                </a:ext>
              </a:extLst>
            </p:cNvPr>
            <p:cNvCxnSpPr>
              <a:cxnSpLocks/>
            </p:cNvCxnSpPr>
            <p:nvPr/>
          </p:nvCxnSpPr>
          <p:spPr>
            <a:xfrm flipV="1">
              <a:off x="9925238" y="2162465"/>
              <a:ext cx="395324" cy="667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36726FB-DDC7-5844-9E1B-6559B3A5681D}"/>
                </a:ext>
              </a:extLst>
            </p:cNvPr>
            <p:cNvSpPr>
              <a:spLocks noChangeAspect="1"/>
            </p:cNvSpPr>
            <p:nvPr/>
          </p:nvSpPr>
          <p:spPr>
            <a:xfrm>
              <a:off x="10406570" y="2071422"/>
              <a:ext cx="180000" cy="18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a:t>
              </a:r>
            </a:p>
          </p:txBody>
        </p:sp>
        <p:cxnSp>
          <p:nvCxnSpPr>
            <p:cNvPr id="11" name="Straight Arrow Connector 10">
              <a:extLst>
                <a:ext uri="{FF2B5EF4-FFF2-40B4-BE49-F238E27FC236}">
                  <a16:creationId xmlns:a16="http://schemas.microsoft.com/office/drawing/2014/main" id="{5537C76D-22BE-654F-A3CB-9D5BA24313CC}"/>
                </a:ext>
              </a:extLst>
            </p:cNvPr>
            <p:cNvCxnSpPr>
              <a:cxnSpLocks/>
            </p:cNvCxnSpPr>
            <p:nvPr/>
          </p:nvCxnSpPr>
          <p:spPr>
            <a:xfrm flipH="1">
              <a:off x="8682363" y="2169136"/>
              <a:ext cx="337353"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A7AC765-5BB5-AB44-808F-B9C130F310B6}"/>
                </a:ext>
              </a:extLst>
            </p:cNvPr>
            <p:cNvSpPr>
              <a:spLocks noChangeAspect="1"/>
            </p:cNvSpPr>
            <p:nvPr/>
          </p:nvSpPr>
          <p:spPr>
            <a:xfrm>
              <a:off x="8414268" y="2071422"/>
              <a:ext cx="18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a:t>
              </a:r>
            </a:p>
          </p:txBody>
        </p:sp>
      </p:gr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96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“In general, what drives you to look for a new job? Select all that apply.” – (caps correspond to 95% confidence interval based on 1000 bootstrap replicates – approximately 2%).</a:t>
            </a:r>
          </a:p>
          <a:p>
            <a:r>
              <a:rPr lang="en-US" sz="1000" dirty="0">
                <a:latin typeface="Times New Roman" panose="02020603050405020304" pitchFamily="18" charset="0"/>
                <a:cs typeface="Times New Roman" panose="02020603050405020304" pitchFamily="18" charset="0"/>
              </a:rPr>
              <a:t>¹ A total of 12 drivers were listed. In decreasing order of importance for the average developer, they were (excluding the 4 above): better work/life balance, trouble with leadership at my company, looking to relocate, having a bad day (or week or month) at work, trouble with my direct manager, just because, trouble with my teammates, wanting to share accomplishments with a wider network.</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538738"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What drives Data Professionals to look for a new job</a:t>
            </a:r>
          </a:p>
          <a:p>
            <a:r>
              <a:rPr lang="en-US" sz="1600" dirty="0">
                <a:latin typeface="Times New Roman" panose="02020603050405020304" pitchFamily="18" charset="0"/>
                <a:cs typeface="Times New Roman" panose="02020603050405020304" pitchFamily="18" charset="0"/>
              </a:rPr>
              <a:t>The 4 main drivers¹ are shown for Data or Business Analysts, Data Scientists or Machine Learning Specialists, and Data Engineers. Better compensation unanimously constitutes the main reason. However, the following three differ significantly according to the role</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5604BC55-1A33-1A43-BFF6-C9E8CEB94514}"/>
              </a:ext>
            </a:extLst>
          </p:cNvPr>
          <p:cNvGrpSpPr/>
          <p:nvPr/>
        </p:nvGrpSpPr>
        <p:grpSpPr>
          <a:xfrm>
            <a:off x="605312" y="2345652"/>
            <a:ext cx="2265658" cy="461665"/>
            <a:chOff x="388177" y="2192744"/>
            <a:chExt cx="2265658" cy="461665"/>
          </a:xfrm>
        </p:grpSpPr>
        <p:sp>
          <p:nvSpPr>
            <p:cNvPr id="35" name="TextBox 34">
              <a:extLst>
                <a:ext uri="{FF2B5EF4-FFF2-40B4-BE49-F238E27FC236}">
                  <a16:creationId xmlns:a16="http://schemas.microsoft.com/office/drawing/2014/main" id="{527CC5FA-01E1-5F41-A154-005B559C1045}"/>
                </a:ext>
              </a:extLst>
            </p:cNvPr>
            <p:cNvSpPr txBox="1"/>
            <p:nvPr/>
          </p:nvSpPr>
          <p:spPr>
            <a:xfrm>
              <a:off x="388177" y="2192744"/>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Better</a:t>
              </a:r>
            </a:p>
            <a:p>
              <a:pPr algn="r"/>
              <a:r>
                <a:rPr lang="en-US" sz="1200" b="1" dirty="0">
                  <a:latin typeface="Times New Roman" panose="02020603050405020304" pitchFamily="18" charset="0"/>
                  <a:cs typeface="Times New Roman" panose="02020603050405020304" pitchFamily="18" charset="0"/>
                </a:rPr>
                <a:t>Compensation</a:t>
              </a:r>
            </a:p>
          </p:txBody>
        </p:sp>
        <p:pic>
          <p:nvPicPr>
            <p:cNvPr id="28" name="Graphic 27" descr="Payroll outline">
              <a:extLst>
                <a:ext uri="{FF2B5EF4-FFF2-40B4-BE49-F238E27FC236}">
                  <a16:creationId xmlns:a16="http://schemas.microsoft.com/office/drawing/2014/main" id="{8A61E654-42E2-4B44-9891-B65F7A9461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1835" y="2207576"/>
              <a:ext cx="432000" cy="432000"/>
            </a:xfrm>
            <a:prstGeom prst="rect">
              <a:avLst/>
            </a:prstGeom>
          </p:spPr>
        </p:pic>
      </p:grpSp>
      <p:grpSp>
        <p:nvGrpSpPr>
          <p:cNvPr id="47" name="Group 46">
            <a:extLst>
              <a:ext uri="{FF2B5EF4-FFF2-40B4-BE49-F238E27FC236}">
                <a16:creationId xmlns:a16="http://schemas.microsoft.com/office/drawing/2014/main" id="{C64B4907-3D1E-914D-AEDF-C5AED2E96D56}"/>
              </a:ext>
            </a:extLst>
          </p:cNvPr>
          <p:cNvGrpSpPr/>
          <p:nvPr/>
        </p:nvGrpSpPr>
        <p:grpSpPr>
          <a:xfrm>
            <a:off x="605312" y="3078245"/>
            <a:ext cx="2265658" cy="461665"/>
            <a:chOff x="388177" y="2844426"/>
            <a:chExt cx="2265658" cy="461665"/>
          </a:xfrm>
        </p:grpSpPr>
        <p:sp>
          <p:nvSpPr>
            <p:cNvPr id="39" name="TextBox 38">
              <a:extLst>
                <a:ext uri="{FF2B5EF4-FFF2-40B4-BE49-F238E27FC236}">
                  <a16:creationId xmlns:a16="http://schemas.microsoft.com/office/drawing/2014/main" id="{77667409-4DFD-C044-B052-2894A8810881}"/>
                </a:ext>
              </a:extLst>
            </p:cNvPr>
            <p:cNvSpPr txBox="1"/>
            <p:nvPr/>
          </p:nvSpPr>
          <p:spPr>
            <a:xfrm>
              <a:off x="388177" y="2844426"/>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Growth or Leadership Opportunities</a:t>
              </a:r>
              <a:endParaRPr lang="en-US" sz="1200" dirty="0">
                <a:latin typeface="Times New Roman" panose="02020603050405020304" pitchFamily="18" charset="0"/>
                <a:cs typeface="Times New Roman" panose="02020603050405020304" pitchFamily="18" charset="0"/>
              </a:endParaRPr>
            </a:p>
          </p:txBody>
        </p:sp>
        <p:pic>
          <p:nvPicPr>
            <p:cNvPr id="41" name="Graphic 40" descr="Upstairs outline">
              <a:extLst>
                <a:ext uri="{FF2B5EF4-FFF2-40B4-BE49-F238E27FC236}">
                  <a16:creationId xmlns:a16="http://schemas.microsoft.com/office/drawing/2014/main" id="{1687ACF6-3544-6F4B-86B6-D117925F80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1835" y="2859258"/>
              <a:ext cx="432000" cy="432000"/>
            </a:xfrm>
            <a:prstGeom prst="rect">
              <a:avLst/>
            </a:prstGeom>
          </p:spPr>
        </p:pic>
      </p:grpSp>
      <p:grpSp>
        <p:nvGrpSpPr>
          <p:cNvPr id="48" name="Group 47">
            <a:extLst>
              <a:ext uri="{FF2B5EF4-FFF2-40B4-BE49-F238E27FC236}">
                <a16:creationId xmlns:a16="http://schemas.microsoft.com/office/drawing/2014/main" id="{AB5370FC-CD23-7046-BA2B-1661D693F0C0}"/>
              </a:ext>
            </a:extLst>
          </p:cNvPr>
          <p:cNvGrpSpPr/>
          <p:nvPr/>
        </p:nvGrpSpPr>
        <p:grpSpPr>
          <a:xfrm>
            <a:off x="605312" y="3821675"/>
            <a:ext cx="2265658" cy="461665"/>
            <a:chOff x="388177" y="3496108"/>
            <a:chExt cx="2265658" cy="461665"/>
          </a:xfrm>
        </p:grpSpPr>
        <p:sp>
          <p:nvSpPr>
            <p:cNvPr id="36" name="TextBox 35">
              <a:extLst>
                <a:ext uri="{FF2B5EF4-FFF2-40B4-BE49-F238E27FC236}">
                  <a16:creationId xmlns:a16="http://schemas.microsoft.com/office/drawing/2014/main" id="{6F9557B1-9A6D-C14E-8391-74C6AA2C7F4C}"/>
                </a:ext>
              </a:extLst>
            </p:cNvPr>
            <p:cNvSpPr txBox="1"/>
            <p:nvPr/>
          </p:nvSpPr>
          <p:spPr>
            <a:xfrm>
              <a:off x="388177" y="3496108"/>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Wanting to Work</a:t>
              </a:r>
            </a:p>
            <a:p>
              <a:pPr algn="r"/>
              <a:r>
                <a:rPr lang="en-US" sz="1200" b="1" dirty="0">
                  <a:latin typeface="Times New Roman" panose="02020603050405020304" pitchFamily="18" charset="0"/>
                  <a:cs typeface="Times New Roman" panose="02020603050405020304" pitchFamily="18" charset="0"/>
                </a:rPr>
                <a:t>With New Technologies</a:t>
              </a:r>
              <a:endParaRPr lang="en-US" sz="1200" dirty="0">
                <a:latin typeface="Times New Roman" panose="02020603050405020304" pitchFamily="18" charset="0"/>
                <a:cs typeface="Times New Roman" panose="02020603050405020304" pitchFamily="18" charset="0"/>
              </a:endParaRPr>
            </a:p>
          </p:txBody>
        </p:sp>
        <p:pic>
          <p:nvPicPr>
            <p:cNvPr id="43" name="Graphic 42" descr="Qr Code outline">
              <a:extLst>
                <a:ext uri="{FF2B5EF4-FFF2-40B4-BE49-F238E27FC236}">
                  <a16:creationId xmlns:a16="http://schemas.microsoft.com/office/drawing/2014/main" id="{E96E4ACF-E271-9B4D-9349-73E6A75717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21835" y="3510940"/>
              <a:ext cx="432000" cy="432000"/>
            </a:xfrm>
            <a:prstGeom prst="rect">
              <a:avLst/>
            </a:prstGeom>
          </p:spPr>
        </p:pic>
      </p:grpSp>
      <p:grpSp>
        <p:nvGrpSpPr>
          <p:cNvPr id="49" name="Group 48">
            <a:extLst>
              <a:ext uri="{FF2B5EF4-FFF2-40B4-BE49-F238E27FC236}">
                <a16:creationId xmlns:a16="http://schemas.microsoft.com/office/drawing/2014/main" id="{C742983C-4AE4-9D41-8B22-ECCD4EE8803C}"/>
              </a:ext>
            </a:extLst>
          </p:cNvPr>
          <p:cNvGrpSpPr/>
          <p:nvPr/>
        </p:nvGrpSpPr>
        <p:grpSpPr>
          <a:xfrm>
            <a:off x="622507" y="4559271"/>
            <a:ext cx="2265658" cy="461665"/>
            <a:chOff x="388177" y="4147790"/>
            <a:chExt cx="2265658" cy="461665"/>
          </a:xfrm>
        </p:grpSpPr>
        <p:sp>
          <p:nvSpPr>
            <p:cNvPr id="37" name="TextBox 36">
              <a:extLst>
                <a:ext uri="{FF2B5EF4-FFF2-40B4-BE49-F238E27FC236}">
                  <a16:creationId xmlns:a16="http://schemas.microsoft.com/office/drawing/2014/main" id="{39C6ED03-501C-1346-B657-947554364C1B}"/>
                </a:ext>
              </a:extLst>
            </p:cNvPr>
            <p:cNvSpPr txBox="1"/>
            <p:nvPr/>
          </p:nvSpPr>
          <p:spPr>
            <a:xfrm>
              <a:off x="388177" y="4147790"/>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Curious About</a:t>
              </a:r>
            </a:p>
            <a:p>
              <a:pPr algn="r"/>
              <a:r>
                <a:rPr lang="en-US" sz="1200" b="1" dirty="0">
                  <a:latin typeface="Times New Roman" panose="02020603050405020304" pitchFamily="18" charset="0"/>
                  <a:cs typeface="Times New Roman" panose="02020603050405020304" pitchFamily="18" charset="0"/>
                </a:rPr>
                <a:t>Other Opportunities</a:t>
              </a:r>
              <a:endParaRPr lang="en-US" sz="1200" dirty="0">
                <a:latin typeface="Times New Roman" panose="02020603050405020304" pitchFamily="18" charset="0"/>
                <a:cs typeface="Times New Roman" panose="02020603050405020304" pitchFamily="18" charset="0"/>
              </a:endParaRPr>
            </a:p>
          </p:txBody>
        </p:sp>
        <p:pic>
          <p:nvPicPr>
            <p:cNvPr id="45" name="Graphic 44" descr="Fork In Road outline">
              <a:extLst>
                <a:ext uri="{FF2B5EF4-FFF2-40B4-BE49-F238E27FC236}">
                  <a16:creationId xmlns:a16="http://schemas.microsoft.com/office/drawing/2014/main" id="{833D9249-8A6E-054A-B92A-EF14F1459F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21835" y="4162622"/>
              <a:ext cx="432000" cy="432000"/>
            </a:xfrm>
            <a:prstGeom prst="rect">
              <a:avLst/>
            </a:prstGeom>
          </p:spPr>
        </p:pic>
      </p:gr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2181367107"/>
              </p:ext>
            </p:extLst>
          </p:nvPr>
        </p:nvGraphicFramePr>
        <p:xfrm>
          <a:off x="3037979" y="2081186"/>
          <a:ext cx="2665556" cy="3219743"/>
        </p:xfrm>
        <a:graphic>
          <a:graphicData uri="http://schemas.openxmlformats.org/drawingml/2006/chart">
            <c:chart xmlns:c="http://schemas.openxmlformats.org/drawingml/2006/chart" xmlns:r="http://schemas.openxmlformats.org/officeDocument/2006/relationships" r:id="rId10"/>
          </a:graphicData>
        </a:graphic>
      </p:graphicFrame>
      <p:sp>
        <p:nvSpPr>
          <p:cNvPr id="54" name="TextBox 53">
            <a:extLst>
              <a:ext uri="{FF2B5EF4-FFF2-40B4-BE49-F238E27FC236}">
                <a16:creationId xmlns:a16="http://schemas.microsoft.com/office/drawing/2014/main" id="{C014CBAA-E135-564B-B060-4B9486AEB007}"/>
              </a:ext>
            </a:extLst>
          </p:cNvPr>
          <p:cNvSpPr txBox="1"/>
          <p:nvPr/>
        </p:nvSpPr>
        <p:spPr>
          <a:xfrm>
            <a:off x="3095128" y="1642098"/>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cxnSp>
        <p:nvCxnSpPr>
          <p:cNvPr id="38" name="Straight Connector 37">
            <a:extLst>
              <a:ext uri="{FF2B5EF4-FFF2-40B4-BE49-F238E27FC236}">
                <a16:creationId xmlns:a16="http://schemas.microsoft.com/office/drawing/2014/main" id="{0703D31D-1EE2-6244-B627-071CC8CFEB5C}"/>
              </a:ext>
            </a:extLst>
          </p:cNvPr>
          <p:cNvCxnSpPr>
            <a:cxnSpLocks/>
          </p:cNvCxnSpPr>
          <p:nvPr/>
        </p:nvCxnSpPr>
        <p:spPr>
          <a:xfrm>
            <a:off x="655795" y="294123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E3E07EC6-2C84-2443-B754-EC19BFF40674}"/>
              </a:ext>
            </a:extLst>
          </p:cNvPr>
          <p:cNvCxnSpPr>
            <a:cxnSpLocks/>
          </p:cNvCxnSpPr>
          <p:nvPr/>
        </p:nvCxnSpPr>
        <p:spPr>
          <a:xfrm>
            <a:off x="655795" y="3675491"/>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4" name="Straight Connector 43">
            <a:extLst>
              <a:ext uri="{FF2B5EF4-FFF2-40B4-BE49-F238E27FC236}">
                <a16:creationId xmlns:a16="http://schemas.microsoft.com/office/drawing/2014/main" id="{7428B57D-2F87-9145-A8CB-7CCA299BC83A}"/>
              </a:ext>
            </a:extLst>
          </p:cNvPr>
          <p:cNvCxnSpPr>
            <a:cxnSpLocks/>
          </p:cNvCxnSpPr>
          <p:nvPr/>
        </p:nvCxnSpPr>
        <p:spPr>
          <a:xfrm>
            <a:off x="655795" y="440974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sp>
        <p:nvSpPr>
          <p:cNvPr id="31" name="TextBox 30">
            <a:extLst>
              <a:ext uri="{FF2B5EF4-FFF2-40B4-BE49-F238E27FC236}">
                <a16:creationId xmlns:a16="http://schemas.microsoft.com/office/drawing/2014/main" id="{98B47340-EA26-A94B-8B56-87F03A894934}"/>
              </a:ext>
            </a:extLst>
          </p:cNvPr>
          <p:cNvSpPr txBox="1"/>
          <p:nvPr/>
        </p:nvSpPr>
        <p:spPr>
          <a:xfrm>
            <a:off x="5683258"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sp>
        <p:nvSpPr>
          <p:cNvPr id="32" name="TextBox 31">
            <a:extLst>
              <a:ext uri="{FF2B5EF4-FFF2-40B4-BE49-F238E27FC236}">
                <a16:creationId xmlns:a16="http://schemas.microsoft.com/office/drawing/2014/main" id="{B15CE6C1-FD1F-9344-A13B-81B2C8677DFB}"/>
              </a:ext>
            </a:extLst>
          </p:cNvPr>
          <p:cNvSpPr txBox="1"/>
          <p:nvPr/>
        </p:nvSpPr>
        <p:spPr>
          <a:xfrm>
            <a:off x="8291665"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graphicFrame>
        <p:nvGraphicFramePr>
          <p:cNvPr id="42" name="Chart 41">
            <a:extLst>
              <a:ext uri="{FF2B5EF4-FFF2-40B4-BE49-F238E27FC236}">
                <a16:creationId xmlns:a16="http://schemas.microsoft.com/office/drawing/2014/main" id="{C0B2A267-B355-5C4D-9614-E860E2ED7EB0}"/>
              </a:ext>
            </a:extLst>
          </p:cNvPr>
          <p:cNvGraphicFramePr/>
          <p:nvPr>
            <p:extLst>
              <p:ext uri="{D42A27DB-BD31-4B8C-83A1-F6EECF244321}">
                <p14:modId xmlns:p14="http://schemas.microsoft.com/office/powerpoint/2010/main" val="3971957303"/>
              </p:ext>
            </p:extLst>
          </p:nvPr>
        </p:nvGraphicFramePr>
        <p:xfrm>
          <a:off x="5626109" y="2069806"/>
          <a:ext cx="2665556" cy="321974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1" name="Chart 50">
            <a:extLst>
              <a:ext uri="{FF2B5EF4-FFF2-40B4-BE49-F238E27FC236}">
                <a16:creationId xmlns:a16="http://schemas.microsoft.com/office/drawing/2014/main" id="{D81EE047-9E49-2A49-BB2B-380B3E06E8DA}"/>
              </a:ext>
            </a:extLst>
          </p:cNvPr>
          <p:cNvGraphicFramePr/>
          <p:nvPr>
            <p:extLst>
              <p:ext uri="{D42A27DB-BD31-4B8C-83A1-F6EECF244321}">
                <p14:modId xmlns:p14="http://schemas.microsoft.com/office/powerpoint/2010/main" val="936368941"/>
              </p:ext>
            </p:extLst>
          </p:nvPr>
        </p:nvGraphicFramePr>
        <p:xfrm>
          <a:off x="8214239" y="2058426"/>
          <a:ext cx="2665556" cy="3219743"/>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49420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1015663"/>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“Imagine that you are deciding between two job offers with the same compensation, benefits, and location. Of the following factors, which 3 are MOST important to you?” – (caps correspond to 95% confidence interval based on 1000 bootstrap replicates – approximately 2%).</a:t>
            </a:r>
          </a:p>
          <a:p>
            <a:r>
              <a:rPr lang="en-US" sz="1000" dirty="0">
                <a:latin typeface="Times New Roman" panose="02020603050405020304" pitchFamily="18" charset="0"/>
                <a:cs typeface="Times New Roman" panose="02020603050405020304" pitchFamily="18" charset="0"/>
              </a:rPr>
              <a:t>¹ A total of 11 factors were listed. In decreasing order of importance for the average developer, they were (excluding the 4 above): remote work options, how widely used or impactful my work output would be, industry that I’d be working in, family friendliness, financial performance or funding status of the company or organization, specific department or team I’d be working on, diversity of the company organization.</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538738"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Most important job factors to Data Professionals </a:t>
            </a:r>
          </a:p>
          <a:p>
            <a:r>
              <a:rPr lang="en-US" sz="1600" dirty="0">
                <a:latin typeface="Times New Roman" panose="02020603050405020304" pitchFamily="18" charset="0"/>
                <a:cs typeface="Times New Roman" panose="02020603050405020304" pitchFamily="18" charset="0"/>
              </a:rPr>
              <a:t>Controlled for compensation, benefits and location, the 4 main factors¹ are shown for Data or Business Analysts, Data Scientists or Machine Learning Specialists, and Data Engineers. Opportunities for professional development is one of the most important component</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1705347094"/>
              </p:ext>
            </p:extLst>
          </p:nvPr>
        </p:nvGraphicFramePr>
        <p:xfrm>
          <a:off x="3037979" y="2081186"/>
          <a:ext cx="2665556" cy="3219743"/>
        </p:xfrm>
        <a:graphic>
          <a:graphicData uri="http://schemas.openxmlformats.org/drawingml/2006/chart">
            <c:chart xmlns:c="http://schemas.openxmlformats.org/drawingml/2006/chart" xmlns:r="http://schemas.openxmlformats.org/officeDocument/2006/relationships" r:id="rId2"/>
          </a:graphicData>
        </a:graphic>
      </p:graphicFrame>
      <p:sp>
        <p:nvSpPr>
          <p:cNvPr id="54" name="TextBox 53">
            <a:extLst>
              <a:ext uri="{FF2B5EF4-FFF2-40B4-BE49-F238E27FC236}">
                <a16:creationId xmlns:a16="http://schemas.microsoft.com/office/drawing/2014/main" id="{C014CBAA-E135-564B-B060-4B9486AEB007}"/>
              </a:ext>
            </a:extLst>
          </p:cNvPr>
          <p:cNvSpPr txBox="1"/>
          <p:nvPr/>
        </p:nvSpPr>
        <p:spPr>
          <a:xfrm>
            <a:off x="3095128" y="1642098"/>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cxnSp>
        <p:nvCxnSpPr>
          <p:cNvPr id="38" name="Straight Connector 37">
            <a:extLst>
              <a:ext uri="{FF2B5EF4-FFF2-40B4-BE49-F238E27FC236}">
                <a16:creationId xmlns:a16="http://schemas.microsoft.com/office/drawing/2014/main" id="{0703D31D-1EE2-6244-B627-071CC8CFEB5C}"/>
              </a:ext>
            </a:extLst>
          </p:cNvPr>
          <p:cNvCxnSpPr>
            <a:cxnSpLocks/>
          </p:cNvCxnSpPr>
          <p:nvPr/>
        </p:nvCxnSpPr>
        <p:spPr>
          <a:xfrm>
            <a:off x="655795" y="294123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E3E07EC6-2C84-2443-B754-EC19BFF40674}"/>
              </a:ext>
            </a:extLst>
          </p:cNvPr>
          <p:cNvCxnSpPr>
            <a:cxnSpLocks/>
          </p:cNvCxnSpPr>
          <p:nvPr/>
        </p:nvCxnSpPr>
        <p:spPr>
          <a:xfrm>
            <a:off x="655795" y="3675491"/>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4" name="Straight Connector 43">
            <a:extLst>
              <a:ext uri="{FF2B5EF4-FFF2-40B4-BE49-F238E27FC236}">
                <a16:creationId xmlns:a16="http://schemas.microsoft.com/office/drawing/2014/main" id="{7428B57D-2F87-9145-A8CB-7CCA299BC83A}"/>
              </a:ext>
            </a:extLst>
          </p:cNvPr>
          <p:cNvCxnSpPr>
            <a:cxnSpLocks/>
          </p:cNvCxnSpPr>
          <p:nvPr/>
        </p:nvCxnSpPr>
        <p:spPr>
          <a:xfrm>
            <a:off x="655795" y="440974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sp>
        <p:nvSpPr>
          <p:cNvPr id="31" name="TextBox 30">
            <a:extLst>
              <a:ext uri="{FF2B5EF4-FFF2-40B4-BE49-F238E27FC236}">
                <a16:creationId xmlns:a16="http://schemas.microsoft.com/office/drawing/2014/main" id="{98B47340-EA26-A94B-8B56-87F03A894934}"/>
              </a:ext>
            </a:extLst>
          </p:cNvPr>
          <p:cNvSpPr txBox="1"/>
          <p:nvPr/>
        </p:nvSpPr>
        <p:spPr>
          <a:xfrm>
            <a:off x="5683258"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sp>
        <p:nvSpPr>
          <p:cNvPr id="32" name="TextBox 31">
            <a:extLst>
              <a:ext uri="{FF2B5EF4-FFF2-40B4-BE49-F238E27FC236}">
                <a16:creationId xmlns:a16="http://schemas.microsoft.com/office/drawing/2014/main" id="{B15CE6C1-FD1F-9344-A13B-81B2C8677DFB}"/>
              </a:ext>
            </a:extLst>
          </p:cNvPr>
          <p:cNvSpPr txBox="1"/>
          <p:nvPr/>
        </p:nvSpPr>
        <p:spPr>
          <a:xfrm>
            <a:off x="8291665"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graphicFrame>
        <p:nvGraphicFramePr>
          <p:cNvPr id="42" name="Chart 41">
            <a:extLst>
              <a:ext uri="{FF2B5EF4-FFF2-40B4-BE49-F238E27FC236}">
                <a16:creationId xmlns:a16="http://schemas.microsoft.com/office/drawing/2014/main" id="{C0B2A267-B355-5C4D-9614-E860E2ED7EB0}"/>
              </a:ext>
            </a:extLst>
          </p:cNvPr>
          <p:cNvGraphicFramePr/>
          <p:nvPr>
            <p:extLst>
              <p:ext uri="{D42A27DB-BD31-4B8C-83A1-F6EECF244321}">
                <p14:modId xmlns:p14="http://schemas.microsoft.com/office/powerpoint/2010/main" val="3046030664"/>
              </p:ext>
            </p:extLst>
          </p:nvPr>
        </p:nvGraphicFramePr>
        <p:xfrm>
          <a:off x="5626109" y="2069806"/>
          <a:ext cx="2665556" cy="32197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Chart 50">
            <a:extLst>
              <a:ext uri="{FF2B5EF4-FFF2-40B4-BE49-F238E27FC236}">
                <a16:creationId xmlns:a16="http://schemas.microsoft.com/office/drawing/2014/main" id="{D81EE047-9E49-2A49-BB2B-380B3E06E8DA}"/>
              </a:ext>
            </a:extLst>
          </p:cNvPr>
          <p:cNvGraphicFramePr/>
          <p:nvPr>
            <p:extLst>
              <p:ext uri="{D42A27DB-BD31-4B8C-83A1-F6EECF244321}">
                <p14:modId xmlns:p14="http://schemas.microsoft.com/office/powerpoint/2010/main" val="3635886406"/>
              </p:ext>
            </p:extLst>
          </p:nvPr>
        </p:nvGraphicFramePr>
        <p:xfrm>
          <a:off x="8214239" y="2058426"/>
          <a:ext cx="2665556" cy="3219743"/>
        </p:xfrm>
        <a:graphic>
          <a:graphicData uri="http://schemas.openxmlformats.org/drawingml/2006/chart">
            <c:chart xmlns:c="http://schemas.openxmlformats.org/drawingml/2006/chart" xmlns:r="http://schemas.openxmlformats.org/officeDocument/2006/relationships" r:id="rId4"/>
          </a:graphicData>
        </a:graphic>
      </p:graphicFrame>
      <p:grpSp>
        <p:nvGrpSpPr>
          <p:cNvPr id="20" name="Group 19">
            <a:extLst>
              <a:ext uri="{FF2B5EF4-FFF2-40B4-BE49-F238E27FC236}">
                <a16:creationId xmlns:a16="http://schemas.microsoft.com/office/drawing/2014/main" id="{0008D728-8F64-1845-B483-A3CBED64121D}"/>
              </a:ext>
            </a:extLst>
          </p:cNvPr>
          <p:cNvGrpSpPr/>
          <p:nvPr/>
        </p:nvGrpSpPr>
        <p:grpSpPr>
          <a:xfrm>
            <a:off x="527275" y="2345652"/>
            <a:ext cx="2360890" cy="2767617"/>
            <a:chOff x="527275" y="2345652"/>
            <a:chExt cx="2360890" cy="2767617"/>
          </a:xfrm>
        </p:grpSpPr>
        <p:grpSp>
          <p:nvGrpSpPr>
            <p:cNvPr id="16" name="Group 15">
              <a:extLst>
                <a:ext uri="{FF2B5EF4-FFF2-40B4-BE49-F238E27FC236}">
                  <a16:creationId xmlns:a16="http://schemas.microsoft.com/office/drawing/2014/main" id="{9F830ACC-7C81-3C4C-AE83-D410EC13DD36}"/>
                </a:ext>
              </a:extLst>
            </p:cNvPr>
            <p:cNvGrpSpPr/>
            <p:nvPr/>
          </p:nvGrpSpPr>
          <p:grpSpPr>
            <a:xfrm>
              <a:off x="527275" y="3078245"/>
              <a:ext cx="2360890" cy="461665"/>
              <a:chOff x="527275" y="3078245"/>
              <a:chExt cx="2360890" cy="461665"/>
            </a:xfrm>
          </p:grpSpPr>
          <p:sp>
            <p:nvSpPr>
              <p:cNvPr id="39" name="TextBox 38">
                <a:extLst>
                  <a:ext uri="{FF2B5EF4-FFF2-40B4-BE49-F238E27FC236}">
                    <a16:creationId xmlns:a16="http://schemas.microsoft.com/office/drawing/2014/main" id="{77667409-4DFD-C044-B052-2894A8810881}"/>
                  </a:ext>
                </a:extLst>
              </p:cNvPr>
              <p:cNvSpPr txBox="1"/>
              <p:nvPr/>
            </p:nvSpPr>
            <p:spPr>
              <a:xfrm>
                <a:off x="527275" y="3078245"/>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Flex time or</a:t>
                </a:r>
              </a:p>
              <a:p>
                <a:pPr algn="r"/>
                <a:r>
                  <a:rPr lang="en-US" sz="1200" b="1" dirty="0">
                    <a:latin typeface="Times New Roman" panose="02020603050405020304" pitchFamily="18" charset="0"/>
                    <a:cs typeface="Times New Roman" panose="02020603050405020304" pitchFamily="18" charset="0"/>
                  </a:rPr>
                  <a:t>a flexible schedule</a:t>
                </a:r>
                <a:endParaRPr lang="en-US" sz="1200" dirty="0">
                  <a:latin typeface="Times New Roman" panose="02020603050405020304" pitchFamily="18" charset="0"/>
                  <a:cs typeface="Times New Roman" panose="02020603050405020304" pitchFamily="18" charset="0"/>
                </a:endParaRPr>
              </a:p>
            </p:txBody>
          </p:sp>
          <p:pic>
            <p:nvPicPr>
              <p:cNvPr id="6" name="Graphic 5" descr="Clock outline">
                <a:extLst>
                  <a:ext uri="{FF2B5EF4-FFF2-40B4-BE49-F238E27FC236}">
                    <a16:creationId xmlns:a16="http://schemas.microsoft.com/office/drawing/2014/main" id="{F1564DFE-CDCC-044C-AA6F-1D9128A2CA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56165" y="3089196"/>
                <a:ext cx="432000" cy="432000"/>
              </a:xfrm>
              <a:prstGeom prst="rect">
                <a:avLst/>
              </a:prstGeom>
            </p:spPr>
          </p:pic>
        </p:grpSp>
        <p:grpSp>
          <p:nvGrpSpPr>
            <p:cNvPr id="18" name="Group 17">
              <a:extLst>
                <a:ext uri="{FF2B5EF4-FFF2-40B4-BE49-F238E27FC236}">
                  <a16:creationId xmlns:a16="http://schemas.microsoft.com/office/drawing/2014/main" id="{07B007DB-48CE-104A-AF75-C0E3C4E0630C}"/>
                </a:ext>
              </a:extLst>
            </p:cNvPr>
            <p:cNvGrpSpPr/>
            <p:nvPr/>
          </p:nvGrpSpPr>
          <p:grpSpPr>
            <a:xfrm>
              <a:off x="527275" y="3821675"/>
              <a:ext cx="2360890" cy="461665"/>
              <a:chOff x="527275" y="3821675"/>
              <a:chExt cx="2360890" cy="461665"/>
            </a:xfrm>
          </p:grpSpPr>
          <p:sp>
            <p:nvSpPr>
              <p:cNvPr id="36" name="TextBox 35">
                <a:extLst>
                  <a:ext uri="{FF2B5EF4-FFF2-40B4-BE49-F238E27FC236}">
                    <a16:creationId xmlns:a16="http://schemas.microsoft.com/office/drawing/2014/main" id="{6F9557B1-9A6D-C14E-8391-74C6AA2C7F4C}"/>
                  </a:ext>
                </a:extLst>
              </p:cNvPr>
              <p:cNvSpPr txBox="1"/>
              <p:nvPr/>
            </p:nvSpPr>
            <p:spPr>
              <a:xfrm>
                <a:off x="527275" y="3821675"/>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Office environment</a:t>
                </a:r>
              </a:p>
              <a:p>
                <a:pPr algn="r"/>
                <a:r>
                  <a:rPr lang="en-US" sz="1200" b="1" dirty="0">
                    <a:latin typeface="Times New Roman" panose="02020603050405020304" pitchFamily="18" charset="0"/>
                    <a:cs typeface="Times New Roman" panose="02020603050405020304" pitchFamily="18" charset="0"/>
                  </a:rPr>
                  <a:t>or company culture</a:t>
                </a:r>
                <a:endParaRPr lang="en-US" sz="1200" dirty="0">
                  <a:latin typeface="Times New Roman" panose="02020603050405020304" pitchFamily="18" charset="0"/>
                  <a:cs typeface="Times New Roman" panose="02020603050405020304" pitchFamily="18" charset="0"/>
                </a:endParaRPr>
              </a:p>
            </p:txBody>
          </p:sp>
          <p:pic>
            <p:nvPicPr>
              <p:cNvPr id="8" name="Graphic 7" descr="Cheers outline">
                <a:extLst>
                  <a:ext uri="{FF2B5EF4-FFF2-40B4-BE49-F238E27FC236}">
                    <a16:creationId xmlns:a16="http://schemas.microsoft.com/office/drawing/2014/main" id="{68EEE46C-209D-0442-8BAF-7E3E4A25D3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56165" y="3833144"/>
                <a:ext cx="432000" cy="432000"/>
              </a:xfrm>
              <a:prstGeom prst="rect">
                <a:avLst/>
              </a:prstGeom>
            </p:spPr>
          </p:pic>
        </p:grpSp>
        <p:grpSp>
          <p:nvGrpSpPr>
            <p:cNvPr id="19" name="Group 18">
              <a:extLst>
                <a:ext uri="{FF2B5EF4-FFF2-40B4-BE49-F238E27FC236}">
                  <a16:creationId xmlns:a16="http://schemas.microsoft.com/office/drawing/2014/main" id="{F6A2596D-C836-0F43-B540-EFF4F98EB034}"/>
                </a:ext>
              </a:extLst>
            </p:cNvPr>
            <p:cNvGrpSpPr/>
            <p:nvPr/>
          </p:nvGrpSpPr>
          <p:grpSpPr>
            <a:xfrm>
              <a:off x="544470" y="4466938"/>
              <a:ext cx="2343695" cy="646331"/>
              <a:chOff x="544470" y="4466938"/>
              <a:chExt cx="2343695" cy="646331"/>
            </a:xfrm>
          </p:grpSpPr>
          <p:sp>
            <p:nvSpPr>
              <p:cNvPr id="37" name="TextBox 36">
                <a:extLst>
                  <a:ext uri="{FF2B5EF4-FFF2-40B4-BE49-F238E27FC236}">
                    <a16:creationId xmlns:a16="http://schemas.microsoft.com/office/drawing/2014/main" id="{39C6ED03-501C-1346-B657-947554364C1B}"/>
                  </a:ext>
                </a:extLst>
              </p:cNvPr>
              <p:cNvSpPr txBox="1"/>
              <p:nvPr/>
            </p:nvSpPr>
            <p:spPr>
              <a:xfrm>
                <a:off x="544470" y="4466938"/>
                <a:ext cx="1878037" cy="646331"/>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Languages, frameworks, and other technologies I’d be working with</a:t>
                </a:r>
                <a:endParaRPr lang="en-US" sz="1200" dirty="0">
                  <a:latin typeface="Times New Roman" panose="02020603050405020304" pitchFamily="18" charset="0"/>
                  <a:cs typeface="Times New Roman" panose="02020603050405020304" pitchFamily="18" charset="0"/>
                </a:endParaRPr>
              </a:p>
            </p:txBody>
          </p:sp>
          <p:pic>
            <p:nvPicPr>
              <p:cNvPr id="12" name="Graphic 11" descr="Web design outline">
                <a:extLst>
                  <a:ext uri="{FF2B5EF4-FFF2-40B4-BE49-F238E27FC236}">
                    <a16:creationId xmlns:a16="http://schemas.microsoft.com/office/drawing/2014/main" id="{FC57E285-063A-B540-80CB-A9697B460C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56165" y="4574103"/>
                <a:ext cx="432000" cy="432000"/>
              </a:xfrm>
              <a:prstGeom prst="rect">
                <a:avLst/>
              </a:prstGeom>
            </p:spPr>
          </p:pic>
        </p:grpSp>
        <p:grpSp>
          <p:nvGrpSpPr>
            <p:cNvPr id="15" name="Group 14">
              <a:extLst>
                <a:ext uri="{FF2B5EF4-FFF2-40B4-BE49-F238E27FC236}">
                  <a16:creationId xmlns:a16="http://schemas.microsoft.com/office/drawing/2014/main" id="{D682B3C7-88B1-B045-A019-2D346C1480D3}"/>
                </a:ext>
              </a:extLst>
            </p:cNvPr>
            <p:cNvGrpSpPr/>
            <p:nvPr/>
          </p:nvGrpSpPr>
          <p:grpSpPr>
            <a:xfrm>
              <a:off x="527275" y="2345652"/>
              <a:ext cx="2360890" cy="461665"/>
              <a:chOff x="527275" y="2345652"/>
              <a:chExt cx="2360890" cy="461665"/>
            </a:xfrm>
          </p:grpSpPr>
          <p:sp>
            <p:nvSpPr>
              <p:cNvPr id="35" name="TextBox 34">
                <a:extLst>
                  <a:ext uri="{FF2B5EF4-FFF2-40B4-BE49-F238E27FC236}">
                    <a16:creationId xmlns:a16="http://schemas.microsoft.com/office/drawing/2014/main" id="{527CC5FA-01E1-5F41-A154-005B559C1045}"/>
                  </a:ext>
                </a:extLst>
              </p:cNvPr>
              <p:cNvSpPr txBox="1"/>
              <p:nvPr/>
            </p:nvSpPr>
            <p:spPr>
              <a:xfrm>
                <a:off x="527275" y="2345652"/>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Opportunities for professional development</a:t>
                </a:r>
              </a:p>
            </p:txBody>
          </p:sp>
          <p:pic>
            <p:nvPicPr>
              <p:cNvPr id="14" name="Graphic 13" descr="Business Growth outline">
                <a:extLst>
                  <a:ext uri="{FF2B5EF4-FFF2-40B4-BE49-F238E27FC236}">
                    <a16:creationId xmlns:a16="http://schemas.microsoft.com/office/drawing/2014/main" id="{8401D154-7DB7-B34F-A5CE-546CE21F79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56165" y="2361277"/>
                <a:ext cx="432000" cy="432000"/>
              </a:xfrm>
              <a:prstGeom prst="rect">
                <a:avLst/>
              </a:prstGeom>
            </p:spPr>
          </p:pic>
        </p:grpSp>
      </p:grpSp>
    </p:spTree>
    <p:extLst>
      <p:ext uri="{BB962C8B-B14F-4D97-AF65-F5344CB8AC3E}">
        <p14:creationId xmlns:p14="http://schemas.microsoft.com/office/powerpoint/2010/main" val="3345786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760</Words>
  <Application>Microsoft Macintosh PowerPoint</Application>
  <PresentationFormat>Widescreen</PresentationFormat>
  <Paragraphs>56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Heiji</dc:creator>
  <cp:lastModifiedBy>Felipe Heiji</cp:lastModifiedBy>
  <cp:revision>109</cp:revision>
  <dcterms:created xsi:type="dcterms:W3CDTF">2021-06-13T05:32:10Z</dcterms:created>
  <dcterms:modified xsi:type="dcterms:W3CDTF">2021-06-14T05:22:38Z</dcterms:modified>
</cp:coreProperties>
</file>