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0" r:id="rId3"/>
    <p:sldId id="258" r:id="rId4"/>
    <p:sldId id="259" r:id="rId5"/>
  </p:sldIdLst>
  <p:sldSz cx="12192000" cy="6858000"/>
  <p:notesSz cx="6858000" cy="9144000"/>
  <p:defaultText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5"/>
    <p:restoredTop sz="94719"/>
  </p:normalViewPr>
  <p:slideViewPr>
    <p:cSldViewPr snapToGrid="0" snapToObjects="1">
      <p:cViewPr varScale="1">
        <p:scale>
          <a:sx n="144" d="100"/>
          <a:sy n="144" d="100"/>
        </p:scale>
        <p:origin x="18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776646847356907"/>
          <c:y val="0.16146074501097601"/>
          <c:w val="0.67150906507468644"/>
          <c:h val="0.79899953469362806"/>
        </c:manualLayout>
      </c:layout>
      <c:barChart>
        <c:barDir val="bar"/>
        <c:grouping val="percentStacked"/>
        <c:varyColors val="0"/>
        <c:ser>
          <c:idx val="0"/>
          <c:order val="0"/>
          <c:tx>
            <c:strRef>
              <c:f>Sheet1!$B$1</c:f>
              <c:strCache>
                <c:ptCount val="1"/>
                <c:pt idx="0">
                  <c:v>(-2) Very
dissatisfied</c:v>
                </c:pt>
              </c:strCache>
            </c:strRef>
          </c:tx>
          <c:spPr>
            <a:solidFill>
              <a:schemeClr val="accent2">
                <a:lumMod val="75000"/>
              </a:schemeClr>
            </a:solidFill>
            <a:ln>
              <a:noFill/>
            </a:ln>
            <a:effectLst/>
          </c:spPr>
          <c:invertIfNegative val="0"/>
          <c:dLbls>
            <c:dLbl>
              <c:idx val="0"/>
              <c:tx>
                <c:rich>
                  <a:bodyPr/>
                  <a:lstStyle/>
                  <a:p>
                    <a:fld id="{2BA7D8DE-0FAF-9145-893A-174DD53228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A9C1-5043-9BE3-FB5631BBBFC4}"/>
                </c:ext>
              </c:extLst>
            </c:dLbl>
            <c:dLbl>
              <c:idx val="1"/>
              <c:tx>
                <c:rich>
                  <a:bodyPr/>
                  <a:lstStyle/>
                  <a:p>
                    <a:fld id="{D523C5AD-9C47-024D-B07A-6B5D3268AC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A9C1-5043-9BE3-FB5631BBBFC4}"/>
                </c:ext>
              </c:extLst>
            </c:dLbl>
            <c:dLbl>
              <c:idx val="2"/>
              <c:tx>
                <c:rich>
                  <a:bodyPr/>
                  <a:lstStyle/>
                  <a:p>
                    <a:fld id="{5637D1EA-DE55-2E48-A0C6-0F31FE3471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A9C1-5043-9BE3-FB5631BBBFC4}"/>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Data Scientist or ML Specialist</c:v>
                </c:pt>
                <c:pt idx="1">
                  <c:v>Engineer, Data</c:v>
                </c:pt>
                <c:pt idx="2">
                  <c:v>Data or Business Analyst</c:v>
                </c:pt>
              </c:strCache>
            </c:strRef>
          </c:cat>
          <c:val>
            <c:numRef>
              <c:f>Sheet1!$B$2:$B$4</c:f>
              <c:numCache>
                <c:formatCode>General</c:formatCode>
                <c:ptCount val="3"/>
                <c:pt idx="0">
                  <c:v>145</c:v>
                </c:pt>
                <c:pt idx="1">
                  <c:v>136</c:v>
                </c:pt>
                <c:pt idx="2">
                  <c:v>161</c:v>
                </c:pt>
              </c:numCache>
            </c:numRef>
          </c:val>
          <c:extLst>
            <c:ext xmlns:c15="http://schemas.microsoft.com/office/drawing/2012/chart" uri="{02D57815-91ED-43cb-92C2-25804820EDAC}">
              <c15:datalabelsRange>
                <c15:f>Sheet1!$B$6:$B$8</c15:f>
                <c15:dlblRangeCache>
                  <c:ptCount val="3"/>
                  <c:pt idx="0">
                    <c:v>8%</c:v>
                  </c:pt>
                  <c:pt idx="1">
                    <c:v>7%</c:v>
                  </c:pt>
                  <c:pt idx="2">
                    <c:v>8%</c:v>
                  </c:pt>
                </c15:dlblRangeCache>
              </c15:datalabelsRange>
            </c:ext>
            <c:ext xmlns:c16="http://schemas.microsoft.com/office/drawing/2014/chart" uri="{C3380CC4-5D6E-409C-BE32-E72D297353CC}">
              <c16:uniqueId val="{00000000-A9C1-5043-9BE3-FB5631BBBFC4}"/>
            </c:ext>
          </c:extLst>
        </c:ser>
        <c:ser>
          <c:idx val="1"/>
          <c:order val="1"/>
          <c:tx>
            <c:strRef>
              <c:f>Sheet1!$C$1</c:f>
              <c:strCache>
                <c:ptCount val="1"/>
                <c:pt idx="0">
                  <c:v>(-1) Slightly
dissatisfied</c:v>
                </c:pt>
              </c:strCache>
            </c:strRef>
          </c:tx>
          <c:spPr>
            <a:solidFill>
              <a:schemeClr val="accent2">
                <a:lumMod val="60000"/>
                <a:lumOff val="40000"/>
              </a:schemeClr>
            </a:solidFill>
            <a:ln>
              <a:noFill/>
            </a:ln>
            <a:effectLst/>
          </c:spPr>
          <c:invertIfNegative val="0"/>
          <c:dLbls>
            <c:dLbl>
              <c:idx val="0"/>
              <c:tx>
                <c:rich>
                  <a:bodyPr/>
                  <a:lstStyle/>
                  <a:p>
                    <a:fld id="{DA3280FB-D614-3343-BF7C-AB81B732AC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A9C1-5043-9BE3-FB5631BBBFC4}"/>
                </c:ext>
              </c:extLst>
            </c:dLbl>
            <c:dLbl>
              <c:idx val="1"/>
              <c:tx>
                <c:rich>
                  <a:bodyPr/>
                  <a:lstStyle/>
                  <a:p>
                    <a:fld id="{45D13585-F074-A34B-B46A-6EEB5764FC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A9C1-5043-9BE3-FB5631BBBFC4}"/>
                </c:ext>
              </c:extLst>
            </c:dLbl>
            <c:dLbl>
              <c:idx val="2"/>
              <c:tx>
                <c:rich>
                  <a:bodyPr/>
                  <a:lstStyle/>
                  <a:p>
                    <a:fld id="{4D2A3CC3-3F9C-B840-AD4D-F194453089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A9C1-5043-9BE3-FB5631BBBFC4}"/>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Data Scientist or ML Specialist</c:v>
                </c:pt>
                <c:pt idx="1">
                  <c:v>Engineer, Data</c:v>
                </c:pt>
                <c:pt idx="2">
                  <c:v>Data or Business Analyst</c:v>
                </c:pt>
              </c:strCache>
            </c:strRef>
          </c:cat>
          <c:val>
            <c:numRef>
              <c:f>Sheet1!$C$2:$C$4</c:f>
              <c:numCache>
                <c:formatCode>General</c:formatCode>
                <c:ptCount val="3"/>
                <c:pt idx="0">
                  <c:v>231</c:v>
                </c:pt>
                <c:pt idx="1">
                  <c:v>297</c:v>
                </c:pt>
                <c:pt idx="2">
                  <c:v>332</c:v>
                </c:pt>
              </c:numCache>
            </c:numRef>
          </c:val>
          <c:extLst>
            <c:ext xmlns:c15="http://schemas.microsoft.com/office/drawing/2012/chart" uri="{02D57815-91ED-43cb-92C2-25804820EDAC}">
              <c15:datalabelsRange>
                <c15:f>Sheet1!$C$6:$C$8</c15:f>
                <c15:dlblRangeCache>
                  <c:ptCount val="3"/>
                  <c:pt idx="0">
                    <c:v>13%</c:v>
                  </c:pt>
                  <c:pt idx="1">
                    <c:v>16%</c:v>
                  </c:pt>
                  <c:pt idx="2">
                    <c:v>17%</c:v>
                  </c:pt>
                </c15:dlblRangeCache>
              </c15:datalabelsRange>
            </c:ext>
            <c:ext xmlns:c16="http://schemas.microsoft.com/office/drawing/2014/chart" uri="{C3380CC4-5D6E-409C-BE32-E72D297353CC}">
              <c16:uniqueId val="{00000001-A9C1-5043-9BE3-FB5631BBBFC4}"/>
            </c:ext>
          </c:extLst>
        </c:ser>
        <c:ser>
          <c:idx val="2"/>
          <c:order val="2"/>
          <c:tx>
            <c:strRef>
              <c:f>Sheet1!$D$1</c:f>
              <c:strCache>
                <c:ptCount val="1"/>
                <c:pt idx="0">
                  <c:v>(0) Neither satisfied
nor dissatisfied</c:v>
                </c:pt>
              </c:strCache>
            </c:strRef>
          </c:tx>
          <c:spPr>
            <a:solidFill>
              <a:schemeClr val="accent3">
                <a:lumMod val="60000"/>
                <a:lumOff val="40000"/>
              </a:schemeClr>
            </a:solidFill>
            <a:ln>
              <a:noFill/>
            </a:ln>
            <a:effectLst/>
          </c:spPr>
          <c:invertIfNegative val="0"/>
          <c:dLbls>
            <c:dLbl>
              <c:idx val="0"/>
              <c:tx>
                <c:rich>
                  <a:bodyPr/>
                  <a:lstStyle/>
                  <a:p>
                    <a:fld id="{6E84E42A-E55A-9A41-8AD9-FE2E33FFE6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A9C1-5043-9BE3-FB5631BBBFC4}"/>
                </c:ext>
              </c:extLst>
            </c:dLbl>
            <c:dLbl>
              <c:idx val="1"/>
              <c:tx>
                <c:rich>
                  <a:bodyPr/>
                  <a:lstStyle/>
                  <a:p>
                    <a:fld id="{81F35A32-6926-7049-ADDC-7FF83B9C49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A9C1-5043-9BE3-FB5631BBBFC4}"/>
                </c:ext>
              </c:extLst>
            </c:dLbl>
            <c:dLbl>
              <c:idx val="2"/>
              <c:tx>
                <c:rich>
                  <a:bodyPr/>
                  <a:lstStyle/>
                  <a:p>
                    <a:fld id="{8E0115BE-5274-5242-8A54-DE2C1DE08F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A9C1-5043-9BE3-FB5631BBBFC4}"/>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Data Scientist or ML Specialist</c:v>
                </c:pt>
                <c:pt idx="1">
                  <c:v>Engineer, Data</c:v>
                </c:pt>
                <c:pt idx="2">
                  <c:v>Data or Business Analyst</c:v>
                </c:pt>
              </c:strCache>
            </c:strRef>
          </c:cat>
          <c:val>
            <c:numRef>
              <c:f>Sheet1!$D$2:$D$4</c:f>
              <c:numCache>
                <c:formatCode>General</c:formatCode>
                <c:ptCount val="3"/>
                <c:pt idx="0">
                  <c:v>181</c:v>
                </c:pt>
                <c:pt idx="1">
                  <c:v>227</c:v>
                </c:pt>
                <c:pt idx="2">
                  <c:v>250</c:v>
                </c:pt>
              </c:numCache>
            </c:numRef>
          </c:val>
          <c:extLst>
            <c:ext xmlns:c15="http://schemas.microsoft.com/office/drawing/2012/chart" uri="{02D57815-91ED-43cb-92C2-25804820EDAC}">
              <c15:datalabelsRange>
                <c15:f>Sheet1!$D$6:$D$8</c15:f>
                <c15:dlblRangeCache>
                  <c:ptCount val="3"/>
                  <c:pt idx="0">
                    <c:v>10%</c:v>
                  </c:pt>
                  <c:pt idx="1">
                    <c:v>12%</c:v>
                  </c:pt>
                  <c:pt idx="2">
                    <c:v>13%</c:v>
                  </c:pt>
                </c15:dlblRangeCache>
              </c15:datalabelsRange>
            </c:ext>
            <c:ext xmlns:c16="http://schemas.microsoft.com/office/drawing/2014/chart" uri="{C3380CC4-5D6E-409C-BE32-E72D297353CC}">
              <c16:uniqueId val="{00000002-A9C1-5043-9BE3-FB5631BBBFC4}"/>
            </c:ext>
          </c:extLst>
        </c:ser>
        <c:ser>
          <c:idx val="3"/>
          <c:order val="3"/>
          <c:tx>
            <c:strRef>
              <c:f>Sheet1!$E$1</c:f>
              <c:strCache>
                <c:ptCount val="1"/>
                <c:pt idx="0">
                  <c:v>(+1) Slightly
satisfied</c:v>
                </c:pt>
              </c:strCache>
            </c:strRef>
          </c:tx>
          <c:spPr>
            <a:solidFill>
              <a:schemeClr val="accent1">
                <a:lumMod val="60000"/>
                <a:lumOff val="40000"/>
              </a:schemeClr>
            </a:solidFill>
            <a:ln>
              <a:noFill/>
            </a:ln>
            <a:effectLst/>
          </c:spPr>
          <c:invertIfNegative val="0"/>
          <c:dLbls>
            <c:dLbl>
              <c:idx val="0"/>
              <c:tx>
                <c:rich>
                  <a:bodyPr/>
                  <a:lstStyle/>
                  <a:p>
                    <a:fld id="{C7276172-5AE4-864B-9D3A-223C654B71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A9C1-5043-9BE3-FB5631BBBFC4}"/>
                </c:ext>
              </c:extLst>
            </c:dLbl>
            <c:dLbl>
              <c:idx val="1"/>
              <c:tx>
                <c:rich>
                  <a:bodyPr/>
                  <a:lstStyle/>
                  <a:p>
                    <a:fld id="{A98F28E3-0FB3-604A-A191-7B2C67F29A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0-A9C1-5043-9BE3-FB5631BBBFC4}"/>
                </c:ext>
              </c:extLst>
            </c:dLbl>
            <c:dLbl>
              <c:idx val="2"/>
              <c:tx>
                <c:rich>
                  <a:bodyPr/>
                  <a:lstStyle/>
                  <a:p>
                    <a:fld id="{18EA24EA-483F-F145-908E-EE377FFE94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A9C1-5043-9BE3-FB5631BBBFC4}"/>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Data Scientist or ML Specialist</c:v>
                </c:pt>
                <c:pt idx="1">
                  <c:v>Engineer, Data</c:v>
                </c:pt>
                <c:pt idx="2">
                  <c:v>Data or Business Analyst</c:v>
                </c:pt>
              </c:strCache>
            </c:strRef>
          </c:cat>
          <c:val>
            <c:numRef>
              <c:f>Sheet1!$E$2:$E$4</c:f>
              <c:numCache>
                <c:formatCode>General</c:formatCode>
                <c:ptCount val="3"/>
                <c:pt idx="0">
                  <c:v>555</c:v>
                </c:pt>
                <c:pt idx="1">
                  <c:v>570</c:v>
                </c:pt>
                <c:pt idx="2">
                  <c:v>561</c:v>
                </c:pt>
              </c:numCache>
            </c:numRef>
          </c:val>
          <c:extLst>
            <c:ext xmlns:c15="http://schemas.microsoft.com/office/drawing/2012/chart" uri="{02D57815-91ED-43cb-92C2-25804820EDAC}">
              <c15:datalabelsRange>
                <c15:f>Sheet1!$E$6:$E$8</c15:f>
                <c15:dlblRangeCache>
                  <c:ptCount val="3"/>
                  <c:pt idx="0">
                    <c:v>30%</c:v>
                  </c:pt>
                  <c:pt idx="1">
                    <c:v>31%</c:v>
                  </c:pt>
                  <c:pt idx="2">
                    <c:v>29%</c:v>
                  </c:pt>
                </c15:dlblRangeCache>
              </c15:datalabelsRange>
            </c:ext>
            <c:ext xmlns:c16="http://schemas.microsoft.com/office/drawing/2014/chart" uri="{C3380CC4-5D6E-409C-BE32-E72D297353CC}">
              <c16:uniqueId val="{00000004-A9C1-5043-9BE3-FB5631BBBFC4}"/>
            </c:ext>
          </c:extLst>
        </c:ser>
        <c:ser>
          <c:idx val="4"/>
          <c:order val="4"/>
          <c:tx>
            <c:strRef>
              <c:f>Sheet1!$F$1</c:f>
              <c:strCache>
                <c:ptCount val="1"/>
                <c:pt idx="0">
                  <c:v>(+2) Very
satisfied</c:v>
                </c:pt>
              </c:strCache>
            </c:strRef>
          </c:tx>
          <c:spPr>
            <a:solidFill>
              <a:schemeClr val="accent1">
                <a:lumMod val="75000"/>
              </a:schemeClr>
            </a:solidFill>
            <a:ln>
              <a:noFill/>
            </a:ln>
            <a:effectLst/>
          </c:spPr>
          <c:invertIfNegative val="0"/>
          <c:dLbls>
            <c:dLbl>
              <c:idx val="0"/>
              <c:tx>
                <c:rich>
                  <a:bodyPr/>
                  <a:lstStyle/>
                  <a:p>
                    <a:fld id="{7D471D42-8BEF-6846-B0BB-65E261F293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A9C1-5043-9BE3-FB5631BBBFC4}"/>
                </c:ext>
              </c:extLst>
            </c:dLbl>
            <c:dLbl>
              <c:idx val="1"/>
              <c:tx>
                <c:rich>
                  <a:bodyPr/>
                  <a:lstStyle/>
                  <a:p>
                    <a:fld id="{737D5E84-504E-7641-B29E-87EE79DD90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A9C1-5043-9BE3-FB5631BBBFC4}"/>
                </c:ext>
              </c:extLst>
            </c:dLbl>
            <c:dLbl>
              <c:idx val="2"/>
              <c:tx>
                <c:rich>
                  <a:bodyPr/>
                  <a:lstStyle/>
                  <a:p>
                    <a:fld id="{57E7E53B-AA65-774A-8004-B65F344196D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A9C1-5043-9BE3-FB5631BBBFC4}"/>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Data Scientist or ML Specialist</c:v>
                </c:pt>
                <c:pt idx="1">
                  <c:v>Engineer, Data</c:v>
                </c:pt>
                <c:pt idx="2">
                  <c:v>Data or Business Analyst</c:v>
                </c:pt>
              </c:strCache>
            </c:strRef>
          </c:cat>
          <c:val>
            <c:numRef>
              <c:f>Sheet1!$F$2:$F$4</c:f>
              <c:numCache>
                <c:formatCode>General</c:formatCode>
                <c:ptCount val="3"/>
                <c:pt idx="0">
                  <c:v>710</c:v>
                </c:pt>
                <c:pt idx="1">
                  <c:v>620</c:v>
                </c:pt>
                <c:pt idx="2">
                  <c:v>600</c:v>
                </c:pt>
              </c:numCache>
            </c:numRef>
          </c:val>
          <c:extLst>
            <c:ext xmlns:c15="http://schemas.microsoft.com/office/drawing/2012/chart" uri="{02D57815-91ED-43cb-92C2-25804820EDAC}">
              <c15:datalabelsRange>
                <c15:f>Sheet1!$F$6:$F$8</c15:f>
                <c15:dlblRangeCache>
                  <c:ptCount val="3"/>
                  <c:pt idx="0">
                    <c:v>39%</c:v>
                  </c:pt>
                  <c:pt idx="1">
                    <c:v>34%</c:v>
                  </c:pt>
                  <c:pt idx="2">
                    <c:v>32%</c:v>
                  </c:pt>
                </c15:dlblRangeCache>
              </c15:datalabelsRange>
            </c:ext>
            <c:ext xmlns:c16="http://schemas.microsoft.com/office/drawing/2014/chart" uri="{C3380CC4-5D6E-409C-BE32-E72D297353CC}">
              <c16:uniqueId val="{00000005-A9C1-5043-9BE3-FB5631BBBFC4}"/>
            </c:ext>
          </c:extLst>
        </c:ser>
        <c:dLbls>
          <c:showLegendKey val="0"/>
          <c:showVal val="0"/>
          <c:showCatName val="0"/>
          <c:showSerName val="0"/>
          <c:showPercent val="0"/>
          <c:showBubbleSize val="0"/>
        </c:dLbls>
        <c:gapWidth val="70"/>
        <c:overlap val="100"/>
        <c:axId val="1866193216"/>
        <c:axId val="1866194864"/>
      </c:barChart>
      <c:catAx>
        <c:axId val="1866193216"/>
        <c:scaling>
          <c:orientation val="minMax"/>
        </c:scaling>
        <c:delete val="0"/>
        <c:axPos val="l"/>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crossAx val="1866194864"/>
        <c:crosses val="autoZero"/>
        <c:auto val="1"/>
        <c:lblAlgn val="ctr"/>
        <c:lblOffset val="100"/>
        <c:noMultiLvlLbl val="0"/>
      </c:catAx>
      <c:valAx>
        <c:axId val="1866194864"/>
        <c:scaling>
          <c:orientation val="minMax"/>
        </c:scaling>
        <c:delete val="1"/>
        <c:axPos val="b"/>
        <c:numFmt formatCode="0%" sourceLinked="1"/>
        <c:majorTickMark val="none"/>
        <c:minorTickMark val="none"/>
        <c:tickLblPos val="nextTo"/>
        <c:crossAx val="1866193216"/>
        <c:crosses val="autoZero"/>
        <c:crossBetween val="between"/>
      </c:valAx>
      <c:spPr>
        <a:noFill/>
        <a:ln>
          <a:noFill/>
        </a:ln>
        <a:effectLst/>
      </c:spPr>
    </c:plotArea>
    <c:legend>
      <c:legendPos val="t"/>
      <c:legendEntry>
        <c:idx val="0"/>
        <c:txPr>
          <a:bodyPr rot="0" spcFirstLastPara="1" vertOverflow="ellipsis" vert="horz" wrap="square" anchor="ctr" anchorCtr="1"/>
          <a:lstStyle/>
          <a:p>
            <a:pPr>
              <a:defRPr sz="1000" b="0" i="0" u="none" strike="noStrike" kern="1200" baseline="0">
                <a:solidFill>
                  <a:schemeClr val="accent2">
                    <a:lumMod val="75000"/>
                  </a:schemeClr>
                </a:solidFill>
                <a:latin typeface="Times New Roman" panose="02020603050405020304" pitchFamily="18" charset="0"/>
                <a:ea typeface="+mn-ea"/>
                <a:cs typeface="Times New Roman" panose="02020603050405020304" pitchFamily="18" charset="0"/>
              </a:defRPr>
            </a:pPr>
            <a:endParaRPr lang="en-BR"/>
          </a:p>
        </c:txPr>
      </c:legendEntry>
      <c:legendEntry>
        <c:idx val="1"/>
        <c:txPr>
          <a:bodyPr rot="0" spcFirstLastPara="1" vertOverflow="ellipsis" vert="horz" wrap="square" anchor="ctr" anchorCtr="1"/>
          <a:lstStyle/>
          <a:p>
            <a:pPr>
              <a:defRPr sz="1000" b="0" i="0" u="none" strike="noStrike" kern="1200" baseline="0">
                <a:solidFill>
                  <a:schemeClr val="accent2">
                    <a:lumMod val="60000"/>
                    <a:lumOff val="40000"/>
                  </a:schemeClr>
                </a:solidFill>
                <a:latin typeface="Times New Roman" panose="02020603050405020304" pitchFamily="18" charset="0"/>
                <a:ea typeface="+mn-ea"/>
                <a:cs typeface="Times New Roman" panose="02020603050405020304" pitchFamily="18" charset="0"/>
              </a:defRPr>
            </a:pPr>
            <a:endParaRPr lang="en-BR"/>
          </a:p>
        </c:txPr>
      </c:legendEntry>
      <c:legendEntry>
        <c:idx val="3"/>
        <c:txPr>
          <a:bodyPr rot="0" spcFirstLastPara="1" vertOverflow="ellipsis" vert="horz" wrap="square" anchor="ctr" anchorCtr="1"/>
          <a:lstStyle/>
          <a:p>
            <a:pPr>
              <a:defRPr sz="1000" b="0" i="0" u="none" strike="noStrike" kern="1200" baseline="0">
                <a:solidFill>
                  <a:schemeClr val="accent1">
                    <a:lumMod val="60000"/>
                    <a:lumOff val="40000"/>
                  </a:schemeClr>
                </a:solidFill>
                <a:latin typeface="Times New Roman" panose="02020603050405020304" pitchFamily="18" charset="0"/>
                <a:ea typeface="+mn-ea"/>
                <a:cs typeface="Times New Roman" panose="02020603050405020304" pitchFamily="18" charset="0"/>
              </a:defRPr>
            </a:pPr>
            <a:endParaRPr lang="en-BR"/>
          </a:p>
        </c:txPr>
      </c:legendEntry>
      <c:legendEntry>
        <c:idx val="4"/>
        <c:txPr>
          <a:bodyPr rot="0" spcFirstLastPara="1" vertOverflow="ellipsis" vert="horz" wrap="square" anchor="ctr" anchorCtr="1"/>
          <a:lstStyle/>
          <a:p>
            <a:pPr>
              <a:defRPr sz="1000" b="0" i="0" u="none" strike="noStrike" kern="1200" baseline="0">
                <a:solidFill>
                  <a:schemeClr val="accent1">
                    <a:lumMod val="75000"/>
                  </a:schemeClr>
                </a:solidFill>
                <a:latin typeface="Times New Roman" panose="02020603050405020304" pitchFamily="18" charset="0"/>
                <a:ea typeface="+mn-ea"/>
                <a:cs typeface="Times New Roman" panose="02020603050405020304" pitchFamily="18" charset="0"/>
              </a:defRPr>
            </a:pPr>
            <a:endParaRPr lang="en-BR"/>
          </a:p>
        </c:txPr>
      </c:legendEntry>
      <c:layout>
        <c:manualLayout>
          <c:xMode val="edge"/>
          <c:yMode val="edge"/>
          <c:x val="0.24741927917099013"/>
          <c:y val="5.0323280375958492E-2"/>
          <c:w val="0.75095666597938626"/>
          <c:h val="0.10035390455445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bg2">
                  <a:lumMod val="50000"/>
                </a:schemeClr>
              </a:solidFill>
              <a:latin typeface="Times New Roman" panose="02020603050405020304" pitchFamily="18" charset="0"/>
              <a:ea typeface="+mn-ea"/>
              <a:cs typeface="Times New Roman" panose="02020603050405020304" pitchFamily="18" charset="0"/>
            </a:defRPr>
          </a:pPr>
          <a:endParaRPr lang="en-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BR"/>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Sheet1!$B$13</c:f>
              <c:strCache>
                <c:ptCount val="1"/>
                <c:pt idx="0">
                  <c:v>Engineer, data</c:v>
                </c:pt>
              </c:strCache>
            </c:strRef>
          </c:tx>
          <c:spPr>
            <a:solidFill>
              <a:schemeClr val="accent1"/>
            </a:solidFill>
            <a:ln>
              <a:noFill/>
            </a:ln>
            <a:effectLst/>
          </c:spPr>
          <c:invertIfNegative val="0"/>
          <c:dPt>
            <c:idx val="0"/>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1-4F6D-A74B-B46D-56FC0015F8AF}"/>
              </c:ext>
            </c:extLst>
          </c:dPt>
          <c:dPt>
            <c:idx val="1"/>
            <c:invertIfNegative val="0"/>
            <c:bubble3D val="0"/>
            <c:spPr>
              <a:solidFill>
                <a:schemeClr val="accent1">
                  <a:lumMod val="75000"/>
                </a:schemeClr>
              </a:solidFill>
              <a:ln>
                <a:noFill/>
              </a:ln>
              <a:effectLst/>
            </c:spPr>
            <c:extLst>
              <c:ext xmlns:c16="http://schemas.microsoft.com/office/drawing/2014/chart" uri="{C3380CC4-5D6E-409C-BE32-E72D297353CC}">
                <c16:uniqueId val="{00000003-4F6D-A74B-B46D-56FC0015F8AF}"/>
              </c:ext>
            </c:extLst>
          </c:dPt>
          <c:dPt>
            <c:idx val="2"/>
            <c:invertIfNegative val="0"/>
            <c:bubble3D val="0"/>
            <c:spPr>
              <a:solidFill>
                <a:schemeClr val="accent1">
                  <a:lumMod val="50000"/>
                </a:schemeClr>
              </a:solidFill>
              <a:ln>
                <a:noFill/>
              </a:ln>
              <a:effectLst/>
            </c:spPr>
            <c:extLst>
              <c:ext xmlns:c16="http://schemas.microsoft.com/office/drawing/2014/chart" uri="{C3380CC4-5D6E-409C-BE32-E72D297353CC}">
                <c16:uniqueId val="{00000002-4F6D-A74B-B46D-56FC0015F8AF}"/>
              </c:ext>
            </c:extLst>
          </c:dPt>
          <c:dPt>
            <c:idx val="3"/>
            <c:invertIfNegative val="0"/>
            <c:bubble3D val="0"/>
            <c:spPr>
              <a:solidFill>
                <a:schemeClr val="tx2">
                  <a:lumMod val="40000"/>
                  <a:lumOff val="60000"/>
                </a:schemeClr>
              </a:solidFill>
              <a:ln>
                <a:noFill/>
              </a:ln>
              <a:effectLst/>
            </c:spPr>
            <c:extLst>
              <c:ext xmlns:c16="http://schemas.microsoft.com/office/drawing/2014/chart" uri="{C3380CC4-5D6E-409C-BE32-E72D297353CC}">
                <c16:uniqueId val="{00000000-4F6D-A74B-B46D-56FC0015F8AF}"/>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tx1">
                    <a:lumMod val="65000"/>
                    <a:lumOff val="35000"/>
                  </a:schemeClr>
                </a:solidFill>
                <a:round/>
              </a:ln>
              <a:effectLst/>
            </c:spPr>
          </c:errBars>
          <c:cat>
            <c:strRef>
              <c:f>Sheet1!$A$14:$A$17</c:f>
              <c:strCache>
                <c:ptCount val="4"/>
                <c:pt idx="0">
                  <c:v>Curious about other opportunities</c:v>
                </c:pt>
                <c:pt idx="1">
                  <c:v>Wanting to work with new technologies</c:v>
                </c:pt>
                <c:pt idx="2">
                  <c:v>Growth or leadership opportunities</c:v>
                </c:pt>
                <c:pt idx="3">
                  <c:v>Better compensation</c:v>
                </c:pt>
              </c:strCache>
            </c:strRef>
          </c:cat>
          <c:val>
            <c:numRef>
              <c:f>Sheet1!$B$14:$B$17</c:f>
              <c:numCache>
                <c:formatCode>0.0%</c:formatCode>
                <c:ptCount val="4"/>
                <c:pt idx="0">
                  <c:v>0.60011918951132304</c:v>
                </c:pt>
                <c:pt idx="1">
                  <c:v>0.63230035756853398</c:v>
                </c:pt>
                <c:pt idx="2">
                  <c:v>0.57210965435041705</c:v>
                </c:pt>
                <c:pt idx="3">
                  <c:v>0.70113230035756802</c:v>
                </c:pt>
              </c:numCache>
            </c:numRef>
          </c:val>
          <c:extLst>
            <c:ext xmlns:c16="http://schemas.microsoft.com/office/drawing/2014/chart" uri="{C3380CC4-5D6E-409C-BE32-E72D297353CC}">
              <c16:uniqueId val="{00000000-7FA4-D74B-ACEC-FDC6A309FD31}"/>
            </c:ext>
          </c:extLst>
        </c:ser>
        <c:dLbls>
          <c:dLblPos val="inEnd"/>
          <c:showLegendKey val="0"/>
          <c:showVal val="1"/>
          <c:showCatName val="0"/>
          <c:showSerName val="0"/>
          <c:showPercent val="0"/>
          <c:showBubbleSize val="0"/>
        </c:dLbls>
        <c:gapWidth val="70"/>
        <c:axId val="202237439"/>
        <c:axId val="231483135"/>
      </c:barChart>
      <c:catAx>
        <c:axId val="202237439"/>
        <c:scaling>
          <c:orientation val="minMax"/>
        </c:scaling>
        <c:delete val="1"/>
        <c:axPos val="l"/>
        <c:numFmt formatCode="General" sourceLinked="1"/>
        <c:majorTickMark val="none"/>
        <c:minorTickMark val="none"/>
        <c:tickLblPos val="nextTo"/>
        <c:crossAx val="231483135"/>
        <c:crosses val="autoZero"/>
        <c:auto val="1"/>
        <c:lblAlgn val="ctr"/>
        <c:lblOffset val="100"/>
        <c:noMultiLvlLbl val="0"/>
      </c:catAx>
      <c:valAx>
        <c:axId val="231483135"/>
        <c:scaling>
          <c:orientation val="minMax"/>
        </c:scaling>
        <c:delete val="1"/>
        <c:axPos val="b"/>
        <c:numFmt formatCode="0.0%" sourceLinked="1"/>
        <c:majorTickMark val="none"/>
        <c:minorTickMark val="none"/>
        <c:tickLblPos val="nextTo"/>
        <c:crossAx val="2022374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BR"/>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Sheet1!$B$7</c:f>
              <c:strCache>
                <c:ptCount val="1"/>
                <c:pt idx="0">
                  <c:v>Data scientist or machine learning specialist</c:v>
                </c:pt>
              </c:strCache>
            </c:strRef>
          </c:tx>
          <c:spPr>
            <a:solidFill>
              <a:schemeClr val="accent1"/>
            </a:solidFill>
            <a:ln>
              <a:noFill/>
            </a:ln>
            <a:effectLst/>
          </c:spPr>
          <c:invertIfNegative val="0"/>
          <c:dPt>
            <c:idx val="0"/>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2-8B13-004B-8B41-04DA73E6BA49}"/>
              </c:ext>
            </c:extLst>
          </c:dPt>
          <c:dPt>
            <c:idx val="1"/>
            <c:invertIfNegative val="0"/>
            <c:bubble3D val="0"/>
            <c:spPr>
              <a:solidFill>
                <a:schemeClr val="accent1">
                  <a:lumMod val="75000"/>
                </a:schemeClr>
              </a:solidFill>
              <a:ln>
                <a:noFill/>
              </a:ln>
              <a:effectLst/>
            </c:spPr>
            <c:extLst>
              <c:ext xmlns:c16="http://schemas.microsoft.com/office/drawing/2014/chart" uri="{C3380CC4-5D6E-409C-BE32-E72D297353CC}">
                <c16:uniqueId val="{00000001-8B13-004B-8B41-04DA73E6BA49}"/>
              </c:ext>
            </c:extLst>
          </c:dPt>
          <c:dPt>
            <c:idx val="2"/>
            <c:invertIfNegative val="0"/>
            <c:bubble3D val="0"/>
            <c:spPr>
              <a:solidFill>
                <a:schemeClr val="accent1">
                  <a:lumMod val="50000"/>
                </a:schemeClr>
              </a:solidFill>
              <a:ln>
                <a:noFill/>
              </a:ln>
              <a:effectLst/>
            </c:spPr>
            <c:extLst>
              <c:ext xmlns:c16="http://schemas.microsoft.com/office/drawing/2014/chart" uri="{C3380CC4-5D6E-409C-BE32-E72D297353CC}">
                <c16:uniqueId val="{00000003-8B13-004B-8B41-04DA73E6BA49}"/>
              </c:ext>
            </c:extLst>
          </c:dPt>
          <c:dPt>
            <c:idx val="3"/>
            <c:invertIfNegative val="0"/>
            <c:bubble3D val="0"/>
            <c:spPr>
              <a:solidFill>
                <a:schemeClr val="tx2">
                  <a:lumMod val="40000"/>
                  <a:lumOff val="60000"/>
                </a:schemeClr>
              </a:solidFill>
              <a:ln>
                <a:noFill/>
              </a:ln>
              <a:effectLst/>
            </c:spPr>
            <c:extLst>
              <c:ext xmlns:c16="http://schemas.microsoft.com/office/drawing/2014/chart" uri="{C3380CC4-5D6E-409C-BE32-E72D297353CC}">
                <c16:uniqueId val="{00000000-8B13-004B-8B41-04DA73E6BA49}"/>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tx1">
                    <a:lumMod val="65000"/>
                    <a:lumOff val="35000"/>
                  </a:schemeClr>
                </a:solidFill>
                <a:round/>
              </a:ln>
              <a:effectLst/>
            </c:spPr>
          </c:errBars>
          <c:cat>
            <c:strRef>
              <c:f>Sheet1!$A$8:$A$11</c:f>
              <c:strCache>
                <c:ptCount val="4"/>
                <c:pt idx="0">
                  <c:v>Curious about other opportunities</c:v>
                </c:pt>
                <c:pt idx="1">
                  <c:v>Wanting to work with new technologies</c:v>
                </c:pt>
                <c:pt idx="2">
                  <c:v>Growth or leadership opportunities</c:v>
                </c:pt>
                <c:pt idx="3">
                  <c:v>Better compensation</c:v>
                </c:pt>
              </c:strCache>
            </c:strRef>
          </c:cat>
          <c:val>
            <c:numRef>
              <c:f>Sheet1!$B$8:$B$11</c:f>
              <c:numCache>
                <c:formatCode>0.0%</c:formatCode>
                <c:ptCount val="4"/>
                <c:pt idx="0">
                  <c:v>0.59459459459459396</c:v>
                </c:pt>
                <c:pt idx="1">
                  <c:v>0.54876615746180901</c:v>
                </c:pt>
                <c:pt idx="2">
                  <c:v>0.56051703877790804</c:v>
                </c:pt>
                <c:pt idx="3">
                  <c:v>0.65981198589894197</c:v>
                </c:pt>
              </c:numCache>
            </c:numRef>
          </c:val>
          <c:extLst>
            <c:ext xmlns:c16="http://schemas.microsoft.com/office/drawing/2014/chart" uri="{C3380CC4-5D6E-409C-BE32-E72D297353CC}">
              <c16:uniqueId val="{00000000-7FA4-D74B-ACEC-FDC6A309FD31}"/>
            </c:ext>
          </c:extLst>
        </c:ser>
        <c:dLbls>
          <c:showLegendKey val="0"/>
          <c:showVal val="0"/>
          <c:showCatName val="0"/>
          <c:showSerName val="0"/>
          <c:showPercent val="0"/>
          <c:showBubbleSize val="0"/>
        </c:dLbls>
        <c:gapWidth val="70"/>
        <c:axId val="202237439"/>
        <c:axId val="231483135"/>
      </c:barChart>
      <c:catAx>
        <c:axId val="202237439"/>
        <c:scaling>
          <c:orientation val="minMax"/>
        </c:scaling>
        <c:delete val="1"/>
        <c:axPos val="l"/>
        <c:numFmt formatCode="General" sourceLinked="1"/>
        <c:majorTickMark val="none"/>
        <c:minorTickMark val="none"/>
        <c:tickLblPos val="nextTo"/>
        <c:crossAx val="231483135"/>
        <c:crosses val="autoZero"/>
        <c:auto val="1"/>
        <c:lblAlgn val="ctr"/>
        <c:lblOffset val="100"/>
        <c:noMultiLvlLbl val="0"/>
      </c:catAx>
      <c:valAx>
        <c:axId val="231483135"/>
        <c:scaling>
          <c:orientation val="minMax"/>
        </c:scaling>
        <c:delete val="1"/>
        <c:axPos val="b"/>
        <c:numFmt formatCode="0.0%" sourceLinked="1"/>
        <c:majorTickMark val="none"/>
        <c:minorTickMark val="none"/>
        <c:tickLblPos val="nextTo"/>
        <c:crossAx val="2022374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B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1183136809410532E-2"/>
          <c:y val="0.11360947925664719"/>
          <c:w val="0.93763372638117892"/>
          <c:h val="0.84285708943642745"/>
        </c:manualLayout>
      </c:layout>
      <c:barChart>
        <c:barDir val="bar"/>
        <c:grouping val="clustered"/>
        <c:varyColors val="0"/>
        <c:ser>
          <c:idx val="0"/>
          <c:order val="0"/>
          <c:tx>
            <c:strRef>
              <c:f>Sheet1!$B$1</c:f>
              <c:strCache>
                <c:ptCount val="1"/>
                <c:pt idx="0">
                  <c:v>JobSatNum</c:v>
                </c:pt>
              </c:strCache>
            </c:strRef>
          </c:tx>
          <c:spPr>
            <a:solidFill>
              <a:schemeClr val="tx1">
                <a:lumMod val="50000"/>
                <a:lumOff val="50000"/>
              </a:schemeClr>
            </a:solidFill>
            <a:ln>
              <a:noFill/>
            </a:ln>
            <a:effectLst/>
          </c:spPr>
          <c:invertIfNegative val="0"/>
          <c:dPt>
            <c:idx val="0"/>
            <c:invertIfNegative val="0"/>
            <c:bubble3D val="0"/>
            <c:spPr>
              <a:solidFill>
                <a:schemeClr val="tx1">
                  <a:lumMod val="75000"/>
                  <a:lumOff val="25000"/>
                </a:schemeClr>
              </a:solidFill>
              <a:ln>
                <a:noFill/>
              </a:ln>
              <a:effectLst/>
            </c:spPr>
            <c:extLst>
              <c:ext xmlns:c16="http://schemas.microsoft.com/office/drawing/2014/chart" uri="{C3380CC4-5D6E-409C-BE32-E72D297353CC}">
                <c16:uniqueId val="{00000003-B9A9-9C44-927E-4059E4DFFCA4}"/>
              </c:ext>
            </c:extLst>
          </c:dPt>
          <c:dPt>
            <c:idx val="1"/>
            <c:invertIfNegative val="0"/>
            <c:bubble3D val="0"/>
            <c:spPr>
              <a:solidFill>
                <a:schemeClr val="tx1">
                  <a:lumMod val="65000"/>
                  <a:lumOff val="35000"/>
                </a:schemeClr>
              </a:solidFill>
              <a:ln>
                <a:noFill/>
              </a:ln>
              <a:effectLst/>
            </c:spPr>
            <c:extLst>
              <c:ext xmlns:c16="http://schemas.microsoft.com/office/drawing/2014/chart" uri="{C3380CC4-5D6E-409C-BE32-E72D297353CC}">
                <c16:uniqueId val="{00000004-B9A9-9C44-927E-4059E4DFFCA4}"/>
              </c:ext>
            </c:extLst>
          </c:dPt>
          <c:dLbls>
            <c:dLbl>
              <c:idx val="0"/>
              <c:layout>
                <c:manualLayout>
                  <c:x val="0"/>
                  <c:y val="-4.5532633214323062E-2"/>
                </c:manualLayout>
              </c:layout>
              <c:dLblPos val="outEnd"/>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3-B9A9-9C44-927E-4059E4DFFCA4}"/>
                </c:ext>
              </c:extLst>
            </c:dLbl>
            <c:dLbl>
              <c:idx val="1"/>
              <c:layout>
                <c:manualLayout>
                  <c:x val="-6.3291778738954852E-17"/>
                  <c:y val="-4.1737948342570393E-2"/>
                </c:manualLayout>
              </c:layout>
              <c:dLblPos val="outEnd"/>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4-B9A9-9C44-927E-4059E4DFFCA4}"/>
                </c:ext>
              </c:extLst>
            </c:dLbl>
            <c:dLbl>
              <c:idx val="2"/>
              <c:layout>
                <c:manualLayout>
                  <c:x val="0"/>
                  <c:y val="-3.7943861011935746E-2"/>
                </c:manualLayout>
              </c:layout>
              <c:dLblPos val="outEnd"/>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5-B9A9-9C44-927E-4059E4DFFCA4}"/>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BR"/>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6.0000000000000012E-2"/>
            <c:spPr>
              <a:noFill/>
              <a:ln w="19050" cap="flat" cmpd="sng" algn="ctr">
                <a:solidFill>
                  <a:schemeClr val="bg2">
                    <a:lumMod val="75000"/>
                  </a:schemeClr>
                </a:solidFill>
                <a:round/>
              </a:ln>
              <a:effectLst/>
            </c:spPr>
          </c:errBars>
          <c:cat>
            <c:strRef>
              <c:f>Sheet1!$A$2:$A$4</c:f>
              <c:strCache>
                <c:ptCount val="3"/>
                <c:pt idx="0">
                  <c:v>Data scientist or machine learning specialist</c:v>
                </c:pt>
                <c:pt idx="1">
                  <c:v>Engineer, data</c:v>
                </c:pt>
                <c:pt idx="2">
                  <c:v>Data or business analyst</c:v>
                </c:pt>
              </c:strCache>
            </c:strRef>
          </c:cat>
          <c:val>
            <c:numRef>
              <c:f>Sheet1!$B$2:$B$4</c:f>
              <c:numCache>
                <c:formatCode>0.00</c:formatCode>
                <c:ptCount val="3"/>
                <c:pt idx="0">
                  <c:v>0.16716174742603701</c:v>
                </c:pt>
                <c:pt idx="1">
                  <c:v>3.8318480448851597E-2</c:v>
                </c:pt>
                <c:pt idx="2">
                  <c:v>-5.2104526591802397E-2</c:v>
                </c:pt>
              </c:numCache>
            </c:numRef>
          </c:val>
          <c:extLst>
            <c:ext xmlns:c16="http://schemas.microsoft.com/office/drawing/2014/chart" uri="{C3380CC4-5D6E-409C-BE32-E72D297353CC}">
              <c16:uniqueId val="{00000000-B594-0B4C-AC04-BF77B8BF5A82}"/>
            </c:ext>
          </c:extLst>
        </c:ser>
        <c:dLbls>
          <c:showLegendKey val="0"/>
          <c:showVal val="0"/>
          <c:showCatName val="0"/>
          <c:showSerName val="0"/>
          <c:showPercent val="0"/>
          <c:showBubbleSize val="0"/>
        </c:dLbls>
        <c:gapWidth val="70"/>
        <c:axId val="1902386224"/>
        <c:axId val="1902919296"/>
      </c:barChart>
      <c:catAx>
        <c:axId val="1902386224"/>
        <c:scaling>
          <c:orientation val="minMax"/>
        </c:scaling>
        <c:delete val="0"/>
        <c:axPos val="l"/>
        <c:numFmt formatCode="General" sourceLinked="1"/>
        <c:majorTickMark val="none"/>
        <c:minorTickMark val="none"/>
        <c:tickLblPos val="nextTo"/>
        <c:spPr>
          <a:noFill/>
          <a:ln w="19050" cap="flat" cmpd="sng" algn="ctr">
            <a:solidFill>
              <a:schemeClr val="tx1">
                <a:lumMod val="65000"/>
                <a:lumOff val="35000"/>
              </a:schemeClr>
            </a:solidFill>
            <a:round/>
          </a:ln>
          <a:effectLst/>
        </c:spPr>
        <c:txPr>
          <a:bodyPr rot="-60000000" spcFirstLastPara="1" vertOverflow="ellipsis" vert="horz" wrap="square" anchor="ctr" anchorCtr="1"/>
          <a:lstStyle/>
          <a:p>
            <a:pPr>
              <a:defRPr sz="1197" b="0" i="0" u="none" strike="noStrike" kern="1200" baseline="0">
                <a:solidFill>
                  <a:schemeClr val="tx1">
                    <a:alpha val="0"/>
                  </a:schemeClr>
                </a:solidFill>
                <a:latin typeface="+mn-lt"/>
                <a:ea typeface="+mn-ea"/>
                <a:cs typeface="+mn-cs"/>
              </a:defRPr>
            </a:pPr>
            <a:endParaRPr lang="en-BR"/>
          </a:p>
        </c:txPr>
        <c:crossAx val="1902919296"/>
        <c:crosses val="autoZero"/>
        <c:auto val="1"/>
        <c:lblAlgn val="ctr"/>
        <c:lblOffset val="100"/>
        <c:tickMarkSkip val="3"/>
        <c:noMultiLvlLbl val="0"/>
      </c:catAx>
      <c:valAx>
        <c:axId val="1902919296"/>
        <c:scaling>
          <c:orientation val="minMax"/>
          <c:min val="-0.12000000000000001"/>
        </c:scaling>
        <c:delete val="1"/>
        <c:axPos val="b"/>
        <c:numFmt formatCode="0" sourceLinked="0"/>
        <c:majorTickMark val="out"/>
        <c:minorTickMark val="none"/>
        <c:tickLblPos val="nextTo"/>
        <c:crossAx val="19023862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B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2"/>
          <c:order val="0"/>
          <c:tx>
            <c:strRef>
              <c:f>Sheet1!$D$1</c:f>
              <c:strCache>
                <c:ptCount val="1"/>
                <c:pt idx="0">
                  <c:v>Engineer, data</c:v>
                </c:pt>
              </c:strCache>
            </c:strRef>
          </c:tx>
          <c:spPr>
            <a:solidFill>
              <a:schemeClr val="bg1">
                <a:lumMod val="9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Curious about other opportunities</c:v>
                </c:pt>
                <c:pt idx="1">
                  <c:v>Wanting to work with new technologies</c:v>
                </c:pt>
                <c:pt idx="2">
                  <c:v>Growth or leadership opportunities</c:v>
                </c:pt>
                <c:pt idx="3">
                  <c:v>Better compensation</c:v>
                </c:pt>
              </c:strCache>
            </c:strRef>
          </c:cat>
          <c:val>
            <c:numRef>
              <c:f>Sheet1!$D$2:$D$5</c:f>
              <c:numCache>
                <c:formatCode>0.0%</c:formatCode>
                <c:ptCount val="4"/>
                <c:pt idx="0">
                  <c:v>0.60011918951132304</c:v>
                </c:pt>
                <c:pt idx="1">
                  <c:v>0.63230035756853398</c:v>
                </c:pt>
                <c:pt idx="2">
                  <c:v>0.57210965435041705</c:v>
                </c:pt>
                <c:pt idx="3">
                  <c:v>0.70113230035756802</c:v>
                </c:pt>
              </c:numCache>
            </c:numRef>
          </c:val>
          <c:extLst>
            <c:ext xmlns:c16="http://schemas.microsoft.com/office/drawing/2014/chart" uri="{C3380CC4-5D6E-409C-BE32-E72D297353CC}">
              <c16:uniqueId val="{0000000D-DF51-4E4E-AE21-4FF23F5BC3B1}"/>
            </c:ext>
          </c:extLst>
        </c:ser>
        <c:ser>
          <c:idx val="1"/>
          <c:order val="1"/>
          <c:tx>
            <c:strRef>
              <c:f>Sheet1!$C$1</c:f>
              <c:strCache>
                <c:ptCount val="1"/>
                <c:pt idx="0">
                  <c:v>Data scientist or machine learning specialist</c:v>
                </c:pt>
              </c:strCache>
            </c:strRef>
          </c:tx>
          <c:spPr>
            <a:solidFill>
              <a:schemeClr val="bg1">
                <a:lumMod val="9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Curious about other opportunities</c:v>
                </c:pt>
                <c:pt idx="1">
                  <c:v>Wanting to work with new technologies</c:v>
                </c:pt>
                <c:pt idx="2">
                  <c:v>Growth or leadership opportunities</c:v>
                </c:pt>
                <c:pt idx="3">
                  <c:v>Better compensation</c:v>
                </c:pt>
              </c:strCache>
            </c:strRef>
          </c:cat>
          <c:val>
            <c:numRef>
              <c:f>Sheet1!$C$2:$C$5</c:f>
              <c:numCache>
                <c:formatCode>0.0%</c:formatCode>
                <c:ptCount val="4"/>
                <c:pt idx="0">
                  <c:v>0.59459459459459396</c:v>
                </c:pt>
                <c:pt idx="1">
                  <c:v>0.54876615746180901</c:v>
                </c:pt>
                <c:pt idx="2">
                  <c:v>0.56051703877790804</c:v>
                </c:pt>
                <c:pt idx="3">
                  <c:v>0.65981198589894197</c:v>
                </c:pt>
              </c:numCache>
            </c:numRef>
          </c:val>
          <c:extLst>
            <c:ext xmlns:c16="http://schemas.microsoft.com/office/drawing/2014/chart" uri="{C3380CC4-5D6E-409C-BE32-E72D297353CC}">
              <c16:uniqueId val="{0000000C-DF51-4E4E-AE21-4FF23F5BC3B1}"/>
            </c:ext>
          </c:extLst>
        </c:ser>
        <c:ser>
          <c:idx val="0"/>
          <c:order val="2"/>
          <c:tx>
            <c:strRef>
              <c:f>Sheet1!$B$1</c:f>
              <c:strCache>
                <c:ptCount val="1"/>
                <c:pt idx="0">
                  <c:v>Data or business analyst</c:v>
                </c:pt>
              </c:strCache>
            </c:strRef>
          </c:tx>
          <c:spPr>
            <a:solidFill>
              <a:schemeClr val="accent1">
                <a:lumMod val="50000"/>
              </a:schemeClr>
            </a:solidFill>
            <a:ln>
              <a:noFill/>
            </a:ln>
            <a:effectLst/>
          </c:spPr>
          <c:invertIfNegative val="0"/>
          <c:dPt>
            <c:idx val="0"/>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8-F88C-8741-8622-31586D47B8D9}"/>
              </c:ext>
            </c:extLst>
          </c:dPt>
          <c:dPt>
            <c:idx val="1"/>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7-F88C-8741-8622-31586D47B8D9}"/>
              </c:ext>
            </c:extLst>
          </c:dPt>
          <c:dPt>
            <c:idx val="2"/>
            <c:invertIfNegative val="0"/>
            <c:bubble3D val="0"/>
            <c:spPr>
              <a:solidFill>
                <a:schemeClr val="accent1">
                  <a:lumMod val="75000"/>
                </a:schemeClr>
              </a:solidFill>
              <a:ln>
                <a:noFill/>
              </a:ln>
              <a:effectLst/>
            </c:spPr>
            <c:extLst>
              <c:ext xmlns:c16="http://schemas.microsoft.com/office/drawing/2014/chart" uri="{C3380CC4-5D6E-409C-BE32-E72D297353CC}">
                <c16:uniqueId val="{00000006-F88C-8741-8622-31586D47B8D9}"/>
              </c:ext>
            </c:extLst>
          </c:dPt>
          <c:dPt>
            <c:idx val="3"/>
            <c:invertIfNegative val="0"/>
            <c:bubble3D val="0"/>
            <c:spPr>
              <a:solidFill>
                <a:schemeClr val="accent1">
                  <a:lumMod val="50000"/>
                </a:schemeClr>
              </a:solidFill>
              <a:ln>
                <a:noFill/>
              </a:ln>
              <a:effectLst/>
            </c:spPr>
            <c:extLst>
              <c:ext xmlns:c16="http://schemas.microsoft.com/office/drawing/2014/chart" uri="{C3380CC4-5D6E-409C-BE32-E72D297353CC}">
                <c16:uniqueId val="{00000003-F88C-8741-8622-31586D47B8D9}"/>
              </c:ext>
            </c:extLst>
          </c:dPt>
          <c:dLbls>
            <c:spPr>
              <a:noFill/>
              <a:ln>
                <a:noFill/>
              </a:ln>
              <a:effectLst/>
            </c:spPr>
            <c:txPr>
              <a:bodyPr rot="0" spcFirstLastPara="1" vertOverflow="ellipsis" vert="horz" wrap="square" anchor="ctr" anchorCtr="1"/>
              <a:lstStyle/>
              <a:p>
                <a:pPr>
                  <a:defRPr sz="10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Curious about other opportunities</c:v>
                </c:pt>
                <c:pt idx="1">
                  <c:v>Wanting to work with new technologies</c:v>
                </c:pt>
                <c:pt idx="2">
                  <c:v>Growth or leadership opportunities</c:v>
                </c:pt>
                <c:pt idx="3">
                  <c:v>Better compensation</c:v>
                </c:pt>
              </c:strCache>
            </c:strRef>
          </c:cat>
          <c:val>
            <c:numRef>
              <c:f>Sheet1!$B$2:$B$5</c:f>
              <c:numCache>
                <c:formatCode>0.0%</c:formatCode>
                <c:ptCount val="4"/>
                <c:pt idx="0">
                  <c:v>0.56235431235431199</c:v>
                </c:pt>
                <c:pt idx="1">
                  <c:v>0.56585081585081498</c:v>
                </c:pt>
                <c:pt idx="2">
                  <c:v>0.57284382284382196</c:v>
                </c:pt>
                <c:pt idx="3">
                  <c:v>0.69580419580419495</c:v>
                </c:pt>
              </c:numCache>
            </c:numRef>
          </c:val>
          <c:extLst>
            <c:ext xmlns:c16="http://schemas.microsoft.com/office/drawing/2014/chart" uri="{C3380CC4-5D6E-409C-BE32-E72D297353CC}">
              <c16:uniqueId val="{00000000-7FA4-D74B-ACEC-FDC6A309FD31}"/>
            </c:ext>
          </c:extLst>
        </c:ser>
        <c:dLbls>
          <c:showLegendKey val="0"/>
          <c:showVal val="0"/>
          <c:showCatName val="0"/>
          <c:showSerName val="0"/>
          <c:showPercent val="0"/>
          <c:showBubbleSize val="0"/>
        </c:dLbls>
        <c:gapWidth val="70"/>
        <c:axId val="202237439"/>
        <c:axId val="231483135"/>
      </c:barChart>
      <c:catAx>
        <c:axId val="202237439"/>
        <c:scaling>
          <c:orientation val="minMax"/>
        </c:scaling>
        <c:delete val="1"/>
        <c:axPos val="l"/>
        <c:numFmt formatCode="General" sourceLinked="1"/>
        <c:majorTickMark val="none"/>
        <c:minorTickMark val="none"/>
        <c:tickLblPos val="nextTo"/>
        <c:crossAx val="231483135"/>
        <c:crosses val="autoZero"/>
        <c:auto val="1"/>
        <c:lblAlgn val="ctr"/>
        <c:lblOffset val="100"/>
        <c:noMultiLvlLbl val="0"/>
      </c:catAx>
      <c:valAx>
        <c:axId val="231483135"/>
        <c:scaling>
          <c:orientation val="minMax"/>
        </c:scaling>
        <c:delete val="1"/>
        <c:axPos val="b"/>
        <c:numFmt formatCode="0.0%" sourceLinked="1"/>
        <c:majorTickMark val="none"/>
        <c:minorTickMark val="none"/>
        <c:tickLblPos val="nextTo"/>
        <c:crossAx val="2022374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B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2"/>
          <c:order val="0"/>
          <c:tx>
            <c:strRef>
              <c:f>Sheet1!$D$1</c:f>
              <c:strCache>
                <c:ptCount val="1"/>
                <c:pt idx="0">
                  <c:v>Engineer, data</c:v>
                </c:pt>
              </c:strCache>
            </c:strRef>
          </c:tx>
          <c:spPr>
            <a:solidFill>
              <a:schemeClr val="bg1">
                <a:lumMod val="9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Curious about other opportunities</c:v>
                </c:pt>
                <c:pt idx="1">
                  <c:v>Wanting to work with new technologies</c:v>
                </c:pt>
                <c:pt idx="2">
                  <c:v>Growth or leadership opportunities</c:v>
                </c:pt>
                <c:pt idx="3">
                  <c:v>Better compensation</c:v>
                </c:pt>
              </c:strCache>
            </c:strRef>
          </c:cat>
          <c:val>
            <c:numRef>
              <c:f>Sheet1!$D$2:$D$5</c:f>
              <c:numCache>
                <c:formatCode>0.0%</c:formatCode>
                <c:ptCount val="4"/>
                <c:pt idx="0">
                  <c:v>0.60011918951132304</c:v>
                </c:pt>
                <c:pt idx="1">
                  <c:v>0.63230035756853398</c:v>
                </c:pt>
                <c:pt idx="2">
                  <c:v>0.57210965435041705</c:v>
                </c:pt>
                <c:pt idx="3">
                  <c:v>0.70113230035756802</c:v>
                </c:pt>
              </c:numCache>
            </c:numRef>
          </c:val>
          <c:extLst>
            <c:ext xmlns:c16="http://schemas.microsoft.com/office/drawing/2014/chart" uri="{C3380CC4-5D6E-409C-BE32-E72D297353CC}">
              <c16:uniqueId val="{0000000D-DF51-4E4E-AE21-4FF23F5BC3B1}"/>
            </c:ext>
          </c:extLst>
        </c:ser>
        <c:ser>
          <c:idx val="1"/>
          <c:order val="1"/>
          <c:tx>
            <c:strRef>
              <c:f>Sheet1!$C$1</c:f>
              <c:strCache>
                <c:ptCount val="1"/>
                <c:pt idx="0">
                  <c:v>Data scientist or machine learning specialist</c:v>
                </c:pt>
              </c:strCache>
            </c:strRef>
          </c:tx>
          <c:spPr>
            <a:solidFill>
              <a:schemeClr val="accent1">
                <a:lumMod val="50000"/>
              </a:schemeClr>
            </a:solidFill>
            <a:ln>
              <a:noFill/>
            </a:ln>
            <a:effectLst/>
          </c:spPr>
          <c:invertIfNegative val="0"/>
          <c:dPt>
            <c:idx val="0"/>
            <c:invertIfNegative val="0"/>
            <c:bubble3D val="0"/>
            <c:spPr>
              <a:solidFill>
                <a:schemeClr val="accent1">
                  <a:lumMod val="75000"/>
                </a:schemeClr>
              </a:solidFill>
              <a:ln>
                <a:noFill/>
              </a:ln>
              <a:effectLst/>
            </c:spPr>
            <c:extLst>
              <c:ext xmlns:c16="http://schemas.microsoft.com/office/drawing/2014/chart" uri="{C3380CC4-5D6E-409C-BE32-E72D297353CC}">
                <c16:uniqueId val="{00000008-5BB6-F247-85FA-197E9F237426}"/>
              </c:ext>
            </c:extLst>
          </c:dPt>
          <c:dPt>
            <c:idx val="1"/>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A-5BB6-F247-85FA-197E9F237426}"/>
              </c:ext>
            </c:extLst>
          </c:dPt>
          <c:dPt>
            <c:idx val="2"/>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9-5BB6-F247-85FA-197E9F237426}"/>
              </c:ext>
            </c:extLst>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Curious about other opportunities</c:v>
                </c:pt>
                <c:pt idx="1">
                  <c:v>Wanting to work with new technologies</c:v>
                </c:pt>
                <c:pt idx="2">
                  <c:v>Growth or leadership opportunities</c:v>
                </c:pt>
                <c:pt idx="3">
                  <c:v>Better compensation</c:v>
                </c:pt>
              </c:strCache>
            </c:strRef>
          </c:cat>
          <c:val>
            <c:numRef>
              <c:f>Sheet1!$C$2:$C$5</c:f>
              <c:numCache>
                <c:formatCode>0.0%</c:formatCode>
                <c:ptCount val="4"/>
                <c:pt idx="0">
                  <c:v>0.59459459459459396</c:v>
                </c:pt>
                <c:pt idx="1">
                  <c:v>0.54876615746180901</c:v>
                </c:pt>
                <c:pt idx="2">
                  <c:v>0.56051703877790804</c:v>
                </c:pt>
                <c:pt idx="3">
                  <c:v>0.65981198589894197</c:v>
                </c:pt>
              </c:numCache>
            </c:numRef>
          </c:val>
          <c:extLst>
            <c:ext xmlns:c16="http://schemas.microsoft.com/office/drawing/2014/chart" uri="{C3380CC4-5D6E-409C-BE32-E72D297353CC}">
              <c16:uniqueId val="{0000000C-DF51-4E4E-AE21-4FF23F5BC3B1}"/>
            </c:ext>
          </c:extLst>
        </c:ser>
        <c:ser>
          <c:idx val="0"/>
          <c:order val="2"/>
          <c:tx>
            <c:strRef>
              <c:f>Sheet1!$B$1</c:f>
              <c:strCache>
                <c:ptCount val="1"/>
                <c:pt idx="0">
                  <c:v>Data or business analyst</c:v>
                </c:pt>
              </c:strCache>
            </c:strRef>
          </c:tx>
          <c:spPr>
            <a:solidFill>
              <a:schemeClr val="bg1">
                <a:lumMod val="95000"/>
              </a:schemeClr>
            </a:solidFill>
            <a:ln>
              <a:noFill/>
            </a:ln>
            <a:effectLst/>
          </c:spPr>
          <c:invertIfNegative val="0"/>
          <c:dPt>
            <c:idx val="0"/>
            <c:invertIfNegative val="0"/>
            <c:bubble3D val="0"/>
            <c:spPr>
              <a:solidFill>
                <a:schemeClr val="bg1">
                  <a:lumMod val="95000"/>
                </a:schemeClr>
              </a:solidFill>
              <a:ln>
                <a:noFill/>
              </a:ln>
              <a:effectLst/>
            </c:spPr>
            <c:extLst>
              <c:ext xmlns:c16="http://schemas.microsoft.com/office/drawing/2014/chart" uri="{C3380CC4-5D6E-409C-BE32-E72D297353CC}">
                <c16:uniqueId val="{00000008-F88C-8741-8622-31586D47B8D9}"/>
              </c:ext>
            </c:extLst>
          </c:dPt>
          <c:dPt>
            <c:idx val="1"/>
            <c:invertIfNegative val="0"/>
            <c:bubble3D val="0"/>
            <c:spPr>
              <a:solidFill>
                <a:schemeClr val="bg1">
                  <a:lumMod val="95000"/>
                </a:schemeClr>
              </a:solidFill>
              <a:ln>
                <a:noFill/>
              </a:ln>
              <a:effectLst/>
            </c:spPr>
            <c:extLst>
              <c:ext xmlns:c16="http://schemas.microsoft.com/office/drawing/2014/chart" uri="{C3380CC4-5D6E-409C-BE32-E72D297353CC}">
                <c16:uniqueId val="{00000007-F88C-8741-8622-31586D47B8D9}"/>
              </c:ext>
            </c:extLst>
          </c:dPt>
          <c:dPt>
            <c:idx val="2"/>
            <c:invertIfNegative val="0"/>
            <c:bubble3D val="0"/>
            <c:spPr>
              <a:solidFill>
                <a:schemeClr val="bg1">
                  <a:lumMod val="95000"/>
                </a:schemeClr>
              </a:solidFill>
              <a:ln>
                <a:noFill/>
              </a:ln>
              <a:effectLst/>
            </c:spPr>
            <c:extLst>
              <c:ext xmlns:c16="http://schemas.microsoft.com/office/drawing/2014/chart" uri="{C3380CC4-5D6E-409C-BE32-E72D297353CC}">
                <c16:uniqueId val="{00000006-F88C-8741-8622-31586D47B8D9}"/>
              </c:ext>
            </c:extLst>
          </c:dPt>
          <c:dPt>
            <c:idx val="3"/>
            <c:invertIfNegative val="0"/>
            <c:bubble3D val="0"/>
            <c:spPr>
              <a:solidFill>
                <a:schemeClr val="bg1">
                  <a:lumMod val="95000"/>
                </a:schemeClr>
              </a:solidFill>
              <a:ln>
                <a:noFill/>
              </a:ln>
              <a:effectLst/>
            </c:spPr>
            <c:extLst>
              <c:ext xmlns:c16="http://schemas.microsoft.com/office/drawing/2014/chart" uri="{C3380CC4-5D6E-409C-BE32-E72D297353CC}">
                <c16:uniqueId val="{00000003-F88C-8741-8622-31586D47B8D9}"/>
              </c:ext>
            </c:extLst>
          </c:dPt>
          <c:dLbls>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Curious about other opportunities</c:v>
                </c:pt>
                <c:pt idx="1">
                  <c:v>Wanting to work with new technologies</c:v>
                </c:pt>
                <c:pt idx="2">
                  <c:v>Growth or leadership opportunities</c:v>
                </c:pt>
                <c:pt idx="3">
                  <c:v>Better compensation</c:v>
                </c:pt>
              </c:strCache>
            </c:strRef>
          </c:cat>
          <c:val>
            <c:numRef>
              <c:f>Sheet1!$B$2:$B$5</c:f>
              <c:numCache>
                <c:formatCode>0.0%</c:formatCode>
                <c:ptCount val="4"/>
                <c:pt idx="0">
                  <c:v>0.56235431235431199</c:v>
                </c:pt>
                <c:pt idx="1">
                  <c:v>0.56585081585081498</c:v>
                </c:pt>
                <c:pt idx="2">
                  <c:v>0.57284382284382196</c:v>
                </c:pt>
                <c:pt idx="3">
                  <c:v>0.69580419580419495</c:v>
                </c:pt>
              </c:numCache>
            </c:numRef>
          </c:val>
          <c:extLst>
            <c:ext xmlns:c16="http://schemas.microsoft.com/office/drawing/2014/chart" uri="{C3380CC4-5D6E-409C-BE32-E72D297353CC}">
              <c16:uniqueId val="{00000000-7FA4-D74B-ACEC-FDC6A309FD31}"/>
            </c:ext>
          </c:extLst>
        </c:ser>
        <c:dLbls>
          <c:showLegendKey val="0"/>
          <c:showVal val="0"/>
          <c:showCatName val="0"/>
          <c:showSerName val="0"/>
          <c:showPercent val="0"/>
          <c:showBubbleSize val="0"/>
        </c:dLbls>
        <c:gapWidth val="70"/>
        <c:axId val="202237439"/>
        <c:axId val="231483135"/>
      </c:barChart>
      <c:catAx>
        <c:axId val="202237439"/>
        <c:scaling>
          <c:orientation val="minMax"/>
        </c:scaling>
        <c:delete val="1"/>
        <c:axPos val="l"/>
        <c:numFmt formatCode="General" sourceLinked="1"/>
        <c:majorTickMark val="none"/>
        <c:minorTickMark val="none"/>
        <c:tickLblPos val="nextTo"/>
        <c:crossAx val="231483135"/>
        <c:crosses val="autoZero"/>
        <c:auto val="1"/>
        <c:lblAlgn val="ctr"/>
        <c:lblOffset val="100"/>
        <c:noMultiLvlLbl val="0"/>
      </c:catAx>
      <c:valAx>
        <c:axId val="231483135"/>
        <c:scaling>
          <c:orientation val="minMax"/>
        </c:scaling>
        <c:delete val="1"/>
        <c:axPos val="b"/>
        <c:numFmt formatCode="0.0%" sourceLinked="1"/>
        <c:majorTickMark val="none"/>
        <c:minorTickMark val="none"/>
        <c:tickLblPos val="nextTo"/>
        <c:crossAx val="2022374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B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2"/>
          <c:order val="0"/>
          <c:tx>
            <c:strRef>
              <c:f>Sheet1!$D$1</c:f>
              <c:strCache>
                <c:ptCount val="1"/>
                <c:pt idx="0">
                  <c:v>Engineer, data</c:v>
                </c:pt>
              </c:strCache>
            </c:strRef>
          </c:tx>
          <c:spPr>
            <a:solidFill>
              <a:schemeClr val="accent1">
                <a:lumMod val="50000"/>
              </a:schemeClr>
            </a:solidFill>
            <a:ln>
              <a:noFill/>
            </a:ln>
            <a:effectLst/>
          </c:spPr>
          <c:invertIfNegative val="0"/>
          <c:dPt>
            <c:idx val="0"/>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9-BADC-FC4B-A354-BC73D54DF3B7}"/>
              </c:ext>
            </c:extLst>
          </c:dPt>
          <c:dPt>
            <c:idx val="1"/>
            <c:invertIfNegative val="0"/>
            <c:bubble3D val="0"/>
            <c:spPr>
              <a:solidFill>
                <a:schemeClr val="accent1">
                  <a:lumMod val="75000"/>
                </a:schemeClr>
              </a:solidFill>
              <a:ln>
                <a:noFill/>
              </a:ln>
              <a:effectLst/>
            </c:spPr>
            <c:extLst>
              <c:ext xmlns:c16="http://schemas.microsoft.com/office/drawing/2014/chart" uri="{C3380CC4-5D6E-409C-BE32-E72D297353CC}">
                <c16:uniqueId val="{00000008-BADC-FC4B-A354-BC73D54DF3B7}"/>
              </c:ext>
            </c:extLst>
          </c:dPt>
          <c:dPt>
            <c:idx val="2"/>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A-BADC-FC4B-A354-BC73D54DF3B7}"/>
              </c:ext>
            </c:extLst>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Curious about other opportunities</c:v>
                </c:pt>
                <c:pt idx="1">
                  <c:v>Wanting to work with new technologies</c:v>
                </c:pt>
                <c:pt idx="2">
                  <c:v>Growth or leadership opportunities</c:v>
                </c:pt>
                <c:pt idx="3">
                  <c:v>Better compensation</c:v>
                </c:pt>
              </c:strCache>
            </c:strRef>
          </c:cat>
          <c:val>
            <c:numRef>
              <c:f>Sheet1!$D$2:$D$5</c:f>
              <c:numCache>
                <c:formatCode>0.0%</c:formatCode>
                <c:ptCount val="4"/>
                <c:pt idx="0">
                  <c:v>0.60011918951132304</c:v>
                </c:pt>
                <c:pt idx="1">
                  <c:v>0.63230035756853398</c:v>
                </c:pt>
                <c:pt idx="2">
                  <c:v>0.57210965435041705</c:v>
                </c:pt>
                <c:pt idx="3">
                  <c:v>0.70113230035756802</c:v>
                </c:pt>
              </c:numCache>
            </c:numRef>
          </c:val>
          <c:extLst>
            <c:ext xmlns:c16="http://schemas.microsoft.com/office/drawing/2014/chart" uri="{C3380CC4-5D6E-409C-BE32-E72D297353CC}">
              <c16:uniqueId val="{0000000D-DF51-4E4E-AE21-4FF23F5BC3B1}"/>
            </c:ext>
          </c:extLst>
        </c:ser>
        <c:ser>
          <c:idx val="1"/>
          <c:order val="1"/>
          <c:tx>
            <c:strRef>
              <c:f>Sheet1!$C$1</c:f>
              <c:strCache>
                <c:ptCount val="1"/>
                <c:pt idx="0">
                  <c:v>Data scientist or machine learning specialist</c:v>
                </c:pt>
              </c:strCache>
            </c:strRef>
          </c:tx>
          <c:spPr>
            <a:solidFill>
              <a:schemeClr val="bg1">
                <a:lumMod val="9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Curious about other opportunities</c:v>
                </c:pt>
                <c:pt idx="1">
                  <c:v>Wanting to work with new technologies</c:v>
                </c:pt>
                <c:pt idx="2">
                  <c:v>Growth or leadership opportunities</c:v>
                </c:pt>
                <c:pt idx="3">
                  <c:v>Better compensation</c:v>
                </c:pt>
              </c:strCache>
            </c:strRef>
          </c:cat>
          <c:val>
            <c:numRef>
              <c:f>Sheet1!$C$2:$C$5</c:f>
              <c:numCache>
                <c:formatCode>0.0%</c:formatCode>
                <c:ptCount val="4"/>
                <c:pt idx="0">
                  <c:v>0.59459459459459396</c:v>
                </c:pt>
                <c:pt idx="1">
                  <c:v>0.54876615746180901</c:v>
                </c:pt>
                <c:pt idx="2">
                  <c:v>0.56051703877790804</c:v>
                </c:pt>
                <c:pt idx="3">
                  <c:v>0.65981198589894197</c:v>
                </c:pt>
              </c:numCache>
            </c:numRef>
          </c:val>
          <c:extLst>
            <c:ext xmlns:c16="http://schemas.microsoft.com/office/drawing/2014/chart" uri="{C3380CC4-5D6E-409C-BE32-E72D297353CC}">
              <c16:uniqueId val="{0000000C-DF51-4E4E-AE21-4FF23F5BC3B1}"/>
            </c:ext>
          </c:extLst>
        </c:ser>
        <c:ser>
          <c:idx val="0"/>
          <c:order val="2"/>
          <c:tx>
            <c:strRef>
              <c:f>Sheet1!$B$1</c:f>
              <c:strCache>
                <c:ptCount val="1"/>
                <c:pt idx="0">
                  <c:v>Data or business analyst</c:v>
                </c:pt>
              </c:strCache>
            </c:strRef>
          </c:tx>
          <c:spPr>
            <a:solidFill>
              <a:schemeClr val="bg1">
                <a:lumMod val="95000"/>
              </a:schemeClr>
            </a:solidFill>
            <a:ln>
              <a:noFill/>
            </a:ln>
            <a:effectLst/>
          </c:spPr>
          <c:invertIfNegative val="0"/>
          <c:dPt>
            <c:idx val="0"/>
            <c:invertIfNegative val="0"/>
            <c:bubble3D val="0"/>
            <c:spPr>
              <a:solidFill>
                <a:schemeClr val="bg1">
                  <a:lumMod val="95000"/>
                </a:schemeClr>
              </a:solidFill>
              <a:ln>
                <a:noFill/>
              </a:ln>
              <a:effectLst/>
            </c:spPr>
            <c:extLst>
              <c:ext xmlns:c16="http://schemas.microsoft.com/office/drawing/2014/chart" uri="{C3380CC4-5D6E-409C-BE32-E72D297353CC}">
                <c16:uniqueId val="{00000008-F88C-8741-8622-31586D47B8D9}"/>
              </c:ext>
            </c:extLst>
          </c:dPt>
          <c:dPt>
            <c:idx val="1"/>
            <c:invertIfNegative val="0"/>
            <c:bubble3D val="0"/>
            <c:spPr>
              <a:solidFill>
                <a:schemeClr val="bg1">
                  <a:lumMod val="95000"/>
                </a:schemeClr>
              </a:solidFill>
              <a:ln>
                <a:noFill/>
              </a:ln>
              <a:effectLst/>
            </c:spPr>
            <c:extLst>
              <c:ext xmlns:c16="http://schemas.microsoft.com/office/drawing/2014/chart" uri="{C3380CC4-5D6E-409C-BE32-E72D297353CC}">
                <c16:uniqueId val="{00000007-F88C-8741-8622-31586D47B8D9}"/>
              </c:ext>
            </c:extLst>
          </c:dPt>
          <c:dPt>
            <c:idx val="2"/>
            <c:invertIfNegative val="0"/>
            <c:bubble3D val="0"/>
            <c:spPr>
              <a:solidFill>
                <a:schemeClr val="bg1">
                  <a:lumMod val="95000"/>
                </a:schemeClr>
              </a:solidFill>
              <a:ln>
                <a:noFill/>
              </a:ln>
              <a:effectLst/>
            </c:spPr>
            <c:extLst>
              <c:ext xmlns:c16="http://schemas.microsoft.com/office/drawing/2014/chart" uri="{C3380CC4-5D6E-409C-BE32-E72D297353CC}">
                <c16:uniqueId val="{00000006-F88C-8741-8622-31586D47B8D9}"/>
              </c:ext>
            </c:extLst>
          </c:dPt>
          <c:dPt>
            <c:idx val="3"/>
            <c:invertIfNegative val="0"/>
            <c:bubble3D val="0"/>
            <c:spPr>
              <a:solidFill>
                <a:schemeClr val="bg1">
                  <a:lumMod val="95000"/>
                </a:schemeClr>
              </a:solidFill>
              <a:ln>
                <a:noFill/>
              </a:ln>
              <a:effectLst/>
            </c:spPr>
            <c:extLst>
              <c:ext xmlns:c16="http://schemas.microsoft.com/office/drawing/2014/chart" uri="{C3380CC4-5D6E-409C-BE32-E72D297353CC}">
                <c16:uniqueId val="{00000003-F88C-8741-8622-31586D47B8D9}"/>
              </c:ext>
            </c:extLst>
          </c:dPt>
          <c:dLbls>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BR"/>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bg2">
                    <a:lumMod val="90000"/>
                  </a:schemeClr>
                </a:solidFill>
                <a:round/>
              </a:ln>
              <a:effectLst/>
            </c:spPr>
          </c:errBars>
          <c:cat>
            <c:strRef>
              <c:f>Sheet1!$A$2:$A$5</c:f>
              <c:strCache>
                <c:ptCount val="4"/>
                <c:pt idx="0">
                  <c:v>Curious about other opportunities</c:v>
                </c:pt>
                <c:pt idx="1">
                  <c:v>Wanting to work with new technologies</c:v>
                </c:pt>
                <c:pt idx="2">
                  <c:v>Growth or leadership opportunities</c:v>
                </c:pt>
                <c:pt idx="3">
                  <c:v>Better compensation</c:v>
                </c:pt>
              </c:strCache>
            </c:strRef>
          </c:cat>
          <c:val>
            <c:numRef>
              <c:f>Sheet1!$B$2:$B$5</c:f>
              <c:numCache>
                <c:formatCode>0.0%</c:formatCode>
                <c:ptCount val="4"/>
                <c:pt idx="0">
                  <c:v>0.56235431235431199</c:v>
                </c:pt>
                <c:pt idx="1">
                  <c:v>0.56585081585081498</c:v>
                </c:pt>
                <c:pt idx="2">
                  <c:v>0.57284382284382196</c:v>
                </c:pt>
                <c:pt idx="3">
                  <c:v>0.69580419580419495</c:v>
                </c:pt>
              </c:numCache>
            </c:numRef>
          </c:val>
          <c:extLst>
            <c:ext xmlns:c16="http://schemas.microsoft.com/office/drawing/2014/chart" uri="{C3380CC4-5D6E-409C-BE32-E72D297353CC}">
              <c16:uniqueId val="{00000000-7FA4-D74B-ACEC-FDC6A309FD31}"/>
            </c:ext>
          </c:extLst>
        </c:ser>
        <c:dLbls>
          <c:showLegendKey val="0"/>
          <c:showVal val="0"/>
          <c:showCatName val="0"/>
          <c:showSerName val="0"/>
          <c:showPercent val="0"/>
          <c:showBubbleSize val="0"/>
        </c:dLbls>
        <c:gapWidth val="70"/>
        <c:axId val="202237439"/>
        <c:axId val="231483135"/>
      </c:barChart>
      <c:catAx>
        <c:axId val="202237439"/>
        <c:scaling>
          <c:orientation val="minMax"/>
        </c:scaling>
        <c:delete val="1"/>
        <c:axPos val="l"/>
        <c:numFmt formatCode="General" sourceLinked="1"/>
        <c:majorTickMark val="none"/>
        <c:minorTickMark val="none"/>
        <c:tickLblPos val="nextTo"/>
        <c:crossAx val="231483135"/>
        <c:crosses val="autoZero"/>
        <c:auto val="1"/>
        <c:lblAlgn val="ctr"/>
        <c:lblOffset val="100"/>
        <c:noMultiLvlLbl val="0"/>
      </c:catAx>
      <c:valAx>
        <c:axId val="231483135"/>
        <c:scaling>
          <c:orientation val="minMax"/>
        </c:scaling>
        <c:delete val="1"/>
        <c:axPos val="b"/>
        <c:numFmt formatCode="0.0%" sourceLinked="1"/>
        <c:majorTickMark val="none"/>
        <c:minorTickMark val="none"/>
        <c:tickLblPos val="nextTo"/>
        <c:crossAx val="2022374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B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Data or business analyst</c:v>
                </c:pt>
              </c:strCache>
            </c:strRef>
          </c:tx>
          <c:spPr>
            <a:solidFill>
              <a:schemeClr val="accent1"/>
            </a:solidFill>
            <a:ln>
              <a:noFill/>
            </a:ln>
            <a:effectLst/>
          </c:spPr>
          <c:invertIfNegative val="0"/>
          <c:dPt>
            <c:idx val="0"/>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8-F88C-8741-8622-31586D47B8D9}"/>
              </c:ext>
            </c:extLst>
          </c:dPt>
          <c:dPt>
            <c:idx val="1"/>
            <c:invertIfNegative val="0"/>
            <c:bubble3D val="0"/>
            <c:spPr>
              <a:solidFill>
                <a:schemeClr val="accent1">
                  <a:lumMod val="75000"/>
                </a:schemeClr>
              </a:solidFill>
              <a:ln>
                <a:noFill/>
              </a:ln>
              <a:effectLst/>
            </c:spPr>
            <c:extLst>
              <c:ext xmlns:c16="http://schemas.microsoft.com/office/drawing/2014/chart" uri="{C3380CC4-5D6E-409C-BE32-E72D297353CC}">
                <c16:uniqueId val="{00000007-F88C-8741-8622-31586D47B8D9}"/>
              </c:ext>
            </c:extLst>
          </c:dPt>
          <c:dPt>
            <c:idx val="2"/>
            <c:invertIfNegative val="0"/>
            <c:bubble3D val="0"/>
            <c:spPr>
              <a:solidFill>
                <a:schemeClr val="accent1">
                  <a:lumMod val="50000"/>
                </a:schemeClr>
              </a:solidFill>
              <a:ln>
                <a:noFill/>
              </a:ln>
              <a:effectLst/>
            </c:spPr>
            <c:extLst>
              <c:ext xmlns:c16="http://schemas.microsoft.com/office/drawing/2014/chart" uri="{C3380CC4-5D6E-409C-BE32-E72D297353CC}">
                <c16:uniqueId val="{00000006-F88C-8741-8622-31586D47B8D9}"/>
              </c:ext>
            </c:extLst>
          </c:dPt>
          <c:dPt>
            <c:idx val="3"/>
            <c:invertIfNegative val="0"/>
            <c:bubble3D val="0"/>
            <c:spPr>
              <a:solidFill>
                <a:schemeClr val="tx2">
                  <a:lumMod val="40000"/>
                  <a:lumOff val="60000"/>
                </a:schemeClr>
              </a:solidFill>
              <a:ln>
                <a:noFill/>
              </a:ln>
              <a:effectLst/>
            </c:spPr>
            <c:extLst>
              <c:ext xmlns:c16="http://schemas.microsoft.com/office/drawing/2014/chart" uri="{C3380CC4-5D6E-409C-BE32-E72D297353CC}">
                <c16:uniqueId val="{00000003-F88C-8741-8622-31586D47B8D9}"/>
              </c:ext>
            </c:extLst>
          </c:dPt>
          <c:dLbls>
            <c:spPr>
              <a:noFill/>
              <a:ln>
                <a:noFill/>
              </a:ln>
              <a:effectLst/>
            </c:spPr>
            <c:txPr>
              <a:bodyPr rot="0" spcFirstLastPara="1" vertOverflow="ellipsis" vert="horz" wrap="square" anchor="ctr" anchorCtr="1"/>
              <a:lstStyle/>
              <a:p>
                <a:pPr>
                  <a:defRPr sz="1197"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tx1">
                    <a:lumMod val="65000"/>
                    <a:lumOff val="35000"/>
                  </a:schemeClr>
                </a:solidFill>
                <a:round/>
              </a:ln>
              <a:effectLst/>
            </c:spPr>
          </c:errBars>
          <c:cat>
            <c:strRef>
              <c:f>Sheet1!$A$2:$A$5</c:f>
              <c:strCache>
                <c:ptCount val="4"/>
                <c:pt idx="0">
                  <c:v>Curious about other opportunities</c:v>
                </c:pt>
                <c:pt idx="1">
                  <c:v>Wanting to work with new technologies</c:v>
                </c:pt>
                <c:pt idx="2">
                  <c:v>Growth or leadership opportunities</c:v>
                </c:pt>
                <c:pt idx="3">
                  <c:v>Better compensation</c:v>
                </c:pt>
              </c:strCache>
            </c:strRef>
          </c:cat>
          <c:val>
            <c:numRef>
              <c:f>Sheet1!$B$2:$B$5</c:f>
              <c:numCache>
                <c:formatCode>0.0%</c:formatCode>
                <c:ptCount val="4"/>
                <c:pt idx="0">
                  <c:v>0.56235431235431199</c:v>
                </c:pt>
                <c:pt idx="1">
                  <c:v>0.56585081585081498</c:v>
                </c:pt>
                <c:pt idx="2">
                  <c:v>0.57284382284382196</c:v>
                </c:pt>
                <c:pt idx="3">
                  <c:v>0.69580419580419495</c:v>
                </c:pt>
              </c:numCache>
            </c:numRef>
          </c:val>
          <c:extLst>
            <c:ext xmlns:c16="http://schemas.microsoft.com/office/drawing/2014/chart" uri="{C3380CC4-5D6E-409C-BE32-E72D297353CC}">
              <c16:uniqueId val="{00000000-7FA4-D74B-ACEC-FDC6A309FD31}"/>
            </c:ext>
          </c:extLst>
        </c:ser>
        <c:dLbls>
          <c:showLegendKey val="0"/>
          <c:showVal val="0"/>
          <c:showCatName val="0"/>
          <c:showSerName val="0"/>
          <c:showPercent val="0"/>
          <c:showBubbleSize val="0"/>
        </c:dLbls>
        <c:gapWidth val="70"/>
        <c:axId val="202237439"/>
        <c:axId val="231483135"/>
      </c:barChart>
      <c:catAx>
        <c:axId val="202237439"/>
        <c:scaling>
          <c:orientation val="minMax"/>
        </c:scaling>
        <c:delete val="1"/>
        <c:axPos val="l"/>
        <c:numFmt formatCode="General" sourceLinked="1"/>
        <c:majorTickMark val="none"/>
        <c:minorTickMark val="none"/>
        <c:tickLblPos val="nextTo"/>
        <c:crossAx val="231483135"/>
        <c:crosses val="autoZero"/>
        <c:auto val="1"/>
        <c:lblAlgn val="ctr"/>
        <c:lblOffset val="100"/>
        <c:noMultiLvlLbl val="0"/>
      </c:catAx>
      <c:valAx>
        <c:axId val="231483135"/>
        <c:scaling>
          <c:orientation val="minMax"/>
        </c:scaling>
        <c:delete val="1"/>
        <c:axPos val="b"/>
        <c:numFmt formatCode="0.0%" sourceLinked="1"/>
        <c:majorTickMark val="none"/>
        <c:minorTickMark val="none"/>
        <c:tickLblPos val="nextTo"/>
        <c:crossAx val="2022374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B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Sheet1!$B$7</c:f>
              <c:strCache>
                <c:ptCount val="1"/>
                <c:pt idx="0">
                  <c:v>Data scientist or machine learning specialist</c:v>
                </c:pt>
              </c:strCache>
            </c:strRef>
          </c:tx>
          <c:spPr>
            <a:solidFill>
              <a:schemeClr val="accent1"/>
            </a:solidFill>
            <a:ln>
              <a:noFill/>
            </a:ln>
            <a:effectLst/>
          </c:spPr>
          <c:invertIfNegative val="0"/>
          <c:dPt>
            <c:idx val="0"/>
            <c:invertIfNegative val="0"/>
            <c:bubble3D val="0"/>
            <c:spPr>
              <a:solidFill>
                <a:schemeClr val="accent1">
                  <a:lumMod val="75000"/>
                </a:schemeClr>
              </a:solidFill>
              <a:ln>
                <a:noFill/>
              </a:ln>
              <a:effectLst/>
            </c:spPr>
            <c:extLst>
              <c:ext xmlns:c16="http://schemas.microsoft.com/office/drawing/2014/chart" uri="{C3380CC4-5D6E-409C-BE32-E72D297353CC}">
                <c16:uniqueId val="{00000002-8B13-004B-8B41-04DA73E6BA49}"/>
              </c:ext>
            </c:extLst>
          </c:dPt>
          <c:dPt>
            <c:idx val="1"/>
            <c:invertIfNegative val="0"/>
            <c:bubble3D val="0"/>
            <c:spPr>
              <a:solidFill>
                <a:schemeClr val="accent1">
                  <a:lumMod val="50000"/>
                </a:schemeClr>
              </a:solidFill>
              <a:ln>
                <a:noFill/>
              </a:ln>
              <a:effectLst/>
            </c:spPr>
            <c:extLst>
              <c:ext xmlns:c16="http://schemas.microsoft.com/office/drawing/2014/chart" uri="{C3380CC4-5D6E-409C-BE32-E72D297353CC}">
                <c16:uniqueId val="{00000001-8B13-004B-8B41-04DA73E6BA49}"/>
              </c:ext>
            </c:extLst>
          </c:dPt>
          <c:dPt>
            <c:idx val="2"/>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3-8B13-004B-8B41-04DA73E6BA49}"/>
              </c:ext>
            </c:extLst>
          </c:dPt>
          <c:dPt>
            <c:idx val="3"/>
            <c:invertIfNegative val="0"/>
            <c:bubble3D val="0"/>
            <c:spPr>
              <a:solidFill>
                <a:schemeClr val="tx2">
                  <a:lumMod val="40000"/>
                  <a:lumOff val="60000"/>
                </a:schemeClr>
              </a:solidFill>
              <a:ln>
                <a:noFill/>
              </a:ln>
              <a:effectLst/>
            </c:spPr>
            <c:extLst>
              <c:ext xmlns:c16="http://schemas.microsoft.com/office/drawing/2014/chart" uri="{C3380CC4-5D6E-409C-BE32-E72D297353CC}">
                <c16:uniqueId val="{00000000-8B13-004B-8B41-04DA73E6BA49}"/>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tx1">
                    <a:lumMod val="65000"/>
                    <a:lumOff val="35000"/>
                  </a:schemeClr>
                </a:solidFill>
                <a:round/>
              </a:ln>
              <a:effectLst/>
            </c:spPr>
          </c:errBars>
          <c:cat>
            <c:strRef>
              <c:f>Sheet1!$A$8:$A$11</c:f>
              <c:strCache>
                <c:ptCount val="4"/>
                <c:pt idx="0">
                  <c:v>Wanting to work with new technologies</c:v>
                </c:pt>
                <c:pt idx="1">
                  <c:v>Growth or leadership opportunities</c:v>
                </c:pt>
                <c:pt idx="2">
                  <c:v>Curious about other opportunities</c:v>
                </c:pt>
                <c:pt idx="3">
                  <c:v>Better compensation</c:v>
                </c:pt>
              </c:strCache>
            </c:strRef>
          </c:cat>
          <c:val>
            <c:numRef>
              <c:f>Sheet1!$B$8:$B$11</c:f>
              <c:numCache>
                <c:formatCode>0.0%</c:formatCode>
                <c:ptCount val="4"/>
                <c:pt idx="0">
                  <c:v>0.54876615746180901</c:v>
                </c:pt>
                <c:pt idx="1">
                  <c:v>0.56051703877790804</c:v>
                </c:pt>
                <c:pt idx="2">
                  <c:v>0.59459459459459396</c:v>
                </c:pt>
                <c:pt idx="3">
                  <c:v>0.65981198589894197</c:v>
                </c:pt>
              </c:numCache>
            </c:numRef>
          </c:val>
          <c:extLst>
            <c:ext xmlns:c16="http://schemas.microsoft.com/office/drawing/2014/chart" uri="{C3380CC4-5D6E-409C-BE32-E72D297353CC}">
              <c16:uniqueId val="{00000000-7FA4-D74B-ACEC-FDC6A309FD31}"/>
            </c:ext>
          </c:extLst>
        </c:ser>
        <c:dLbls>
          <c:showLegendKey val="0"/>
          <c:showVal val="0"/>
          <c:showCatName val="0"/>
          <c:showSerName val="0"/>
          <c:showPercent val="0"/>
          <c:showBubbleSize val="0"/>
        </c:dLbls>
        <c:gapWidth val="70"/>
        <c:axId val="202237439"/>
        <c:axId val="231483135"/>
      </c:barChart>
      <c:catAx>
        <c:axId val="202237439"/>
        <c:scaling>
          <c:orientation val="minMax"/>
        </c:scaling>
        <c:delete val="1"/>
        <c:axPos val="l"/>
        <c:numFmt formatCode="General" sourceLinked="1"/>
        <c:majorTickMark val="none"/>
        <c:minorTickMark val="none"/>
        <c:tickLblPos val="nextTo"/>
        <c:crossAx val="231483135"/>
        <c:crosses val="autoZero"/>
        <c:auto val="1"/>
        <c:lblAlgn val="ctr"/>
        <c:lblOffset val="100"/>
        <c:noMultiLvlLbl val="0"/>
      </c:catAx>
      <c:valAx>
        <c:axId val="231483135"/>
        <c:scaling>
          <c:orientation val="minMax"/>
        </c:scaling>
        <c:delete val="1"/>
        <c:axPos val="b"/>
        <c:numFmt formatCode="0.0%" sourceLinked="1"/>
        <c:majorTickMark val="none"/>
        <c:minorTickMark val="none"/>
        <c:tickLblPos val="nextTo"/>
        <c:crossAx val="2022374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B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Sheet1!$B$13</c:f>
              <c:strCache>
                <c:ptCount val="1"/>
                <c:pt idx="0">
                  <c:v>Engineer, data</c:v>
                </c:pt>
              </c:strCache>
            </c:strRef>
          </c:tx>
          <c:spPr>
            <a:solidFill>
              <a:schemeClr val="accent1"/>
            </a:solidFill>
            <a:ln>
              <a:noFill/>
            </a:ln>
            <a:effectLst/>
          </c:spPr>
          <c:invertIfNegative val="0"/>
          <c:dPt>
            <c:idx val="0"/>
            <c:invertIfNegative val="0"/>
            <c:bubble3D val="0"/>
            <c:spPr>
              <a:solidFill>
                <a:schemeClr val="accent1">
                  <a:lumMod val="50000"/>
                </a:schemeClr>
              </a:solidFill>
              <a:ln>
                <a:noFill/>
              </a:ln>
              <a:effectLst/>
            </c:spPr>
            <c:extLst>
              <c:ext xmlns:c16="http://schemas.microsoft.com/office/drawing/2014/chart" uri="{C3380CC4-5D6E-409C-BE32-E72D297353CC}">
                <c16:uniqueId val="{00000001-4F6D-A74B-B46D-56FC0015F8AF}"/>
              </c:ext>
            </c:extLst>
          </c:dPt>
          <c:dPt>
            <c:idx val="1"/>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3-4F6D-A74B-B46D-56FC0015F8AF}"/>
              </c:ext>
            </c:extLst>
          </c:dPt>
          <c:dPt>
            <c:idx val="2"/>
            <c:invertIfNegative val="0"/>
            <c:bubble3D val="0"/>
            <c:spPr>
              <a:solidFill>
                <a:schemeClr val="accent1">
                  <a:lumMod val="75000"/>
                </a:schemeClr>
              </a:solidFill>
              <a:ln>
                <a:noFill/>
              </a:ln>
              <a:effectLst/>
            </c:spPr>
            <c:extLst>
              <c:ext xmlns:c16="http://schemas.microsoft.com/office/drawing/2014/chart" uri="{C3380CC4-5D6E-409C-BE32-E72D297353CC}">
                <c16:uniqueId val="{00000002-4F6D-A74B-B46D-56FC0015F8AF}"/>
              </c:ext>
            </c:extLst>
          </c:dPt>
          <c:dPt>
            <c:idx val="3"/>
            <c:invertIfNegative val="0"/>
            <c:bubble3D val="0"/>
            <c:spPr>
              <a:solidFill>
                <a:schemeClr val="tx2">
                  <a:lumMod val="40000"/>
                  <a:lumOff val="60000"/>
                </a:schemeClr>
              </a:solidFill>
              <a:ln>
                <a:noFill/>
              </a:ln>
              <a:effectLst/>
            </c:spPr>
            <c:extLst>
              <c:ext xmlns:c16="http://schemas.microsoft.com/office/drawing/2014/chart" uri="{C3380CC4-5D6E-409C-BE32-E72D297353CC}">
                <c16:uniqueId val="{00000000-4F6D-A74B-B46D-56FC0015F8AF}"/>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tx1">
                    <a:lumMod val="65000"/>
                    <a:lumOff val="35000"/>
                  </a:schemeClr>
                </a:solidFill>
                <a:round/>
              </a:ln>
              <a:effectLst/>
            </c:spPr>
          </c:errBars>
          <c:cat>
            <c:strRef>
              <c:f>Sheet1!$A$14:$A$17</c:f>
              <c:strCache>
                <c:ptCount val="4"/>
                <c:pt idx="0">
                  <c:v>Growth or leadership opportunities</c:v>
                </c:pt>
                <c:pt idx="1">
                  <c:v>Curious about other opportunities</c:v>
                </c:pt>
                <c:pt idx="2">
                  <c:v>Wanting to work with new technologies</c:v>
                </c:pt>
                <c:pt idx="3">
                  <c:v>Better compensation</c:v>
                </c:pt>
              </c:strCache>
            </c:strRef>
          </c:cat>
          <c:val>
            <c:numRef>
              <c:f>Sheet1!$B$14:$B$17</c:f>
              <c:numCache>
                <c:formatCode>0.0%</c:formatCode>
                <c:ptCount val="4"/>
                <c:pt idx="0">
                  <c:v>0.57210965435041705</c:v>
                </c:pt>
                <c:pt idx="1">
                  <c:v>0.60011918951132304</c:v>
                </c:pt>
                <c:pt idx="2">
                  <c:v>0.63230035756853398</c:v>
                </c:pt>
                <c:pt idx="3">
                  <c:v>0.70113230035756802</c:v>
                </c:pt>
              </c:numCache>
            </c:numRef>
          </c:val>
          <c:extLst>
            <c:ext xmlns:c16="http://schemas.microsoft.com/office/drawing/2014/chart" uri="{C3380CC4-5D6E-409C-BE32-E72D297353CC}">
              <c16:uniqueId val="{00000000-7FA4-D74B-ACEC-FDC6A309FD31}"/>
            </c:ext>
          </c:extLst>
        </c:ser>
        <c:dLbls>
          <c:dLblPos val="inEnd"/>
          <c:showLegendKey val="0"/>
          <c:showVal val="1"/>
          <c:showCatName val="0"/>
          <c:showSerName val="0"/>
          <c:showPercent val="0"/>
          <c:showBubbleSize val="0"/>
        </c:dLbls>
        <c:gapWidth val="70"/>
        <c:axId val="202237439"/>
        <c:axId val="231483135"/>
      </c:barChart>
      <c:catAx>
        <c:axId val="202237439"/>
        <c:scaling>
          <c:orientation val="minMax"/>
        </c:scaling>
        <c:delete val="1"/>
        <c:axPos val="l"/>
        <c:numFmt formatCode="General" sourceLinked="1"/>
        <c:majorTickMark val="none"/>
        <c:minorTickMark val="none"/>
        <c:tickLblPos val="nextTo"/>
        <c:crossAx val="231483135"/>
        <c:crosses val="autoZero"/>
        <c:auto val="1"/>
        <c:lblAlgn val="ctr"/>
        <c:lblOffset val="100"/>
        <c:noMultiLvlLbl val="0"/>
      </c:catAx>
      <c:valAx>
        <c:axId val="231483135"/>
        <c:scaling>
          <c:orientation val="minMax"/>
        </c:scaling>
        <c:delete val="1"/>
        <c:axPos val="b"/>
        <c:numFmt formatCode="0.0%" sourceLinked="1"/>
        <c:majorTickMark val="none"/>
        <c:minorTickMark val="none"/>
        <c:tickLblPos val="nextTo"/>
        <c:crossAx val="2022374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BR"/>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Data or business analyst</c:v>
                </c:pt>
              </c:strCache>
            </c:strRef>
          </c:tx>
          <c:spPr>
            <a:solidFill>
              <a:schemeClr val="accent1"/>
            </a:solidFill>
            <a:ln>
              <a:noFill/>
            </a:ln>
            <a:effectLst/>
          </c:spPr>
          <c:invertIfNegative val="0"/>
          <c:dPt>
            <c:idx val="0"/>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8-F88C-8741-8622-31586D47B8D9}"/>
              </c:ext>
            </c:extLst>
          </c:dPt>
          <c:dPt>
            <c:idx val="1"/>
            <c:invertIfNegative val="0"/>
            <c:bubble3D val="0"/>
            <c:spPr>
              <a:solidFill>
                <a:schemeClr val="accent1">
                  <a:lumMod val="75000"/>
                </a:schemeClr>
              </a:solidFill>
              <a:ln>
                <a:noFill/>
              </a:ln>
              <a:effectLst/>
            </c:spPr>
            <c:extLst>
              <c:ext xmlns:c16="http://schemas.microsoft.com/office/drawing/2014/chart" uri="{C3380CC4-5D6E-409C-BE32-E72D297353CC}">
                <c16:uniqueId val="{00000007-F88C-8741-8622-31586D47B8D9}"/>
              </c:ext>
            </c:extLst>
          </c:dPt>
          <c:dPt>
            <c:idx val="2"/>
            <c:invertIfNegative val="0"/>
            <c:bubble3D val="0"/>
            <c:spPr>
              <a:solidFill>
                <a:schemeClr val="accent1">
                  <a:lumMod val="50000"/>
                </a:schemeClr>
              </a:solidFill>
              <a:ln>
                <a:noFill/>
              </a:ln>
              <a:effectLst/>
            </c:spPr>
            <c:extLst>
              <c:ext xmlns:c16="http://schemas.microsoft.com/office/drawing/2014/chart" uri="{C3380CC4-5D6E-409C-BE32-E72D297353CC}">
                <c16:uniqueId val="{00000006-F88C-8741-8622-31586D47B8D9}"/>
              </c:ext>
            </c:extLst>
          </c:dPt>
          <c:dPt>
            <c:idx val="3"/>
            <c:invertIfNegative val="0"/>
            <c:bubble3D val="0"/>
            <c:spPr>
              <a:solidFill>
                <a:schemeClr val="tx2">
                  <a:lumMod val="40000"/>
                  <a:lumOff val="60000"/>
                </a:schemeClr>
              </a:solidFill>
              <a:ln>
                <a:noFill/>
              </a:ln>
              <a:effectLst/>
            </c:spPr>
            <c:extLst>
              <c:ext xmlns:c16="http://schemas.microsoft.com/office/drawing/2014/chart" uri="{C3380CC4-5D6E-409C-BE32-E72D297353CC}">
                <c16:uniqueId val="{00000003-F88C-8741-8622-31586D47B8D9}"/>
              </c:ext>
            </c:extLst>
          </c:dPt>
          <c:dLbls>
            <c:spPr>
              <a:noFill/>
              <a:ln>
                <a:noFill/>
              </a:ln>
              <a:effectLst/>
            </c:spPr>
            <c:txPr>
              <a:bodyPr rot="0" spcFirstLastPara="1" vertOverflow="ellipsis" vert="horz" wrap="square" anchor="ctr" anchorCtr="1"/>
              <a:lstStyle/>
              <a:p>
                <a:pPr>
                  <a:defRPr sz="1197" b="1"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en-B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BarType val="both"/>
            <c:errValType val="fixedVal"/>
            <c:noEndCap val="0"/>
            <c:val val="2.0000000000000004E-2"/>
            <c:spPr>
              <a:noFill/>
              <a:ln w="19050" cap="flat" cmpd="sng" algn="ctr">
                <a:solidFill>
                  <a:schemeClr val="tx1">
                    <a:lumMod val="65000"/>
                    <a:lumOff val="35000"/>
                  </a:schemeClr>
                </a:solidFill>
                <a:round/>
              </a:ln>
              <a:effectLst/>
            </c:spPr>
          </c:errBars>
          <c:cat>
            <c:strRef>
              <c:f>Sheet1!$A$2:$A$5</c:f>
              <c:strCache>
                <c:ptCount val="4"/>
                <c:pt idx="0">
                  <c:v>Curious about other opportunities</c:v>
                </c:pt>
                <c:pt idx="1">
                  <c:v>Wanting to work with new technologies</c:v>
                </c:pt>
                <c:pt idx="2">
                  <c:v>Growth or leadership opportunities</c:v>
                </c:pt>
                <c:pt idx="3">
                  <c:v>Better compensation</c:v>
                </c:pt>
              </c:strCache>
            </c:strRef>
          </c:cat>
          <c:val>
            <c:numRef>
              <c:f>Sheet1!$B$2:$B$5</c:f>
              <c:numCache>
                <c:formatCode>0.0%</c:formatCode>
                <c:ptCount val="4"/>
                <c:pt idx="0">
                  <c:v>0.56235431235431199</c:v>
                </c:pt>
                <c:pt idx="1">
                  <c:v>0.56585081585081498</c:v>
                </c:pt>
                <c:pt idx="2">
                  <c:v>0.57284382284382196</c:v>
                </c:pt>
                <c:pt idx="3">
                  <c:v>0.69580419580419495</c:v>
                </c:pt>
              </c:numCache>
            </c:numRef>
          </c:val>
          <c:extLst>
            <c:ext xmlns:c16="http://schemas.microsoft.com/office/drawing/2014/chart" uri="{C3380CC4-5D6E-409C-BE32-E72D297353CC}">
              <c16:uniqueId val="{00000000-7FA4-D74B-ACEC-FDC6A309FD31}"/>
            </c:ext>
          </c:extLst>
        </c:ser>
        <c:dLbls>
          <c:showLegendKey val="0"/>
          <c:showVal val="0"/>
          <c:showCatName val="0"/>
          <c:showSerName val="0"/>
          <c:showPercent val="0"/>
          <c:showBubbleSize val="0"/>
        </c:dLbls>
        <c:gapWidth val="70"/>
        <c:axId val="202237439"/>
        <c:axId val="231483135"/>
      </c:barChart>
      <c:catAx>
        <c:axId val="202237439"/>
        <c:scaling>
          <c:orientation val="minMax"/>
        </c:scaling>
        <c:delete val="1"/>
        <c:axPos val="l"/>
        <c:numFmt formatCode="General" sourceLinked="1"/>
        <c:majorTickMark val="none"/>
        <c:minorTickMark val="none"/>
        <c:tickLblPos val="nextTo"/>
        <c:crossAx val="231483135"/>
        <c:crosses val="autoZero"/>
        <c:auto val="1"/>
        <c:lblAlgn val="ctr"/>
        <c:lblOffset val="100"/>
        <c:noMultiLvlLbl val="0"/>
      </c:catAx>
      <c:valAx>
        <c:axId val="231483135"/>
        <c:scaling>
          <c:orientation val="minMax"/>
        </c:scaling>
        <c:delete val="1"/>
        <c:axPos val="b"/>
        <c:numFmt formatCode="0.0%" sourceLinked="1"/>
        <c:majorTickMark val="none"/>
        <c:minorTickMark val="none"/>
        <c:tickLblPos val="nextTo"/>
        <c:crossAx val="2022374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DCA82-5FD1-FE4E-A213-62020E022A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3D7C39-0E32-1F4E-97EA-3DF2072C01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A2F5D5-C8E0-A34C-A827-46C1616EF2EC}"/>
              </a:ext>
            </a:extLst>
          </p:cNvPr>
          <p:cNvSpPr>
            <a:spLocks noGrp="1"/>
          </p:cNvSpPr>
          <p:nvPr>
            <p:ph type="dt" sz="half" idx="10"/>
          </p:nvPr>
        </p:nvSpPr>
        <p:spPr/>
        <p:txBody>
          <a:bodyPr/>
          <a:lstStyle/>
          <a:p>
            <a:fld id="{A1FB918C-AB02-2B4F-97FB-6A9CCA8DCD35}" type="datetimeFigureOut">
              <a:rPr lang="en-US" smtClean="0"/>
              <a:t>6/13/21</a:t>
            </a:fld>
            <a:endParaRPr lang="en-US"/>
          </a:p>
        </p:txBody>
      </p:sp>
      <p:sp>
        <p:nvSpPr>
          <p:cNvPr id="5" name="Footer Placeholder 4">
            <a:extLst>
              <a:ext uri="{FF2B5EF4-FFF2-40B4-BE49-F238E27FC236}">
                <a16:creationId xmlns:a16="http://schemas.microsoft.com/office/drawing/2014/main" id="{D41F76C1-E7CB-9E4B-91FA-E39C67F08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294157-CA51-BE4C-AFBB-F95F41286936}"/>
              </a:ext>
            </a:extLst>
          </p:cNvPr>
          <p:cNvSpPr>
            <a:spLocks noGrp="1"/>
          </p:cNvSpPr>
          <p:nvPr>
            <p:ph type="sldNum" sz="quarter" idx="12"/>
          </p:nvPr>
        </p:nvSpPr>
        <p:spPr/>
        <p:txBody>
          <a:bodyPr/>
          <a:lstStyle/>
          <a:p>
            <a:fld id="{7A8251D4-382B-0041-9057-268760CEACAE}" type="slidenum">
              <a:rPr lang="en-US" smtClean="0"/>
              <a:t>‹#›</a:t>
            </a:fld>
            <a:endParaRPr lang="en-US"/>
          </a:p>
        </p:txBody>
      </p:sp>
    </p:spTree>
    <p:extLst>
      <p:ext uri="{BB962C8B-B14F-4D97-AF65-F5344CB8AC3E}">
        <p14:creationId xmlns:p14="http://schemas.microsoft.com/office/powerpoint/2010/main" val="3799045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33AE-DA9E-3B49-9BBD-978F50595F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71F2F3-9E2D-D446-AFC9-8B567F43F7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11908D-7C41-B84D-ABF1-CEA641598F89}"/>
              </a:ext>
            </a:extLst>
          </p:cNvPr>
          <p:cNvSpPr>
            <a:spLocks noGrp="1"/>
          </p:cNvSpPr>
          <p:nvPr>
            <p:ph type="dt" sz="half" idx="10"/>
          </p:nvPr>
        </p:nvSpPr>
        <p:spPr/>
        <p:txBody>
          <a:bodyPr/>
          <a:lstStyle/>
          <a:p>
            <a:fld id="{A1FB918C-AB02-2B4F-97FB-6A9CCA8DCD35}" type="datetimeFigureOut">
              <a:rPr lang="en-US" smtClean="0"/>
              <a:t>6/13/21</a:t>
            </a:fld>
            <a:endParaRPr lang="en-US"/>
          </a:p>
        </p:txBody>
      </p:sp>
      <p:sp>
        <p:nvSpPr>
          <p:cNvPr id="5" name="Footer Placeholder 4">
            <a:extLst>
              <a:ext uri="{FF2B5EF4-FFF2-40B4-BE49-F238E27FC236}">
                <a16:creationId xmlns:a16="http://schemas.microsoft.com/office/drawing/2014/main" id="{3F514ADE-6F42-6A4D-9039-C5EE1113ED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921417-F669-B849-AD19-AC4F8AA9E457}"/>
              </a:ext>
            </a:extLst>
          </p:cNvPr>
          <p:cNvSpPr>
            <a:spLocks noGrp="1"/>
          </p:cNvSpPr>
          <p:nvPr>
            <p:ph type="sldNum" sz="quarter" idx="12"/>
          </p:nvPr>
        </p:nvSpPr>
        <p:spPr/>
        <p:txBody>
          <a:bodyPr/>
          <a:lstStyle/>
          <a:p>
            <a:fld id="{7A8251D4-382B-0041-9057-268760CEACAE}" type="slidenum">
              <a:rPr lang="en-US" smtClean="0"/>
              <a:t>‹#›</a:t>
            </a:fld>
            <a:endParaRPr lang="en-US"/>
          </a:p>
        </p:txBody>
      </p:sp>
    </p:spTree>
    <p:extLst>
      <p:ext uri="{BB962C8B-B14F-4D97-AF65-F5344CB8AC3E}">
        <p14:creationId xmlns:p14="http://schemas.microsoft.com/office/powerpoint/2010/main" val="3729347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4B0288-933B-CB47-9217-037DB41153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2FD4F4-6553-984B-83C4-A4815FA18C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6DF770-7131-764F-BE14-D6B05AE4AD1B}"/>
              </a:ext>
            </a:extLst>
          </p:cNvPr>
          <p:cNvSpPr>
            <a:spLocks noGrp="1"/>
          </p:cNvSpPr>
          <p:nvPr>
            <p:ph type="dt" sz="half" idx="10"/>
          </p:nvPr>
        </p:nvSpPr>
        <p:spPr/>
        <p:txBody>
          <a:bodyPr/>
          <a:lstStyle/>
          <a:p>
            <a:fld id="{A1FB918C-AB02-2B4F-97FB-6A9CCA8DCD35}" type="datetimeFigureOut">
              <a:rPr lang="en-US" smtClean="0"/>
              <a:t>6/13/21</a:t>
            </a:fld>
            <a:endParaRPr lang="en-US"/>
          </a:p>
        </p:txBody>
      </p:sp>
      <p:sp>
        <p:nvSpPr>
          <p:cNvPr id="5" name="Footer Placeholder 4">
            <a:extLst>
              <a:ext uri="{FF2B5EF4-FFF2-40B4-BE49-F238E27FC236}">
                <a16:creationId xmlns:a16="http://schemas.microsoft.com/office/drawing/2014/main" id="{ED875EEF-E03C-514C-90FD-3A6A5EF28D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819E76-E482-F243-9DE4-509FB9A01085}"/>
              </a:ext>
            </a:extLst>
          </p:cNvPr>
          <p:cNvSpPr>
            <a:spLocks noGrp="1"/>
          </p:cNvSpPr>
          <p:nvPr>
            <p:ph type="sldNum" sz="quarter" idx="12"/>
          </p:nvPr>
        </p:nvSpPr>
        <p:spPr/>
        <p:txBody>
          <a:bodyPr/>
          <a:lstStyle/>
          <a:p>
            <a:fld id="{7A8251D4-382B-0041-9057-268760CEACAE}" type="slidenum">
              <a:rPr lang="en-US" smtClean="0"/>
              <a:t>‹#›</a:t>
            </a:fld>
            <a:endParaRPr lang="en-US"/>
          </a:p>
        </p:txBody>
      </p:sp>
    </p:spTree>
    <p:extLst>
      <p:ext uri="{BB962C8B-B14F-4D97-AF65-F5344CB8AC3E}">
        <p14:creationId xmlns:p14="http://schemas.microsoft.com/office/powerpoint/2010/main" val="424514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FAA15-7BB0-0E45-9430-3FF4EEAC38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F249BC-C95F-FC4B-BE22-A1338127A0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099047-5893-0942-9ABE-22678DD0ACE9}"/>
              </a:ext>
            </a:extLst>
          </p:cNvPr>
          <p:cNvSpPr>
            <a:spLocks noGrp="1"/>
          </p:cNvSpPr>
          <p:nvPr>
            <p:ph type="dt" sz="half" idx="10"/>
          </p:nvPr>
        </p:nvSpPr>
        <p:spPr/>
        <p:txBody>
          <a:bodyPr/>
          <a:lstStyle/>
          <a:p>
            <a:fld id="{A1FB918C-AB02-2B4F-97FB-6A9CCA8DCD35}" type="datetimeFigureOut">
              <a:rPr lang="en-US" smtClean="0"/>
              <a:t>6/13/21</a:t>
            </a:fld>
            <a:endParaRPr lang="en-US"/>
          </a:p>
        </p:txBody>
      </p:sp>
      <p:sp>
        <p:nvSpPr>
          <p:cNvPr id="5" name="Footer Placeholder 4">
            <a:extLst>
              <a:ext uri="{FF2B5EF4-FFF2-40B4-BE49-F238E27FC236}">
                <a16:creationId xmlns:a16="http://schemas.microsoft.com/office/drawing/2014/main" id="{4BACFB95-62CC-8643-BDA5-A8ED185DC9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900484-7D9F-134D-87EB-D5CBA6F3F624}"/>
              </a:ext>
            </a:extLst>
          </p:cNvPr>
          <p:cNvSpPr>
            <a:spLocks noGrp="1"/>
          </p:cNvSpPr>
          <p:nvPr>
            <p:ph type="sldNum" sz="quarter" idx="12"/>
          </p:nvPr>
        </p:nvSpPr>
        <p:spPr/>
        <p:txBody>
          <a:bodyPr/>
          <a:lstStyle/>
          <a:p>
            <a:fld id="{7A8251D4-382B-0041-9057-268760CEACAE}" type="slidenum">
              <a:rPr lang="en-US" smtClean="0"/>
              <a:t>‹#›</a:t>
            </a:fld>
            <a:endParaRPr lang="en-US"/>
          </a:p>
        </p:txBody>
      </p:sp>
    </p:spTree>
    <p:extLst>
      <p:ext uri="{BB962C8B-B14F-4D97-AF65-F5344CB8AC3E}">
        <p14:creationId xmlns:p14="http://schemas.microsoft.com/office/powerpoint/2010/main" val="1810417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CEC67-54ED-9145-8AA8-E9D9FF3383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948516-4331-8943-A0D3-BD2BF31ECB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06CEBF-3704-7A4E-B00C-3208999FE1BA}"/>
              </a:ext>
            </a:extLst>
          </p:cNvPr>
          <p:cNvSpPr>
            <a:spLocks noGrp="1"/>
          </p:cNvSpPr>
          <p:nvPr>
            <p:ph type="dt" sz="half" idx="10"/>
          </p:nvPr>
        </p:nvSpPr>
        <p:spPr/>
        <p:txBody>
          <a:bodyPr/>
          <a:lstStyle/>
          <a:p>
            <a:fld id="{A1FB918C-AB02-2B4F-97FB-6A9CCA8DCD35}" type="datetimeFigureOut">
              <a:rPr lang="en-US" smtClean="0"/>
              <a:t>6/13/21</a:t>
            </a:fld>
            <a:endParaRPr lang="en-US"/>
          </a:p>
        </p:txBody>
      </p:sp>
      <p:sp>
        <p:nvSpPr>
          <p:cNvPr id="5" name="Footer Placeholder 4">
            <a:extLst>
              <a:ext uri="{FF2B5EF4-FFF2-40B4-BE49-F238E27FC236}">
                <a16:creationId xmlns:a16="http://schemas.microsoft.com/office/drawing/2014/main" id="{0559F71E-CB62-D548-BE00-F8E300E103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F0AC0C-E8CD-CC47-854B-388026CFFB6B}"/>
              </a:ext>
            </a:extLst>
          </p:cNvPr>
          <p:cNvSpPr>
            <a:spLocks noGrp="1"/>
          </p:cNvSpPr>
          <p:nvPr>
            <p:ph type="sldNum" sz="quarter" idx="12"/>
          </p:nvPr>
        </p:nvSpPr>
        <p:spPr/>
        <p:txBody>
          <a:bodyPr/>
          <a:lstStyle/>
          <a:p>
            <a:fld id="{7A8251D4-382B-0041-9057-268760CEACAE}" type="slidenum">
              <a:rPr lang="en-US" smtClean="0"/>
              <a:t>‹#›</a:t>
            </a:fld>
            <a:endParaRPr lang="en-US"/>
          </a:p>
        </p:txBody>
      </p:sp>
    </p:spTree>
    <p:extLst>
      <p:ext uri="{BB962C8B-B14F-4D97-AF65-F5344CB8AC3E}">
        <p14:creationId xmlns:p14="http://schemas.microsoft.com/office/powerpoint/2010/main" val="2663068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54BF8-671A-CE4F-B79B-41DB4D7C7E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DBE91F-BB85-4742-80A9-FB6D655E9C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6735ED-7FF1-2649-91C5-B85F7A90C6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2492A8-3FBC-0245-B23C-6998F79DCC52}"/>
              </a:ext>
            </a:extLst>
          </p:cNvPr>
          <p:cNvSpPr>
            <a:spLocks noGrp="1"/>
          </p:cNvSpPr>
          <p:nvPr>
            <p:ph type="dt" sz="half" idx="10"/>
          </p:nvPr>
        </p:nvSpPr>
        <p:spPr/>
        <p:txBody>
          <a:bodyPr/>
          <a:lstStyle/>
          <a:p>
            <a:fld id="{A1FB918C-AB02-2B4F-97FB-6A9CCA8DCD35}" type="datetimeFigureOut">
              <a:rPr lang="en-US" smtClean="0"/>
              <a:t>6/13/21</a:t>
            </a:fld>
            <a:endParaRPr lang="en-US"/>
          </a:p>
        </p:txBody>
      </p:sp>
      <p:sp>
        <p:nvSpPr>
          <p:cNvPr id="6" name="Footer Placeholder 5">
            <a:extLst>
              <a:ext uri="{FF2B5EF4-FFF2-40B4-BE49-F238E27FC236}">
                <a16:creationId xmlns:a16="http://schemas.microsoft.com/office/drawing/2014/main" id="{FF494D24-8F06-3947-B7BC-280821B23F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DAC55D-4508-9C49-A17A-F51CD1304CDB}"/>
              </a:ext>
            </a:extLst>
          </p:cNvPr>
          <p:cNvSpPr>
            <a:spLocks noGrp="1"/>
          </p:cNvSpPr>
          <p:nvPr>
            <p:ph type="sldNum" sz="quarter" idx="12"/>
          </p:nvPr>
        </p:nvSpPr>
        <p:spPr/>
        <p:txBody>
          <a:bodyPr/>
          <a:lstStyle/>
          <a:p>
            <a:fld id="{7A8251D4-382B-0041-9057-268760CEACAE}" type="slidenum">
              <a:rPr lang="en-US" smtClean="0"/>
              <a:t>‹#›</a:t>
            </a:fld>
            <a:endParaRPr lang="en-US"/>
          </a:p>
        </p:txBody>
      </p:sp>
    </p:spTree>
    <p:extLst>
      <p:ext uri="{BB962C8B-B14F-4D97-AF65-F5344CB8AC3E}">
        <p14:creationId xmlns:p14="http://schemas.microsoft.com/office/powerpoint/2010/main" val="851660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7E875-DFA5-EF45-9534-BCEE9A2C6B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ACDFFB-9AB7-4543-9ABD-7741434159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EDEC17-EDE8-9F4A-B530-BBE6291166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BC03D1-8854-AF47-85F2-3D6C6A3943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B67195-7DF2-BE4F-8239-21844185D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C62D58-DBD1-5649-B5D9-6A562C576C93}"/>
              </a:ext>
            </a:extLst>
          </p:cNvPr>
          <p:cNvSpPr>
            <a:spLocks noGrp="1"/>
          </p:cNvSpPr>
          <p:nvPr>
            <p:ph type="dt" sz="half" idx="10"/>
          </p:nvPr>
        </p:nvSpPr>
        <p:spPr/>
        <p:txBody>
          <a:bodyPr/>
          <a:lstStyle/>
          <a:p>
            <a:fld id="{A1FB918C-AB02-2B4F-97FB-6A9CCA8DCD35}" type="datetimeFigureOut">
              <a:rPr lang="en-US" smtClean="0"/>
              <a:t>6/13/21</a:t>
            </a:fld>
            <a:endParaRPr lang="en-US"/>
          </a:p>
        </p:txBody>
      </p:sp>
      <p:sp>
        <p:nvSpPr>
          <p:cNvPr id="8" name="Footer Placeholder 7">
            <a:extLst>
              <a:ext uri="{FF2B5EF4-FFF2-40B4-BE49-F238E27FC236}">
                <a16:creationId xmlns:a16="http://schemas.microsoft.com/office/drawing/2014/main" id="{033AC833-6430-0B4B-9C66-A059B09DEE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ACD7DB-DB21-6F46-8AD4-AE1B603879CA}"/>
              </a:ext>
            </a:extLst>
          </p:cNvPr>
          <p:cNvSpPr>
            <a:spLocks noGrp="1"/>
          </p:cNvSpPr>
          <p:nvPr>
            <p:ph type="sldNum" sz="quarter" idx="12"/>
          </p:nvPr>
        </p:nvSpPr>
        <p:spPr/>
        <p:txBody>
          <a:bodyPr/>
          <a:lstStyle/>
          <a:p>
            <a:fld id="{7A8251D4-382B-0041-9057-268760CEACAE}" type="slidenum">
              <a:rPr lang="en-US" smtClean="0"/>
              <a:t>‹#›</a:t>
            </a:fld>
            <a:endParaRPr lang="en-US"/>
          </a:p>
        </p:txBody>
      </p:sp>
    </p:spTree>
    <p:extLst>
      <p:ext uri="{BB962C8B-B14F-4D97-AF65-F5344CB8AC3E}">
        <p14:creationId xmlns:p14="http://schemas.microsoft.com/office/powerpoint/2010/main" val="966455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84D69-735C-5C45-BD85-F229266D62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AB6AAD-04B2-F449-A1C4-80AAE0F3DE58}"/>
              </a:ext>
            </a:extLst>
          </p:cNvPr>
          <p:cNvSpPr>
            <a:spLocks noGrp="1"/>
          </p:cNvSpPr>
          <p:nvPr>
            <p:ph type="dt" sz="half" idx="10"/>
          </p:nvPr>
        </p:nvSpPr>
        <p:spPr/>
        <p:txBody>
          <a:bodyPr/>
          <a:lstStyle/>
          <a:p>
            <a:fld id="{A1FB918C-AB02-2B4F-97FB-6A9CCA8DCD35}" type="datetimeFigureOut">
              <a:rPr lang="en-US" smtClean="0"/>
              <a:t>6/13/21</a:t>
            </a:fld>
            <a:endParaRPr lang="en-US"/>
          </a:p>
        </p:txBody>
      </p:sp>
      <p:sp>
        <p:nvSpPr>
          <p:cNvPr id="4" name="Footer Placeholder 3">
            <a:extLst>
              <a:ext uri="{FF2B5EF4-FFF2-40B4-BE49-F238E27FC236}">
                <a16:creationId xmlns:a16="http://schemas.microsoft.com/office/drawing/2014/main" id="{73AAD80C-CB8C-BE4E-89FF-86EAA4C4FB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9E0503-77E5-DF40-B096-E6B9279A2F93}"/>
              </a:ext>
            </a:extLst>
          </p:cNvPr>
          <p:cNvSpPr>
            <a:spLocks noGrp="1"/>
          </p:cNvSpPr>
          <p:nvPr>
            <p:ph type="sldNum" sz="quarter" idx="12"/>
          </p:nvPr>
        </p:nvSpPr>
        <p:spPr/>
        <p:txBody>
          <a:bodyPr/>
          <a:lstStyle/>
          <a:p>
            <a:fld id="{7A8251D4-382B-0041-9057-268760CEACAE}" type="slidenum">
              <a:rPr lang="en-US" smtClean="0"/>
              <a:t>‹#›</a:t>
            </a:fld>
            <a:endParaRPr lang="en-US"/>
          </a:p>
        </p:txBody>
      </p:sp>
    </p:spTree>
    <p:extLst>
      <p:ext uri="{BB962C8B-B14F-4D97-AF65-F5344CB8AC3E}">
        <p14:creationId xmlns:p14="http://schemas.microsoft.com/office/powerpoint/2010/main" val="270153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B7B232-4CF4-7440-8407-0252F88C5924}"/>
              </a:ext>
            </a:extLst>
          </p:cNvPr>
          <p:cNvSpPr>
            <a:spLocks noGrp="1"/>
          </p:cNvSpPr>
          <p:nvPr>
            <p:ph type="dt" sz="half" idx="10"/>
          </p:nvPr>
        </p:nvSpPr>
        <p:spPr/>
        <p:txBody>
          <a:bodyPr/>
          <a:lstStyle/>
          <a:p>
            <a:fld id="{A1FB918C-AB02-2B4F-97FB-6A9CCA8DCD35}" type="datetimeFigureOut">
              <a:rPr lang="en-US" smtClean="0"/>
              <a:t>6/13/21</a:t>
            </a:fld>
            <a:endParaRPr lang="en-US"/>
          </a:p>
        </p:txBody>
      </p:sp>
      <p:sp>
        <p:nvSpPr>
          <p:cNvPr id="3" name="Footer Placeholder 2">
            <a:extLst>
              <a:ext uri="{FF2B5EF4-FFF2-40B4-BE49-F238E27FC236}">
                <a16:creationId xmlns:a16="http://schemas.microsoft.com/office/drawing/2014/main" id="{A5BBC8B6-B8D8-D64E-B0C4-ADCF13A6DB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429597-F8F5-2F43-8BDE-9D0DBBBBB238}"/>
              </a:ext>
            </a:extLst>
          </p:cNvPr>
          <p:cNvSpPr>
            <a:spLocks noGrp="1"/>
          </p:cNvSpPr>
          <p:nvPr>
            <p:ph type="sldNum" sz="quarter" idx="12"/>
          </p:nvPr>
        </p:nvSpPr>
        <p:spPr/>
        <p:txBody>
          <a:bodyPr/>
          <a:lstStyle/>
          <a:p>
            <a:fld id="{7A8251D4-382B-0041-9057-268760CEACAE}" type="slidenum">
              <a:rPr lang="en-US" smtClean="0"/>
              <a:t>‹#›</a:t>
            </a:fld>
            <a:endParaRPr lang="en-US"/>
          </a:p>
        </p:txBody>
      </p:sp>
    </p:spTree>
    <p:extLst>
      <p:ext uri="{BB962C8B-B14F-4D97-AF65-F5344CB8AC3E}">
        <p14:creationId xmlns:p14="http://schemas.microsoft.com/office/powerpoint/2010/main" val="3533602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B45AE-DDEF-8743-B891-99FC9E610E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CA9A3D-2A22-5C4D-853E-5E33EFFD4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2BE27E-C92D-E141-B7C3-4F2A234F3A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B0735B-3A79-B74F-8B07-931897512DF7}"/>
              </a:ext>
            </a:extLst>
          </p:cNvPr>
          <p:cNvSpPr>
            <a:spLocks noGrp="1"/>
          </p:cNvSpPr>
          <p:nvPr>
            <p:ph type="dt" sz="half" idx="10"/>
          </p:nvPr>
        </p:nvSpPr>
        <p:spPr/>
        <p:txBody>
          <a:bodyPr/>
          <a:lstStyle/>
          <a:p>
            <a:fld id="{A1FB918C-AB02-2B4F-97FB-6A9CCA8DCD35}" type="datetimeFigureOut">
              <a:rPr lang="en-US" smtClean="0"/>
              <a:t>6/13/21</a:t>
            </a:fld>
            <a:endParaRPr lang="en-US"/>
          </a:p>
        </p:txBody>
      </p:sp>
      <p:sp>
        <p:nvSpPr>
          <p:cNvPr id="6" name="Footer Placeholder 5">
            <a:extLst>
              <a:ext uri="{FF2B5EF4-FFF2-40B4-BE49-F238E27FC236}">
                <a16:creationId xmlns:a16="http://schemas.microsoft.com/office/drawing/2014/main" id="{90FDFE53-06AF-9041-BD90-57572284E0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EC388E-4E32-C54A-813E-0D751898D0A6}"/>
              </a:ext>
            </a:extLst>
          </p:cNvPr>
          <p:cNvSpPr>
            <a:spLocks noGrp="1"/>
          </p:cNvSpPr>
          <p:nvPr>
            <p:ph type="sldNum" sz="quarter" idx="12"/>
          </p:nvPr>
        </p:nvSpPr>
        <p:spPr/>
        <p:txBody>
          <a:bodyPr/>
          <a:lstStyle/>
          <a:p>
            <a:fld id="{7A8251D4-382B-0041-9057-268760CEACAE}" type="slidenum">
              <a:rPr lang="en-US" smtClean="0"/>
              <a:t>‹#›</a:t>
            </a:fld>
            <a:endParaRPr lang="en-US"/>
          </a:p>
        </p:txBody>
      </p:sp>
    </p:spTree>
    <p:extLst>
      <p:ext uri="{BB962C8B-B14F-4D97-AF65-F5344CB8AC3E}">
        <p14:creationId xmlns:p14="http://schemas.microsoft.com/office/powerpoint/2010/main" val="3923240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050C-91D9-7047-B804-5B7D1D4831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BC17F6-0570-1C42-9CBA-EBDF69D682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C84D3E-0C7C-2941-BBE9-C75D58DB13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73CCE5-DFA0-F548-9554-971679F83BAD}"/>
              </a:ext>
            </a:extLst>
          </p:cNvPr>
          <p:cNvSpPr>
            <a:spLocks noGrp="1"/>
          </p:cNvSpPr>
          <p:nvPr>
            <p:ph type="dt" sz="half" idx="10"/>
          </p:nvPr>
        </p:nvSpPr>
        <p:spPr/>
        <p:txBody>
          <a:bodyPr/>
          <a:lstStyle/>
          <a:p>
            <a:fld id="{A1FB918C-AB02-2B4F-97FB-6A9CCA8DCD35}" type="datetimeFigureOut">
              <a:rPr lang="en-US" smtClean="0"/>
              <a:t>6/13/21</a:t>
            </a:fld>
            <a:endParaRPr lang="en-US"/>
          </a:p>
        </p:txBody>
      </p:sp>
      <p:sp>
        <p:nvSpPr>
          <p:cNvPr id="6" name="Footer Placeholder 5">
            <a:extLst>
              <a:ext uri="{FF2B5EF4-FFF2-40B4-BE49-F238E27FC236}">
                <a16:creationId xmlns:a16="http://schemas.microsoft.com/office/drawing/2014/main" id="{F174E275-7143-544B-9391-460E7B031E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22E63E-224E-944D-9EB9-197BB5D21260}"/>
              </a:ext>
            </a:extLst>
          </p:cNvPr>
          <p:cNvSpPr>
            <a:spLocks noGrp="1"/>
          </p:cNvSpPr>
          <p:nvPr>
            <p:ph type="sldNum" sz="quarter" idx="12"/>
          </p:nvPr>
        </p:nvSpPr>
        <p:spPr/>
        <p:txBody>
          <a:bodyPr/>
          <a:lstStyle/>
          <a:p>
            <a:fld id="{7A8251D4-382B-0041-9057-268760CEACAE}" type="slidenum">
              <a:rPr lang="en-US" smtClean="0"/>
              <a:t>‹#›</a:t>
            </a:fld>
            <a:endParaRPr lang="en-US"/>
          </a:p>
        </p:txBody>
      </p:sp>
    </p:spTree>
    <p:extLst>
      <p:ext uri="{BB962C8B-B14F-4D97-AF65-F5344CB8AC3E}">
        <p14:creationId xmlns:p14="http://schemas.microsoft.com/office/powerpoint/2010/main" val="3422126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BA2C48-101B-B243-A121-B89685F22F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FBB267-CFC9-854E-AFB1-CCC50E13A8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52C083-12B2-B74F-9E78-DFAF218CD9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FB918C-AB02-2B4F-97FB-6A9CCA8DCD35}" type="datetimeFigureOut">
              <a:rPr lang="en-US" smtClean="0"/>
              <a:t>6/13/21</a:t>
            </a:fld>
            <a:endParaRPr lang="en-US"/>
          </a:p>
        </p:txBody>
      </p:sp>
      <p:sp>
        <p:nvSpPr>
          <p:cNvPr id="5" name="Footer Placeholder 4">
            <a:extLst>
              <a:ext uri="{FF2B5EF4-FFF2-40B4-BE49-F238E27FC236}">
                <a16:creationId xmlns:a16="http://schemas.microsoft.com/office/drawing/2014/main" id="{B1E9721D-A784-594A-AA74-D92B0F5FCC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EBE1A8-8E79-2E46-96D4-A895A820FA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8251D4-382B-0041-9057-268760CEACAE}" type="slidenum">
              <a:rPr lang="en-US" smtClean="0"/>
              <a:t>‹#›</a:t>
            </a:fld>
            <a:endParaRPr lang="en-US"/>
          </a:p>
        </p:txBody>
      </p:sp>
    </p:spTree>
    <p:extLst>
      <p:ext uri="{BB962C8B-B14F-4D97-AF65-F5344CB8AC3E}">
        <p14:creationId xmlns:p14="http://schemas.microsoft.com/office/powerpoint/2010/main" val="2299289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chart" Target="../charts/chart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hart" Target="../charts/chart4.xml"/><Relationship Id="rId5" Type="http://schemas.openxmlformats.org/officeDocument/2006/relationships/image" Target="../media/image4.svg"/><Relationship Id="rId10" Type="http://schemas.openxmlformats.org/officeDocument/2006/relationships/chart" Target="../charts/chart3.xml"/><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chart" Target="../charts/chart7.xml"/><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chart" Target="../charts/chart6.xml"/><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chart" Target="../charts/chart8.xml"/><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12" Type="http://schemas.openxmlformats.org/officeDocument/2006/relationships/chart" Target="../charts/chart11.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chart" Target="../charts/chart10.xml"/><Relationship Id="rId5" Type="http://schemas.openxmlformats.org/officeDocument/2006/relationships/image" Target="../media/image12.svg"/><Relationship Id="rId10" Type="http://schemas.openxmlformats.org/officeDocument/2006/relationships/chart" Target="../charts/chart9.xml"/><Relationship Id="rId4" Type="http://schemas.openxmlformats.org/officeDocument/2006/relationships/image" Target="../media/image11.png"/><Relationship Id="rId9"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3218F11E-8E58-CB46-9D90-ADE3E70F863C}"/>
              </a:ext>
            </a:extLst>
          </p:cNvPr>
          <p:cNvCxnSpPr>
            <a:cxnSpLocks/>
          </p:cNvCxnSpPr>
          <p:nvPr/>
        </p:nvCxnSpPr>
        <p:spPr>
          <a:xfrm>
            <a:off x="426480" y="3246116"/>
            <a:ext cx="11105613" cy="0"/>
          </a:xfrm>
          <a:prstGeom prst="line">
            <a:avLst/>
          </a:prstGeom>
          <a:ln w="12700">
            <a:solidFill>
              <a:schemeClr val="accent3">
                <a:lumMod val="40000"/>
                <a:lumOff val="60000"/>
              </a:schemeClr>
            </a:solidFill>
            <a:prstDash val="lgDash"/>
          </a:ln>
        </p:spPr>
        <p:style>
          <a:lnRef idx="1">
            <a:schemeClr val="accent3"/>
          </a:lnRef>
          <a:fillRef idx="0">
            <a:schemeClr val="accent3"/>
          </a:fillRef>
          <a:effectRef idx="0">
            <a:schemeClr val="accent3"/>
          </a:effectRef>
          <a:fontRef idx="minor">
            <a:schemeClr val="tx1"/>
          </a:fontRef>
        </p:style>
      </p:cxnSp>
      <p:cxnSp>
        <p:nvCxnSpPr>
          <p:cNvPr id="26" name="Straight Connector 25">
            <a:extLst>
              <a:ext uri="{FF2B5EF4-FFF2-40B4-BE49-F238E27FC236}">
                <a16:creationId xmlns:a16="http://schemas.microsoft.com/office/drawing/2014/main" id="{47DE6DA7-4A2F-5A4D-9012-C88EF861D77D}"/>
              </a:ext>
            </a:extLst>
          </p:cNvPr>
          <p:cNvCxnSpPr>
            <a:cxnSpLocks/>
          </p:cNvCxnSpPr>
          <p:nvPr/>
        </p:nvCxnSpPr>
        <p:spPr>
          <a:xfrm>
            <a:off x="426480" y="4170874"/>
            <a:ext cx="11105613" cy="0"/>
          </a:xfrm>
          <a:prstGeom prst="line">
            <a:avLst/>
          </a:prstGeom>
          <a:ln w="12700">
            <a:solidFill>
              <a:schemeClr val="accent3">
                <a:lumMod val="40000"/>
                <a:lumOff val="60000"/>
              </a:schemeClr>
            </a:solidFill>
            <a:prstDash val="lgDash"/>
          </a:ln>
        </p:spPr>
        <p:style>
          <a:lnRef idx="1">
            <a:schemeClr val="accent3"/>
          </a:lnRef>
          <a:fillRef idx="0">
            <a:schemeClr val="accent3"/>
          </a:fillRef>
          <a:effectRef idx="0">
            <a:schemeClr val="accent3"/>
          </a:effectRef>
          <a:fontRef idx="minor">
            <a:schemeClr val="tx1"/>
          </a:fontRef>
        </p:style>
      </p:cxnSp>
      <p:graphicFrame>
        <p:nvGraphicFramePr>
          <p:cNvPr id="4" name="Chart 3">
            <a:extLst>
              <a:ext uri="{FF2B5EF4-FFF2-40B4-BE49-F238E27FC236}">
                <a16:creationId xmlns:a16="http://schemas.microsoft.com/office/drawing/2014/main" id="{177766EF-0465-4741-AC4D-9D58603121CA}"/>
              </a:ext>
            </a:extLst>
          </p:cNvPr>
          <p:cNvGraphicFramePr/>
          <p:nvPr>
            <p:extLst>
              <p:ext uri="{D42A27DB-BD31-4B8C-83A1-F6EECF244321}">
                <p14:modId xmlns:p14="http://schemas.microsoft.com/office/powerpoint/2010/main" val="759070366"/>
              </p:ext>
            </p:extLst>
          </p:nvPr>
        </p:nvGraphicFramePr>
        <p:xfrm>
          <a:off x="426479" y="1723131"/>
          <a:ext cx="7895743" cy="353315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94658013-CCB5-1540-AD26-AC6224CE1B98}"/>
              </a:ext>
            </a:extLst>
          </p:cNvPr>
          <p:cNvSpPr txBox="1"/>
          <p:nvPr/>
        </p:nvSpPr>
        <p:spPr>
          <a:xfrm>
            <a:off x="287405" y="5402474"/>
            <a:ext cx="11538738" cy="861774"/>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Participants were asked the question: “How satisfied are you with your current job? (If you work multiple jobs, answer for the one you spend the most hours on.)”</a:t>
            </a:r>
          </a:p>
          <a:p>
            <a:r>
              <a:rPr lang="en-US" sz="1000" dirty="0">
                <a:latin typeface="Times New Roman" panose="02020603050405020304" pitchFamily="18" charset="0"/>
                <a:cs typeface="Times New Roman" panose="02020603050405020304" pitchFamily="18" charset="0"/>
              </a:rPr>
              <a:t>¹ Average job satisfaction (+0.63) over all survey respondents (not limited to those working with Data Science) – values on the chart are relative to this average developer job satisfaction.</a:t>
            </a:r>
          </a:p>
          <a:p>
            <a:r>
              <a:rPr lang="en-US" sz="1000" dirty="0">
                <a:latin typeface="Times New Roman" panose="02020603050405020304" pitchFamily="18" charset="0"/>
                <a:cs typeface="Times New Roman" panose="02020603050405020304" pitchFamily="18" charset="0"/>
              </a:rPr>
              <a:t>  Numeric values were attributed according to those inside parenthesis in the legend of the left chart (caps correspond to 95% confidence interval based on 1000 bootstrap replicates).</a:t>
            </a:r>
          </a:p>
          <a:p>
            <a:r>
              <a:rPr lang="en-US" sz="1000" dirty="0">
                <a:latin typeface="Times New Roman" panose="02020603050405020304" pitchFamily="18" charset="0"/>
                <a:cs typeface="Times New Roman" panose="02020603050405020304" pitchFamily="18" charset="0"/>
              </a:rPr>
              <a:t>² Respondents that checked exclusively only one option among the roles “Data or business analyst”, “Data scientist or machine learning specialist” and “Engineer, data”.</a:t>
            </a:r>
          </a:p>
          <a:p>
            <a:r>
              <a:rPr lang="en-US" sz="1000" b="1" dirty="0">
                <a:latin typeface="Times New Roman" panose="02020603050405020304" pitchFamily="18" charset="0"/>
                <a:cs typeface="Times New Roman" panose="02020603050405020304" pitchFamily="18" charset="0"/>
              </a:rPr>
              <a:t>Source: Stack Overflow Developer Survey 2020. Analysis: Felipe Heiji Takaoka.</a:t>
            </a:r>
          </a:p>
        </p:txBody>
      </p:sp>
      <p:graphicFrame>
        <p:nvGraphicFramePr>
          <p:cNvPr id="6" name="Chart 5">
            <a:extLst>
              <a:ext uri="{FF2B5EF4-FFF2-40B4-BE49-F238E27FC236}">
                <a16:creationId xmlns:a16="http://schemas.microsoft.com/office/drawing/2014/main" id="{19520BC4-A284-BA44-B50C-51811BD03581}"/>
              </a:ext>
            </a:extLst>
          </p:cNvPr>
          <p:cNvGraphicFramePr/>
          <p:nvPr>
            <p:extLst>
              <p:ext uri="{D42A27DB-BD31-4B8C-83A1-F6EECF244321}">
                <p14:modId xmlns:p14="http://schemas.microsoft.com/office/powerpoint/2010/main" val="2960368239"/>
              </p:ext>
            </p:extLst>
          </p:nvPr>
        </p:nvGraphicFramePr>
        <p:xfrm>
          <a:off x="8322223" y="1910980"/>
          <a:ext cx="3678687" cy="3347050"/>
        </p:xfrm>
        <a:graphic>
          <a:graphicData uri="http://schemas.openxmlformats.org/drawingml/2006/chart">
            <c:chart xmlns:c="http://schemas.openxmlformats.org/drawingml/2006/chart" xmlns:r="http://schemas.openxmlformats.org/officeDocument/2006/relationships" r:id="rId3"/>
          </a:graphicData>
        </a:graphic>
      </p:graphicFrame>
      <p:sp>
        <p:nvSpPr>
          <p:cNvPr id="17" name="TextBox 16">
            <a:extLst>
              <a:ext uri="{FF2B5EF4-FFF2-40B4-BE49-F238E27FC236}">
                <a16:creationId xmlns:a16="http://schemas.microsoft.com/office/drawing/2014/main" id="{351BBA27-C9C1-E347-B885-6109074256A9}"/>
              </a:ext>
            </a:extLst>
          </p:cNvPr>
          <p:cNvSpPr txBox="1"/>
          <p:nvPr/>
        </p:nvSpPr>
        <p:spPr>
          <a:xfrm>
            <a:off x="287405" y="602274"/>
            <a:ext cx="11422242" cy="923330"/>
          </a:xfrm>
          <a:prstGeom prst="rect">
            <a:avLst/>
          </a:prstGeom>
          <a:noFill/>
        </p:spPr>
        <p:txBody>
          <a:bodyPr wrap="square" rtlCol="0">
            <a:spAutoFit/>
          </a:bodyPr>
          <a:lstStyle/>
          <a:p>
            <a:r>
              <a:rPr lang="en-US" sz="2200" b="1" dirty="0">
                <a:solidFill>
                  <a:schemeClr val="accent1">
                    <a:lumMod val="75000"/>
                  </a:schemeClr>
                </a:solidFill>
                <a:latin typeface="Times New Roman" panose="02020603050405020304" pitchFamily="18" charset="0"/>
                <a:cs typeface="Times New Roman" panose="02020603050405020304" pitchFamily="18" charset="0"/>
              </a:rPr>
              <a:t>Data Scientists and Machine Learning Specialists are the ones most satisfied with their jobs</a:t>
            </a:r>
          </a:p>
          <a:p>
            <a:r>
              <a:rPr lang="en-US" sz="1600" dirty="0">
                <a:latin typeface="Times New Roman" panose="02020603050405020304" pitchFamily="18" charset="0"/>
                <a:cs typeface="Times New Roman" panose="02020603050405020304" pitchFamily="18" charset="0"/>
              </a:rPr>
              <a:t>by a significant margin compared to Data Engineers, who, in turn, are considerably more satisfied than the average developer. Data and Business Analyst are the least satisfied with their jobs in the Data Science landscape</a:t>
            </a:r>
          </a:p>
        </p:txBody>
      </p:sp>
      <p:sp>
        <p:nvSpPr>
          <p:cNvPr id="18" name="TextBox 17">
            <a:extLst>
              <a:ext uri="{FF2B5EF4-FFF2-40B4-BE49-F238E27FC236}">
                <a16:creationId xmlns:a16="http://schemas.microsoft.com/office/drawing/2014/main" id="{26531403-00B6-994B-9A44-7C0441243787}"/>
              </a:ext>
            </a:extLst>
          </p:cNvPr>
          <p:cNvSpPr txBox="1"/>
          <p:nvPr/>
        </p:nvSpPr>
        <p:spPr>
          <a:xfrm>
            <a:off x="273206" y="2523466"/>
            <a:ext cx="2299317" cy="461665"/>
          </a:xfrm>
          <a:prstGeom prst="rect">
            <a:avLst/>
          </a:prstGeom>
          <a:noFill/>
        </p:spPr>
        <p:txBody>
          <a:bodyPr wrap="square" rtlCol="0">
            <a:spAutoFit/>
          </a:bodyPr>
          <a:lstStyle/>
          <a:p>
            <a:pPr algn="r"/>
            <a:r>
              <a:rPr lang="en-US" sz="1200" b="1" dirty="0">
                <a:latin typeface="Times New Roman" panose="02020603050405020304" pitchFamily="18" charset="0"/>
                <a:cs typeface="Times New Roman" panose="02020603050405020304" pitchFamily="18" charset="0"/>
              </a:rPr>
              <a:t>Data or Business Analyst</a:t>
            </a:r>
          </a:p>
          <a:p>
            <a:pPr algn="r"/>
            <a:r>
              <a:rPr lang="en-US" sz="1200" dirty="0">
                <a:latin typeface="Times New Roman" panose="02020603050405020304" pitchFamily="18" charset="0"/>
                <a:cs typeface="Times New Roman" panose="02020603050405020304" pitchFamily="18" charset="0"/>
              </a:rPr>
              <a:t>1904 respondents²</a:t>
            </a:r>
          </a:p>
        </p:txBody>
      </p:sp>
      <p:sp>
        <p:nvSpPr>
          <p:cNvPr id="19" name="TextBox 18">
            <a:extLst>
              <a:ext uri="{FF2B5EF4-FFF2-40B4-BE49-F238E27FC236}">
                <a16:creationId xmlns:a16="http://schemas.microsoft.com/office/drawing/2014/main" id="{3B850E78-7A06-2242-A893-6D21BF9F4FA2}"/>
              </a:ext>
            </a:extLst>
          </p:cNvPr>
          <p:cNvSpPr txBox="1"/>
          <p:nvPr/>
        </p:nvSpPr>
        <p:spPr>
          <a:xfrm>
            <a:off x="273206" y="3477045"/>
            <a:ext cx="2299317" cy="461665"/>
          </a:xfrm>
          <a:prstGeom prst="rect">
            <a:avLst/>
          </a:prstGeom>
          <a:noFill/>
        </p:spPr>
        <p:txBody>
          <a:bodyPr wrap="square" rtlCol="0">
            <a:spAutoFit/>
          </a:bodyPr>
          <a:lstStyle/>
          <a:p>
            <a:pPr algn="r"/>
            <a:r>
              <a:rPr lang="en-US" sz="1200" b="1" dirty="0">
                <a:latin typeface="Times New Roman" panose="02020603050405020304" pitchFamily="18" charset="0"/>
                <a:cs typeface="Times New Roman" panose="02020603050405020304" pitchFamily="18" charset="0"/>
              </a:rPr>
              <a:t>Engineer, Data</a:t>
            </a:r>
          </a:p>
          <a:p>
            <a:pPr algn="r"/>
            <a:r>
              <a:rPr lang="en-US" sz="1200" dirty="0">
                <a:latin typeface="Times New Roman" panose="02020603050405020304" pitchFamily="18" charset="0"/>
                <a:cs typeface="Times New Roman" panose="02020603050405020304" pitchFamily="18" charset="0"/>
              </a:rPr>
              <a:t>1850 respondents²</a:t>
            </a:r>
          </a:p>
        </p:txBody>
      </p:sp>
      <p:sp>
        <p:nvSpPr>
          <p:cNvPr id="20" name="TextBox 19">
            <a:extLst>
              <a:ext uri="{FF2B5EF4-FFF2-40B4-BE49-F238E27FC236}">
                <a16:creationId xmlns:a16="http://schemas.microsoft.com/office/drawing/2014/main" id="{5DDA6342-05FF-E240-98E6-0236977F0645}"/>
              </a:ext>
            </a:extLst>
          </p:cNvPr>
          <p:cNvSpPr txBox="1"/>
          <p:nvPr/>
        </p:nvSpPr>
        <p:spPr>
          <a:xfrm>
            <a:off x="273206" y="4430624"/>
            <a:ext cx="2299317" cy="461665"/>
          </a:xfrm>
          <a:prstGeom prst="rect">
            <a:avLst/>
          </a:prstGeom>
          <a:noFill/>
        </p:spPr>
        <p:txBody>
          <a:bodyPr wrap="square" rtlCol="0">
            <a:spAutoFit/>
          </a:bodyPr>
          <a:lstStyle/>
          <a:p>
            <a:pPr algn="r"/>
            <a:r>
              <a:rPr lang="en-US" sz="1200" b="1" dirty="0">
                <a:latin typeface="Times New Roman" panose="02020603050405020304" pitchFamily="18" charset="0"/>
                <a:cs typeface="Times New Roman" panose="02020603050405020304" pitchFamily="18" charset="0"/>
              </a:rPr>
              <a:t>Data Scientist or ML Specialist</a:t>
            </a:r>
          </a:p>
          <a:p>
            <a:pPr algn="r"/>
            <a:r>
              <a:rPr lang="en-US" sz="1200" dirty="0">
                <a:latin typeface="Times New Roman" panose="02020603050405020304" pitchFamily="18" charset="0"/>
                <a:cs typeface="Times New Roman" panose="02020603050405020304" pitchFamily="18" charset="0"/>
              </a:rPr>
              <a:t>1822 respondents²</a:t>
            </a:r>
          </a:p>
        </p:txBody>
      </p:sp>
      <p:grpSp>
        <p:nvGrpSpPr>
          <p:cNvPr id="14" name="Group 13">
            <a:extLst>
              <a:ext uri="{FF2B5EF4-FFF2-40B4-BE49-F238E27FC236}">
                <a16:creationId xmlns:a16="http://schemas.microsoft.com/office/drawing/2014/main" id="{654BA003-446F-5E44-B3AF-A556C8D88BC5}"/>
              </a:ext>
            </a:extLst>
          </p:cNvPr>
          <p:cNvGrpSpPr/>
          <p:nvPr/>
        </p:nvGrpSpPr>
        <p:grpSpPr>
          <a:xfrm>
            <a:off x="8398074" y="1855828"/>
            <a:ext cx="2172302" cy="400110"/>
            <a:chOff x="8414268" y="1935776"/>
            <a:chExt cx="2172302" cy="400110"/>
          </a:xfrm>
        </p:grpSpPr>
        <p:sp>
          <p:nvSpPr>
            <p:cNvPr id="3" name="TextBox 2">
              <a:extLst>
                <a:ext uri="{FF2B5EF4-FFF2-40B4-BE49-F238E27FC236}">
                  <a16:creationId xmlns:a16="http://schemas.microsoft.com/office/drawing/2014/main" id="{14697155-2672-B141-85C0-EA6112129B75}"/>
                </a:ext>
              </a:extLst>
            </p:cNvPr>
            <p:cNvSpPr txBox="1"/>
            <p:nvPr/>
          </p:nvSpPr>
          <p:spPr>
            <a:xfrm>
              <a:off x="8800126" y="1935776"/>
              <a:ext cx="1367162" cy="400110"/>
            </a:xfrm>
            <a:prstGeom prst="rect">
              <a:avLst/>
            </a:prstGeom>
            <a:noFill/>
          </p:spPr>
          <p:txBody>
            <a:bodyPr wrap="square" rtlCol="0">
              <a:spAutoFit/>
            </a:bodyPr>
            <a:lstStyle/>
            <a:p>
              <a:pPr algn="ctr"/>
              <a:r>
                <a:rPr lang="en-US" sz="1000" dirty="0">
                  <a:solidFill>
                    <a:schemeClr val="bg2">
                      <a:lumMod val="25000"/>
                    </a:schemeClr>
                  </a:solidFill>
                  <a:latin typeface="Times New Roman" panose="02020603050405020304" pitchFamily="18" charset="0"/>
                  <a:cs typeface="Times New Roman" panose="02020603050405020304" pitchFamily="18" charset="0"/>
                </a:rPr>
                <a:t>Average Job Satisfaction¹</a:t>
              </a:r>
            </a:p>
          </p:txBody>
        </p:sp>
        <p:cxnSp>
          <p:nvCxnSpPr>
            <p:cNvPr id="9" name="Straight Arrow Connector 8">
              <a:extLst>
                <a:ext uri="{FF2B5EF4-FFF2-40B4-BE49-F238E27FC236}">
                  <a16:creationId xmlns:a16="http://schemas.microsoft.com/office/drawing/2014/main" id="{E16E4D90-1717-634C-B037-0655A29AD3C0}"/>
                </a:ext>
              </a:extLst>
            </p:cNvPr>
            <p:cNvCxnSpPr>
              <a:cxnSpLocks/>
            </p:cNvCxnSpPr>
            <p:nvPr/>
          </p:nvCxnSpPr>
          <p:spPr>
            <a:xfrm flipV="1">
              <a:off x="9925238" y="2162465"/>
              <a:ext cx="395324" cy="6671"/>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36726FB-DDC7-5844-9E1B-6559B3A5681D}"/>
                </a:ext>
              </a:extLst>
            </p:cNvPr>
            <p:cNvSpPr>
              <a:spLocks noChangeAspect="1"/>
            </p:cNvSpPr>
            <p:nvPr/>
          </p:nvSpPr>
          <p:spPr>
            <a:xfrm>
              <a:off x="10406570" y="2071422"/>
              <a:ext cx="180000" cy="18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latin typeface="Times New Roman" panose="02020603050405020304" pitchFamily="18" charset="0"/>
                  <a:cs typeface="Times New Roman" panose="02020603050405020304" pitchFamily="18" charset="0"/>
                </a:rPr>
                <a:t>+</a:t>
              </a:r>
            </a:p>
          </p:txBody>
        </p:sp>
        <p:cxnSp>
          <p:nvCxnSpPr>
            <p:cNvPr id="11" name="Straight Arrow Connector 10">
              <a:extLst>
                <a:ext uri="{FF2B5EF4-FFF2-40B4-BE49-F238E27FC236}">
                  <a16:creationId xmlns:a16="http://schemas.microsoft.com/office/drawing/2014/main" id="{5537C76D-22BE-654F-A3CB-9D5BA24313CC}"/>
                </a:ext>
              </a:extLst>
            </p:cNvPr>
            <p:cNvCxnSpPr>
              <a:cxnSpLocks/>
            </p:cNvCxnSpPr>
            <p:nvPr/>
          </p:nvCxnSpPr>
          <p:spPr>
            <a:xfrm flipH="1">
              <a:off x="8682363" y="2169136"/>
              <a:ext cx="337353" cy="0"/>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A7AC765-5BB5-AB44-808F-B9C130F310B6}"/>
                </a:ext>
              </a:extLst>
            </p:cNvPr>
            <p:cNvSpPr>
              <a:spLocks noChangeAspect="1"/>
            </p:cNvSpPr>
            <p:nvPr/>
          </p:nvSpPr>
          <p:spPr>
            <a:xfrm>
              <a:off x="8414268" y="2071422"/>
              <a:ext cx="18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latin typeface="Times New Roman" panose="02020603050405020304" pitchFamily="18" charset="0"/>
                  <a:cs typeface="Times New Roman" panose="02020603050405020304" pitchFamily="18" charset="0"/>
                </a:rPr>
                <a:t>-</a:t>
              </a:r>
            </a:p>
          </p:txBody>
        </p:sp>
      </p:grpSp>
      <p:sp>
        <p:nvSpPr>
          <p:cNvPr id="29" name="Rectangle 28">
            <a:extLst>
              <a:ext uri="{FF2B5EF4-FFF2-40B4-BE49-F238E27FC236}">
                <a16:creationId xmlns:a16="http://schemas.microsoft.com/office/drawing/2014/main" id="{E9DB0FD5-570E-A74A-9B03-51FFEB26A670}"/>
              </a:ext>
            </a:extLst>
          </p:cNvPr>
          <p:cNvSpPr/>
          <p:nvPr/>
        </p:nvSpPr>
        <p:spPr>
          <a:xfrm>
            <a:off x="0" y="-16052"/>
            <a:ext cx="12192000" cy="291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3DB8F9A-5DDA-A34A-8630-419FDF416CF7}"/>
              </a:ext>
            </a:extLst>
          </p:cNvPr>
          <p:cNvSpPr/>
          <p:nvPr/>
        </p:nvSpPr>
        <p:spPr>
          <a:xfrm>
            <a:off x="0" y="6566975"/>
            <a:ext cx="12192000" cy="291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2961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658013-CCB5-1540-AD26-AC6224CE1B98}"/>
              </a:ext>
            </a:extLst>
          </p:cNvPr>
          <p:cNvSpPr txBox="1"/>
          <p:nvPr/>
        </p:nvSpPr>
        <p:spPr>
          <a:xfrm>
            <a:off x="287405" y="5402474"/>
            <a:ext cx="11538738" cy="861774"/>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Participants were asked the question: “In general, what drives you to look for a new job? Select all that apply.” – (caps correspond to 95% confidence interval based on 1000 bootstrap replicates – approximately 2%).</a:t>
            </a:r>
          </a:p>
          <a:p>
            <a:r>
              <a:rPr lang="en-US" sz="1000" dirty="0">
                <a:latin typeface="Times New Roman" panose="02020603050405020304" pitchFamily="18" charset="0"/>
                <a:cs typeface="Times New Roman" panose="02020603050405020304" pitchFamily="18" charset="0"/>
              </a:rPr>
              <a:t>¹ A total of 12 drivers were listed. In decreasing order of importance for the average developer, they were (excluding the 4 above): better work/life balance, trouble with leadership at my company, looking to relocate, having a bad day (or week or month) at work, trouble with my direct manager, just because, trouble with my teammates, wanting to share accomplishments with a wider network.</a:t>
            </a:r>
          </a:p>
          <a:p>
            <a:r>
              <a:rPr lang="en-US" sz="1000" dirty="0">
                <a:latin typeface="Times New Roman" panose="02020603050405020304" pitchFamily="18" charset="0"/>
                <a:cs typeface="Times New Roman" panose="02020603050405020304" pitchFamily="18" charset="0"/>
              </a:rPr>
              <a:t>² Respondents that checked exclusively only one option among the roles “Data or business analyst”, “Data scientist or machine learning specialist” and “Engineer, data”.</a:t>
            </a:r>
          </a:p>
          <a:p>
            <a:r>
              <a:rPr lang="en-US" sz="1000" b="1" dirty="0">
                <a:latin typeface="Times New Roman" panose="02020603050405020304" pitchFamily="18" charset="0"/>
                <a:cs typeface="Times New Roman" panose="02020603050405020304" pitchFamily="18" charset="0"/>
              </a:rPr>
              <a:t>Source: Stack Overflow Developer Survey 2020. Analysis: Felipe Heiji Takaoka.</a:t>
            </a:r>
          </a:p>
        </p:txBody>
      </p:sp>
      <p:sp>
        <p:nvSpPr>
          <p:cNvPr id="17" name="TextBox 16">
            <a:extLst>
              <a:ext uri="{FF2B5EF4-FFF2-40B4-BE49-F238E27FC236}">
                <a16:creationId xmlns:a16="http://schemas.microsoft.com/office/drawing/2014/main" id="{351BBA27-C9C1-E347-B885-6109074256A9}"/>
              </a:ext>
            </a:extLst>
          </p:cNvPr>
          <p:cNvSpPr txBox="1"/>
          <p:nvPr/>
        </p:nvSpPr>
        <p:spPr>
          <a:xfrm>
            <a:off x="287405" y="602274"/>
            <a:ext cx="11538738" cy="923330"/>
          </a:xfrm>
          <a:prstGeom prst="rect">
            <a:avLst/>
          </a:prstGeom>
          <a:noFill/>
        </p:spPr>
        <p:txBody>
          <a:bodyPr wrap="square" rtlCol="0">
            <a:spAutoFit/>
          </a:bodyPr>
          <a:lstStyle/>
          <a:p>
            <a:r>
              <a:rPr lang="en-US" sz="2200" b="1" dirty="0">
                <a:solidFill>
                  <a:schemeClr val="accent1">
                    <a:lumMod val="75000"/>
                  </a:schemeClr>
                </a:solidFill>
                <a:latin typeface="Times New Roman" panose="02020603050405020304" pitchFamily="18" charset="0"/>
                <a:cs typeface="Times New Roman" panose="02020603050405020304" pitchFamily="18" charset="0"/>
              </a:rPr>
              <a:t>What drives Data Professionals to look for a new job</a:t>
            </a:r>
          </a:p>
          <a:p>
            <a:r>
              <a:rPr lang="en-US" sz="1600" dirty="0">
                <a:latin typeface="Times New Roman" panose="02020603050405020304" pitchFamily="18" charset="0"/>
                <a:cs typeface="Times New Roman" panose="02020603050405020304" pitchFamily="18" charset="0"/>
              </a:rPr>
              <a:t>The 4 main drivers¹ are shown for Data or Business Analysts, Data Scientists or Machine Learning Specialists, and Data Engineers. Better compensation unanimously constitutes the main reason. However, the following three differ significantly according to the role</a:t>
            </a:r>
          </a:p>
        </p:txBody>
      </p:sp>
      <p:sp>
        <p:nvSpPr>
          <p:cNvPr id="29" name="Rectangle 28">
            <a:extLst>
              <a:ext uri="{FF2B5EF4-FFF2-40B4-BE49-F238E27FC236}">
                <a16:creationId xmlns:a16="http://schemas.microsoft.com/office/drawing/2014/main" id="{E9DB0FD5-570E-A74A-9B03-51FFEB26A670}"/>
              </a:ext>
            </a:extLst>
          </p:cNvPr>
          <p:cNvSpPr/>
          <p:nvPr/>
        </p:nvSpPr>
        <p:spPr>
          <a:xfrm>
            <a:off x="0" y="-16052"/>
            <a:ext cx="12192000" cy="291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3DB8F9A-5DDA-A34A-8630-419FDF416CF7}"/>
              </a:ext>
            </a:extLst>
          </p:cNvPr>
          <p:cNvSpPr/>
          <p:nvPr/>
        </p:nvSpPr>
        <p:spPr>
          <a:xfrm>
            <a:off x="0" y="6566975"/>
            <a:ext cx="12192000" cy="291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5604BC55-1A33-1A43-BFF6-C9E8CEB94514}"/>
              </a:ext>
            </a:extLst>
          </p:cNvPr>
          <p:cNvGrpSpPr/>
          <p:nvPr/>
        </p:nvGrpSpPr>
        <p:grpSpPr>
          <a:xfrm>
            <a:off x="605312" y="2345652"/>
            <a:ext cx="2265658" cy="461665"/>
            <a:chOff x="388177" y="2192744"/>
            <a:chExt cx="2265658" cy="461665"/>
          </a:xfrm>
        </p:grpSpPr>
        <p:sp>
          <p:nvSpPr>
            <p:cNvPr id="35" name="TextBox 34">
              <a:extLst>
                <a:ext uri="{FF2B5EF4-FFF2-40B4-BE49-F238E27FC236}">
                  <a16:creationId xmlns:a16="http://schemas.microsoft.com/office/drawing/2014/main" id="{527CC5FA-01E1-5F41-A154-005B559C1045}"/>
                </a:ext>
              </a:extLst>
            </p:cNvPr>
            <p:cNvSpPr txBox="1"/>
            <p:nvPr/>
          </p:nvSpPr>
          <p:spPr>
            <a:xfrm>
              <a:off x="388177" y="2192744"/>
              <a:ext cx="1800000" cy="461665"/>
            </a:xfrm>
            <a:prstGeom prst="rect">
              <a:avLst/>
            </a:prstGeom>
            <a:noFill/>
          </p:spPr>
          <p:txBody>
            <a:bodyPr wrap="square" rtlCol="0" anchor="ctr">
              <a:spAutoFit/>
            </a:bodyPr>
            <a:lstStyle/>
            <a:p>
              <a:pPr algn="r"/>
              <a:r>
                <a:rPr lang="en-US" sz="1200" b="1" dirty="0">
                  <a:latin typeface="Times New Roman" panose="02020603050405020304" pitchFamily="18" charset="0"/>
                  <a:cs typeface="Times New Roman" panose="02020603050405020304" pitchFamily="18" charset="0"/>
                </a:rPr>
                <a:t>Better</a:t>
              </a:r>
            </a:p>
            <a:p>
              <a:pPr algn="r"/>
              <a:r>
                <a:rPr lang="en-US" sz="1200" b="1" dirty="0">
                  <a:latin typeface="Times New Roman" panose="02020603050405020304" pitchFamily="18" charset="0"/>
                  <a:cs typeface="Times New Roman" panose="02020603050405020304" pitchFamily="18" charset="0"/>
                </a:rPr>
                <a:t>Compensation</a:t>
              </a:r>
            </a:p>
          </p:txBody>
        </p:sp>
        <p:pic>
          <p:nvPicPr>
            <p:cNvPr id="28" name="Graphic 27" descr="Payroll outline">
              <a:extLst>
                <a:ext uri="{FF2B5EF4-FFF2-40B4-BE49-F238E27FC236}">
                  <a16:creationId xmlns:a16="http://schemas.microsoft.com/office/drawing/2014/main" id="{8A61E654-42E2-4B44-9891-B65F7A9461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21835" y="2207576"/>
              <a:ext cx="432000" cy="432000"/>
            </a:xfrm>
            <a:prstGeom prst="rect">
              <a:avLst/>
            </a:prstGeom>
          </p:spPr>
        </p:pic>
      </p:grpSp>
      <p:grpSp>
        <p:nvGrpSpPr>
          <p:cNvPr id="47" name="Group 46">
            <a:extLst>
              <a:ext uri="{FF2B5EF4-FFF2-40B4-BE49-F238E27FC236}">
                <a16:creationId xmlns:a16="http://schemas.microsoft.com/office/drawing/2014/main" id="{C64B4907-3D1E-914D-AEDF-C5AED2E96D56}"/>
              </a:ext>
            </a:extLst>
          </p:cNvPr>
          <p:cNvGrpSpPr/>
          <p:nvPr/>
        </p:nvGrpSpPr>
        <p:grpSpPr>
          <a:xfrm>
            <a:off x="605312" y="3078245"/>
            <a:ext cx="2265658" cy="461665"/>
            <a:chOff x="388177" y="2844426"/>
            <a:chExt cx="2265658" cy="461665"/>
          </a:xfrm>
        </p:grpSpPr>
        <p:sp>
          <p:nvSpPr>
            <p:cNvPr id="39" name="TextBox 38">
              <a:extLst>
                <a:ext uri="{FF2B5EF4-FFF2-40B4-BE49-F238E27FC236}">
                  <a16:creationId xmlns:a16="http://schemas.microsoft.com/office/drawing/2014/main" id="{77667409-4DFD-C044-B052-2894A8810881}"/>
                </a:ext>
              </a:extLst>
            </p:cNvPr>
            <p:cNvSpPr txBox="1"/>
            <p:nvPr/>
          </p:nvSpPr>
          <p:spPr>
            <a:xfrm>
              <a:off x="388177" y="2844426"/>
              <a:ext cx="1800000" cy="461665"/>
            </a:xfrm>
            <a:prstGeom prst="rect">
              <a:avLst/>
            </a:prstGeom>
            <a:noFill/>
          </p:spPr>
          <p:txBody>
            <a:bodyPr wrap="square" rtlCol="0" anchor="ctr">
              <a:spAutoFit/>
            </a:bodyPr>
            <a:lstStyle/>
            <a:p>
              <a:pPr algn="r"/>
              <a:r>
                <a:rPr lang="en-US" sz="1200" b="1" dirty="0">
                  <a:latin typeface="Times New Roman" panose="02020603050405020304" pitchFamily="18" charset="0"/>
                  <a:cs typeface="Times New Roman" panose="02020603050405020304" pitchFamily="18" charset="0"/>
                </a:rPr>
                <a:t>Growth or Leadership Opportunities</a:t>
              </a:r>
              <a:endParaRPr lang="en-US" sz="1200" dirty="0">
                <a:latin typeface="Times New Roman" panose="02020603050405020304" pitchFamily="18" charset="0"/>
                <a:cs typeface="Times New Roman" panose="02020603050405020304" pitchFamily="18" charset="0"/>
              </a:endParaRPr>
            </a:p>
          </p:txBody>
        </p:sp>
        <p:pic>
          <p:nvPicPr>
            <p:cNvPr id="41" name="Graphic 40" descr="Upstairs outline">
              <a:extLst>
                <a:ext uri="{FF2B5EF4-FFF2-40B4-BE49-F238E27FC236}">
                  <a16:creationId xmlns:a16="http://schemas.microsoft.com/office/drawing/2014/main" id="{1687ACF6-3544-6F4B-86B6-D117925F80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21835" y="2859258"/>
              <a:ext cx="432000" cy="432000"/>
            </a:xfrm>
            <a:prstGeom prst="rect">
              <a:avLst/>
            </a:prstGeom>
          </p:spPr>
        </p:pic>
      </p:grpSp>
      <p:grpSp>
        <p:nvGrpSpPr>
          <p:cNvPr id="48" name="Group 47">
            <a:extLst>
              <a:ext uri="{FF2B5EF4-FFF2-40B4-BE49-F238E27FC236}">
                <a16:creationId xmlns:a16="http://schemas.microsoft.com/office/drawing/2014/main" id="{AB5370FC-CD23-7046-BA2B-1661D693F0C0}"/>
              </a:ext>
            </a:extLst>
          </p:cNvPr>
          <p:cNvGrpSpPr/>
          <p:nvPr/>
        </p:nvGrpSpPr>
        <p:grpSpPr>
          <a:xfrm>
            <a:off x="605312" y="3821675"/>
            <a:ext cx="2265658" cy="461665"/>
            <a:chOff x="388177" y="3496108"/>
            <a:chExt cx="2265658" cy="461665"/>
          </a:xfrm>
        </p:grpSpPr>
        <p:sp>
          <p:nvSpPr>
            <p:cNvPr id="36" name="TextBox 35">
              <a:extLst>
                <a:ext uri="{FF2B5EF4-FFF2-40B4-BE49-F238E27FC236}">
                  <a16:creationId xmlns:a16="http://schemas.microsoft.com/office/drawing/2014/main" id="{6F9557B1-9A6D-C14E-8391-74C6AA2C7F4C}"/>
                </a:ext>
              </a:extLst>
            </p:cNvPr>
            <p:cNvSpPr txBox="1"/>
            <p:nvPr/>
          </p:nvSpPr>
          <p:spPr>
            <a:xfrm>
              <a:off x="388177" y="3496108"/>
              <a:ext cx="1800000" cy="461665"/>
            </a:xfrm>
            <a:prstGeom prst="rect">
              <a:avLst/>
            </a:prstGeom>
            <a:noFill/>
          </p:spPr>
          <p:txBody>
            <a:bodyPr wrap="square" rtlCol="0" anchor="ctr">
              <a:spAutoFit/>
            </a:bodyPr>
            <a:lstStyle/>
            <a:p>
              <a:pPr algn="r"/>
              <a:r>
                <a:rPr lang="en-US" sz="1200" b="1" dirty="0">
                  <a:latin typeface="Times New Roman" panose="02020603050405020304" pitchFamily="18" charset="0"/>
                  <a:cs typeface="Times New Roman" panose="02020603050405020304" pitchFamily="18" charset="0"/>
                </a:rPr>
                <a:t>Wanting to Work</a:t>
              </a:r>
            </a:p>
            <a:p>
              <a:pPr algn="r"/>
              <a:r>
                <a:rPr lang="en-US" sz="1200" b="1" dirty="0">
                  <a:latin typeface="Times New Roman" panose="02020603050405020304" pitchFamily="18" charset="0"/>
                  <a:cs typeface="Times New Roman" panose="02020603050405020304" pitchFamily="18" charset="0"/>
                </a:rPr>
                <a:t>With New Technologies</a:t>
              </a:r>
              <a:endParaRPr lang="en-US" sz="1200" dirty="0">
                <a:latin typeface="Times New Roman" panose="02020603050405020304" pitchFamily="18" charset="0"/>
                <a:cs typeface="Times New Roman" panose="02020603050405020304" pitchFamily="18" charset="0"/>
              </a:endParaRPr>
            </a:p>
          </p:txBody>
        </p:sp>
        <p:pic>
          <p:nvPicPr>
            <p:cNvPr id="43" name="Graphic 42" descr="Qr Code outline">
              <a:extLst>
                <a:ext uri="{FF2B5EF4-FFF2-40B4-BE49-F238E27FC236}">
                  <a16:creationId xmlns:a16="http://schemas.microsoft.com/office/drawing/2014/main" id="{E96E4ACF-E271-9B4D-9349-73E6A757177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21835" y="3510940"/>
              <a:ext cx="432000" cy="432000"/>
            </a:xfrm>
            <a:prstGeom prst="rect">
              <a:avLst/>
            </a:prstGeom>
          </p:spPr>
        </p:pic>
      </p:grpSp>
      <p:grpSp>
        <p:nvGrpSpPr>
          <p:cNvPr id="49" name="Group 48">
            <a:extLst>
              <a:ext uri="{FF2B5EF4-FFF2-40B4-BE49-F238E27FC236}">
                <a16:creationId xmlns:a16="http://schemas.microsoft.com/office/drawing/2014/main" id="{C742983C-4AE4-9D41-8B22-ECCD4EE8803C}"/>
              </a:ext>
            </a:extLst>
          </p:cNvPr>
          <p:cNvGrpSpPr/>
          <p:nvPr/>
        </p:nvGrpSpPr>
        <p:grpSpPr>
          <a:xfrm>
            <a:off x="622507" y="4559271"/>
            <a:ext cx="2265658" cy="461665"/>
            <a:chOff x="388177" y="4147790"/>
            <a:chExt cx="2265658" cy="461665"/>
          </a:xfrm>
        </p:grpSpPr>
        <p:sp>
          <p:nvSpPr>
            <p:cNvPr id="37" name="TextBox 36">
              <a:extLst>
                <a:ext uri="{FF2B5EF4-FFF2-40B4-BE49-F238E27FC236}">
                  <a16:creationId xmlns:a16="http://schemas.microsoft.com/office/drawing/2014/main" id="{39C6ED03-501C-1346-B657-947554364C1B}"/>
                </a:ext>
              </a:extLst>
            </p:cNvPr>
            <p:cNvSpPr txBox="1"/>
            <p:nvPr/>
          </p:nvSpPr>
          <p:spPr>
            <a:xfrm>
              <a:off x="388177" y="4147790"/>
              <a:ext cx="1800000" cy="461665"/>
            </a:xfrm>
            <a:prstGeom prst="rect">
              <a:avLst/>
            </a:prstGeom>
            <a:noFill/>
          </p:spPr>
          <p:txBody>
            <a:bodyPr wrap="square" rtlCol="0" anchor="ctr">
              <a:spAutoFit/>
            </a:bodyPr>
            <a:lstStyle/>
            <a:p>
              <a:pPr algn="r"/>
              <a:r>
                <a:rPr lang="en-US" sz="1200" b="1" dirty="0">
                  <a:latin typeface="Times New Roman" panose="02020603050405020304" pitchFamily="18" charset="0"/>
                  <a:cs typeface="Times New Roman" panose="02020603050405020304" pitchFamily="18" charset="0"/>
                </a:rPr>
                <a:t>Curious About</a:t>
              </a:r>
            </a:p>
            <a:p>
              <a:pPr algn="r"/>
              <a:r>
                <a:rPr lang="en-US" sz="1200" b="1" dirty="0">
                  <a:latin typeface="Times New Roman" panose="02020603050405020304" pitchFamily="18" charset="0"/>
                  <a:cs typeface="Times New Roman" panose="02020603050405020304" pitchFamily="18" charset="0"/>
                </a:rPr>
                <a:t>Other Opportunities</a:t>
              </a:r>
              <a:endParaRPr lang="en-US" sz="1200" dirty="0">
                <a:latin typeface="Times New Roman" panose="02020603050405020304" pitchFamily="18" charset="0"/>
                <a:cs typeface="Times New Roman" panose="02020603050405020304" pitchFamily="18" charset="0"/>
              </a:endParaRPr>
            </a:p>
          </p:txBody>
        </p:sp>
        <p:pic>
          <p:nvPicPr>
            <p:cNvPr id="45" name="Graphic 44" descr="Fork In Road outline">
              <a:extLst>
                <a:ext uri="{FF2B5EF4-FFF2-40B4-BE49-F238E27FC236}">
                  <a16:creationId xmlns:a16="http://schemas.microsoft.com/office/drawing/2014/main" id="{833D9249-8A6E-054A-B92A-EF14F1459F5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21835" y="4162622"/>
              <a:ext cx="432000" cy="432000"/>
            </a:xfrm>
            <a:prstGeom prst="rect">
              <a:avLst/>
            </a:prstGeom>
          </p:spPr>
        </p:pic>
      </p:grpSp>
      <p:graphicFrame>
        <p:nvGraphicFramePr>
          <p:cNvPr id="2" name="Chart 1">
            <a:extLst>
              <a:ext uri="{FF2B5EF4-FFF2-40B4-BE49-F238E27FC236}">
                <a16:creationId xmlns:a16="http://schemas.microsoft.com/office/drawing/2014/main" id="{7E9983DE-D470-2046-B750-113D9B5DA705}"/>
              </a:ext>
            </a:extLst>
          </p:cNvPr>
          <p:cNvGraphicFramePr/>
          <p:nvPr>
            <p:extLst>
              <p:ext uri="{D42A27DB-BD31-4B8C-83A1-F6EECF244321}">
                <p14:modId xmlns:p14="http://schemas.microsoft.com/office/powerpoint/2010/main" val="2181367107"/>
              </p:ext>
            </p:extLst>
          </p:nvPr>
        </p:nvGraphicFramePr>
        <p:xfrm>
          <a:off x="3037979" y="2081186"/>
          <a:ext cx="2665556" cy="3219743"/>
        </p:xfrm>
        <a:graphic>
          <a:graphicData uri="http://schemas.openxmlformats.org/drawingml/2006/chart">
            <c:chart xmlns:c="http://schemas.openxmlformats.org/drawingml/2006/chart" xmlns:r="http://schemas.openxmlformats.org/officeDocument/2006/relationships" r:id="rId10"/>
          </a:graphicData>
        </a:graphic>
      </p:graphicFrame>
      <p:sp>
        <p:nvSpPr>
          <p:cNvPr id="54" name="TextBox 53">
            <a:extLst>
              <a:ext uri="{FF2B5EF4-FFF2-40B4-BE49-F238E27FC236}">
                <a16:creationId xmlns:a16="http://schemas.microsoft.com/office/drawing/2014/main" id="{C014CBAA-E135-564B-B060-4B9486AEB007}"/>
              </a:ext>
            </a:extLst>
          </p:cNvPr>
          <p:cNvSpPr txBox="1"/>
          <p:nvPr/>
        </p:nvSpPr>
        <p:spPr>
          <a:xfrm>
            <a:off x="3095128" y="1642098"/>
            <a:ext cx="2299317" cy="461665"/>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Data or Business Analyst</a:t>
            </a:r>
          </a:p>
          <a:p>
            <a:r>
              <a:rPr lang="en-US" sz="1200" dirty="0">
                <a:latin typeface="Times New Roman" panose="02020603050405020304" pitchFamily="18" charset="0"/>
                <a:cs typeface="Times New Roman" panose="02020603050405020304" pitchFamily="18" charset="0"/>
              </a:rPr>
              <a:t>1716 respondents²</a:t>
            </a:r>
          </a:p>
        </p:txBody>
      </p:sp>
      <p:cxnSp>
        <p:nvCxnSpPr>
          <p:cNvPr id="38" name="Straight Connector 37">
            <a:extLst>
              <a:ext uri="{FF2B5EF4-FFF2-40B4-BE49-F238E27FC236}">
                <a16:creationId xmlns:a16="http://schemas.microsoft.com/office/drawing/2014/main" id="{0703D31D-1EE2-6244-B627-071CC8CFEB5C}"/>
              </a:ext>
            </a:extLst>
          </p:cNvPr>
          <p:cNvCxnSpPr>
            <a:cxnSpLocks/>
          </p:cNvCxnSpPr>
          <p:nvPr/>
        </p:nvCxnSpPr>
        <p:spPr>
          <a:xfrm>
            <a:off x="655795" y="2941236"/>
            <a:ext cx="10224000" cy="0"/>
          </a:xfrm>
          <a:prstGeom prst="line">
            <a:avLst/>
          </a:prstGeom>
          <a:ln w="12700">
            <a:solidFill>
              <a:schemeClr val="accent3">
                <a:lumMod val="40000"/>
                <a:lumOff val="60000"/>
              </a:schemeClr>
            </a:solidFill>
            <a:prstDash val="lgDash"/>
          </a:ln>
        </p:spPr>
        <p:style>
          <a:lnRef idx="1">
            <a:schemeClr val="accent3"/>
          </a:lnRef>
          <a:fillRef idx="0">
            <a:schemeClr val="accent3"/>
          </a:fillRef>
          <a:effectRef idx="0">
            <a:schemeClr val="accent3"/>
          </a:effectRef>
          <a:fontRef idx="minor">
            <a:schemeClr val="tx1"/>
          </a:fontRef>
        </p:style>
      </p:cxnSp>
      <p:cxnSp>
        <p:nvCxnSpPr>
          <p:cNvPr id="40" name="Straight Connector 39">
            <a:extLst>
              <a:ext uri="{FF2B5EF4-FFF2-40B4-BE49-F238E27FC236}">
                <a16:creationId xmlns:a16="http://schemas.microsoft.com/office/drawing/2014/main" id="{E3E07EC6-2C84-2443-B754-EC19BFF40674}"/>
              </a:ext>
            </a:extLst>
          </p:cNvPr>
          <p:cNvCxnSpPr>
            <a:cxnSpLocks/>
          </p:cNvCxnSpPr>
          <p:nvPr/>
        </p:nvCxnSpPr>
        <p:spPr>
          <a:xfrm>
            <a:off x="655795" y="3675491"/>
            <a:ext cx="10224000" cy="0"/>
          </a:xfrm>
          <a:prstGeom prst="line">
            <a:avLst/>
          </a:prstGeom>
          <a:ln w="12700">
            <a:solidFill>
              <a:schemeClr val="accent3">
                <a:lumMod val="40000"/>
                <a:lumOff val="60000"/>
              </a:schemeClr>
            </a:solidFill>
            <a:prstDash val="lgDash"/>
          </a:ln>
        </p:spPr>
        <p:style>
          <a:lnRef idx="1">
            <a:schemeClr val="accent3"/>
          </a:lnRef>
          <a:fillRef idx="0">
            <a:schemeClr val="accent3"/>
          </a:fillRef>
          <a:effectRef idx="0">
            <a:schemeClr val="accent3"/>
          </a:effectRef>
          <a:fontRef idx="minor">
            <a:schemeClr val="tx1"/>
          </a:fontRef>
        </p:style>
      </p:cxnSp>
      <p:cxnSp>
        <p:nvCxnSpPr>
          <p:cNvPr id="44" name="Straight Connector 43">
            <a:extLst>
              <a:ext uri="{FF2B5EF4-FFF2-40B4-BE49-F238E27FC236}">
                <a16:creationId xmlns:a16="http://schemas.microsoft.com/office/drawing/2014/main" id="{7428B57D-2F87-9145-A8CB-7CCA299BC83A}"/>
              </a:ext>
            </a:extLst>
          </p:cNvPr>
          <p:cNvCxnSpPr>
            <a:cxnSpLocks/>
          </p:cNvCxnSpPr>
          <p:nvPr/>
        </p:nvCxnSpPr>
        <p:spPr>
          <a:xfrm>
            <a:off x="655795" y="4409746"/>
            <a:ext cx="10224000" cy="0"/>
          </a:xfrm>
          <a:prstGeom prst="line">
            <a:avLst/>
          </a:prstGeom>
          <a:ln w="12700">
            <a:solidFill>
              <a:schemeClr val="accent3">
                <a:lumMod val="40000"/>
                <a:lumOff val="60000"/>
              </a:schemeClr>
            </a:solidFill>
            <a:prstDash val="lgDash"/>
          </a:ln>
        </p:spPr>
        <p:style>
          <a:lnRef idx="1">
            <a:schemeClr val="accent3"/>
          </a:lnRef>
          <a:fillRef idx="0">
            <a:schemeClr val="accent3"/>
          </a:fillRef>
          <a:effectRef idx="0">
            <a:schemeClr val="accent3"/>
          </a:effectRef>
          <a:fontRef idx="minor">
            <a:schemeClr val="tx1"/>
          </a:fontRef>
        </p:style>
      </p:cxnSp>
      <p:sp>
        <p:nvSpPr>
          <p:cNvPr id="31" name="TextBox 30">
            <a:extLst>
              <a:ext uri="{FF2B5EF4-FFF2-40B4-BE49-F238E27FC236}">
                <a16:creationId xmlns:a16="http://schemas.microsoft.com/office/drawing/2014/main" id="{98B47340-EA26-A94B-8B56-87F03A894934}"/>
              </a:ext>
            </a:extLst>
          </p:cNvPr>
          <p:cNvSpPr txBox="1"/>
          <p:nvPr/>
        </p:nvSpPr>
        <p:spPr>
          <a:xfrm>
            <a:off x="5683258" y="1639840"/>
            <a:ext cx="2299317" cy="461665"/>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Data Scientist or ML Specialist</a:t>
            </a:r>
          </a:p>
          <a:p>
            <a:r>
              <a:rPr lang="en-US" sz="1200" dirty="0">
                <a:latin typeface="Times New Roman" panose="02020603050405020304" pitchFamily="18" charset="0"/>
                <a:cs typeface="Times New Roman" panose="02020603050405020304" pitchFamily="18" charset="0"/>
              </a:rPr>
              <a:t>1702 respondents²</a:t>
            </a:r>
          </a:p>
        </p:txBody>
      </p:sp>
      <p:sp>
        <p:nvSpPr>
          <p:cNvPr id="32" name="TextBox 31">
            <a:extLst>
              <a:ext uri="{FF2B5EF4-FFF2-40B4-BE49-F238E27FC236}">
                <a16:creationId xmlns:a16="http://schemas.microsoft.com/office/drawing/2014/main" id="{B15CE6C1-FD1F-9344-A13B-81B2C8677DFB}"/>
              </a:ext>
            </a:extLst>
          </p:cNvPr>
          <p:cNvSpPr txBox="1"/>
          <p:nvPr/>
        </p:nvSpPr>
        <p:spPr>
          <a:xfrm>
            <a:off x="8291665" y="1639840"/>
            <a:ext cx="2299317" cy="461665"/>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Engineer, Data</a:t>
            </a:r>
          </a:p>
          <a:p>
            <a:r>
              <a:rPr lang="en-US" sz="1200" dirty="0">
                <a:latin typeface="Times New Roman" panose="02020603050405020304" pitchFamily="18" charset="0"/>
                <a:cs typeface="Times New Roman" panose="02020603050405020304" pitchFamily="18" charset="0"/>
              </a:rPr>
              <a:t>1678 respondents²</a:t>
            </a:r>
          </a:p>
        </p:txBody>
      </p:sp>
      <p:graphicFrame>
        <p:nvGraphicFramePr>
          <p:cNvPr id="42" name="Chart 41">
            <a:extLst>
              <a:ext uri="{FF2B5EF4-FFF2-40B4-BE49-F238E27FC236}">
                <a16:creationId xmlns:a16="http://schemas.microsoft.com/office/drawing/2014/main" id="{C0B2A267-B355-5C4D-9614-E860E2ED7EB0}"/>
              </a:ext>
            </a:extLst>
          </p:cNvPr>
          <p:cNvGraphicFramePr/>
          <p:nvPr>
            <p:extLst>
              <p:ext uri="{D42A27DB-BD31-4B8C-83A1-F6EECF244321}">
                <p14:modId xmlns:p14="http://schemas.microsoft.com/office/powerpoint/2010/main" val="3971957303"/>
              </p:ext>
            </p:extLst>
          </p:nvPr>
        </p:nvGraphicFramePr>
        <p:xfrm>
          <a:off x="5626109" y="2069806"/>
          <a:ext cx="2665556" cy="3219743"/>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51" name="Chart 50">
            <a:extLst>
              <a:ext uri="{FF2B5EF4-FFF2-40B4-BE49-F238E27FC236}">
                <a16:creationId xmlns:a16="http://schemas.microsoft.com/office/drawing/2014/main" id="{D81EE047-9E49-2A49-BB2B-380B3E06E8DA}"/>
              </a:ext>
            </a:extLst>
          </p:cNvPr>
          <p:cNvGraphicFramePr/>
          <p:nvPr>
            <p:extLst>
              <p:ext uri="{D42A27DB-BD31-4B8C-83A1-F6EECF244321}">
                <p14:modId xmlns:p14="http://schemas.microsoft.com/office/powerpoint/2010/main" val="936368941"/>
              </p:ext>
            </p:extLst>
          </p:nvPr>
        </p:nvGraphicFramePr>
        <p:xfrm>
          <a:off x="8214239" y="2058426"/>
          <a:ext cx="2665556" cy="3219743"/>
        </p:xfrm>
        <a:graphic>
          <a:graphicData uri="http://schemas.openxmlformats.org/drawingml/2006/chart">
            <c:chart xmlns:c="http://schemas.openxmlformats.org/drawingml/2006/chart" xmlns:r="http://schemas.openxmlformats.org/officeDocument/2006/relationships" r:id="rId12"/>
          </a:graphicData>
        </a:graphic>
      </p:graphicFrame>
    </p:spTree>
    <p:extLst>
      <p:ext uri="{BB962C8B-B14F-4D97-AF65-F5344CB8AC3E}">
        <p14:creationId xmlns:p14="http://schemas.microsoft.com/office/powerpoint/2010/main" val="1494209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658013-CCB5-1540-AD26-AC6224CE1B98}"/>
              </a:ext>
            </a:extLst>
          </p:cNvPr>
          <p:cNvSpPr txBox="1"/>
          <p:nvPr/>
        </p:nvSpPr>
        <p:spPr>
          <a:xfrm>
            <a:off x="287405" y="5402474"/>
            <a:ext cx="11538738" cy="938719"/>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Participants were asked the question: “How satisfied are you with your current job? (If you work multiple jobs, answer for the one you spend the most hours on.)”</a:t>
            </a:r>
          </a:p>
          <a:p>
            <a:r>
              <a:rPr lang="en-US" sz="1100" dirty="0">
                <a:latin typeface="Times New Roman" panose="02020603050405020304" pitchFamily="18" charset="0"/>
                <a:cs typeface="Times New Roman" panose="02020603050405020304" pitchFamily="18" charset="0"/>
              </a:rPr>
              <a:t>¹ Average job satisfaction (+0.63) over all survey respondents (not limited to those working with Data Science) – values on the chart are relative to this average developer job satisfaction.</a:t>
            </a:r>
          </a:p>
          <a:p>
            <a:r>
              <a:rPr lang="en-US" sz="1100" dirty="0">
                <a:latin typeface="Times New Roman" panose="02020603050405020304" pitchFamily="18" charset="0"/>
                <a:cs typeface="Times New Roman" panose="02020603050405020304" pitchFamily="18" charset="0"/>
              </a:rPr>
              <a:t>  Numeric values were attributed according to those inside parenthesis in the legend of the left chart (caps correspond to 95% confidence interval based on 1000 bootstrap replicates).</a:t>
            </a:r>
          </a:p>
          <a:p>
            <a:r>
              <a:rPr lang="en-US" sz="1100" dirty="0">
                <a:latin typeface="Times New Roman" panose="02020603050405020304" pitchFamily="18" charset="0"/>
                <a:cs typeface="Times New Roman" panose="02020603050405020304" pitchFamily="18" charset="0"/>
              </a:rPr>
              <a:t>² Respondents that checked exclusively only one option among the roles “Data or business analyst”, “Data scientist or machine learning specialist” and “Engineer, data”.</a:t>
            </a:r>
          </a:p>
          <a:p>
            <a:r>
              <a:rPr lang="en-US" sz="1100" dirty="0">
                <a:latin typeface="Times New Roman" panose="02020603050405020304" pitchFamily="18" charset="0"/>
                <a:cs typeface="Times New Roman" panose="02020603050405020304" pitchFamily="18" charset="0"/>
              </a:rPr>
              <a:t>Source: Stack Overflow Developer Survey 2020. Analysis: Felipe Heiji Takaoka.</a:t>
            </a:r>
          </a:p>
        </p:txBody>
      </p:sp>
      <p:sp>
        <p:nvSpPr>
          <p:cNvPr id="17" name="TextBox 16">
            <a:extLst>
              <a:ext uri="{FF2B5EF4-FFF2-40B4-BE49-F238E27FC236}">
                <a16:creationId xmlns:a16="http://schemas.microsoft.com/office/drawing/2014/main" id="{351BBA27-C9C1-E347-B885-6109074256A9}"/>
              </a:ext>
            </a:extLst>
          </p:cNvPr>
          <p:cNvSpPr txBox="1"/>
          <p:nvPr/>
        </p:nvSpPr>
        <p:spPr>
          <a:xfrm>
            <a:off x="287405" y="602274"/>
            <a:ext cx="11422242" cy="923330"/>
          </a:xfrm>
          <a:prstGeom prst="rect">
            <a:avLst/>
          </a:prstGeom>
          <a:noFill/>
        </p:spPr>
        <p:txBody>
          <a:bodyPr wrap="square" rtlCol="0">
            <a:spAutoFit/>
          </a:bodyPr>
          <a:lstStyle/>
          <a:p>
            <a:r>
              <a:rPr lang="en-US" sz="2200" b="1" dirty="0">
                <a:solidFill>
                  <a:schemeClr val="accent1">
                    <a:lumMod val="75000"/>
                  </a:schemeClr>
                </a:solidFill>
                <a:latin typeface="Times New Roman" panose="02020603050405020304" pitchFamily="18" charset="0"/>
                <a:cs typeface="Times New Roman" panose="02020603050405020304" pitchFamily="18" charset="0"/>
              </a:rPr>
              <a:t>Data Scientists and Machine Learning Specialists are the most satisfied with their jobs</a:t>
            </a:r>
          </a:p>
          <a:p>
            <a:r>
              <a:rPr lang="en-US" sz="1600" dirty="0">
                <a:latin typeface="Times New Roman" panose="02020603050405020304" pitchFamily="18" charset="0"/>
                <a:cs typeface="Times New Roman" panose="02020603050405020304" pitchFamily="18" charset="0"/>
              </a:rPr>
              <a:t>by a significant margin compared to Data Engineers, who, in turn, are considerably more satisfied than the average developer. Data and Business Analyst are the least satisfied with their jobs in the Data Science landscape</a:t>
            </a:r>
          </a:p>
        </p:txBody>
      </p:sp>
      <p:sp>
        <p:nvSpPr>
          <p:cNvPr id="29" name="Rectangle 28">
            <a:extLst>
              <a:ext uri="{FF2B5EF4-FFF2-40B4-BE49-F238E27FC236}">
                <a16:creationId xmlns:a16="http://schemas.microsoft.com/office/drawing/2014/main" id="{E9DB0FD5-570E-A74A-9B03-51FFEB26A670}"/>
              </a:ext>
            </a:extLst>
          </p:cNvPr>
          <p:cNvSpPr/>
          <p:nvPr/>
        </p:nvSpPr>
        <p:spPr>
          <a:xfrm>
            <a:off x="0" y="-16052"/>
            <a:ext cx="12192000" cy="291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3DB8F9A-5DDA-A34A-8630-419FDF416CF7}"/>
              </a:ext>
            </a:extLst>
          </p:cNvPr>
          <p:cNvSpPr/>
          <p:nvPr/>
        </p:nvSpPr>
        <p:spPr>
          <a:xfrm>
            <a:off x="0" y="6566975"/>
            <a:ext cx="12192000" cy="291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Chart 1">
            <a:extLst>
              <a:ext uri="{FF2B5EF4-FFF2-40B4-BE49-F238E27FC236}">
                <a16:creationId xmlns:a16="http://schemas.microsoft.com/office/drawing/2014/main" id="{7E9983DE-D470-2046-B750-113D9B5DA705}"/>
              </a:ext>
            </a:extLst>
          </p:cNvPr>
          <p:cNvGraphicFramePr/>
          <p:nvPr>
            <p:extLst>
              <p:ext uri="{D42A27DB-BD31-4B8C-83A1-F6EECF244321}">
                <p14:modId xmlns:p14="http://schemas.microsoft.com/office/powerpoint/2010/main" val="3037477366"/>
              </p:ext>
            </p:extLst>
          </p:nvPr>
        </p:nvGraphicFramePr>
        <p:xfrm>
          <a:off x="2586722" y="2450472"/>
          <a:ext cx="2665556" cy="295200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9F7F2F6C-618C-654E-9BE6-4D5AB73E465B}"/>
              </a:ext>
            </a:extLst>
          </p:cNvPr>
          <p:cNvGraphicFramePr/>
          <p:nvPr>
            <p:extLst>
              <p:ext uri="{D42A27DB-BD31-4B8C-83A1-F6EECF244321}">
                <p14:modId xmlns:p14="http://schemas.microsoft.com/office/powerpoint/2010/main" val="2868505799"/>
              </p:ext>
            </p:extLst>
          </p:nvPr>
        </p:nvGraphicFramePr>
        <p:xfrm>
          <a:off x="5691872" y="2450472"/>
          <a:ext cx="2665556" cy="295200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0A69C592-A77B-EB41-9952-66F45CB2AB32}"/>
              </a:ext>
            </a:extLst>
          </p:cNvPr>
          <p:cNvGraphicFramePr/>
          <p:nvPr>
            <p:extLst>
              <p:ext uri="{D42A27DB-BD31-4B8C-83A1-F6EECF244321}">
                <p14:modId xmlns:p14="http://schemas.microsoft.com/office/powerpoint/2010/main" val="1186684013"/>
              </p:ext>
            </p:extLst>
          </p:nvPr>
        </p:nvGraphicFramePr>
        <p:xfrm>
          <a:off x="8797022" y="2450472"/>
          <a:ext cx="2665556" cy="2952002"/>
        </p:xfrm>
        <a:graphic>
          <a:graphicData uri="http://schemas.openxmlformats.org/drawingml/2006/chart">
            <c:chart xmlns:c="http://schemas.openxmlformats.org/drawingml/2006/chart" xmlns:r="http://schemas.openxmlformats.org/officeDocument/2006/relationships" r:id="rId4"/>
          </a:graphicData>
        </a:graphic>
      </p:graphicFrame>
      <p:grpSp>
        <p:nvGrpSpPr>
          <p:cNvPr id="25" name="Group 24">
            <a:extLst>
              <a:ext uri="{FF2B5EF4-FFF2-40B4-BE49-F238E27FC236}">
                <a16:creationId xmlns:a16="http://schemas.microsoft.com/office/drawing/2014/main" id="{7A88584B-DBC1-4040-A48B-011F03A674A7}"/>
              </a:ext>
            </a:extLst>
          </p:cNvPr>
          <p:cNvGrpSpPr/>
          <p:nvPr/>
        </p:nvGrpSpPr>
        <p:grpSpPr>
          <a:xfrm>
            <a:off x="4680778" y="3553499"/>
            <a:ext cx="1011094" cy="1406882"/>
            <a:chOff x="4781550" y="3048000"/>
            <a:chExt cx="1011094" cy="1406882"/>
          </a:xfrm>
        </p:grpSpPr>
        <p:cxnSp>
          <p:nvCxnSpPr>
            <p:cNvPr id="14" name="Straight Connector 13">
              <a:extLst>
                <a:ext uri="{FF2B5EF4-FFF2-40B4-BE49-F238E27FC236}">
                  <a16:creationId xmlns:a16="http://schemas.microsoft.com/office/drawing/2014/main" id="{26DC7807-C12C-F749-A120-7E214970F5D9}"/>
                </a:ext>
              </a:extLst>
            </p:cNvPr>
            <p:cNvCxnSpPr>
              <a:cxnSpLocks/>
            </p:cNvCxnSpPr>
            <p:nvPr/>
          </p:nvCxnSpPr>
          <p:spPr>
            <a:xfrm>
              <a:off x="4781550" y="3751441"/>
              <a:ext cx="1011094" cy="66091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C83D1F5-CCA3-634B-AED0-51319F7FC34B}"/>
                </a:ext>
              </a:extLst>
            </p:cNvPr>
            <p:cNvCxnSpPr>
              <a:cxnSpLocks/>
            </p:cNvCxnSpPr>
            <p:nvPr/>
          </p:nvCxnSpPr>
          <p:spPr>
            <a:xfrm flipV="1">
              <a:off x="4781550" y="3048000"/>
              <a:ext cx="1011094" cy="1406882"/>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87AFFAF-26F4-594F-B66C-5B46025FE1ED}"/>
                </a:ext>
              </a:extLst>
            </p:cNvPr>
            <p:cNvCxnSpPr>
              <a:cxnSpLocks/>
            </p:cNvCxnSpPr>
            <p:nvPr/>
          </p:nvCxnSpPr>
          <p:spPr>
            <a:xfrm>
              <a:off x="4781550" y="3069263"/>
              <a:ext cx="1011094" cy="660916"/>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1524DEB0-F4D1-044F-A9C8-F7F29D3F60CE}"/>
              </a:ext>
            </a:extLst>
          </p:cNvPr>
          <p:cNvGrpSpPr/>
          <p:nvPr/>
        </p:nvGrpSpPr>
        <p:grpSpPr>
          <a:xfrm>
            <a:off x="7785928" y="3574762"/>
            <a:ext cx="1011094" cy="1406882"/>
            <a:chOff x="4781550" y="3048000"/>
            <a:chExt cx="1011094" cy="1406882"/>
          </a:xfrm>
        </p:grpSpPr>
        <p:cxnSp>
          <p:nvCxnSpPr>
            <p:cNvPr id="32" name="Straight Connector 31">
              <a:extLst>
                <a:ext uri="{FF2B5EF4-FFF2-40B4-BE49-F238E27FC236}">
                  <a16:creationId xmlns:a16="http://schemas.microsoft.com/office/drawing/2014/main" id="{7D64CA42-B5BD-294A-9231-9B54BA0D9429}"/>
                </a:ext>
              </a:extLst>
            </p:cNvPr>
            <p:cNvCxnSpPr>
              <a:cxnSpLocks/>
            </p:cNvCxnSpPr>
            <p:nvPr/>
          </p:nvCxnSpPr>
          <p:spPr>
            <a:xfrm>
              <a:off x="4781550" y="3751441"/>
              <a:ext cx="1011094" cy="660916"/>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DBDD7E4-9C6A-6742-9CE7-4501FCCA8406}"/>
                </a:ext>
              </a:extLst>
            </p:cNvPr>
            <p:cNvCxnSpPr>
              <a:cxnSpLocks/>
            </p:cNvCxnSpPr>
            <p:nvPr/>
          </p:nvCxnSpPr>
          <p:spPr>
            <a:xfrm flipV="1">
              <a:off x="4781550" y="3048000"/>
              <a:ext cx="1011094" cy="1406882"/>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ABB32B6-D9D7-5F4D-A01B-226692F4EA15}"/>
                </a:ext>
              </a:extLst>
            </p:cNvPr>
            <p:cNvCxnSpPr>
              <a:cxnSpLocks/>
            </p:cNvCxnSpPr>
            <p:nvPr/>
          </p:nvCxnSpPr>
          <p:spPr>
            <a:xfrm>
              <a:off x="4781550" y="3069263"/>
              <a:ext cx="1011094" cy="660916"/>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724244FC-1FDD-BF42-A49B-A182DDF53BBF}"/>
              </a:ext>
            </a:extLst>
          </p:cNvPr>
          <p:cNvGrpSpPr/>
          <p:nvPr/>
        </p:nvGrpSpPr>
        <p:grpSpPr>
          <a:xfrm>
            <a:off x="287405" y="2692001"/>
            <a:ext cx="2282853" cy="2443342"/>
            <a:chOff x="388177" y="2186502"/>
            <a:chExt cx="2282853" cy="2443342"/>
          </a:xfrm>
        </p:grpSpPr>
        <p:grpSp>
          <p:nvGrpSpPr>
            <p:cNvPr id="46" name="Group 45">
              <a:extLst>
                <a:ext uri="{FF2B5EF4-FFF2-40B4-BE49-F238E27FC236}">
                  <a16:creationId xmlns:a16="http://schemas.microsoft.com/office/drawing/2014/main" id="{5604BC55-1A33-1A43-BFF6-C9E8CEB94514}"/>
                </a:ext>
              </a:extLst>
            </p:cNvPr>
            <p:cNvGrpSpPr/>
            <p:nvPr/>
          </p:nvGrpSpPr>
          <p:grpSpPr>
            <a:xfrm>
              <a:off x="388177" y="2186502"/>
              <a:ext cx="2265658" cy="432000"/>
              <a:chOff x="388177" y="2207576"/>
              <a:chExt cx="2265658" cy="432000"/>
            </a:xfrm>
          </p:grpSpPr>
          <p:sp>
            <p:nvSpPr>
              <p:cNvPr id="35" name="TextBox 34">
                <a:extLst>
                  <a:ext uri="{FF2B5EF4-FFF2-40B4-BE49-F238E27FC236}">
                    <a16:creationId xmlns:a16="http://schemas.microsoft.com/office/drawing/2014/main" id="{527CC5FA-01E1-5F41-A154-005B559C1045}"/>
                  </a:ext>
                </a:extLst>
              </p:cNvPr>
              <p:cNvSpPr txBox="1"/>
              <p:nvPr/>
            </p:nvSpPr>
            <p:spPr>
              <a:xfrm>
                <a:off x="388177" y="2207576"/>
                <a:ext cx="1800000" cy="432000"/>
              </a:xfrm>
              <a:prstGeom prst="rect">
                <a:avLst/>
              </a:prstGeom>
              <a:noFill/>
            </p:spPr>
            <p:txBody>
              <a:bodyPr wrap="square" rtlCol="0" anchor="ctr">
                <a:spAutoFit/>
              </a:bodyPr>
              <a:lstStyle/>
              <a:p>
                <a:pPr algn="r"/>
                <a:r>
                  <a:rPr lang="en-US" sz="1200" b="1" dirty="0">
                    <a:solidFill>
                      <a:schemeClr val="tx2">
                        <a:lumMod val="40000"/>
                        <a:lumOff val="60000"/>
                      </a:schemeClr>
                    </a:solidFill>
                    <a:latin typeface="Times New Roman" panose="02020603050405020304" pitchFamily="18" charset="0"/>
                    <a:cs typeface="Times New Roman" panose="02020603050405020304" pitchFamily="18" charset="0"/>
                  </a:rPr>
                  <a:t>Better</a:t>
                </a:r>
              </a:p>
              <a:p>
                <a:pPr algn="r"/>
                <a:r>
                  <a:rPr lang="en-US" sz="1200" b="1" dirty="0">
                    <a:solidFill>
                      <a:schemeClr val="tx2">
                        <a:lumMod val="40000"/>
                        <a:lumOff val="60000"/>
                      </a:schemeClr>
                    </a:solidFill>
                    <a:latin typeface="Times New Roman" panose="02020603050405020304" pitchFamily="18" charset="0"/>
                    <a:cs typeface="Times New Roman" panose="02020603050405020304" pitchFamily="18" charset="0"/>
                  </a:rPr>
                  <a:t>Compensation</a:t>
                </a:r>
              </a:p>
            </p:txBody>
          </p:sp>
          <p:pic>
            <p:nvPicPr>
              <p:cNvPr id="28" name="Graphic 27" descr="Payroll outline">
                <a:extLst>
                  <a:ext uri="{FF2B5EF4-FFF2-40B4-BE49-F238E27FC236}">
                    <a16:creationId xmlns:a16="http://schemas.microsoft.com/office/drawing/2014/main" id="{8A61E654-42E2-4B44-9891-B65F7A9461F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21835" y="2207576"/>
                <a:ext cx="432000" cy="432000"/>
              </a:xfrm>
              <a:prstGeom prst="rect">
                <a:avLst/>
              </a:prstGeom>
            </p:spPr>
          </p:pic>
        </p:grpSp>
        <p:grpSp>
          <p:nvGrpSpPr>
            <p:cNvPr id="47" name="Group 46">
              <a:extLst>
                <a:ext uri="{FF2B5EF4-FFF2-40B4-BE49-F238E27FC236}">
                  <a16:creationId xmlns:a16="http://schemas.microsoft.com/office/drawing/2014/main" id="{C64B4907-3D1E-914D-AEDF-C5AED2E96D56}"/>
                </a:ext>
              </a:extLst>
            </p:cNvPr>
            <p:cNvGrpSpPr/>
            <p:nvPr/>
          </p:nvGrpSpPr>
          <p:grpSpPr>
            <a:xfrm>
              <a:off x="388177" y="2856949"/>
              <a:ext cx="2265658" cy="432000"/>
              <a:chOff x="388177" y="2859258"/>
              <a:chExt cx="2265658" cy="432000"/>
            </a:xfrm>
          </p:grpSpPr>
          <p:sp>
            <p:nvSpPr>
              <p:cNvPr id="39" name="TextBox 38">
                <a:extLst>
                  <a:ext uri="{FF2B5EF4-FFF2-40B4-BE49-F238E27FC236}">
                    <a16:creationId xmlns:a16="http://schemas.microsoft.com/office/drawing/2014/main" id="{77667409-4DFD-C044-B052-2894A8810881}"/>
                  </a:ext>
                </a:extLst>
              </p:cNvPr>
              <p:cNvSpPr txBox="1"/>
              <p:nvPr/>
            </p:nvSpPr>
            <p:spPr>
              <a:xfrm>
                <a:off x="388177" y="2859258"/>
                <a:ext cx="1800000" cy="432000"/>
              </a:xfrm>
              <a:prstGeom prst="rect">
                <a:avLst/>
              </a:prstGeom>
              <a:noFill/>
            </p:spPr>
            <p:txBody>
              <a:bodyPr wrap="square" rtlCol="0" anchor="ctr">
                <a:spAutoFit/>
              </a:bodyPr>
              <a:lstStyle/>
              <a:p>
                <a:pPr algn="r"/>
                <a:r>
                  <a:rPr lang="en-US" sz="1200" b="1" dirty="0">
                    <a:solidFill>
                      <a:schemeClr val="accent1">
                        <a:lumMod val="50000"/>
                      </a:schemeClr>
                    </a:solidFill>
                    <a:latin typeface="Times New Roman" panose="02020603050405020304" pitchFamily="18" charset="0"/>
                    <a:cs typeface="Times New Roman" panose="02020603050405020304" pitchFamily="18" charset="0"/>
                  </a:rPr>
                  <a:t>Growth or Leadership Opportunities</a:t>
                </a:r>
                <a:endParaRPr lang="en-US" sz="12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41" name="Graphic 40" descr="Upstairs outline">
                <a:extLst>
                  <a:ext uri="{FF2B5EF4-FFF2-40B4-BE49-F238E27FC236}">
                    <a16:creationId xmlns:a16="http://schemas.microsoft.com/office/drawing/2014/main" id="{1687ACF6-3544-6F4B-86B6-D117925F807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221835" y="2859258"/>
                <a:ext cx="432000" cy="432000"/>
              </a:xfrm>
              <a:prstGeom prst="rect">
                <a:avLst/>
              </a:prstGeom>
            </p:spPr>
          </p:pic>
        </p:grpSp>
        <p:grpSp>
          <p:nvGrpSpPr>
            <p:cNvPr id="48" name="Group 47">
              <a:extLst>
                <a:ext uri="{FF2B5EF4-FFF2-40B4-BE49-F238E27FC236}">
                  <a16:creationId xmlns:a16="http://schemas.microsoft.com/office/drawing/2014/main" id="{AB5370FC-CD23-7046-BA2B-1661D693F0C0}"/>
                </a:ext>
              </a:extLst>
            </p:cNvPr>
            <p:cNvGrpSpPr/>
            <p:nvPr/>
          </p:nvGrpSpPr>
          <p:grpSpPr>
            <a:xfrm>
              <a:off x="388177" y="3529355"/>
              <a:ext cx="2265658" cy="432000"/>
              <a:chOff x="388177" y="3510940"/>
              <a:chExt cx="2265658" cy="432000"/>
            </a:xfrm>
          </p:grpSpPr>
          <p:sp>
            <p:nvSpPr>
              <p:cNvPr id="36" name="TextBox 35">
                <a:extLst>
                  <a:ext uri="{FF2B5EF4-FFF2-40B4-BE49-F238E27FC236}">
                    <a16:creationId xmlns:a16="http://schemas.microsoft.com/office/drawing/2014/main" id="{6F9557B1-9A6D-C14E-8391-74C6AA2C7F4C}"/>
                  </a:ext>
                </a:extLst>
              </p:cNvPr>
              <p:cNvSpPr txBox="1"/>
              <p:nvPr/>
            </p:nvSpPr>
            <p:spPr>
              <a:xfrm>
                <a:off x="388177" y="3510940"/>
                <a:ext cx="1800000" cy="432000"/>
              </a:xfrm>
              <a:prstGeom prst="rect">
                <a:avLst/>
              </a:prstGeom>
              <a:noFill/>
            </p:spPr>
            <p:txBody>
              <a:bodyPr wrap="square" rtlCol="0" anchor="ctr">
                <a:spAutoFit/>
              </a:bodyPr>
              <a:lstStyle/>
              <a:p>
                <a:pPr algn="r"/>
                <a:r>
                  <a:rPr lang="en-US" sz="1200" b="1" dirty="0">
                    <a:solidFill>
                      <a:schemeClr val="accent1">
                        <a:lumMod val="75000"/>
                      </a:schemeClr>
                    </a:solidFill>
                    <a:latin typeface="Times New Roman" panose="02020603050405020304" pitchFamily="18" charset="0"/>
                    <a:cs typeface="Times New Roman" panose="02020603050405020304" pitchFamily="18" charset="0"/>
                  </a:rPr>
                  <a:t>Wanting to Work</a:t>
                </a:r>
              </a:p>
              <a:p>
                <a:pPr algn="r"/>
                <a:r>
                  <a:rPr lang="en-US" sz="1200" b="1" dirty="0">
                    <a:solidFill>
                      <a:schemeClr val="accent1">
                        <a:lumMod val="75000"/>
                      </a:schemeClr>
                    </a:solidFill>
                    <a:latin typeface="Times New Roman" panose="02020603050405020304" pitchFamily="18" charset="0"/>
                    <a:cs typeface="Times New Roman" panose="02020603050405020304" pitchFamily="18" charset="0"/>
                  </a:rPr>
                  <a:t>With New Technologies</a:t>
                </a:r>
                <a:endParaRPr lang="en-US" sz="12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3" name="Graphic 42" descr="Qr Code outline">
                <a:extLst>
                  <a:ext uri="{FF2B5EF4-FFF2-40B4-BE49-F238E27FC236}">
                    <a16:creationId xmlns:a16="http://schemas.microsoft.com/office/drawing/2014/main" id="{E96E4ACF-E271-9B4D-9349-73E6A757177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21835" y="3510940"/>
                <a:ext cx="432000" cy="432000"/>
              </a:xfrm>
              <a:prstGeom prst="rect">
                <a:avLst/>
              </a:prstGeom>
            </p:spPr>
          </p:pic>
        </p:grpSp>
        <p:grpSp>
          <p:nvGrpSpPr>
            <p:cNvPr id="49" name="Group 48">
              <a:extLst>
                <a:ext uri="{FF2B5EF4-FFF2-40B4-BE49-F238E27FC236}">
                  <a16:creationId xmlns:a16="http://schemas.microsoft.com/office/drawing/2014/main" id="{C742983C-4AE4-9D41-8B22-ECCD4EE8803C}"/>
                </a:ext>
              </a:extLst>
            </p:cNvPr>
            <p:cNvGrpSpPr/>
            <p:nvPr/>
          </p:nvGrpSpPr>
          <p:grpSpPr>
            <a:xfrm>
              <a:off x="405372" y="4197844"/>
              <a:ext cx="2265658" cy="432000"/>
              <a:chOff x="388177" y="4162622"/>
              <a:chExt cx="2265658" cy="432000"/>
            </a:xfrm>
          </p:grpSpPr>
          <p:sp>
            <p:nvSpPr>
              <p:cNvPr id="37" name="TextBox 36">
                <a:extLst>
                  <a:ext uri="{FF2B5EF4-FFF2-40B4-BE49-F238E27FC236}">
                    <a16:creationId xmlns:a16="http://schemas.microsoft.com/office/drawing/2014/main" id="{39C6ED03-501C-1346-B657-947554364C1B}"/>
                  </a:ext>
                </a:extLst>
              </p:cNvPr>
              <p:cNvSpPr txBox="1"/>
              <p:nvPr/>
            </p:nvSpPr>
            <p:spPr>
              <a:xfrm>
                <a:off x="388177" y="4162622"/>
                <a:ext cx="1800000" cy="432000"/>
              </a:xfrm>
              <a:prstGeom prst="rect">
                <a:avLst/>
              </a:prstGeom>
              <a:noFill/>
            </p:spPr>
            <p:txBody>
              <a:bodyPr wrap="square" rtlCol="0" anchor="ctr">
                <a:spAutoFit/>
              </a:bodyPr>
              <a:lstStyle/>
              <a:p>
                <a:pPr algn="r"/>
                <a:r>
                  <a:rPr lang="en-US" sz="1200" b="1" dirty="0">
                    <a:solidFill>
                      <a:schemeClr val="accent1">
                        <a:lumMod val="60000"/>
                        <a:lumOff val="40000"/>
                      </a:schemeClr>
                    </a:solidFill>
                    <a:latin typeface="Times New Roman" panose="02020603050405020304" pitchFamily="18" charset="0"/>
                    <a:cs typeface="Times New Roman" panose="02020603050405020304" pitchFamily="18" charset="0"/>
                  </a:rPr>
                  <a:t>Curious About</a:t>
                </a:r>
              </a:p>
              <a:p>
                <a:pPr algn="r"/>
                <a:r>
                  <a:rPr lang="en-US" sz="1200" b="1" dirty="0">
                    <a:solidFill>
                      <a:schemeClr val="accent1">
                        <a:lumMod val="60000"/>
                        <a:lumOff val="40000"/>
                      </a:schemeClr>
                    </a:solidFill>
                    <a:latin typeface="Times New Roman" panose="02020603050405020304" pitchFamily="18" charset="0"/>
                    <a:cs typeface="Times New Roman" panose="02020603050405020304" pitchFamily="18" charset="0"/>
                  </a:rPr>
                  <a:t>Other Opportunities</a:t>
                </a:r>
                <a:endParaRPr lang="en-US" sz="12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pic>
            <p:nvPicPr>
              <p:cNvPr id="45" name="Graphic 44" descr="Fork In Road outline">
                <a:extLst>
                  <a:ext uri="{FF2B5EF4-FFF2-40B4-BE49-F238E27FC236}">
                    <a16:creationId xmlns:a16="http://schemas.microsoft.com/office/drawing/2014/main" id="{833D9249-8A6E-054A-B92A-EF14F1459F5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221835" y="4162622"/>
                <a:ext cx="432000" cy="432000"/>
              </a:xfrm>
              <a:prstGeom prst="rect">
                <a:avLst/>
              </a:prstGeom>
            </p:spPr>
          </p:pic>
        </p:grpSp>
      </p:grpSp>
      <p:sp>
        <p:nvSpPr>
          <p:cNvPr id="54" name="TextBox 53">
            <a:extLst>
              <a:ext uri="{FF2B5EF4-FFF2-40B4-BE49-F238E27FC236}">
                <a16:creationId xmlns:a16="http://schemas.microsoft.com/office/drawing/2014/main" id="{C014CBAA-E135-564B-B060-4B9486AEB007}"/>
              </a:ext>
            </a:extLst>
          </p:cNvPr>
          <p:cNvSpPr txBox="1"/>
          <p:nvPr/>
        </p:nvSpPr>
        <p:spPr>
          <a:xfrm>
            <a:off x="2643871" y="2082401"/>
            <a:ext cx="2299317" cy="461665"/>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Data or Business Analyst</a:t>
            </a:r>
          </a:p>
          <a:p>
            <a:r>
              <a:rPr lang="en-US" sz="1200" dirty="0">
                <a:latin typeface="Times New Roman" panose="02020603050405020304" pitchFamily="18" charset="0"/>
                <a:cs typeface="Times New Roman" panose="02020603050405020304" pitchFamily="18" charset="0"/>
              </a:rPr>
              <a:t>1716 respondents²</a:t>
            </a:r>
          </a:p>
        </p:txBody>
      </p:sp>
      <p:sp>
        <p:nvSpPr>
          <p:cNvPr id="55" name="TextBox 54">
            <a:extLst>
              <a:ext uri="{FF2B5EF4-FFF2-40B4-BE49-F238E27FC236}">
                <a16:creationId xmlns:a16="http://schemas.microsoft.com/office/drawing/2014/main" id="{EDAE46A5-1C82-E64D-BD28-EE7A12A9A7C1}"/>
              </a:ext>
            </a:extLst>
          </p:cNvPr>
          <p:cNvSpPr txBox="1"/>
          <p:nvPr/>
        </p:nvSpPr>
        <p:spPr>
          <a:xfrm>
            <a:off x="8820150" y="2077886"/>
            <a:ext cx="2299317" cy="461665"/>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Engineer, Data</a:t>
            </a:r>
          </a:p>
          <a:p>
            <a:r>
              <a:rPr lang="en-US" sz="1200" dirty="0">
                <a:latin typeface="Times New Roman" panose="02020603050405020304" pitchFamily="18" charset="0"/>
                <a:cs typeface="Times New Roman" panose="02020603050405020304" pitchFamily="18" charset="0"/>
              </a:rPr>
              <a:t>1678 respondents²</a:t>
            </a:r>
          </a:p>
        </p:txBody>
      </p:sp>
      <p:sp>
        <p:nvSpPr>
          <p:cNvPr id="56" name="TextBox 55">
            <a:extLst>
              <a:ext uri="{FF2B5EF4-FFF2-40B4-BE49-F238E27FC236}">
                <a16:creationId xmlns:a16="http://schemas.microsoft.com/office/drawing/2014/main" id="{6190FAEB-4476-9B43-9C65-9F0B26F08C8A}"/>
              </a:ext>
            </a:extLst>
          </p:cNvPr>
          <p:cNvSpPr txBox="1"/>
          <p:nvPr/>
        </p:nvSpPr>
        <p:spPr>
          <a:xfrm>
            <a:off x="5751595" y="2082401"/>
            <a:ext cx="2299317" cy="461665"/>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Data Scientist or ML Specialist</a:t>
            </a:r>
          </a:p>
          <a:p>
            <a:r>
              <a:rPr lang="en-US" sz="1200" dirty="0">
                <a:latin typeface="Times New Roman" panose="02020603050405020304" pitchFamily="18" charset="0"/>
                <a:cs typeface="Times New Roman" panose="02020603050405020304" pitchFamily="18" charset="0"/>
              </a:rPr>
              <a:t>1702 respondents²</a:t>
            </a:r>
          </a:p>
        </p:txBody>
      </p:sp>
    </p:spTree>
    <p:extLst>
      <p:ext uri="{BB962C8B-B14F-4D97-AF65-F5344CB8AC3E}">
        <p14:creationId xmlns:p14="http://schemas.microsoft.com/office/powerpoint/2010/main" val="3312937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658013-CCB5-1540-AD26-AC6224CE1B98}"/>
              </a:ext>
            </a:extLst>
          </p:cNvPr>
          <p:cNvSpPr txBox="1"/>
          <p:nvPr/>
        </p:nvSpPr>
        <p:spPr>
          <a:xfrm>
            <a:off x="287405" y="5402474"/>
            <a:ext cx="11538738" cy="938719"/>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Participants were asked the question: “How satisfied are you with your current job? (If you work multiple jobs, answer for the one you spend the most hours on.)”</a:t>
            </a:r>
          </a:p>
          <a:p>
            <a:r>
              <a:rPr lang="en-US" sz="1100" dirty="0">
                <a:latin typeface="Times New Roman" panose="02020603050405020304" pitchFamily="18" charset="0"/>
                <a:cs typeface="Times New Roman" panose="02020603050405020304" pitchFamily="18" charset="0"/>
              </a:rPr>
              <a:t>¹ Average job satisfaction (+0.63) over all survey respondents (not limited to those working with Data Science) – values on the chart are relative to this average developer job satisfaction.</a:t>
            </a:r>
          </a:p>
          <a:p>
            <a:r>
              <a:rPr lang="en-US" sz="1100" dirty="0">
                <a:latin typeface="Times New Roman" panose="02020603050405020304" pitchFamily="18" charset="0"/>
                <a:cs typeface="Times New Roman" panose="02020603050405020304" pitchFamily="18" charset="0"/>
              </a:rPr>
              <a:t>  Numeric values were attributed according to those inside parenthesis in the legend of the left chart (caps correspond to 95% confidence interval based on 1000 bootstrap replicates).</a:t>
            </a:r>
          </a:p>
          <a:p>
            <a:r>
              <a:rPr lang="en-US" sz="1100" dirty="0">
                <a:latin typeface="Times New Roman" panose="02020603050405020304" pitchFamily="18" charset="0"/>
                <a:cs typeface="Times New Roman" panose="02020603050405020304" pitchFamily="18" charset="0"/>
              </a:rPr>
              <a:t>² Respondents that checked exclusively only one option among the roles “Data or business analyst”, “Data scientist or machine learning specialist” and “Engineer, data”.</a:t>
            </a:r>
          </a:p>
          <a:p>
            <a:r>
              <a:rPr lang="en-US" sz="1100" dirty="0">
                <a:latin typeface="Times New Roman" panose="02020603050405020304" pitchFamily="18" charset="0"/>
                <a:cs typeface="Times New Roman" panose="02020603050405020304" pitchFamily="18" charset="0"/>
              </a:rPr>
              <a:t>Source: Stack Overflow Developer Survey 2020. Analysis: Felipe Heiji Takaoka.</a:t>
            </a:r>
          </a:p>
        </p:txBody>
      </p:sp>
      <p:sp>
        <p:nvSpPr>
          <p:cNvPr id="17" name="TextBox 16">
            <a:extLst>
              <a:ext uri="{FF2B5EF4-FFF2-40B4-BE49-F238E27FC236}">
                <a16:creationId xmlns:a16="http://schemas.microsoft.com/office/drawing/2014/main" id="{351BBA27-C9C1-E347-B885-6109074256A9}"/>
              </a:ext>
            </a:extLst>
          </p:cNvPr>
          <p:cNvSpPr txBox="1"/>
          <p:nvPr/>
        </p:nvSpPr>
        <p:spPr>
          <a:xfrm>
            <a:off x="287405" y="602274"/>
            <a:ext cx="11422242" cy="923330"/>
          </a:xfrm>
          <a:prstGeom prst="rect">
            <a:avLst/>
          </a:prstGeom>
          <a:noFill/>
        </p:spPr>
        <p:txBody>
          <a:bodyPr wrap="square" rtlCol="0">
            <a:spAutoFit/>
          </a:bodyPr>
          <a:lstStyle/>
          <a:p>
            <a:r>
              <a:rPr lang="en-US" sz="2200" b="1" dirty="0">
                <a:solidFill>
                  <a:schemeClr val="accent1">
                    <a:lumMod val="75000"/>
                  </a:schemeClr>
                </a:solidFill>
                <a:latin typeface="Times New Roman" panose="02020603050405020304" pitchFamily="18" charset="0"/>
                <a:cs typeface="Times New Roman" panose="02020603050405020304" pitchFamily="18" charset="0"/>
              </a:rPr>
              <a:t>Data Scientists and Machine Learning Specialists are the most satisfied with their jobs</a:t>
            </a:r>
          </a:p>
          <a:p>
            <a:r>
              <a:rPr lang="en-US" sz="1600" dirty="0">
                <a:latin typeface="Times New Roman" panose="02020603050405020304" pitchFamily="18" charset="0"/>
                <a:cs typeface="Times New Roman" panose="02020603050405020304" pitchFamily="18" charset="0"/>
              </a:rPr>
              <a:t>by a significant margin compared to Data Engineers, who, in turn, are considerably more satisfied than the average developer. Data and Business Analyst are the least satisfied with their jobs in the Data Science landscape</a:t>
            </a:r>
          </a:p>
        </p:txBody>
      </p:sp>
      <p:sp>
        <p:nvSpPr>
          <p:cNvPr id="29" name="Rectangle 28">
            <a:extLst>
              <a:ext uri="{FF2B5EF4-FFF2-40B4-BE49-F238E27FC236}">
                <a16:creationId xmlns:a16="http://schemas.microsoft.com/office/drawing/2014/main" id="{E9DB0FD5-570E-A74A-9B03-51FFEB26A670}"/>
              </a:ext>
            </a:extLst>
          </p:cNvPr>
          <p:cNvSpPr/>
          <p:nvPr/>
        </p:nvSpPr>
        <p:spPr>
          <a:xfrm>
            <a:off x="0" y="-16052"/>
            <a:ext cx="12192000" cy="291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3DB8F9A-5DDA-A34A-8630-419FDF416CF7}"/>
              </a:ext>
            </a:extLst>
          </p:cNvPr>
          <p:cNvSpPr/>
          <p:nvPr/>
        </p:nvSpPr>
        <p:spPr>
          <a:xfrm>
            <a:off x="0" y="6566975"/>
            <a:ext cx="12192000" cy="291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724244FC-1FDD-BF42-A49B-A182DDF53BBF}"/>
              </a:ext>
            </a:extLst>
          </p:cNvPr>
          <p:cNvGrpSpPr/>
          <p:nvPr/>
        </p:nvGrpSpPr>
        <p:grpSpPr>
          <a:xfrm>
            <a:off x="401124" y="2467020"/>
            <a:ext cx="2282853" cy="2443342"/>
            <a:chOff x="388177" y="2186502"/>
            <a:chExt cx="2282853" cy="2443342"/>
          </a:xfrm>
        </p:grpSpPr>
        <p:grpSp>
          <p:nvGrpSpPr>
            <p:cNvPr id="46" name="Group 45">
              <a:extLst>
                <a:ext uri="{FF2B5EF4-FFF2-40B4-BE49-F238E27FC236}">
                  <a16:creationId xmlns:a16="http://schemas.microsoft.com/office/drawing/2014/main" id="{5604BC55-1A33-1A43-BFF6-C9E8CEB94514}"/>
                </a:ext>
              </a:extLst>
            </p:cNvPr>
            <p:cNvGrpSpPr/>
            <p:nvPr/>
          </p:nvGrpSpPr>
          <p:grpSpPr>
            <a:xfrm>
              <a:off x="388177" y="2186502"/>
              <a:ext cx="2265658" cy="432000"/>
              <a:chOff x="388177" y="2207576"/>
              <a:chExt cx="2265658" cy="432000"/>
            </a:xfrm>
          </p:grpSpPr>
          <p:sp>
            <p:nvSpPr>
              <p:cNvPr id="35" name="TextBox 34">
                <a:extLst>
                  <a:ext uri="{FF2B5EF4-FFF2-40B4-BE49-F238E27FC236}">
                    <a16:creationId xmlns:a16="http://schemas.microsoft.com/office/drawing/2014/main" id="{527CC5FA-01E1-5F41-A154-005B559C1045}"/>
                  </a:ext>
                </a:extLst>
              </p:cNvPr>
              <p:cNvSpPr txBox="1"/>
              <p:nvPr/>
            </p:nvSpPr>
            <p:spPr>
              <a:xfrm>
                <a:off x="388177" y="2207576"/>
                <a:ext cx="1800000" cy="432000"/>
              </a:xfrm>
              <a:prstGeom prst="rect">
                <a:avLst/>
              </a:prstGeom>
              <a:noFill/>
            </p:spPr>
            <p:txBody>
              <a:bodyPr wrap="square" rtlCol="0" anchor="ctr">
                <a:spAutoFit/>
              </a:bodyPr>
              <a:lstStyle/>
              <a:p>
                <a:pPr algn="r"/>
                <a:r>
                  <a:rPr lang="en-US" sz="1200" b="1" dirty="0">
                    <a:solidFill>
                      <a:schemeClr val="tx2">
                        <a:lumMod val="40000"/>
                        <a:lumOff val="60000"/>
                      </a:schemeClr>
                    </a:solidFill>
                    <a:latin typeface="Times New Roman" panose="02020603050405020304" pitchFamily="18" charset="0"/>
                    <a:cs typeface="Times New Roman" panose="02020603050405020304" pitchFamily="18" charset="0"/>
                  </a:rPr>
                  <a:t>Better</a:t>
                </a:r>
              </a:p>
              <a:p>
                <a:pPr algn="r"/>
                <a:r>
                  <a:rPr lang="en-US" sz="1200" b="1" dirty="0">
                    <a:solidFill>
                      <a:schemeClr val="tx2">
                        <a:lumMod val="40000"/>
                        <a:lumOff val="60000"/>
                      </a:schemeClr>
                    </a:solidFill>
                    <a:latin typeface="Times New Roman" panose="02020603050405020304" pitchFamily="18" charset="0"/>
                    <a:cs typeface="Times New Roman" panose="02020603050405020304" pitchFamily="18" charset="0"/>
                  </a:rPr>
                  <a:t>Compensation</a:t>
                </a:r>
              </a:p>
            </p:txBody>
          </p:sp>
          <p:pic>
            <p:nvPicPr>
              <p:cNvPr id="28" name="Graphic 27" descr="Payroll outline">
                <a:extLst>
                  <a:ext uri="{FF2B5EF4-FFF2-40B4-BE49-F238E27FC236}">
                    <a16:creationId xmlns:a16="http://schemas.microsoft.com/office/drawing/2014/main" id="{8A61E654-42E2-4B44-9891-B65F7A9461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21835" y="2207576"/>
                <a:ext cx="432000" cy="432000"/>
              </a:xfrm>
              <a:prstGeom prst="rect">
                <a:avLst/>
              </a:prstGeom>
            </p:spPr>
          </p:pic>
        </p:grpSp>
        <p:grpSp>
          <p:nvGrpSpPr>
            <p:cNvPr id="47" name="Group 46">
              <a:extLst>
                <a:ext uri="{FF2B5EF4-FFF2-40B4-BE49-F238E27FC236}">
                  <a16:creationId xmlns:a16="http://schemas.microsoft.com/office/drawing/2014/main" id="{C64B4907-3D1E-914D-AEDF-C5AED2E96D56}"/>
                </a:ext>
              </a:extLst>
            </p:cNvPr>
            <p:cNvGrpSpPr/>
            <p:nvPr/>
          </p:nvGrpSpPr>
          <p:grpSpPr>
            <a:xfrm>
              <a:off x="388177" y="2856949"/>
              <a:ext cx="2265658" cy="432000"/>
              <a:chOff x="388177" y="2859258"/>
              <a:chExt cx="2265658" cy="432000"/>
            </a:xfrm>
          </p:grpSpPr>
          <p:sp>
            <p:nvSpPr>
              <p:cNvPr id="39" name="TextBox 38">
                <a:extLst>
                  <a:ext uri="{FF2B5EF4-FFF2-40B4-BE49-F238E27FC236}">
                    <a16:creationId xmlns:a16="http://schemas.microsoft.com/office/drawing/2014/main" id="{77667409-4DFD-C044-B052-2894A8810881}"/>
                  </a:ext>
                </a:extLst>
              </p:cNvPr>
              <p:cNvSpPr txBox="1"/>
              <p:nvPr/>
            </p:nvSpPr>
            <p:spPr>
              <a:xfrm>
                <a:off x="388177" y="2859258"/>
                <a:ext cx="1800000" cy="432000"/>
              </a:xfrm>
              <a:prstGeom prst="rect">
                <a:avLst/>
              </a:prstGeom>
              <a:noFill/>
            </p:spPr>
            <p:txBody>
              <a:bodyPr wrap="square" rtlCol="0" anchor="ctr">
                <a:spAutoFit/>
              </a:bodyPr>
              <a:lstStyle/>
              <a:p>
                <a:pPr algn="r"/>
                <a:r>
                  <a:rPr lang="en-US" sz="1200" b="1" dirty="0">
                    <a:solidFill>
                      <a:schemeClr val="accent1">
                        <a:lumMod val="50000"/>
                      </a:schemeClr>
                    </a:solidFill>
                    <a:latin typeface="Times New Roman" panose="02020603050405020304" pitchFamily="18" charset="0"/>
                    <a:cs typeface="Times New Roman" panose="02020603050405020304" pitchFamily="18" charset="0"/>
                  </a:rPr>
                  <a:t>Growth or Leadership Opportunities</a:t>
                </a:r>
                <a:endParaRPr lang="en-US" sz="12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41" name="Graphic 40" descr="Upstairs outline">
                <a:extLst>
                  <a:ext uri="{FF2B5EF4-FFF2-40B4-BE49-F238E27FC236}">
                    <a16:creationId xmlns:a16="http://schemas.microsoft.com/office/drawing/2014/main" id="{1687ACF6-3544-6F4B-86B6-D117925F80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21835" y="2859258"/>
                <a:ext cx="432000" cy="432000"/>
              </a:xfrm>
              <a:prstGeom prst="rect">
                <a:avLst/>
              </a:prstGeom>
            </p:spPr>
          </p:pic>
        </p:grpSp>
        <p:grpSp>
          <p:nvGrpSpPr>
            <p:cNvPr id="48" name="Group 47">
              <a:extLst>
                <a:ext uri="{FF2B5EF4-FFF2-40B4-BE49-F238E27FC236}">
                  <a16:creationId xmlns:a16="http://schemas.microsoft.com/office/drawing/2014/main" id="{AB5370FC-CD23-7046-BA2B-1661D693F0C0}"/>
                </a:ext>
              </a:extLst>
            </p:cNvPr>
            <p:cNvGrpSpPr/>
            <p:nvPr/>
          </p:nvGrpSpPr>
          <p:grpSpPr>
            <a:xfrm>
              <a:off x="388177" y="3529355"/>
              <a:ext cx="2265658" cy="432000"/>
              <a:chOff x="388177" y="3510940"/>
              <a:chExt cx="2265658" cy="432000"/>
            </a:xfrm>
          </p:grpSpPr>
          <p:sp>
            <p:nvSpPr>
              <p:cNvPr id="36" name="TextBox 35">
                <a:extLst>
                  <a:ext uri="{FF2B5EF4-FFF2-40B4-BE49-F238E27FC236}">
                    <a16:creationId xmlns:a16="http://schemas.microsoft.com/office/drawing/2014/main" id="{6F9557B1-9A6D-C14E-8391-74C6AA2C7F4C}"/>
                  </a:ext>
                </a:extLst>
              </p:cNvPr>
              <p:cNvSpPr txBox="1"/>
              <p:nvPr/>
            </p:nvSpPr>
            <p:spPr>
              <a:xfrm>
                <a:off x="388177" y="3510940"/>
                <a:ext cx="1800000" cy="432000"/>
              </a:xfrm>
              <a:prstGeom prst="rect">
                <a:avLst/>
              </a:prstGeom>
              <a:noFill/>
            </p:spPr>
            <p:txBody>
              <a:bodyPr wrap="square" rtlCol="0" anchor="ctr">
                <a:spAutoFit/>
              </a:bodyPr>
              <a:lstStyle/>
              <a:p>
                <a:pPr algn="r"/>
                <a:r>
                  <a:rPr lang="en-US" sz="1200" b="1" dirty="0">
                    <a:solidFill>
                      <a:schemeClr val="accent1">
                        <a:lumMod val="75000"/>
                      </a:schemeClr>
                    </a:solidFill>
                    <a:latin typeface="Times New Roman" panose="02020603050405020304" pitchFamily="18" charset="0"/>
                    <a:cs typeface="Times New Roman" panose="02020603050405020304" pitchFamily="18" charset="0"/>
                  </a:rPr>
                  <a:t>Wanting to Work</a:t>
                </a:r>
              </a:p>
              <a:p>
                <a:pPr algn="r"/>
                <a:r>
                  <a:rPr lang="en-US" sz="1200" b="1" dirty="0">
                    <a:solidFill>
                      <a:schemeClr val="accent1">
                        <a:lumMod val="75000"/>
                      </a:schemeClr>
                    </a:solidFill>
                    <a:latin typeface="Times New Roman" panose="02020603050405020304" pitchFamily="18" charset="0"/>
                    <a:cs typeface="Times New Roman" panose="02020603050405020304" pitchFamily="18" charset="0"/>
                  </a:rPr>
                  <a:t>With New Technologies</a:t>
                </a:r>
                <a:endParaRPr lang="en-US" sz="12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3" name="Graphic 42" descr="Qr Code outline">
                <a:extLst>
                  <a:ext uri="{FF2B5EF4-FFF2-40B4-BE49-F238E27FC236}">
                    <a16:creationId xmlns:a16="http://schemas.microsoft.com/office/drawing/2014/main" id="{E96E4ACF-E271-9B4D-9349-73E6A757177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21835" y="3510940"/>
                <a:ext cx="432000" cy="432000"/>
              </a:xfrm>
              <a:prstGeom prst="rect">
                <a:avLst/>
              </a:prstGeom>
            </p:spPr>
          </p:pic>
        </p:grpSp>
        <p:grpSp>
          <p:nvGrpSpPr>
            <p:cNvPr id="49" name="Group 48">
              <a:extLst>
                <a:ext uri="{FF2B5EF4-FFF2-40B4-BE49-F238E27FC236}">
                  <a16:creationId xmlns:a16="http://schemas.microsoft.com/office/drawing/2014/main" id="{C742983C-4AE4-9D41-8B22-ECCD4EE8803C}"/>
                </a:ext>
              </a:extLst>
            </p:cNvPr>
            <p:cNvGrpSpPr/>
            <p:nvPr/>
          </p:nvGrpSpPr>
          <p:grpSpPr>
            <a:xfrm>
              <a:off x="405372" y="4197844"/>
              <a:ext cx="2265658" cy="432000"/>
              <a:chOff x="388177" y="4162622"/>
              <a:chExt cx="2265658" cy="432000"/>
            </a:xfrm>
          </p:grpSpPr>
          <p:sp>
            <p:nvSpPr>
              <p:cNvPr id="37" name="TextBox 36">
                <a:extLst>
                  <a:ext uri="{FF2B5EF4-FFF2-40B4-BE49-F238E27FC236}">
                    <a16:creationId xmlns:a16="http://schemas.microsoft.com/office/drawing/2014/main" id="{39C6ED03-501C-1346-B657-947554364C1B}"/>
                  </a:ext>
                </a:extLst>
              </p:cNvPr>
              <p:cNvSpPr txBox="1"/>
              <p:nvPr/>
            </p:nvSpPr>
            <p:spPr>
              <a:xfrm>
                <a:off x="388177" y="4162622"/>
                <a:ext cx="1800000" cy="432000"/>
              </a:xfrm>
              <a:prstGeom prst="rect">
                <a:avLst/>
              </a:prstGeom>
              <a:noFill/>
            </p:spPr>
            <p:txBody>
              <a:bodyPr wrap="square" rtlCol="0" anchor="ctr">
                <a:spAutoFit/>
              </a:bodyPr>
              <a:lstStyle/>
              <a:p>
                <a:pPr algn="r"/>
                <a:r>
                  <a:rPr lang="en-US" sz="1200" b="1" dirty="0">
                    <a:solidFill>
                      <a:schemeClr val="accent1">
                        <a:lumMod val="60000"/>
                        <a:lumOff val="40000"/>
                      </a:schemeClr>
                    </a:solidFill>
                    <a:latin typeface="Times New Roman" panose="02020603050405020304" pitchFamily="18" charset="0"/>
                    <a:cs typeface="Times New Roman" panose="02020603050405020304" pitchFamily="18" charset="0"/>
                  </a:rPr>
                  <a:t>Curious About</a:t>
                </a:r>
              </a:p>
              <a:p>
                <a:pPr algn="r"/>
                <a:r>
                  <a:rPr lang="en-US" sz="1200" b="1" dirty="0">
                    <a:solidFill>
                      <a:schemeClr val="accent1">
                        <a:lumMod val="60000"/>
                        <a:lumOff val="40000"/>
                      </a:schemeClr>
                    </a:solidFill>
                    <a:latin typeface="Times New Roman" panose="02020603050405020304" pitchFamily="18" charset="0"/>
                    <a:cs typeface="Times New Roman" panose="02020603050405020304" pitchFamily="18" charset="0"/>
                  </a:rPr>
                  <a:t>Other Opportunities</a:t>
                </a:r>
                <a:endParaRPr lang="en-US" sz="12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pic>
            <p:nvPicPr>
              <p:cNvPr id="45" name="Graphic 44" descr="Fork In Road outline">
                <a:extLst>
                  <a:ext uri="{FF2B5EF4-FFF2-40B4-BE49-F238E27FC236}">
                    <a16:creationId xmlns:a16="http://schemas.microsoft.com/office/drawing/2014/main" id="{833D9249-8A6E-054A-B92A-EF14F1459F5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21835" y="4162622"/>
                <a:ext cx="432000" cy="432000"/>
              </a:xfrm>
              <a:prstGeom prst="rect">
                <a:avLst/>
              </a:prstGeom>
            </p:spPr>
          </p:pic>
        </p:grpSp>
      </p:grpSp>
      <p:graphicFrame>
        <p:nvGraphicFramePr>
          <p:cNvPr id="2" name="Chart 1">
            <a:extLst>
              <a:ext uri="{FF2B5EF4-FFF2-40B4-BE49-F238E27FC236}">
                <a16:creationId xmlns:a16="http://schemas.microsoft.com/office/drawing/2014/main" id="{7E9983DE-D470-2046-B750-113D9B5DA705}"/>
              </a:ext>
            </a:extLst>
          </p:cNvPr>
          <p:cNvGraphicFramePr/>
          <p:nvPr>
            <p:extLst>
              <p:ext uri="{D42A27DB-BD31-4B8C-83A1-F6EECF244321}">
                <p14:modId xmlns:p14="http://schemas.microsoft.com/office/powerpoint/2010/main" val="1250671612"/>
              </p:ext>
            </p:extLst>
          </p:nvPr>
        </p:nvGraphicFramePr>
        <p:xfrm>
          <a:off x="2833791" y="2223234"/>
          <a:ext cx="2665556" cy="2952002"/>
        </p:xfrm>
        <a:graphic>
          <a:graphicData uri="http://schemas.openxmlformats.org/drawingml/2006/chart">
            <c:chart xmlns:c="http://schemas.openxmlformats.org/drawingml/2006/chart" xmlns:r="http://schemas.openxmlformats.org/officeDocument/2006/relationships" r:id="rId10"/>
          </a:graphicData>
        </a:graphic>
      </p:graphicFrame>
      <p:sp>
        <p:nvSpPr>
          <p:cNvPr id="54" name="TextBox 53">
            <a:extLst>
              <a:ext uri="{FF2B5EF4-FFF2-40B4-BE49-F238E27FC236}">
                <a16:creationId xmlns:a16="http://schemas.microsoft.com/office/drawing/2014/main" id="{C014CBAA-E135-564B-B060-4B9486AEB007}"/>
              </a:ext>
            </a:extLst>
          </p:cNvPr>
          <p:cNvSpPr txBox="1"/>
          <p:nvPr/>
        </p:nvSpPr>
        <p:spPr>
          <a:xfrm>
            <a:off x="2890940" y="1855163"/>
            <a:ext cx="2299317" cy="461665"/>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Data or Business Analyst</a:t>
            </a:r>
          </a:p>
          <a:p>
            <a:r>
              <a:rPr lang="en-US" sz="1200" dirty="0">
                <a:latin typeface="Times New Roman" panose="02020603050405020304" pitchFamily="18" charset="0"/>
                <a:cs typeface="Times New Roman" panose="02020603050405020304" pitchFamily="18" charset="0"/>
              </a:rPr>
              <a:t>1716 respondents²</a:t>
            </a:r>
          </a:p>
        </p:txBody>
      </p:sp>
      <p:graphicFrame>
        <p:nvGraphicFramePr>
          <p:cNvPr id="10" name="Chart 9">
            <a:extLst>
              <a:ext uri="{FF2B5EF4-FFF2-40B4-BE49-F238E27FC236}">
                <a16:creationId xmlns:a16="http://schemas.microsoft.com/office/drawing/2014/main" id="{0A69C592-A77B-EB41-9952-66F45CB2AB32}"/>
              </a:ext>
            </a:extLst>
          </p:cNvPr>
          <p:cNvGraphicFramePr/>
          <p:nvPr>
            <p:extLst>
              <p:ext uri="{D42A27DB-BD31-4B8C-83A1-F6EECF244321}">
                <p14:modId xmlns:p14="http://schemas.microsoft.com/office/powerpoint/2010/main" val="3078361461"/>
              </p:ext>
            </p:extLst>
          </p:nvPr>
        </p:nvGraphicFramePr>
        <p:xfrm>
          <a:off x="8282091" y="2225491"/>
          <a:ext cx="2665556" cy="2952002"/>
        </p:xfrm>
        <a:graphic>
          <a:graphicData uri="http://schemas.openxmlformats.org/drawingml/2006/chart">
            <c:chart xmlns:c="http://schemas.openxmlformats.org/drawingml/2006/chart" xmlns:r="http://schemas.openxmlformats.org/officeDocument/2006/relationships" r:id="rId11"/>
          </a:graphicData>
        </a:graphic>
      </p:graphicFrame>
      <p:sp>
        <p:nvSpPr>
          <p:cNvPr id="55" name="TextBox 54">
            <a:extLst>
              <a:ext uri="{FF2B5EF4-FFF2-40B4-BE49-F238E27FC236}">
                <a16:creationId xmlns:a16="http://schemas.microsoft.com/office/drawing/2014/main" id="{EDAE46A5-1C82-E64D-BD28-EE7A12A9A7C1}"/>
              </a:ext>
            </a:extLst>
          </p:cNvPr>
          <p:cNvSpPr txBox="1"/>
          <p:nvPr/>
        </p:nvSpPr>
        <p:spPr>
          <a:xfrm>
            <a:off x="8305219" y="1852905"/>
            <a:ext cx="2299317" cy="461665"/>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Engineer, Data</a:t>
            </a:r>
          </a:p>
          <a:p>
            <a:r>
              <a:rPr lang="en-US" sz="1200" dirty="0">
                <a:latin typeface="Times New Roman" panose="02020603050405020304" pitchFamily="18" charset="0"/>
                <a:cs typeface="Times New Roman" panose="02020603050405020304" pitchFamily="18" charset="0"/>
              </a:rPr>
              <a:t>1678 respondents²</a:t>
            </a:r>
          </a:p>
        </p:txBody>
      </p:sp>
      <p:graphicFrame>
        <p:nvGraphicFramePr>
          <p:cNvPr id="9" name="Chart 8">
            <a:extLst>
              <a:ext uri="{FF2B5EF4-FFF2-40B4-BE49-F238E27FC236}">
                <a16:creationId xmlns:a16="http://schemas.microsoft.com/office/drawing/2014/main" id="{9F7F2F6C-618C-654E-9BE6-4D5AB73E465B}"/>
              </a:ext>
            </a:extLst>
          </p:cNvPr>
          <p:cNvGraphicFramePr/>
          <p:nvPr>
            <p:extLst>
              <p:ext uri="{D42A27DB-BD31-4B8C-83A1-F6EECF244321}">
                <p14:modId xmlns:p14="http://schemas.microsoft.com/office/powerpoint/2010/main" val="2285020042"/>
              </p:ext>
            </p:extLst>
          </p:nvPr>
        </p:nvGraphicFramePr>
        <p:xfrm>
          <a:off x="5557941" y="2223234"/>
          <a:ext cx="2665556" cy="2952002"/>
        </p:xfrm>
        <a:graphic>
          <a:graphicData uri="http://schemas.openxmlformats.org/drawingml/2006/chart">
            <c:chart xmlns:c="http://schemas.openxmlformats.org/drawingml/2006/chart" xmlns:r="http://schemas.openxmlformats.org/officeDocument/2006/relationships" r:id="rId12"/>
          </a:graphicData>
        </a:graphic>
      </p:graphicFrame>
      <p:sp>
        <p:nvSpPr>
          <p:cNvPr id="56" name="TextBox 55">
            <a:extLst>
              <a:ext uri="{FF2B5EF4-FFF2-40B4-BE49-F238E27FC236}">
                <a16:creationId xmlns:a16="http://schemas.microsoft.com/office/drawing/2014/main" id="{6190FAEB-4476-9B43-9C65-9F0B26F08C8A}"/>
              </a:ext>
            </a:extLst>
          </p:cNvPr>
          <p:cNvSpPr txBox="1"/>
          <p:nvPr/>
        </p:nvSpPr>
        <p:spPr>
          <a:xfrm>
            <a:off x="5617664" y="1855163"/>
            <a:ext cx="2299317" cy="461665"/>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Data Scientist or ML Specialist</a:t>
            </a:r>
          </a:p>
          <a:p>
            <a:r>
              <a:rPr lang="en-US" sz="1200" dirty="0">
                <a:latin typeface="Times New Roman" panose="02020603050405020304" pitchFamily="18" charset="0"/>
                <a:cs typeface="Times New Roman" panose="02020603050405020304" pitchFamily="18" charset="0"/>
              </a:rPr>
              <a:t>1702 respondents²</a:t>
            </a:r>
          </a:p>
        </p:txBody>
      </p:sp>
      <p:cxnSp>
        <p:nvCxnSpPr>
          <p:cNvPr id="38" name="Straight Connector 37">
            <a:extLst>
              <a:ext uri="{FF2B5EF4-FFF2-40B4-BE49-F238E27FC236}">
                <a16:creationId xmlns:a16="http://schemas.microsoft.com/office/drawing/2014/main" id="{0703D31D-1EE2-6244-B627-071CC8CFEB5C}"/>
              </a:ext>
            </a:extLst>
          </p:cNvPr>
          <p:cNvCxnSpPr>
            <a:cxnSpLocks/>
          </p:cNvCxnSpPr>
          <p:nvPr/>
        </p:nvCxnSpPr>
        <p:spPr>
          <a:xfrm>
            <a:off x="451607" y="3021135"/>
            <a:ext cx="10224000" cy="0"/>
          </a:xfrm>
          <a:prstGeom prst="line">
            <a:avLst/>
          </a:prstGeom>
          <a:ln w="12700">
            <a:solidFill>
              <a:schemeClr val="accent3">
                <a:lumMod val="40000"/>
                <a:lumOff val="60000"/>
              </a:schemeClr>
            </a:solidFill>
            <a:prstDash val="lgDash"/>
          </a:ln>
        </p:spPr>
        <p:style>
          <a:lnRef idx="1">
            <a:schemeClr val="accent3"/>
          </a:lnRef>
          <a:fillRef idx="0">
            <a:schemeClr val="accent3"/>
          </a:fillRef>
          <a:effectRef idx="0">
            <a:schemeClr val="accent3"/>
          </a:effectRef>
          <a:fontRef idx="minor">
            <a:schemeClr val="tx1"/>
          </a:fontRef>
        </p:style>
      </p:cxnSp>
      <p:cxnSp>
        <p:nvCxnSpPr>
          <p:cNvPr id="40" name="Straight Connector 39">
            <a:extLst>
              <a:ext uri="{FF2B5EF4-FFF2-40B4-BE49-F238E27FC236}">
                <a16:creationId xmlns:a16="http://schemas.microsoft.com/office/drawing/2014/main" id="{E3E07EC6-2C84-2443-B754-EC19BFF40674}"/>
              </a:ext>
            </a:extLst>
          </p:cNvPr>
          <p:cNvCxnSpPr>
            <a:cxnSpLocks/>
          </p:cNvCxnSpPr>
          <p:nvPr/>
        </p:nvCxnSpPr>
        <p:spPr>
          <a:xfrm>
            <a:off x="451607" y="3702123"/>
            <a:ext cx="10224000" cy="0"/>
          </a:xfrm>
          <a:prstGeom prst="line">
            <a:avLst/>
          </a:prstGeom>
          <a:ln w="12700">
            <a:solidFill>
              <a:schemeClr val="accent3">
                <a:lumMod val="40000"/>
                <a:lumOff val="60000"/>
              </a:schemeClr>
            </a:solidFill>
            <a:prstDash val="lgDash"/>
          </a:ln>
        </p:spPr>
        <p:style>
          <a:lnRef idx="1">
            <a:schemeClr val="accent3"/>
          </a:lnRef>
          <a:fillRef idx="0">
            <a:schemeClr val="accent3"/>
          </a:fillRef>
          <a:effectRef idx="0">
            <a:schemeClr val="accent3"/>
          </a:effectRef>
          <a:fontRef idx="minor">
            <a:schemeClr val="tx1"/>
          </a:fontRef>
        </p:style>
      </p:cxnSp>
      <p:cxnSp>
        <p:nvCxnSpPr>
          <p:cNvPr id="44" name="Straight Connector 43">
            <a:extLst>
              <a:ext uri="{FF2B5EF4-FFF2-40B4-BE49-F238E27FC236}">
                <a16:creationId xmlns:a16="http://schemas.microsoft.com/office/drawing/2014/main" id="{7428B57D-2F87-9145-A8CB-7CCA299BC83A}"/>
              </a:ext>
            </a:extLst>
          </p:cNvPr>
          <p:cNvCxnSpPr>
            <a:cxnSpLocks/>
          </p:cNvCxnSpPr>
          <p:nvPr/>
        </p:nvCxnSpPr>
        <p:spPr>
          <a:xfrm>
            <a:off x="451607" y="4383112"/>
            <a:ext cx="10224000" cy="0"/>
          </a:xfrm>
          <a:prstGeom prst="line">
            <a:avLst/>
          </a:prstGeom>
          <a:ln w="12700">
            <a:solidFill>
              <a:schemeClr val="accent3">
                <a:lumMod val="40000"/>
                <a:lumOff val="60000"/>
              </a:schemeClr>
            </a:solidFill>
            <a:prstDash val="lgDash"/>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0903771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1215</TotalTime>
  <Words>940</Words>
  <Application>Microsoft Macintosh PowerPoint</Application>
  <PresentationFormat>Widescreen</PresentationFormat>
  <Paragraphs>78</Paragraphs>
  <Slides>4</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Heiji</dc:creator>
  <cp:lastModifiedBy>Felipe Heiji</cp:lastModifiedBy>
  <cp:revision>92</cp:revision>
  <dcterms:created xsi:type="dcterms:W3CDTF">2021-06-13T05:32:10Z</dcterms:created>
  <dcterms:modified xsi:type="dcterms:W3CDTF">2021-06-14T01:50:57Z</dcterms:modified>
</cp:coreProperties>
</file>