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0"/>
    <p:restoredTop sz="94719"/>
  </p:normalViewPr>
  <p:slideViewPr>
    <p:cSldViewPr snapToGrid="0" snapToObjects="1">
      <p:cViewPr varScale="1">
        <p:scale>
          <a:sx n="115" d="100"/>
          <a:sy n="115" d="100"/>
        </p:scale>
        <p:origin x="24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776646847356907"/>
          <c:y val="0.16146074501097601"/>
          <c:w val="0.67150906507468644"/>
          <c:h val="0.79899953469362806"/>
        </c:manualLayout>
      </c:layout>
      <c:barChart>
        <c:barDir val="bar"/>
        <c:grouping val="percentStacked"/>
        <c:varyColors val="0"/>
        <c:ser>
          <c:idx val="0"/>
          <c:order val="0"/>
          <c:tx>
            <c:strRef>
              <c:f>Sheet1!$B$1</c:f>
              <c:strCache>
                <c:ptCount val="1"/>
                <c:pt idx="0">
                  <c:v>(-2) Very
dissatisfied</c:v>
                </c:pt>
              </c:strCache>
            </c:strRef>
          </c:tx>
          <c:spPr>
            <a:solidFill>
              <a:schemeClr val="accent2">
                <a:lumMod val="75000"/>
              </a:schemeClr>
            </a:solidFill>
            <a:ln>
              <a:noFill/>
            </a:ln>
            <a:effectLst/>
          </c:spPr>
          <c:invertIfNegative val="0"/>
          <c:dLbls>
            <c:dLbl>
              <c:idx val="0"/>
              <c:tx>
                <c:rich>
                  <a:bodyPr/>
                  <a:lstStyle/>
                  <a:p>
                    <a:fld id="{C36BA64D-E227-E942-A621-E99D2F3AF7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9C1-5043-9BE3-FB5631BBBFC4}"/>
                </c:ext>
              </c:extLst>
            </c:dLbl>
            <c:dLbl>
              <c:idx val="1"/>
              <c:tx>
                <c:rich>
                  <a:bodyPr/>
                  <a:lstStyle/>
                  <a:p>
                    <a:fld id="{AF030CF2-338E-904E-8547-B28C0BEA17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9C1-5043-9BE3-FB5631BBBFC4}"/>
                </c:ext>
              </c:extLst>
            </c:dLbl>
            <c:dLbl>
              <c:idx val="2"/>
              <c:tx>
                <c:rich>
                  <a:bodyPr/>
                  <a:lstStyle/>
                  <a:p>
                    <a:fld id="{5303FD1E-B762-FC41-A511-7C8009B0C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Sheet1!$B$2:$B$4</c:f>
              <c:numCache>
                <c:formatCode>General</c:formatCode>
                <c:ptCount val="3"/>
                <c:pt idx="0">
                  <c:v>145</c:v>
                </c:pt>
                <c:pt idx="1">
                  <c:v>136</c:v>
                </c:pt>
                <c:pt idx="2">
                  <c:v>161</c:v>
                </c:pt>
              </c:numCache>
            </c:numRef>
          </c:val>
          <c:extLst>
            <c:ext xmlns:c15="http://schemas.microsoft.com/office/drawing/2012/chart" uri="{02D57815-91ED-43cb-92C2-25804820EDAC}">
              <c15:datalabelsRange>
                <c15:f>Sheet1!$B$6:$B$8</c15:f>
                <c15:dlblRangeCache>
                  <c:ptCount val="3"/>
                  <c:pt idx="0">
                    <c:v>8%</c:v>
                  </c:pt>
                  <c:pt idx="1">
                    <c:v>7%</c:v>
                  </c:pt>
                  <c:pt idx="2">
                    <c:v>8%</c:v>
                  </c:pt>
                </c15:dlblRangeCache>
              </c15:datalabelsRange>
            </c:ext>
            <c:ext xmlns:c16="http://schemas.microsoft.com/office/drawing/2014/chart" uri="{C3380CC4-5D6E-409C-BE32-E72D297353CC}">
              <c16:uniqueId val="{00000000-A9C1-5043-9BE3-FB5631BBBFC4}"/>
            </c:ext>
          </c:extLst>
        </c:ser>
        <c:ser>
          <c:idx val="1"/>
          <c:order val="1"/>
          <c:tx>
            <c:strRef>
              <c:f>Sheet1!$C$1</c:f>
              <c:strCache>
                <c:ptCount val="1"/>
                <c:pt idx="0">
                  <c:v>(-1) Slightly
dissatisfied</c:v>
                </c:pt>
              </c:strCache>
            </c:strRef>
          </c:tx>
          <c:spPr>
            <a:solidFill>
              <a:schemeClr val="accent2">
                <a:lumMod val="60000"/>
                <a:lumOff val="40000"/>
              </a:schemeClr>
            </a:solidFill>
            <a:ln>
              <a:noFill/>
            </a:ln>
            <a:effectLst/>
          </c:spPr>
          <c:invertIfNegative val="0"/>
          <c:dLbls>
            <c:dLbl>
              <c:idx val="0"/>
              <c:tx>
                <c:rich>
                  <a:bodyPr/>
                  <a:lstStyle/>
                  <a:p>
                    <a:fld id="{28C50450-ABDD-274E-A38F-64F1CF577A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9C1-5043-9BE3-FB5631BBBFC4}"/>
                </c:ext>
              </c:extLst>
            </c:dLbl>
            <c:dLbl>
              <c:idx val="1"/>
              <c:tx>
                <c:rich>
                  <a:bodyPr/>
                  <a:lstStyle/>
                  <a:p>
                    <a:fld id="{066AD41D-00D1-404B-B7CA-3585EBB4B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9C1-5043-9BE3-FB5631BBBFC4}"/>
                </c:ext>
              </c:extLst>
            </c:dLbl>
            <c:dLbl>
              <c:idx val="2"/>
              <c:tx>
                <c:rich>
                  <a:bodyPr/>
                  <a:lstStyle/>
                  <a:p>
                    <a:fld id="{9C50F3E5-2C95-1A4E-9E46-1CE77BE1FB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Sheet1!$C$2:$C$4</c:f>
              <c:numCache>
                <c:formatCode>General</c:formatCode>
                <c:ptCount val="3"/>
                <c:pt idx="0">
                  <c:v>231</c:v>
                </c:pt>
                <c:pt idx="1">
                  <c:v>297</c:v>
                </c:pt>
                <c:pt idx="2">
                  <c:v>332</c:v>
                </c:pt>
              </c:numCache>
            </c:numRef>
          </c:val>
          <c:extLst>
            <c:ext xmlns:c15="http://schemas.microsoft.com/office/drawing/2012/chart" uri="{02D57815-91ED-43cb-92C2-25804820EDAC}">
              <c15:datalabelsRange>
                <c15:f>Sheet1!$C$6:$C$8</c15:f>
                <c15:dlblRangeCache>
                  <c:ptCount val="3"/>
                  <c:pt idx="0">
                    <c:v>13%</c:v>
                  </c:pt>
                  <c:pt idx="1">
                    <c:v>16%</c:v>
                  </c:pt>
                  <c:pt idx="2">
                    <c:v>17%</c:v>
                  </c:pt>
                </c15:dlblRangeCache>
              </c15:datalabelsRange>
            </c:ext>
            <c:ext xmlns:c16="http://schemas.microsoft.com/office/drawing/2014/chart" uri="{C3380CC4-5D6E-409C-BE32-E72D297353CC}">
              <c16:uniqueId val="{00000001-A9C1-5043-9BE3-FB5631BBBFC4}"/>
            </c:ext>
          </c:extLst>
        </c:ser>
        <c:ser>
          <c:idx val="2"/>
          <c:order val="2"/>
          <c:tx>
            <c:strRef>
              <c:f>Sheet1!$D$1</c:f>
              <c:strCache>
                <c:ptCount val="1"/>
                <c:pt idx="0">
                  <c:v>(0) Neither satisfied
nor dissatisfied</c:v>
                </c:pt>
              </c:strCache>
            </c:strRef>
          </c:tx>
          <c:spPr>
            <a:solidFill>
              <a:schemeClr val="accent3">
                <a:lumMod val="60000"/>
                <a:lumOff val="40000"/>
              </a:schemeClr>
            </a:solidFill>
            <a:ln>
              <a:noFill/>
            </a:ln>
            <a:effectLst/>
          </c:spPr>
          <c:invertIfNegative val="0"/>
          <c:dLbls>
            <c:dLbl>
              <c:idx val="0"/>
              <c:tx>
                <c:rich>
                  <a:bodyPr/>
                  <a:lstStyle/>
                  <a:p>
                    <a:fld id="{D7F703AA-E0E4-704E-AB61-1CD793C719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9C1-5043-9BE3-FB5631BBBFC4}"/>
                </c:ext>
              </c:extLst>
            </c:dLbl>
            <c:dLbl>
              <c:idx val="1"/>
              <c:tx>
                <c:rich>
                  <a:bodyPr/>
                  <a:lstStyle/>
                  <a:p>
                    <a:fld id="{3B483C08-6D7D-1F42-AD30-FF79868234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9C1-5043-9BE3-FB5631BBBFC4}"/>
                </c:ext>
              </c:extLst>
            </c:dLbl>
            <c:dLbl>
              <c:idx val="2"/>
              <c:tx>
                <c:rich>
                  <a:bodyPr/>
                  <a:lstStyle/>
                  <a:p>
                    <a:fld id="{B7D6F5FA-7F20-9D42-A503-2957CF1BBC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Sheet1!$D$2:$D$4</c:f>
              <c:numCache>
                <c:formatCode>General</c:formatCode>
                <c:ptCount val="3"/>
                <c:pt idx="0">
                  <c:v>181</c:v>
                </c:pt>
                <c:pt idx="1">
                  <c:v>227</c:v>
                </c:pt>
                <c:pt idx="2">
                  <c:v>250</c:v>
                </c:pt>
              </c:numCache>
            </c:numRef>
          </c:val>
          <c:extLst>
            <c:ext xmlns:c15="http://schemas.microsoft.com/office/drawing/2012/chart" uri="{02D57815-91ED-43cb-92C2-25804820EDAC}">
              <c15:datalabelsRange>
                <c15:f>Sheet1!$D$6:$D$8</c15:f>
                <c15:dlblRangeCache>
                  <c:ptCount val="3"/>
                  <c:pt idx="0">
                    <c:v>10%</c:v>
                  </c:pt>
                  <c:pt idx="1">
                    <c:v>12%</c:v>
                  </c:pt>
                  <c:pt idx="2">
                    <c:v>13%</c:v>
                  </c:pt>
                </c15:dlblRangeCache>
              </c15:datalabelsRange>
            </c:ext>
            <c:ext xmlns:c16="http://schemas.microsoft.com/office/drawing/2014/chart" uri="{C3380CC4-5D6E-409C-BE32-E72D297353CC}">
              <c16:uniqueId val="{00000002-A9C1-5043-9BE3-FB5631BBBFC4}"/>
            </c:ext>
          </c:extLst>
        </c:ser>
        <c:ser>
          <c:idx val="3"/>
          <c:order val="3"/>
          <c:tx>
            <c:strRef>
              <c:f>Sheet1!$E$1</c:f>
              <c:strCache>
                <c:ptCount val="1"/>
                <c:pt idx="0">
                  <c:v>(+1) Slightly
satisfied</c:v>
                </c:pt>
              </c:strCache>
            </c:strRef>
          </c:tx>
          <c:spPr>
            <a:solidFill>
              <a:schemeClr val="accent1">
                <a:lumMod val="60000"/>
                <a:lumOff val="40000"/>
              </a:schemeClr>
            </a:solidFill>
            <a:ln>
              <a:noFill/>
            </a:ln>
            <a:effectLst/>
          </c:spPr>
          <c:invertIfNegative val="0"/>
          <c:dLbls>
            <c:dLbl>
              <c:idx val="0"/>
              <c:tx>
                <c:rich>
                  <a:bodyPr/>
                  <a:lstStyle/>
                  <a:p>
                    <a:fld id="{26B7A3F7-0408-ED4B-839C-BBE935CF59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9C1-5043-9BE3-FB5631BBBFC4}"/>
                </c:ext>
              </c:extLst>
            </c:dLbl>
            <c:dLbl>
              <c:idx val="1"/>
              <c:tx>
                <c:rich>
                  <a:bodyPr/>
                  <a:lstStyle/>
                  <a:p>
                    <a:fld id="{3DBA2161-ADAB-C547-83EC-5C8EE77434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9C1-5043-9BE3-FB5631BBBFC4}"/>
                </c:ext>
              </c:extLst>
            </c:dLbl>
            <c:dLbl>
              <c:idx val="2"/>
              <c:tx>
                <c:rich>
                  <a:bodyPr/>
                  <a:lstStyle/>
                  <a:p>
                    <a:fld id="{0041B89B-D812-C84E-8020-225FC80DE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Sheet1!$E$2:$E$4</c:f>
              <c:numCache>
                <c:formatCode>General</c:formatCode>
                <c:ptCount val="3"/>
                <c:pt idx="0">
                  <c:v>555</c:v>
                </c:pt>
                <c:pt idx="1">
                  <c:v>570</c:v>
                </c:pt>
                <c:pt idx="2">
                  <c:v>561</c:v>
                </c:pt>
              </c:numCache>
            </c:numRef>
          </c:val>
          <c:extLst>
            <c:ext xmlns:c15="http://schemas.microsoft.com/office/drawing/2012/chart" uri="{02D57815-91ED-43cb-92C2-25804820EDAC}">
              <c15:datalabelsRange>
                <c15:f>Sheet1!$E$6:$E$8</c15:f>
                <c15:dlblRangeCache>
                  <c:ptCount val="3"/>
                  <c:pt idx="0">
                    <c:v>30%</c:v>
                  </c:pt>
                  <c:pt idx="1">
                    <c:v>31%</c:v>
                  </c:pt>
                  <c:pt idx="2">
                    <c:v>29%</c:v>
                  </c:pt>
                </c15:dlblRangeCache>
              </c15:datalabelsRange>
            </c:ext>
            <c:ext xmlns:c16="http://schemas.microsoft.com/office/drawing/2014/chart" uri="{C3380CC4-5D6E-409C-BE32-E72D297353CC}">
              <c16:uniqueId val="{00000004-A9C1-5043-9BE3-FB5631BBBFC4}"/>
            </c:ext>
          </c:extLst>
        </c:ser>
        <c:ser>
          <c:idx val="4"/>
          <c:order val="4"/>
          <c:tx>
            <c:strRef>
              <c:f>Sheet1!$F$1</c:f>
              <c:strCache>
                <c:ptCount val="1"/>
                <c:pt idx="0">
                  <c:v>(+2) Very
satisfied</c:v>
                </c:pt>
              </c:strCache>
            </c:strRef>
          </c:tx>
          <c:spPr>
            <a:solidFill>
              <a:schemeClr val="accent1">
                <a:lumMod val="75000"/>
              </a:schemeClr>
            </a:solidFill>
            <a:ln>
              <a:noFill/>
            </a:ln>
            <a:effectLst/>
          </c:spPr>
          <c:invertIfNegative val="0"/>
          <c:dLbls>
            <c:dLbl>
              <c:idx val="0"/>
              <c:tx>
                <c:rich>
                  <a:bodyPr/>
                  <a:lstStyle/>
                  <a:p>
                    <a:fld id="{CDDBBDE9-B7EF-AD4B-8039-50B6ED20B3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9C1-5043-9BE3-FB5631BBBFC4}"/>
                </c:ext>
              </c:extLst>
            </c:dLbl>
            <c:dLbl>
              <c:idx val="1"/>
              <c:tx>
                <c:rich>
                  <a:bodyPr/>
                  <a:lstStyle/>
                  <a:p>
                    <a:fld id="{1DE31868-7FBB-E444-9B29-DE84B0E224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9C1-5043-9BE3-FB5631BBBFC4}"/>
                </c:ext>
              </c:extLst>
            </c:dLbl>
            <c:dLbl>
              <c:idx val="2"/>
              <c:tx>
                <c:rich>
                  <a:bodyPr/>
                  <a:lstStyle/>
                  <a:p>
                    <a:fld id="{4688F475-CB96-2C45-A060-DCA3740A02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Sheet1!$F$2:$F$4</c:f>
              <c:numCache>
                <c:formatCode>General</c:formatCode>
                <c:ptCount val="3"/>
                <c:pt idx="0">
                  <c:v>710</c:v>
                </c:pt>
                <c:pt idx="1">
                  <c:v>620</c:v>
                </c:pt>
                <c:pt idx="2">
                  <c:v>600</c:v>
                </c:pt>
              </c:numCache>
            </c:numRef>
          </c:val>
          <c:extLst>
            <c:ext xmlns:c15="http://schemas.microsoft.com/office/drawing/2012/chart" uri="{02D57815-91ED-43cb-92C2-25804820EDAC}">
              <c15:datalabelsRange>
                <c15:f>Sheet1!$F$6:$F$8</c15:f>
                <c15:dlblRangeCache>
                  <c:ptCount val="3"/>
                  <c:pt idx="0">
                    <c:v>39%</c:v>
                  </c:pt>
                  <c:pt idx="1">
                    <c:v>34%</c:v>
                  </c:pt>
                  <c:pt idx="2">
                    <c:v>32%</c:v>
                  </c:pt>
                </c15:dlblRangeCache>
              </c15:datalabelsRange>
            </c:ext>
            <c:ext xmlns:c16="http://schemas.microsoft.com/office/drawing/2014/chart" uri="{C3380CC4-5D6E-409C-BE32-E72D297353CC}">
              <c16:uniqueId val="{00000005-A9C1-5043-9BE3-FB5631BBBFC4}"/>
            </c:ext>
          </c:extLst>
        </c:ser>
        <c:dLbls>
          <c:showLegendKey val="0"/>
          <c:showVal val="0"/>
          <c:showCatName val="0"/>
          <c:showSerName val="0"/>
          <c:showPercent val="0"/>
          <c:showBubbleSize val="0"/>
        </c:dLbls>
        <c:gapWidth val="70"/>
        <c:overlap val="100"/>
        <c:axId val="1866193216"/>
        <c:axId val="1866194864"/>
      </c:barChart>
      <c:catAx>
        <c:axId val="1866193216"/>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crossAx val="1866194864"/>
        <c:crosses val="autoZero"/>
        <c:auto val="1"/>
        <c:lblAlgn val="ctr"/>
        <c:lblOffset val="100"/>
        <c:noMultiLvlLbl val="0"/>
      </c:catAx>
      <c:valAx>
        <c:axId val="1866194864"/>
        <c:scaling>
          <c:orientation val="minMax"/>
        </c:scaling>
        <c:delete val="1"/>
        <c:axPos val="b"/>
        <c:numFmt formatCode="0%" sourceLinked="1"/>
        <c:majorTickMark val="none"/>
        <c:minorTickMark val="none"/>
        <c:tickLblPos val="nextTo"/>
        <c:crossAx val="1866193216"/>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000" b="0" i="0" u="none" strike="noStrike" kern="1200" baseline="0">
                <a:solidFill>
                  <a:schemeClr val="accent2">
                    <a:lumMod val="75000"/>
                  </a:schemeClr>
                </a:solidFill>
                <a:latin typeface="Times New Roman" panose="02020603050405020304" pitchFamily="18" charset="0"/>
                <a:ea typeface="+mn-ea"/>
                <a:cs typeface="Times New Roman" panose="02020603050405020304" pitchFamily="18" charset="0"/>
              </a:defRPr>
            </a:pPr>
            <a:endParaRPr lang="en-BR"/>
          </a:p>
        </c:txPr>
      </c:legendEntry>
      <c:legendEntry>
        <c:idx val="1"/>
        <c:txPr>
          <a:bodyPr rot="0" spcFirstLastPara="1" vertOverflow="ellipsis" vert="horz" wrap="square" anchor="ctr" anchorCtr="1"/>
          <a:lstStyle/>
          <a:p>
            <a:pPr>
              <a:defRPr sz="1000" b="0" i="0" u="none" strike="noStrike" kern="1200" baseline="0">
                <a:solidFill>
                  <a:schemeClr val="accent2">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3"/>
        <c:txPr>
          <a:bodyPr rot="0" spcFirstLastPara="1" vertOverflow="ellipsis" vert="horz" wrap="square" anchor="ctr" anchorCtr="1"/>
          <a:lstStyle/>
          <a:p>
            <a:pPr>
              <a:defRPr sz="1000" b="0" i="0" u="none" strike="noStrike" kern="1200" baseline="0">
                <a:solidFill>
                  <a:schemeClr val="accent1">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4"/>
        <c:txPr>
          <a:bodyPr rot="0" spcFirstLastPara="1" vertOverflow="ellipsis" vert="horz" wrap="square" anchor="ctr" anchorCtr="1"/>
          <a:lstStyle/>
          <a:p>
            <a:pPr>
              <a:defRPr sz="1000" b="0"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BR"/>
          </a:p>
        </c:txPr>
      </c:legendEntry>
      <c:layout>
        <c:manualLayout>
          <c:xMode val="edge"/>
          <c:yMode val="edge"/>
          <c:x val="0.24741927917099013"/>
          <c:y val="5.0323280375958492E-2"/>
          <c:w val="0.75095666597938626"/>
          <c:h val="0.1003539045544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Times New Roman" panose="02020603050405020304" pitchFamily="18" charset="0"/>
              <a:ea typeface="+mn-ea"/>
              <a:cs typeface="Times New Roman" panose="02020603050405020304" pitchFamily="18" charset="0"/>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183136809410532E-2"/>
          <c:y val="0.11360947925664719"/>
          <c:w val="0.93763372638117892"/>
          <c:h val="0.84285708943642745"/>
        </c:manualLayout>
      </c:layout>
      <c:barChart>
        <c:barDir val="bar"/>
        <c:grouping val="clustered"/>
        <c:varyColors val="0"/>
        <c:ser>
          <c:idx val="0"/>
          <c:order val="0"/>
          <c:tx>
            <c:strRef>
              <c:f>Sheet1!$B$1</c:f>
              <c:strCache>
                <c:ptCount val="1"/>
                <c:pt idx="0">
                  <c:v>JobSatNum</c:v>
                </c:pt>
              </c:strCache>
            </c:strRef>
          </c:tx>
          <c:spPr>
            <a:solidFill>
              <a:schemeClr val="tx1">
                <a:lumMod val="50000"/>
                <a:lumOff val="50000"/>
              </a:schemeClr>
            </a:solidFill>
            <a:ln>
              <a:noFill/>
            </a:ln>
            <a:effectLst/>
          </c:spPr>
          <c:invertIfNegative val="0"/>
          <c:dPt>
            <c:idx val="0"/>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B9A9-9C44-927E-4059E4DFFCA4}"/>
              </c:ext>
            </c:extLst>
          </c:dPt>
          <c:dPt>
            <c:idx val="1"/>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4-B9A9-9C44-927E-4059E4DFFCA4}"/>
              </c:ext>
            </c:extLst>
          </c:dPt>
          <c:dLbls>
            <c:dLbl>
              <c:idx val="0"/>
              <c:layout>
                <c:manualLayout>
                  <c:x val="0"/>
                  <c:y val="-4.5532633214323062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B9A9-9C44-927E-4059E4DFFCA4}"/>
                </c:ext>
              </c:extLst>
            </c:dLbl>
            <c:dLbl>
              <c:idx val="1"/>
              <c:layout>
                <c:manualLayout>
                  <c:x val="-6.3291778738954852E-17"/>
                  <c:y val="-4.1737948342570393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B9A9-9C44-927E-4059E4DFFCA4}"/>
                </c:ext>
              </c:extLst>
            </c:dLbl>
            <c:dLbl>
              <c:idx val="2"/>
              <c:layout>
                <c:manualLayout>
                  <c:x val="0"/>
                  <c:y val="-3.7943861011935746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B9A9-9C44-927E-4059E4DFFCA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BR"/>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0.1"/>
            <c:spPr>
              <a:noFill/>
              <a:ln w="19050" cap="flat" cmpd="sng" algn="ctr">
                <a:solidFill>
                  <a:schemeClr val="bg2">
                    <a:lumMod val="75000"/>
                  </a:schemeClr>
                </a:solidFill>
                <a:round/>
              </a:ln>
              <a:effectLst/>
            </c:spPr>
          </c:errBars>
          <c:cat>
            <c:strRef>
              <c:f>Sheet1!$A$2:$A$4</c:f>
              <c:strCache>
                <c:ptCount val="3"/>
                <c:pt idx="0">
                  <c:v>Data scientist or machine learning specialist</c:v>
                </c:pt>
                <c:pt idx="1">
                  <c:v>Engineer, data</c:v>
                </c:pt>
                <c:pt idx="2">
                  <c:v>Data or business analyst</c:v>
                </c:pt>
              </c:strCache>
            </c:strRef>
          </c:cat>
          <c:val>
            <c:numRef>
              <c:f>Sheet1!$B$2:$B$4</c:f>
              <c:numCache>
                <c:formatCode>\+0%;\-0%</c:formatCode>
                <c:ptCount val="3"/>
                <c:pt idx="0">
                  <c:v>0.26387382263996301</c:v>
                </c:pt>
                <c:pt idx="1">
                  <c:v>6.1971165867296903E-2</c:v>
                </c:pt>
                <c:pt idx="2">
                  <c:v>-7.8361727365462694E-2</c:v>
                </c:pt>
              </c:numCache>
            </c:numRef>
          </c:val>
          <c:extLst>
            <c:ext xmlns:c16="http://schemas.microsoft.com/office/drawing/2014/chart" uri="{C3380CC4-5D6E-409C-BE32-E72D297353CC}">
              <c16:uniqueId val="{00000000-B594-0B4C-AC04-BF77B8BF5A82}"/>
            </c:ext>
          </c:extLst>
        </c:ser>
        <c:dLbls>
          <c:showLegendKey val="0"/>
          <c:showVal val="0"/>
          <c:showCatName val="0"/>
          <c:showSerName val="0"/>
          <c:showPercent val="0"/>
          <c:showBubbleSize val="0"/>
        </c:dLbls>
        <c:gapWidth val="70"/>
        <c:axId val="1902386224"/>
        <c:axId val="1902919296"/>
      </c:barChart>
      <c:catAx>
        <c:axId val="1902386224"/>
        <c:scaling>
          <c:orientation val="minMax"/>
        </c:scaling>
        <c:delete val="0"/>
        <c:axPos val="l"/>
        <c:numFmt formatCode="General" sourceLinked="1"/>
        <c:majorTickMark val="none"/>
        <c:minorTickMark val="none"/>
        <c:tickLblPos val="nextTo"/>
        <c:spPr>
          <a:noFill/>
          <a:ln w="19050" cap="flat" cmpd="sng" algn="ctr">
            <a:solidFill>
              <a:schemeClr val="tx1">
                <a:lumMod val="65000"/>
                <a:lumOff val="35000"/>
              </a:schemeClr>
            </a:solidFill>
            <a:round/>
          </a:ln>
          <a:effectLst/>
        </c:spPr>
        <c:txPr>
          <a:bodyPr rot="-60000000" spcFirstLastPara="1" vertOverflow="ellipsis" vert="horz" wrap="square" anchor="ctr" anchorCtr="1"/>
          <a:lstStyle/>
          <a:p>
            <a:pPr>
              <a:defRPr sz="1197" b="0" i="0" u="none" strike="noStrike" kern="1200" baseline="0">
                <a:solidFill>
                  <a:schemeClr val="tx1">
                    <a:alpha val="0"/>
                  </a:schemeClr>
                </a:solidFill>
                <a:latin typeface="+mn-lt"/>
                <a:ea typeface="+mn-ea"/>
                <a:cs typeface="+mn-cs"/>
              </a:defRPr>
            </a:pPr>
            <a:endParaRPr lang="en-BR"/>
          </a:p>
        </c:txPr>
        <c:crossAx val="1902919296"/>
        <c:crosses val="autoZero"/>
        <c:auto val="1"/>
        <c:lblAlgn val="ctr"/>
        <c:lblOffset val="100"/>
        <c:tickMarkSkip val="3"/>
        <c:noMultiLvlLbl val="0"/>
      </c:catAx>
      <c:valAx>
        <c:axId val="1902919296"/>
        <c:scaling>
          <c:orientation val="minMax"/>
          <c:min val="-0.2"/>
        </c:scaling>
        <c:delete val="1"/>
        <c:axPos val="b"/>
        <c:numFmt formatCode="0" sourceLinked="0"/>
        <c:majorTickMark val="out"/>
        <c:minorTickMark val="none"/>
        <c:tickLblPos val="nextTo"/>
        <c:crossAx val="190238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F-3AC4-8347-BA15-33BD1F2D1D98}"/>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A82-5FD1-FE4E-A213-62020E022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3D7C39-0E32-1F4E-97EA-3DF2072C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2F5D5-C8E0-A34C-A827-46C1616EF2EC}"/>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D41F76C1-E7CB-9E4B-91FA-E39C67F08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94157-CA51-BE4C-AFBB-F95F4128693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990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33AE-DA9E-3B49-9BBD-978F50595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1F2F3-9E2D-D446-AFC9-8B567F43F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1908D-7C41-B84D-ABF1-CEA641598F8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3F514ADE-6F42-6A4D-9039-C5EE1113E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21417-F669-B849-AD19-AC4F8AA9E457}"/>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2934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B0288-933B-CB47-9217-037DB4115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2FD4F4-6553-984B-83C4-A4815FA18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DF770-7131-764F-BE14-D6B05AE4AD1B}"/>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ED875EEF-E03C-514C-90FD-3A6A5EF28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9E76-E482-F243-9DE4-509FB9A01085}"/>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4245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AA15-7BB0-0E45-9430-3FF4EEAC3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249BC-C95F-FC4B-BE22-A1338127A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99047-5893-0942-9ABE-22678DD0ACE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4BACFB95-62CC-8643-BDA5-A8ED185D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0484-7D9F-134D-87EB-D5CBA6F3F624}"/>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181041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EC67-54ED-9145-8AA8-E9D9FF33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48516-4331-8943-A0D3-BD2BF31EC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6CEBF-3704-7A4E-B00C-3208999FE1BA}"/>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0559F71E-CB62-D548-BE00-F8E300E10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AC0C-E8CD-CC47-854B-388026CFFB6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66306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4BF8-671A-CE4F-B79B-41DB4D7C7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BE91F-BB85-4742-80A9-FB6D655E9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735ED-7FF1-2649-91C5-B85F7A90C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492A8-3FBC-0245-B23C-6998F79DCC52}"/>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F494D24-8F06-3947-B7BC-280821B23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AC55D-4508-9C49-A17A-F51CD1304CD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85166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E875-DFA5-EF45-9534-BCEE9A2C6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CDFFB-9AB7-4543-9ABD-774143415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DEC17-EDE8-9F4A-B530-BBE629116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C03D1-8854-AF47-85F2-3D6C6A394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67195-7DF2-BE4F-8239-21844185D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62D58-DBD1-5649-B5D9-6A562C576C93}"/>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8" name="Footer Placeholder 7">
            <a:extLst>
              <a:ext uri="{FF2B5EF4-FFF2-40B4-BE49-F238E27FC236}">
                <a16:creationId xmlns:a16="http://schemas.microsoft.com/office/drawing/2014/main" id="{033AC833-6430-0B4B-9C66-A059B09DE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CD7DB-DB21-6F46-8AD4-AE1B603879CA}"/>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9664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D69-735C-5C45-BD85-F229266D6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B6AAD-04B2-F449-A1C4-80AAE0F3DE58}"/>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4" name="Footer Placeholder 3">
            <a:extLst>
              <a:ext uri="{FF2B5EF4-FFF2-40B4-BE49-F238E27FC236}">
                <a16:creationId xmlns:a16="http://schemas.microsoft.com/office/drawing/2014/main" id="{73AAD80C-CB8C-BE4E-89FF-86EAA4C4F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E0503-77E5-DF40-B096-E6B9279A2F93}"/>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7015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7B232-4CF4-7440-8407-0252F88C5924}"/>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3" name="Footer Placeholder 2">
            <a:extLst>
              <a:ext uri="{FF2B5EF4-FFF2-40B4-BE49-F238E27FC236}">
                <a16:creationId xmlns:a16="http://schemas.microsoft.com/office/drawing/2014/main" id="{A5BBC8B6-B8D8-D64E-B0C4-ADCF13A6D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9597-F8F5-2F43-8BDE-9D0DBBBBB238}"/>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53360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45AE-DDEF-8743-B891-99FC9E61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A9A3D-2A22-5C4D-853E-5E33EFFD4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E27E-C92D-E141-B7C3-4F2A234F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0735B-3A79-B74F-8B07-931897512DF7}"/>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90FDFE53-06AF-9041-BD90-57572284E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C388E-4E32-C54A-813E-0D751898D0A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92324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50C-91D9-7047-B804-5B7D1D483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BC17F6-0570-1C42-9CBA-EBDF69D68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84D3E-0C7C-2941-BBE9-C75D58DB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CCE5-DFA0-F548-9554-971679F83BAD}"/>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174E275-7143-544B-9391-460E7B031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2E63E-224E-944D-9EB9-197BB5D21260}"/>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4221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A2C48-101B-B243-A121-B89685F2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BB267-CFC9-854E-AFB1-CCC50E13A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2C083-12B2-B74F-9E78-DFAF218CD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B1E9721D-A784-594A-AA74-D92B0F5F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BE1A8-8E79-2E46-96D4-A895A820F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251D4-382B-0041-9057-268760CEACAE}" type="slidenum">
              <a:rPr lang="en-US" smtClean="0"/>
              <a:t>‹#›</a:t>
            </a:fld>
            <a:endParaRPr lang="en-US"/>
          </a:p>
        </p:txBody>
      </p:sp>
    </p:spTree>
    <p:extLst>
      <p:ext uri="{BB962C8B-B14F-4D97-AF65-F5344CB8AC3E}">
        <p14:creationId xmlns:p14="http://schemas.microsoft.com/office/powerpoint/2010/main" val="22992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svg"/><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chart" Target="../charts/chart7.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chart" Target="../charts/chart8.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218F11E-8E58-CB46-9D90-ADE3E70F863C}"/>
              </a:ext>
            </a:extLst>
          </p:cNvPr>
          <p:cNvCxnSpPr>
            <a:cxnSpLocks/>
          </p:cNvCxnSpPr>
          <p:nvPr/>
        </p:nvCxnSpPr>
        <p:spPr>
          <a:xfrm>
            <a:off x="426480" y="3246116"/>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47DE6DA7-4A2F-5A4D-9012-C88EF861D77D}"/>
              </a:ext>
            </a:extLst>
          </p:cNvPr>
          <p:cNvCxnSpPr>
            <a:cxnSpLocks/>
          </p:cNvCxnSpPr>
          <p:nvPr/>
        </p:nvCxnSpPr>
        <p:spPr>
          <a:xfrm>
            <a:off x="426480" y="4170874"/>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graphicFrame>
        <p:nvGraphicFramePr>
          <p:cNvPr id="4" name="Chart 3">
            <a:extLst>
              <a:ext uri="{FF2B5EF4-FFF2-40B4-BE49-F238E27FC236}">
                <a16:creationId xmlns:a16="http://schemas.microsoft.com/office/drawing/2014/main" id="{177766EF-0465-4741-AC4D-9D58603121CA}"/>
              </a:ext>
            </a:extLst>
          </p:cNvPr>
          <p:cNvGraphicFramePr/>
          <p:nvPr>
            <p:extLst>
              <p:ext uri="{D42A27DB-BD31-4B8C-83A1-F6EECF244321}">
                <p14:modId xmlns:p14="http://schemas.microsoft.com/office/powerpoint/2010/main" val="759070366"/>
              </p:ext>
            </p:extLst>
          </p:nvPr>
        </p:nvGraphicFramePr>
        <p:xfrm>
          <a:off x="426479" y="1723131"/>
          <a:ext cx="7895743" cy="3533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000" dirty="0">
                <a:latin typeface="Times New Roman" panose="02020603050405020304" pitchFamily="18" charset="0"/>
                <a:cs typeface="Times New Roman" panose="02020603050405020304" pitchFamily="18" charset="0"/>
              </a:rPr>
              <a:t>¹ Relative job satisfaction (0% corresponding to satisfaction of +0.63 over all survey respondents not limited to those working with Data Science) – values on the chart are relative to this average developer job satisfaction.</a:t>
            </a:r>
          </a:p>
          <a:p>
            <a:r>
              <a:rPr lang="en-US" sz="10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 – approximately 10%).</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graphicFrame>
        <p:nvGraphicFramePr>
          <p:cNvPr id="6" name="Chart 5">
            <a:extLst>
              <a:ext uri="{FF2B5EF4-FFF2-40B4-BE49-F238E27FC236}">
                <a16:creationId xmlns:a16="http://schemas.microsoft.com/office/drawing/2014/main" id="{19520BC4-A284-BA44-B50C-51811BD03581}"/>
              </a:ext>
            </a:extLst>
          </p:cNvPr>
          <p:cNvGraphicFramePr/>
          <p:nvPr>
            <p:extLst>
              <p:ext uri="{D42A27DB-BD31-4B8C-83A1-F6EECF244321}">
                <p14:modId xmlns:p14="http://schemas.microsoft.com/office/powerpoint/2010/main" val="4217920313"/>
              </p:ext>
            </p:extLst>
          </p:nvPr>
        </p:nvGraphicFramePr>
        <p:xfrm>
          <a:off x="8147456" y="1910980"/>
          <a:ext cx="3678687" cy="334705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ones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ones least satisfied with their jobs in the Data Science landscape</a:t>
            </a:r>
          </a:p>
        </p:txBody>
      </p:sp>
      <p:sp>
        <p:nvSpPr>
          <p:cNvPr id="18" name="TextBox 17">
            <a:extLst>
              <a:ext uri="{FF2B5EF4-FFF2-40B4-BE49-F238E27FC236}">
                <a16:creationId xmlns:a16="http://schemas.microsoft.com/office/drawing/2014/main" id="{26531403-00B6-994B-9A44-7C0441243787}"/>
              </a:ext>
            </a:extLst>
          </p:cNvPr>
          <p:cNvSpPr txBox="1"/>
          <p:nvPr/>
        </p:nvSpPr>
        <p:spPr>
          <a:xfrm>
            <a:off x="273206" y="2523466"/>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or Business Analyst</a:t>
            </a:r>
          </a:p>
          <a:p>
            <a:pPr algn="r"/>
            <a:r>
              <a:rPr lang="en-US" sz="1200" dirty="0">
                <a:latin typeface="Times New Roman" panose="02020603050405020304" pitchFamily="18" charset="0"/>
                <a:cs typeface="Times New Roman" panose="02020603050405020304" pitchFamily="18" charset="0"/>
              </a:rPr>
              <a:t>1904 respondents²</a:t>
            </a:r>
          </a:p>
        </p:txBody>
      </p:sp>
      <p:sp>
        <p:nvSpPr>
          <p:cNvPr id="19" name="TextBox 18">
            <a:extLst>
              <a:ext uri="{FF2B5EF4-FFF2-40B4-BE49-F238E27FC236}">
                <a16:creationId xmlns:a16="http://schemas.microsoft.com/office/drawing/2014/main" id="{3B850E78-7A06-2242-A893-6D21BF9F4FA2}"/>
              </a:ext>
            </a:extLst>
          </p:cNvPr>
          <p:cNvSpPr txBox="1"/>
          <p:nvPr/>
        </p:nvSpPr>
        <p:spPr>
          <a:xfrm>
            <a:off x="273206" y="3477045"/>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Engineer, Data</a:t>
            </a:r>
          </a:p>
          <a:p>
            <a:pPr algn="r"/>
            <a:r>
              <a:rPr lang="en-US" sz="1200" dirty="0">
                <a:latin typeface="Times New Roman" panose="02020603050405020304" pitchFamily="18" charset="0"/>
                <a:cs typeface="Times New Roman" panose="02020603050405020304" pitchFamily="18" charset="0"/>
              </a:rPr>
              <a:t>1850 respondents²</a:t>
            </a:r>
          </a:p>
        </p:txBody>
      </p:sp>
      <p:sp>
        <p:nvSpPr>
          <p:cNvPr id="20" name="TextBox 19">
            <a:extLst>
              <a:ext uri="{FF2B5EF4-FFF2-40B4-BE49-F238E27FC236}">
                <a16:creationId xmlns:a16="http://schemas.microsoft.com/office/drawing/2014/main" id="{5DDA6342-05FF-E240-98E6-0236977F0645}"/>
              </a:ext>
            </a:extLst>
          </p:cNvPr>
          <p:cNvSpPr txBox="1"/>
          <p:nvPr/>
        </p:nvSpPr>
        <p:spPr>
          <a:xfrm>
            <a:off x="273206" y="4430624"/>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Scientist or ML Specialist</a:t>
            </a:r>
          </a:p>
          <a:p>
            <a:pPr algn="r"/>
            <a:r>
              <a:rPr lang="en-US" sz="1200" dirty="0">
                <a:latin typeface="Times New Roman" panose="02020603050405020304" pitchFamily="18" charset="0"/>
                <a:cs typeface="Times New Roman" panose="02020603050405020304" pitchFamily="18" charset="0"/>
              </a:rPr>
              <a:t>1822 respondents²</a:t>
            </a:r>
          </a:p>
        </p:txBody>
      </p:sp>
      <p:grpSp>
        <p:nvGrpSpPr>
          <p:cNvPr id="14" name="Group 13">
            <a:extLst>
              <a:ext uri="{FF2B5EF4-FFF2-40B4-BE49-F238E27FC236}">
                <a16:creationId xmlns:a16="http://schemas.microsoft.com/office/drawing/2014/main" id="{654BA003-446F-5E44-B3AF-A556C8D88BC5}"/>
              </a:ext>
            </a:extLst>
          </p:cNvPr>
          <p:cNvGrpSpPr/>
          <p:nvPr/>
        </p:nvGrpSpPr>
        <p:grpSpPr>
          <a:xfrm>
            <a:off x="8342319" y="1855828"/>
            <a:ext cx="2172302" cy="400110"/>
            <a:chOff x="8414268" y="1935776"/>
            <a:chExt cx="2172302" cy="400110"/>
          </a:xfrm>
        </p:grpSpPr>
        <p:sp>
          <p:nvSpPr>
            <p:cNvPr id="3" name="TextBox 2">
              <a:extLst>
                <a:ext uri="{FF2B5EF4-FFF2-40B4-BE49-F238E27FC236}">
                  <a16:creationId xmlns:a16="http://schemas.microsoft.com/office/drawing/2014/main" id="{14697155-2672-B141-85C0-EA6112129B75}"/>
                </a:ext>
              </a:extLst>
            </p:cNvPr>
            <p:cNvSpPr txBox="1"/>
            <p:nvPr/>
          </p:nvSpPr>
          <p:spPr>
            <a:xfrm>
              <a:off x="8800126" y="1935776"/>
              <a:ext cx="1367162" cy="400110"/>
            </a:xfrm>
            <a:prstGeom prst="rect">
              <a:avLst/>
            </a:prstGeom>
            <a:noFill/>
          </p:spPr>
          <p:txBody>
            <a:bodyPr wrap="square" rtlCol="0">
              <a:spAutoFit/>
            </a:bodyPr>
            <a:lstStyle/>
            <a:p>
              <a:pPr algn="ctr"/>
              <a:r>
                <a:rPr lang="en-US" sz="1000" dirty="0">
                  <a:solidFill>
                    <a:schemeClr val="bg2">
                      <a:lumMod val="25000"/>
                    </a:schemeClr>
                  </a:solidFill>
                  <a:latin typeface="Times New Roman" panose="02020603050405020304" pitchFamily="18" charset="0"/>
                  <a:cs typeface="Times New Roman" panose="02020603050405020304" pitchFamily="18" charset="0"/>
                </a:rPr>
                <a:t>Relative Job Satisfaction¹</a:t>
              </a:r>
            </a:p>
          </p:txBody>
        </p:sp>
        <p:cxnSp>
          <p:nvCxnSpPr>
            <p:cNvPr id="9" name="Straight Arrow Connector 8">
              <a:extLst>
                <a:ext uri="{FF2B5EF4-FFF2-40B4-BE49-F238E27FC236}">
                  <a16:creationId xmlns:a16="http://schemas.microsoft.com/office/drawing/2014/main" id="{E16E4D90-1717-634C-B037-0655A29AD3C0}"/>
                </a:ext>
              </a:extLst>
            </p:cNvPr>
            <p:cNvCxnSpPr>
              <a:cxnSpLocks/>
            </p:cNvCxnSpPr>
            <p:nvPr/>
          </p:nvCxnSpPr>
          <p:spPr>
            <a:xfrm flipV="1">
              <a:off x="9925238" y="2162465"/>
              <a:ext cx="395324" cy="667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36726FB-DDC7-5844-9E1B-6559B3A5681D}"/>
                </a:ext>
              </a:extLst>
            </p:cNvPr>
            <p:cNvSpPr>
              <a:spLocks noChangeAspect="1"/>
            </p:cNvSpPr>
            <p:nvPr/>
          </p:nvSpPr>
          <p:spPr>
            <a:xfrm>
              <a:off x="10406570" y="2071422"/>
              <a:ext cx="180000" cy="1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cxnSp>
          <p:nvCxnSpPr>
            <p:cNvPr id="11" name="Straight Arrow Connector 10">
              <a:extLst>
                <a:ext uri="{FF2B5EF4-FFF2-40B4-BE49-F238E27FC236}">
                  <a16:creationId xmlns:a16="http://schemas.microsoft.com/office/drawing/2014/main" id="{5537C76D-22BE-654F-A3CB-9D5BA24313CC}"/>
                </a:ext>
              </a:extLst>
            </p:cNvPr>
            <p:cNvCxnSpPr>
              <a:cxnSpLocks/>
            </p:cNvCxnSpPr>
            <p:nvPr/>
          </p:nvCxnSpPr>
          <p:spPr>
            <a:xfrm flipH="1">
              <a:off x="8682363" y="2169136"/>
              <a:ext cx="337353"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A7AC765-5BB5-AB44-808F-B9C130F310B6}"/>
                </a:ext>
              </a:extLst>
            </p:cNvPr>
            <p:cNvSpPr>
              <a:spLocks noChangeAspect="1"/>
            </p:cNvSpPr>
            <p:nvPr/>
          </p:nvSpPr>
          <p:spPr>
            <a:xfrm>
              <a:off x="8414268" y="2071422"/>
              <a:ext cx="18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gr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“In general, what drives you to look for a new job? Select all that apply.”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12 drivers were listed. In decreasing order of importance for the average developer, they were (excluding the 4 above): better work/life balance, trouble with leadership at my company, looking to relocate, having a bad day (or week or month) at work, trouble with my direct manager, just because, trouble with my teammates, wanting to share accomplishments with a wider network.</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What drives Data Professionals to look for a new job</a:t>
            </a:r>
          </a:p>
          <a:p>
            <a:r>
              <a:rPr lang="en-US" sz="1600" dirty="0">
                <a:latin typeface="Times New Roman" panose="02020603050405020304" pitchFamily="18" charset="0"/>
                <a:cs typeface="Times New Roman" panose="02020603050405020304" pitchFamily="18" charset="0"/>
              </a:rPr>
              <a:t>The 4 main drivers¹ are shown for Data or Business Analysts, Data Scientists or Machine Learning Specialists, and Data Engineers. Better compensation unanimously constitutes the main reason. However, the following three differ significantly according to the role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5604BC55-1A33-1A43-BFF6-C9E8CEB94514}"/>
              </a:ext>
            </a:extLst>
          </p:cNvPr>
          <p:cNvGrpSpPr/>
          <p:nvPr/>
        </p:nvGrpSpPr>
        <p:grpSpPr>
          <a:xfrm>
            <a:off x="605312" y="2345652"/>
            <a:ext cx="2265658" cy="461665"/>
            <a:chOff x="388177" y="2192744"/>
            <a:chExt cx="2265658"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192744"/>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Better</a:t>
              </a:r>
            </a:p>
            <a:p>
              <a:pPr algn="r"/>
              <a:r>
                <a:rPr lang="en-US" sz="1200" b="1" dirty="0">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605312" y="3078245"/>
            <a:ext cx="2265658" cy="461665"/>
            <a:chOff x="388177" y="2844426"/>
            <a:chExt cx="2265658"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44426"/>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Growth or Leadership Opportunities</a:t>
              </a:r>
              <a:endParaRPr lang="en-US" sz="1200" dirty="0">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605312" y="3821675"/>
            <a:ext cx="2265658" cy="461665"/>
            <a:chOff x="388177" y="3496108"/>
            <a:chExt cx="2265658"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496108"/>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Wanting to Work</a:t>
              </a:r>
            </a:p>
            <a:p>
              <a:pPr algn="r"/>
              <a:r>
                <a:rPr lang="en-US" sz="1200" b="1" dirty="0">
                  <a:latin typeface="Times New Roman" panose="02020603050405020304" pitchFamily="18" charset="0"/>
                  <a:cs typeface="Times New Roman" panose="02020603050405020304" pitchFamily="18" charset="0"/>
                </a:rPr>
                <a:t>With New Technologies</a:t>
              </a:r>
              <a:endParaRPr lang="en-US" sz="1200" dirty="0">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622507" y="4559271"/>
            <a:ext cx="2265658" cy="461665"/>
            <a:chOff x="388177" y="4147790"/>
            <a:chExt cx="2265658" cy="461665"/>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47790"/>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Curious About</a:t>
              </a:r>
            </a:p>
            <a:p>
              <a:pPr algn="r"/>
              <a:r>
                <a:rPr lang="en-US" sz="1200" b="1" dirty="0">
                  <a:latin typeface="Times New Roman" panose="02020603050405020304" pitchFamily="18" charset="0"/>
                  <a:cs typeface="Times New Roman" panose="02020603050405020304" pitchFamily="18" charset="0"/>
                </a:rPr>
                <a:t>Other Opportunities</a:t>
              </a:r>
              <a:endParaRPr lang="en-US" sz="1200" dirty="0">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1835" y="4162622"/>
              <a:ext cx="432000" cy="432000"/>
            </a:xfrm>
            <a:prstGeom prst="rect">
              <a:avLst/>
            </a:prstGeom>
          </p:spPr>
        </p:pic>
      </p:gr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2181367107"/>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10"/>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971957303"/>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936368941"/>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49420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“Imagine that you are deciding between two job offers with the same compensation, benefits, and location. Of the following factors, which 3 are MOST important to you?”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11 factors were listed. In decreasing order of importance for the average developer, they were (excluding the 4 above): remote work options, how widely used or impactful my work output would be, industry that I’d be working in, family friendliness, financial performance or funding status of the company or organization, specific department or team I’d be working on, diversity of the company organization.</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Most important job factors to Data Professionals </a:t>
            </a:r>
          </a:p>
          <a:p>
            <a:r>
              <a:rPr lang="en-US" sz="1600" dirty="0">
                <a:latin typeface="Times New Roman" panose="02020603050405020304" pitchFamily="18" charset="0"/>
                <a:cs typeface="Times New Roman" panose="02020603050405020304" pitchFamily="18" charset="0"/>
              </a:rPr>
              <a:t>Controlled for compensation, benefits and location, the 4 main factors¹ are shown for Data or Business Analysts, Data Scientists or Machine Learning Specialists, and Data Engineers. Opportunities for professional development is one of the most important component</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1705347094"/>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2"/>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046030664"/>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3635886406"/>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a:extLst>
              <a:ext uri="{FF2B5EF4-FFF2-40B4-BE49-F238E27FC236}">
                <a16:creationId xmlns:a16="http://schemas.microsoft.com/office/drawing/2014/main" id="{0008D728-8F64-1845-B483-A3CBED64121D}"/>
              </a:ext>
            </a:extLst>
          </p:cNvPr>
          <p:cNvGrpSpPr/>
          <p:nvPr/>
        </p:nvGrpSpPr>
        <p:grpSpPr>
          <a:xfrm>
            <a:off x="527275" y="2345652"/>
            <a:ext cx="2360890" cy="2767617"/>
            <a:chOff x="527275" y="2345652"/>
            <a:chExt cx="2360890" cy="2767617"/>
          </a:xfrm>
        </p:grpSpPr>
        <p:grpSp>
          <p:nvGrpSpPr>
            <p:cNvPr id="16" name="Group 15">
              <a:extLst>
                <a:ext uri="{FF2B5EF4-FFF2-40B4-BE49-F238E27FC236}">
                  <a16:creationId xmlns:a16="http://schemas.microsoft.com/office/drawing/2014/main" id="{9F830ACC-7C81-3C4C-AE83-D410EC13DD36}"/>
                </a:ext>
              </a:extLst>
            </p:cNvPr>
            <p:cNvGrpSpPr/>
            <p:nvPr/>
          </p:nvGrpSpPr>
          <p:grpSpPr>
            <a:xfrm>
              <a:off x="527275" y="3078245"/>
              <a:ext cx="2360890" cy="461665"/>
              <a:chOff x="527275" y="3078245"/>
              <a:chExt cx="2360890"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527275" y="307824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Flex time or</a:t>
                </a:r>
              </a:p>
              <a:p>
                <a:pPr algn="r"/>
                <a:r>
                  <a:rPr lang="en-US" sz="1200" b="1" dirty="0">
                    <a:latin typeface="Times New Roman" panose="02020603050405020304" pitchFamily="18" charset="0"/>
                    <a:cs typeface="Times New Roman" panose="02020603050405020304" pitchFamily="18" charset="0"/>
                  </a:rPr>
                  <a:t>a flexible schedule</a:t>
                </a:r>
                <a:endParaRPr lang="en-US" sz="1200" dirty="0">
                  <a:latin typeface="Times New Roman" panose="02020603050405020304" pitchFamily="18" charset="0"/>
                  <a:cs typeface="Times New Roman" panose="02020603050405020304" pitchFamily="18" charset="0"/>
                </a:endParaRPr>
              </a:p>
            </p:txBody>
          </p:sp>
          <p:pic>
            <p:nvPicPr>
              <p:cNvPr id="6" name="Graphic 5" descr="Clock outline">
                <a:extLst>
                  <a:ext uri="{FF2B5EF4-FFF2-40B4-BE49-F238E27FC236}">
                    <a16:creationId xmlns:a16="http://schemas.microsoft.com/office/drawing/2014/main" id="{F1564DFE-CDCC-044C-AA6F-1D9128A2CA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6165" y="3089196"/>
                <a:ext cx="432000" cy="432000"/>
              </a:xfrm>
              <a:prstGeom prst="rect">
                <a:avLst/>
              </a:prstGeom>
            </p:spPr>
          </p:pic>
        </p:grpSp>
        <p:grpSp>
          <p:nvGrpSpPr>
            <p:cNvPr id="18" name="Group 17">
              <a:extLst>
                <a:ext uri="{FF2B5EF4-FFF2-40B4-BE49-F238E27FC236}">
                  <a16:creationId xmlns:a16="http://schemas.microsoft.com/office/drawing/2014/main" id="{07B007DB-48CE-104A-AF75-C0E3C4E0630C}"/>
                </a:ext>
              </a:extLst>
            </p:cNvPr>
            <p:cNvGrpSpPr/>
            <p:nvPr/>
          </p:nvGrpSpPr>
          <p:grpSpPr>
            <a:xfrm>
              <a:off x="527275" y="3821675"/>
              <a:ext cx="2360890" cy="461665"/>
              <a:chOff x="527275" y="3821675"/>
              <a:chExt cx="2360890"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527275" y="382167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Office environment</a:t>
                </a:r>
              </a:p>
              <a:p>
                <a:pPr algn="r"/>
                <a:r>
                  <a:rPr lang="en-US" sz="1200" b="1" dirty="0">
                    <a:latin typeface="Times New Roman" panose="02020603050405020304" pitchFamily="18" charset="0"/>
                    <a:cs typeface="Times New Roman" panose="02020603050405020304" pitchFamily="18" charset="0"/>
                  </a:rPr>
                  <a:t>or company culture</a:t>
                </a:r>
                <a:endParaRPr lang="en-US" sz="1200" dirty="0">
                  <a:latin typeface="Times New Roman" panose="02020603050405020304" pitchFamily="18" charset="0"/>
                  <a:cs typeface="Times New Roman" panose="02020603050405020304" pitchFamily="18" charset="0"/>
                </a:endParaRPr>
              </a:p>
            </p:txBody>
          </p:sp>
          <p:pic>
            <p:nvPicPr>
              <p:cNvPr id="8" name="Graphic 7" descr="Cheers outline">
                <a:extLst>
                  <a:ext uri="{FF2B5EF4-FFF2-40B4-BE49-F238E27FC236}">
                    <a16:creationId xmlns:a16="http://schemas.microsoft.com/office/drawing/2014/main" id="{68EEE46C-209D-0442-8BAF-7E3E4A25D3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56165" y="3833144"/>
                <a:ext cx="432000" cy="432000"/>
              </a:xfrm>
              <a:prstGeom prst="rect">
                <a:avLst/>
              </a:prstGeom>
            </p:spPr>
          </p:pic>
        </p:grpSp>
        <p:grpSp>
          <p:nvGrpSpPr>
            <p:cNvPr id="19" name="Group 18">
              <a:extLst>
                <a:ext uri="{FF2B5EF4-FFF2-40B4-BE49-F238E27FC236}">
                  <a16:creationId xmlns:a16="http://schemas.microsoft.com/office/drawing/2014/main" id="{F6A2596D-C836-0F43-B540-EFF4F98EB034}"/>
                </a:ext>
              </a:extLst>
            </p:cNvPr>
            <p:cNvGrpSpPr/>
            <p:nvPr/>
          </p:nvGrpSpPr>
          <p:grpSpPr>
            <a:xfrm>
              <a:off x="544470" y="4466938"/>
              <a:ext cx="2343695" cy="646331"/>
              <a:chOff x="544470" y="4466938"/>
              <a:chExt cx="2343695" cy="646331"/>
            </a:xfrm>
          </p:grpSpPr>
          <p:sp>
            <p:nvSpPr>
              <p:cNvPr id="37" name="TextBox 36">
                <a:extLst>
                  <a:ext uri="{FF2B5EF4-FFF2-40B4-BE49-F238E27FC236}">
                    <a16:creationId xmlns:a16="http://schemas.microsoft.com/office/drawing/2014/main" id="{39C6ED03-501C-1346-B657-947554364C1B}"/>
                  </a:ext>
                </a:extLst>
              </p:cNvPr>
              <p:cNvSpPr txBox="1"/>
              <p:nvPr/>
            </p:nvSpPr>
            <p:spPr>
              <a:xfrm>
                <a:off x="544470" y="4466938"/>
                <a:ext cx="1878037" cy="646331"/>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Languages, frameworks, and other technologies I’d be working with</a:t>
                </a:r>
                <a:endParaRPr lang="en-US" sz="1200" dirty="0">
                  <a:latin typeface="Times New Roman" panose="02020603050405020304" pitchFamily="18" charset="0"/>
                  <a:cs typeface="Times New Roman" panose="02020603050405020304" pitchFamily="18" charset="0"/>
                </a:endParaRPr>
              </a:p>
            </p:txBody>
          </p:sp>
          <p:pic>
            <p:nvPicPr>
              <p:cNvPr id="12" name="Graphic 11" descr="Web design outline">
                <a:extLst>
                  <a:ext uri="{FF2B5EF4-FFF2-40B4-BE49-F238E27FC236}">
                    <a16:creationId xmlns:a16="http://schemas.microsoft.com/office/drawing/2014/main" id="{FC57E285-063A-B540-80CB-A9697B460C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56165" y="4574103"/>
                <a:ext cx="432000" cy="432000"/>
              </a:xfrm>
              <a:prstGeom prst="rect">
                <a:avLst/>
              </a:prstGeom>
            </p:spPr>
          </p:pic>
        </p:grpSp>
        <p:grpSp>
          <p:nvGrpSpPr>
            <p:cNvPr id="15" name="Group 14">
              <a:extLst>
                <a:ext uri="{FF2B5EF4-FFF2-40B4-BE49-F238E27FC236}">
                  <a16:creationId xmlns:a16="http://schemas.microsoft.com/office/drawing/2014/main" id="{D682B3C7-88B1-B045-A019-2D346C1480D3}"/>
                </a:ext>
              </a:extLst>
            </p:cNvPr>
            <p:cNvGrpSpPr/>
            <p:nvPr/>
          </p:nvGrpSpPr>
          <p:grpSpPr>
            <a:xfrm>
              <a:off x="527275" y="2345652"/>
              <a:ext cx="2360890" cy="461665"/>
              <a:chOff x="527275" y="2345652"/>
              <a:chExt cx="2360890"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527275" y="2345652"/>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Opportunities for professional development</a:t>
                </a:r>
              </a:p>
            </p:txBody>
          </p:sp>
          <p:pic>
            <p:nvPicPr>
              <p:cNvPr id="14" name="Graphic 13" descr="Business Growth outline">
                <a:extLst>
                  <a:ext uri="{FF2B5EF4-FFF2-40B4-BE49-F238E27FC236}">
                    <a16:creationId xmlns:a16="http://schemas.microsoft.com/office/drawing/2014/main" id="{8401D154-7DB7-B34F-A5CE-546CE21F79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56165" y="2361277"/>
                <a:ext cx="432000" cy="432000"/>
              </a:xfrm>
              <a:prstGeom prst="rect">
                <a:avLst/>
              </a:prstGeom>
            </p:spPr>
          </p:pic>
        </p:grpSp>
      </p:grpSp>
    </p:spTree>
    <p:extLst>
      <p:ext uri="{BB962C8B-B14F-4D97-AF65-F5344CB8AC3E}">
        <p14:creationId xmlns:p14="http://schemas.microsoft.com/office/powerpoint/2010/main" val="334578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2378</TotalTime>
  <Words>760</Words>
  <Application>Microsoft Macintosh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Heiji</dc:creator>
  <cp:lastModifiedBy>Felipe Heiji</cp:lastModifiedBy>
  <cp:revision>110</cp:revision>
  <dcterms:created xsi:type="dcterms:W3CDTF">2021-06-13T05:32:10Z</dcterms:created>
  <dcterms:modified xsi:type="dcterms:W3CDTF">2021-06-14T22:28:25Z</dcterms:modified>
</cp:coreProperties>
</file>