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3.jpeg" ContentType="image/jpeg"/>
  <Override PartName="/ppt/media/image1.jpeg" ContentType="image/jpeg"/>
  <Override PartName="/ppt/media/image2.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sldImg"/>
          </p:nvPr>
        </p:nvSpPr>
        <p:spPr>
          <a:xfrm>
            <a:off x="533520" y="764280"/>
            <a:ext cx="6704640" cy="3771360"/>
          </a:xfrm>
          <a:prstGeom prst="rect">
            <a:avLst/>
          </a:prstGeom>
        </p:spPr>
        <p:txBody>
          <a:bodyPr lIns="0" rIns="0" tIns="0" bIns="0" anchor="ctr">
            <a:noAutofit/>
          </a:bodyPr>
          <a:p>
            <a:pPr algn="ctr"/>
            <a:r>
              <a:rPr b="0" lang="en-US" sz="4400" spc="-1" strike="noStrike">
                <a:latin typeface="Arial"/>
              </a:rPr>
              <a:t>Click to move the slide</a:t>
            </a:r>
            <a:endParaRPr b="0" lang="en-US" sz="4400" spc="-1" strike="noStrike">
              <a:latin typeface="Arial"/>
            </a:endParaRPr>
          </a:p>
        </p:txBody>
      </p:sp>
      <p:sp>
        <p:nvSpPr>
          <p:cNvPr id="77"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78"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 </a:t>
            </a:r>
            <a:endParaRPr b="0" lang="en-US" sz="1400" spc="-1" strike="noStrike">
              <a:latin typeface="Times New Roman"/>
            </a:endParaRPr>
          </a:p>
        </p:txBody>
      </p:sp>
      <p:sp>
        <p:nvSpPr>
          <p:cNvPr id="79"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 </a:t>
            </a:r>
            <a:endParaRPr b="0" lang="en-US" sz="1400" spc="-1" strike="noStrike">
              <a:latin typeface="Times New Roman"/>
            </a:endParaRPr>
          </a:p>
        </p:txBody>
      </p:sp>
      <p:sp>
        <p:nvSpPr>
          <p:cNvPr id="80"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 </a:t>
            </a:r>
            <a:endParaRPr b="0" lang="en-US" sz="1400" spc="-1" strike="noStrike">
              <a:latin typeface="Times New Roman"/>
            </a:endParaRPr>
          </a:p>
        </p:txBody>
      </p:sp>
      <p:sp>
        <p:nvSpPr>
          <p:cNvPr id="81"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37E7F164-7227-487D-ABB9-51738209B18F}"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sldImg"/>
          </p:nvPr>
        </p:nvSpPr>
        <p:spPr>
          <a:xfrm>
            <a:off x="1107000" y="812520"/>
            <a:ext cx="5344920" cy="4008600"/>
          </a:xfrm>
          <a:prstGeom prst="rect">
            <a:avLst/>
          </a:prstGeom>
        </p:spPr>
      </p:sp>
      <p:sp>
        <p:nvSpPr>
          <p:cNvPr id="95" name="PlaceHolder 2"/>
          <p:cNvSpPr>
            <a:spLocks noGrp="1"/>
          </p:cNvSpPr>
          <p:nvPr>
            <p:ph type="body"/>
          </p:nvPr>
        </p:nvSpPr>
        <p:spPr>
          <a:xfrm>
            <a:off x="756000" y="5078520"/>
            <a:ext cx="6047280" cy="4811040"/>
          </a:xfrm>
          <a:prstGeom prst="rect">
            <a:avLst/>
          </a:prstGeom>
        </p:spPr>
        <p:txBody>
          <a:bodyPr lIns="0" rIns="0" tIns="0" bIns="0">
            <a:spAutoFit/>
          </a:bodyPr>
          <a:p>
            <a:pPr marL="216000" indent="-216000">
              <a:lnSpc>
                <a:spcPct val="100000"/>
              </a:lnSpc>
            </a:pPr>
            <a:r>
              <a:rPr b="0" lang="en-US" sz="2000" spc="-1" strike="noStrike">
                <a:latin typeface="Arial"/>
              </a:rPr>
              <a:t>Thanks to the open source tools we have in the industry today, many developers from different backgrounds can work together on large-scale complex projects.</a:t>
            </a:r>
            <a:endParaRPr b="0" lang="en-US"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sldImg"/>
          </p:nvPr>
        </p:nvSpPr>
        <p:spPr>
          <a:xfrm>
            <a:off x="1107000" y="812520"/>
            <a:ext cx="5344920" cy="4008600"/>
          </a:xfrm>
          <a:prstGeom prst="rect">
            <a:avLst/>
          </a:prstGeom>
        </p:spPr>
      </p:sp>
      <p:sp>
        <p:nvSpPr>
          <p:cNvPr id="97" name="PlaceHolder 2"/>
          <p:cNvSpPr>
            <a:spLocks noGrp="1"/>
          </p:cNvSpPr>
          <p:nvPr>
            <p:ph type="body"/>
          </p:nvPr>
        </p:nvSpPr>
        <p:spPr>
          <a:xfrm>
            <a:off x="756000" y="5078520"/>
            <a:ext cx="6047280" cy="4811040"/>
          </a:xfrm>
          <a:prstGeom prst="rect">
            <a:avLst/>
          </a:prstGeom>
        </p:spPr>
        <p:txBody>
          <a:bodyPr lIns="0" rIns="0" tIns="0" bIns="0">
            <a:spAutoFit/>
          </a:bodyPr>
          <a:p>
            <a:pPr marL="216000" indent="-216000">
              <a:lnSpc>
                <a:spcPct val="100000"/>
              </a:lnSpc>
            </a:pPr>
            <a:r>
              <a:rPr b="0" lang="en-US" sz="2000" spc="-1" strike="noStrike">
                <a:latin typeface="Arial"/>
              </a:rPr>
              <a:t>Thanks to the open source tools we have in the industry today, many developers from different backgrounds can work together on large-scale complex projects.</a:t>
            </a:r>
            <a:endParaRPr b="0" lang="en-US"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sldImg"/>
          </p:nvPr>
        </p:nvSpPr>
        <p:spPr>
          <a:xfrm>
            <a:off x="1107000" y="812520"/>
            <a:ext cx="5344920" cy="4008600"/>
          </a:xfrm>
          <a:prstGeom prst="rect">
            <a:avLst/>
          </a:prstGeom>
        </p:spPr>
      </p:sp>
      <p:sp>
        <p:nvSpPr>
          <p:cNvPr id="99" name="PlaceHolder 2"/>
          <p:cNvSpPr>
            <a:spLocks noGrp="1"/>
          </p:cNvSpPr>
          <p:nvPr>
            <p:ph type="body"/>
          </p:nvPr>
        </p:nvSpPr>
        <p:spPr>
          <a:xfrm>
            <a:off x="756000" y="5078520"/>
            <a:ext cx="6047280" cy="4811040"/>
          </a:xfrm>
          <a:prstGeom prst="rect">
            <a:avLst/>
          </a:prstGeom>
        </p:spPr>
        <p:txBody>
          <a:bodyPr lIns="0" rIns="0" tIns="0" bIns="0">
            <a:spAutoFit/>
          </a:bodyPr>
          <a:p>
            <a:pPr marL="216000" indent="-216000">
              <a:lnSpc>
                <a:spcPct val="100000"/>
              </a:lnSpc>
            </a:pPr>
            <a:r>
              <a:rPr b="0" lang="en-US" sz="2000" spc="-1" strike="noStrike">
                <a:latin typeface="Arial"/>
              </a:rPr>
              <a:t>Today’s data landscape is vast. It’s actually more of an ocean rather than a landscape! I can’t show this in one or two slides so you can check it out at the link below. Matt Turck updates this every year and we have the 2021 version now. There are many regions here going from infrastructure (data warehouses, data lakes, data governance, …) to analytics (BI platforms, visualization, log analytics, ...) to machine learning and AI and then to building applications in the enterprise. While we expect everyone to work by that common language called code, these ecosystems enforce their own rules and encourage certain practices.</a:t>
            </a:r>
            <a:endParaRPr b="0" lang="en-US"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sldImg"/>
          </p:nvPr>
        </p:nvSpPr>
        <p:spPr>
          <a:xfrm>
            <a:off x="1107000" y="812520"/>
            <a:ext cx="5344920" cy="4008600"/>
          </a:xfrm>
          <a:prstGeom prst="rect">
            <a:avLst/>
          </a:prstGeom>
        </p:spPr>
      </p:sp>
      <p:sp>
        <p:nvSpPr>
          <p:cNvPr id="101" name="PlaceHolder 2"/>
          <p:cNvSpPr>
            <a:spLocks noGrp="1"/>
          </p:cNvSpPr>
          <p:nvPr>
            <p:ph type="body"/>
          </p:nvPr>
        </p:nvSpPr>
        <p:spPr>
          <a:xfrm>
            <a:off x="756000" y="5078520"/>
            <a:ext cx="6047280" cy="4811040"/>
          </a:xfrm>
          <a:prstGeom prst="rect">
            <a:avLst/>
          </a:prstGeom>
        </p:spPr>
        <p:txBody>
          <a:bodyPr lIns="0" rIns="0" tIns="0" bIns="0">
            <a:spAutoFit/>
          </a:bodyPr>
          <a:p>
            <a:pPr marL="216000" indent="-216000">
              <a:lnSpc>
                <a:spcPct val="100000"/>
              </a:lnSpc>
            </a:pPr>
            <a:r>
              <a:rPr b="0" lang="en-US" sz="2000" spc="-1" strike="noStrike">
                <a:latin typeface="Arial"/>
              </a:rPr>
              <a:t>Thanks to the open source tools we have in the industry today, many developers from different backgrounds can work together on large-scale complex projects.</a:t>
            </a:r>
            <a:endParaRPr b="0" lang="en-US"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sldImg"/>
          </p:nvPr>
        </p:nvSpPr>
        <p:spPr>
          <a:xfrm>
            <a:off x="1107000" y="812520"/>
            <a:ext cx="5344920" cy="4008600"/>
          </a:xfrm>
          <a:prstGeom prst="rect">
            <a:avLst/>
          </a:prstGeom>
        </p:spPr>
      </p:sp>
      <p:sp>
        <p:nvSpPr>
          <p:cNvPr id="103" name="PlaceHolder 2"/>
          <p:cNvSpPr>
            <a:spLocks noGrp="1"/>
          </p:cNvSpPr>
          <p:nvPr>
            <p:ph type="body"/>
          </p:nvPr>
        </p:nvSpPr>
        <p:spPr>
          <a:xfrm>
            <a:off x="756000" y="5078520"/>
            <a:ext cx="6047280" cy="4811040"/>
          </a:xfrm>
          <a:prstGeom prst="rect">
            <a:avLst/>
          </a:prstGeom>
        </p:spPr>
        <p:txBody>
          <a:bodyPr lIns="0" rIns="0" tIns="0" bIns="0">
            <a:spAutoFit/>
          </a:bodyPr>
          <a:p>
            <a:pPr marL="216000" indent="-216000">
              <a:lnSpc>
                <a:spcPct val="100000"/>
              </a:lnSpc>
            </a:pPr>
            <a:r>
              <a:rPr b="0" lang="en-US" sz="2000" spc="-1" strike="noStrike">
                <a:latin typeface="Arial"/>
              </a:rPr>
              <a:t>Thanks to the open source tools we have in the industry today, many developers from different backgrounds can work together on large-scale complex projects.</a:t>
            </a:r>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408600"/>
            <a:ext cx="9071280" cy="1262160"/>
          </a:xfrm>
          <a:prstGeom prst="rect">
            <a:avLst/>
          </a:prstGeom>
        </p:spPr>
        <p:txBody>
          <a:bodyPr lIns="0" rIns="0" tIns="0" bIns="0" anchor="ctr">
            <a:spAutoFit/>
          </a:bodyPr>
          <a:p>
            <a:pPr algn="ctr"/>
            <a:endParaRPr b="0" lang="en-US" sz="4400" spc="-1" strike="noStrike">
              <a:latin typeface="Arial"/>
            </a:endParaRPr>
          </a:p>
        </p:txBody>
      </p:sp>
      <p:sp>
        <p:nvSpPr>
          <p:cNvPr id="24" name="PlaceHolder 2"/>
          <p:cNvSpPr>
            <a:spLocks noGrp="1"/>
          </p:cNvSpPr>
          <p:nvPr>
            <p:ph type="body"/>
          </p:nvPr>
        </p:nvSpPr>
        <p:spPr>
          <a:xfrm>
            <a:off x="504000" y="2020680"/>
            <a:ext cx="9071280" cy="2229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04000" y="4462920"/>
            <a:ext cx="9071280" cy="2229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408600"/>
            <a:ext cx="9071280" cy="1262160"/>
          </a:xfrm>
          <a:prstGeom prst="rect">
            <a:avLst/>
          </a:prstGeom>
        </p:spPr>
        <p:txBody>
          <a:bodyPr lIns="0" rIns="0" tIns="0" bIns="0" anchor="ctr">
            <a:spAutoFit/>
          </a:bodyPr>
          <a:p>
            <a:pPr algn="ctr"/>
            <a:endParaRPr b="0" lang="en-US" sz="4400" spc="-1" strike="noStrike">
              <a:latin typeface="Arial"/>
            </a:endParaRPr>
          </a:p>
        </p:txBody>
      </p:sp>
      <p:sp>
        <p:nvSpPr>
          <p:cNvPr id="27" name="PlaceHolder 2"/>
          <p:cNvSpPr>
            <a:spLocks noGrp="1"/>
          </p:cNvSpPr>
          <p:nvPr>
            <p:ph type="body"/>
          </p:nvPr>
        </p:nvSpPr>
        <p:spPr>
          <a:xfrm>
            <a:off x="504000" y="2020680"/>
            <a:ext cx="4426560" cy="2229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152320" y="2020680"/>
            <a:ext cx="4426560" cy="2229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504000" y="4462920"/>
            <a:ext cx="4426560" cy="2229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5152320" y="4462920"/>
            <a:ext cx="4426560" cy="2229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408600"/>
            <a:ext cx="9071280" cy="1262160"/>
          </a:xfrm>
          <a:prstGeom prst="rect">
            <a:avLst/>
          </a:prstGeom>
        </p:spPr>
        <p:txBody>
          <a:bodyPr lIns="0" rIns="0" tIns="0" bIns="0" anchor="ctr">
            <a:spAutoFit/>
          </a:bodyPr>
          <a:p>
            <a:pPr algn="ctr"/>
            <a:endParaRPr b="0" lang="en-US" sz="4400" spc="-1" strike="noStrike">
              <a:latin typeface="Arial"/>
            </a:endParaRPr>
          </a:p>
        </p:txBody>
      </p:sp>
      <p:sp>
        <p:nvSpPr>
          <p:cNvPr id="32" name="PlaceHolder 2"/>
          <p:cNvSpPr>
            <a:spLocks noGrp="1"/>
          </p:cNvSpPr>
          <p:nvPr>
            <p:ph type="body"/>
          </p:nvPr>
        </p:nvSpPr>
        <p:spPr>
          <a:xfrm>
            <a:off x="504000" y="2020680"/>
            <a:ext cx="2920680" cy="2229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571200" y="2020680"/>
            <a:ext cx="2920680" cy="2229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638040" y="2020680"/>
            <a:ext cx="2920680" cy="2229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504000" y="4462920"/>
            <a:ext cx="2920680" cy="2229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571200" y="4462920"/>
            <a:ext cx="2920680" cy="2229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638040" y="4462920"/>
            <a:ext cx="2920680" cy="2229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408600"/>
            <a:ext cx="9071280" cy="1262160"/>
          </a:xfrm>
          <a:prstGeom prst="rect">
            <a:avLst/>
          </a:prstGeom>
        </p:spPr>
        <p:txBody>
          <a:bodyPr lIns="0" rIns="0" tIns="0" bIns="0" anchor="ctr">
            <a:spAutoFit/>
          </a:bodyPr>
          <a:p>
            <a:pPr algn="ctr"/>
            <a:endParaRPr b="0" lang="en-US" sz="4400" spc="-1" strike="noStrike">
              <a:latin typeface="Arial"/>
            </a:endParaRPr>
          </a:p>
        </p:txBody>
      </p:sp>
      <p:sp>
        <p:nvSpPr>
          <p:cNvPr id="41" name="PlaceHolder 2"/>
          <p:cNvSpPr>
            <a:spLocks noGrp="1"/>
          </p:cNvSpPr>
          <p:nvPr>
            <p:ph type="subTitle"/>
          </p:nvPr>
        </p:nvSpPr>
        <p:spPr>
          <a:xfrm>
            <a:off x="504000" y="2020680"/>
            <a:ext cx="9071280" cy="46749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408600"/>
            <a:ext cx="9071280" cy="1262160"/>
          </a:xfrm>
          <a:prstGeom prst="rect">
            <a:avLst/>
          </a:prstGeom>
        </p:spPr>
        <p:txBody>
          <a:bodyPr lIns="0" rIns="0" tIns="0" bIns="0" anchor="ctr">
            <a:spAutoFit/>
          </a:bodyPr>
          <a:p>
            <a:pPr algn="ctr"/>
            <a:endParaRPr b="0" lang="en-US" sz="4400" spc="-1" strike="noStrike">
              <a:latin typeface="Arial"/>
            </a:endParaRPr>
          </a:p>
        </p:txBody>
      </p:sp>
      <p:sp>
        <p:nvSpPr>
          <p:cNvPr id="43" name="PlaceHolder 2"/>
          <p:cNvSpPr>
            <a:spLocks noGrp="1"/>
          </p:cNvSpPr>
          <p:nvPr>
            <p:ph type="body"/>
          </p:nvPr>
        </p:nvSpPr>
        <p:spPr>
          <a:xfrm>
            <a:off x="504000" y="2020680"/>
            <a:ext cx="9071280" cy="4674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408600"/>
            <a:ext cx="9071280" cy="1262160"/>
          </a:xfrm>
          <a:prstGeom prst="rect">
            <a:avLst/>
          </a:prstGeom>
        </p:spPr>
        <p:txBody>
          <a:bodyPr lIns="0" rIns="0" tIns="0" bIns="0" anchor="ctr">
            <a:spAutoFit/>
          </a:bodyPr>
          <a:p>
            <a:pPr algn="ctr"/>
            <a:endParaRPr b="0" lang="en-US" sz="4400" spc="-1" strike="noStrike">
              <a:latin typeface="Arial"/>
            </a:endParaRPr>
          </a:p>
        </p:txBody>
      </p:sp>
      <p:sp>
        <p:nvSpPr>
          <p:cNvPr id="45" name="PlaceHolder 2"/>
          <p:cNvSpPr>
            <a:spLocks noGrp="1"/>
          </p:cNvSpPr>
          <p:nvPr>
            <p:ph type="body"/>
          </p:nvPr>
        </p:nvSpPr>
        <p:spPr>
          <a:xfrm>
            <a:off x="504000" y="2020680"/>
            <a:ext cx="4426560" cy="467496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5152320" y="2020680"/>
            <a:ext cx="4426560" cy="4674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408600"/>
            <a:ext cx="9071280" cy="126216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408600"/>
            <a:ext cx="9071280" cy="58518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408600"/>
            <a:ext cx="9071280" cy="1262160"/>
          </a:xfrm>
          <a:prstGeom prst="rect">
            <a:avLst/>
          </a:prstGeom>
        </p:spPr>
        <p:txBody>
          <a:bodyPr lIns="0" rIns="0" tIns="0" bIns="0" anchor="ctr">
            <a:spAutoFit/>
          </a:bodyPr>
          <a:p>
            <a:pPr algn="ctr"/>
            <a:endParaRPr b="0" lang="en-US" sz="4400" spc="-1" strike="noStrike">
              <a:latin typeface="Arial"/>
            </a:endParaRPr>
          </a:p>
        </p:txBody>
      </p:sp>
      <p:sp>
        <p:nvSpPr>
          <p:cNvPr id="50" name="PlaceHolder 2"/>
          <p:cNvSpPr>
            <a:spLocks noGrp="1"/>
          </p:cNvSpPr>
          <p:nvPr>
            <p:ph type="body"/>
          </p:nvPr>
        </p:nvSpPr>
        <p:spPr>
          <a:xfrm>
            <a:off x="504000" y="2020680"/>
            <a:ext cx="4426560" cy="2229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5152320" y="2020680"/>
            <a:ext cx="4426560" cy="467496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504000" y="4462920"/>
            <a:ext cx="4426560" cy="2229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408600"/>
            <a:ext cx="9071280" cy="1262160"/>
          </a:xfrm>
          <a:prstGeom prst="rect">
            <a:avLst/>
          </a:prstGeom>
        </p:spPr>
        <p:txBody>
          <a:bodyPr lIns="0" rIns="0" tIns="0" bIns="0" anchor="ctr">
            <a:spAutoFit/>
          </a:bodyPr>
          <a:p>
            <a:pPr algn="ctr"/>
            <a:endParaRPr b="0" lang="en-US" sz="4400" spc="-1" strike="noStrike">
              <a:latin typeface="Arial"/>
            </a:endParaRPr>
          </a:p>
        </p:txBody>
      </p:sp>
      <p:sp>
        <p:nvSpPr>
          <p:cNvPr id="3" name="PlaceHolder 2"/>
          <p:cNvSpPr>
            <a:spLocks noGrp="1"/>
          </p:cNvSpPr>
          <p:nvPr>
            <p:ph type="subTitle"/>
          </p:nvPr>
        </p:nvSpPr>
        <p:spPr>
          <a:xfrm>
            <a:off x="504000" y="2020680"/>
            <a:ext cx="9071280" cy="46749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408600"/>
            <a:ext cx="9071280" cy="1262160"/>
          </a:xfrm>
          <a:prstGeom prst="rect">
            <a:avLst/>
          </a:prstGeom>
        </p:spPr>
        <p:txBody>
          <a:bodyPr lIns="0" rIns="0" tIns="0" bIns="0" anchor="ctr">
            <a:spAutoFit/>
          </a:bodyPr>
          <a:p>
            <a:pPr algn="ctr"/>
            <a:endParaRPr b="0" lang="en-US" sz="4400" spc="-1" strike="noStrike">
              <a:latin typeface="Arial"/>
            </a:endParaRPr>
          </a:p>
        </p:txBody>
      </p:sp>
      <p:sp>
        <p:nvSpPr>
          <p:cNvPr id="54" name="PlaceHolder 2"/>
          <p:cNvSpPr>
            <a:spLocks noGrp="1"/>
          </p:cNvSpPr>
          <p:nvPr>
            <p:ph type="body"/>
          </p:nvPr>
        </p:nvSpPr>
        <p:spPr>
          <a:xfrm>
            <a:off x="504000" y="2020680"/>
            <a:ext cx="4426560" cy="467496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5152320" y="2020680"/>
            <a:ext cx="4426560" cy="2229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5152320" y="4462920"/>
            <a:ext cx="4426560" cy="2229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408600"/>
            <a:ext cx="9071280" cy="1262160"/>
          </a:xfrm>
          <a:prstGeom prst="rect">
            <a:avLst/>
          </a:prstGeom>
        </p:spPr>
        <p:txBody>
          <a:bodyPr lIns="0" rIns="0" tIns="0" bIns="0" anchor="ctr">
            <a:spAutoFit/>
          </a:bodyPr>
          <a:p>
            <a:pPr algn="ctr"/>
            <a:endParaRPr b="0" lang="en-US" sz="4400" spc="-1" strike="noStrike">
              <a:latin typeface="Arial"/>
            </a:endParaRPr>
          </a:p>
        </p:txBody>
      </p:sp>
      <p:sp>
        <p:nvSpPr>
          <p:cNvPr id="58" name="PlaceHolder 2"/>
          <p:cNvSpPr>
            <a:spLocks noGrp="1"/>
          </p:cNvSpPr>
          <p:nvPr>
            <p:ph type="body"/>
          </p:nvPr>
        </p:nvSpPr>
        <p:spPr>
          <a:xfrm>
            <a:off x="504000" y="2020680"/>
            <a:ext cx="4426560" cy="2229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5152320" y="2020680"/>
            <a:ext cx="4426560" cy="2229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504000" y="4462920"/>
            <a:ext cx="9071280" cy="2229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408600"/>
            <a:ext cx="9071280" cy="1262160"/>
          </a:xfrm>
          <a:prstGeom prst="rect">
            <a:avLst/>
          </a:prstGeom>
        </p:spPr>
        <p:txBody>
          <a:bodyPr lIns="0" rIns="0" tIns="0" bIns="0" anchor="ctr">
            <a:spAutoFit/>
          </a:bodyPr>
          <a:p>
            <a:pPr algn="ctr"/>
            <a:endParaRPr b="0" lang="en-US" sz="4400" spc="-1" strike="noStrike">
              <a:latin typeface="Arial"/>
            </a:endParaRPr>
          </a:p>
        </p:txBody>
      </p:sp>
      <p:sp>
        <p:nvSpPr>
          <p:cNvPr id="62" name="PlaceHolder 2"/>
          <p:cNvSpPr>
            <a:spLocks noGrp="1"/>
          </p:cNvSpPr>
          <p:nvPr>
            <p:ph type="body"/>
          </p:nvPr>
        </p:nvSpPr>
        <p:spPr>
          <a:xfrm>
            <a:off x="504000" y="2020680"/>
            <a:ext cx="9071280" cy="2229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504000" y="4462920"/>
            <a:ext cx="9071280" cy="2229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408600"/>
            <a:ext cx="9071280" cy="1262160"/>
          </a:xfrm>
          <a:prstGeom prst="rect">
            <a:avLst/>
          </a:prstGeom>
        </p:spPr>
        <p:txBody>
          <a:bodyPr lIns="0" rIns="0" tIns="0" bIns="0" anchor="ctr">
            <a:spAutoFit/>
          </a:bodyPr>
          <a:p>
            <a:pPr algn="ctr"/>
            <a:endParaRPr b="0" lang="en-US" sz="4400" spc="-1" strike="noStrike">
              <a:latin typeface="Arial"/>
            </a:endParaRPr>
          </a:p>
        </p:txBody>
      </p:sp>
      <p:sp>
        <p:nvSpPr>
          <p:cNvPr id="65" name="PlaceHolder 2"/>
          <p:cNvSpPr>
            <a:spLocks noGrp="1"/>
          </p:cNvSpPr>
          <p:nvPr>
            <p:ph type="body"/>
          </p:nvPr>
        </p:nvSpPr>
        <p:spPr>
          <a:xfrm>
            <a:off x="504000" y="2020680"/>
            <a:ext cx="4426560" cy="2229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5152320" y="2020680"/>
            <a:ext cx="4426560" cy="2229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504000" y="4462920"/>
            <a:ext cx="4426560" cy="2229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5152320" y="4462920"/>
            <a:ext cx="4426560" cy="2229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408600"/>
            <a:ext cx="9071280" cy="1262160"/>
          </a:xfrm>
          <a:prstGeom prst="rect">
            <a:avLst/>
          </a:prstGeom>
        </p:spPr>
        <p:txBody>
          <a:bodyPr lIns="0" rIns="0" tIns="0" bIns="0" anchor="ctr">
            <a:spAutoFit/>
          </a:bodyPr>
          <a:p>
            <a:pPr algn="ctr"/>
            <a:endParaRPr b="0" lang="en-US" sz="4400" spc="-1" strike="noStrike">
              <a:latin typeface="Arial"/>
            </a:endParaRPr>
          </a:p>
        </p:txBody>
      </p:sp>
      <p:sp>
        <p:nvSpPr>
          <p:cNvPr id="70" name="PlaceHolder 2"/>
          <p:cNvSpPr>
            <a:spLocks noGrp="1"/>
          </p:cNvSpPr>
          <p:nvPr>
            <p:ph type="body"/>
          </p:nvPr>
        </p:nvSpPr>
        <p:spPr>
          <a:xfrm>
            <a:off x="504000" y="2020680"/>
            <a:ext cx="2920680" cy="2229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571200" y="2020680"/>
            <a:ext cx="2920680" cy="2229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638040" y="2020680"/>
            <a:ext cx="2920680" cy="2229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504000" y="4462920"/>
            <a:ext cx="2920680" cy="2229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571200" y="4462920"/>
            <a:ext cx="2920680" cy="2229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638040" y="4462920"/>
            <a:ext cx="2920680" cy="2229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408600"/>
            <a:ext cx="9071280" cy="1262160"/>
          </a:xfrm>
          <a:prstGeom prst="rect">
            <a:avLst/>
          </a:prstGeom>
        </p:spPr>
        <p:txBody>
          <a:bodyPr lIns="0" rIns="0" tIns="0" bIns="0" anchor="ctr">
            <a:spAutoFit/>
          </a:bodyPr>
          <a:p>
            <a:pPr algn="ctr"/>
            <a:endParaRPr b="0" lang="en-US" sz="4400" spc="-1" strike="noStrike">
              <a:latin typeface="Arial"/>
            </a:endParaRPr>
          </a:p>
        </p:txBody>
      </p:sp>
      <p:sp>
        <p:nvSpPr>
          <p:cNvPr id="5" name="PlaceHolder 2"/>
          <p:cNvSpPr>
            <a:spLocks noGrp="1"/>
          </p:cNvSpPr>
          <p:nvPr>
            <p:ph type="body"/>
          </p:nvPr>
        </p:nvSpPr>
        <p:spPr>
          <a:xfrm>
            <a:off x="504000" y="2020680"/>
            <a:ext cx="9071280" cy="4674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408600"/>
            <a:ext cx="9071280" cy="1262160"/>
          </a:xfrm>
          <a:prstGeom prst="rect">
            <a:avLst/>
          </a:prstGeom>
        </p:spPr>
        <p:txBody>
          <a:bodyPr lIns="0" rIns="0" tIns="0" bIns="0" anchor="ctr">
            <a:spAutoFit/>
          </a:bodyPr>
          <a:p>
            <a:pPr algn="ctr"/>
            <a:endParaRPr b="0" lang="en-US" sz="4400" spc="-1" strike="noStrike">
              <a:latin typeface="Arial"/>
            </a:endParaRPr>
          </a:p>
        </p:txBody>
      </p:sp>
      <p:sp>
        <p:nvSpPr>
          <p:cNvPr id="7" name="PlaceHolder 2"/>
          <p:cNvSpPr>
            <a:spLocks noGrp="1"/>
          </p:cNvSpPr>
          <p:nvPr>
            <p:ph type="body"/>
          </p:nvPr>
        </p:nvSpPr>
        <p:spPr>
          <a:xfrm>
            <a:off x="504000" y="2020680"/>
            <a:ext cx="4426560" cy="467496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5152320" y="2020680"/>
            <a:ext cx="4426560" cy="4674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408600"/>
            <a:ext cx="9071280" cy="126216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408600"/>
            <a:ext cx="9071280" cy="58518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408600"/>
            <a:ext cx="9071280" cy="1262160"/>
          </a:xfrm>
          <a:prstGeom prst="rect">
            <a:avLst/>
          </a:prstGeom>
        </p:spPr>
        <p:txBody>
          <a:bodyPr lIns="0" rIns="0" tIns="0" bIns="0" anchor="ctr">
            <a:spAutoFit/>
          </a:bodyPr>
          <a:p>
            <a:pPr algn="ctr"/>
            <a:endParaRPr b="0" lang="en-US" sz="4400" spc="-1" strike="noStrike">
              <a:latin typeface="Arial"/>
            </a:endParaRPr>
          </a:p>
        </p:txBody>
      </p:sp>
      <p:sp>
        <p:nvSpPr>
          <p:cNvPr id="12" name="PlaceHolder 2"/>
          <p:cNvSpPr>
            <a:spLocks noGrp="1"/>
          </p:cNvSpPr>
          <p:nvPr>
            <p:ph type="body"/>
          </p:nvPr>
        </p:nvSpPr>
        <p:spPr>
          <a:xfrm>
            <a:off x="504000" y="2020680"/>
            <a:ext cx="4426560" cy="2229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5152320" y="2020680"/>
            <a:ext cx="4426560" cy="467496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504000" y="4462920"/>
            <a:ext cx="4426560" cy="2229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408600"/>
            <a:ext cx="9071280" cy="1262160"/>
          </a:xfrm>
          <a:prstGeom prst="rect">
            <a:avLst/>
          </a:prstGeom>
        </p:spPr>
        <p:txBody>
          <a:bodyPr lIns="0" rIns="0" tIns="0" bIns="0" anchor="ctr">
            <a:spAutoFit/>
          </a:bodyPr>
          <a:p>
            <a:pPr algn="ctr"/>
            <a:endParaRPr b="0" lang="en-US" sz="4400" spc="-1" strike="noStrike">
              <a:latin typeface="Arial"/>
            </a:endParaRPr>
          </a:p>
        </p:txBody>
      </p:sp>
      <p:sp>
        <p:nvSpPr>
          <p:cNvPr id="16" name="PlaceHolder 2"/>
          <p:cNvSpPr>
            <a:spLocks noGrp="1"/>
          </p:cNvSpPr>
          <p:nvPr>
            <p:ph type="body"/>
          </p:nvPr>
        </p:nvSpPr>
        <p:spPr>
          <a:xfrm>
            <a:off x="504000" y="2020680"/>
            <a:ext cx="4426560" cy="467496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152320" y="2020680"/>
            <a:ext cx="4426560" cy="2229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152320" y="4462920"/>
            <a:ext cx="4426560" cy="2229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408600"/>
            <a:ext cx="9071280" cy="1262160"/>
          </a:xfrm>
          <a:prstGeom prst="rect">
            <a:avLst/>
          </a:prstGeom>
        </p:spPr>
        <p:txBody>
          <a:bodyPr lIns="0" rIns="0" tIns="0" bIns="0" anchor="ctr">
            <a:spAutoFit/>
          </a:bodyPr>
          <a:p>
            <a:pPr algn="ctr"/>
            <a:endParaRPr b="0" lang="en-US" sz="4400" spc="-1" strike="noStrike">
              <a:latin typeface="Arial"/>
            </a:endParaRPr>
          </a:p>
        </p:txBody>
      </p:sp>
      <p:sp>
        <p:nvSpPr>
          <p:cNvPr id="20" name="PlaceHolder 2"/>
          <p:cNvSpPr>
            <a:spLocks noGrp="1"/>
          </p:cNvSpPr>
          <p:nvPr>
            <p:ph type="body"/>
          </p:nvPr>
        </p:nvSpPr>
        <p:spPr>
          <a:xfrm>
            <a:off x="504000" y="2020680"/>
            <a:ext cx="4426560" cy="2229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152320" y="2020680"/>
            <a:ext cx="4426560" cy="2229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04000" y="4462920"/>
            <a:ext cx="9071280" cy="2229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408600"/>
            <a:ext cx="9071280" cy="1262160"/>
          </a:xfrm>
          <a:prstGeom prst="rect">
            <a:avLst/>
          </a:prstGeom>
        </p:spPr>
        <p:txBody>
          <a:bodyPr lIns="0" rIns="0" tIns="0" bIns="0" anchor="ctr">
            <a:spAutoFit/>
          </a:bodyP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408600"/>
            <a:ext cx="9071280" cy="1262160"/>
          </a:xfrm>
          <a:prstGeom prst="rect">
            <a:avLst/>
          </a:prstGeom>
        </p:spPr>
        <p:txBody>
          <a:bodyPr lIns="0" rIns="0" tIns="0" bIns="0" anchor="ctr">
            <a:spAutoFit/>
          </a:bodyPr>
          <a:p>
            <a:r>
              <a:rPr b="0" lang="en-US" sz="1800" spc="-1" strike="noStrike">
                <a:latin typeface="Arial"/>
              </a:rPr>
              <a:t>Click to edit the title text format</a:t>
            </a:r>
            <a:endParaRPr b="0" lang="en-US" sz="1800" spc="-1" strike="noStrike">
              <a:latin typeface="Arial"/>
            </a:endParaRPr>
          </a:p>
        </p:txBody>
      </p:sp>
      <p:sp>
        <p:nvSpPr>
          <p:cNvPr id="39" name="PlaceHolder 2"/>
          <p:cNvSpPr>
            <a:spLocks noGrp="1"/>
          </p:cNvSpPr>
          <p:nvPr>
            <p:ph type="body"/>
          </p:nvPr>
        </p:nvSpPr>
        <p:spPr>
          <a:xfrm>
            <a:off x="504000" y="2020680"/>
            <a:ext cx="9071280" cy="4674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ffffff"/>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ffffff"/>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ffffff"/>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ffffff"/>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ffffff"/>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ffffff"/>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504000" y="1926720"/>
            <a:ext cx="9071280" cy="12196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4000" spc="-1" strike="noStrike">
                <a:solidFill>
                  <a:srgbClr val="ffffff"/>
                </a:solidFill>
                <a:latin typeface="Arial"/>
              </a:rPr>
              <a:t>Bridging the gap between </a:t>
            </a:r>
            <a:br/>
            <a:r>
              <a:rPr b="0" lang="en-US" sz="4000" spc="-1" strike="noStrike">
                <a:solidFill>
                  <a:srgbClr val="ffffff"/>
                </a:solidFill>
                <a:latin typeface="Arial"/>
              </a:rPr>
              <a:t>Data Science &amp; Software Engineering</a:t>
            </a:r>
            <a:endParaRPr b="0" lang="en-US" sz="4000" spc="-1" strike="noStrike">
              <a:latin typeface="Arial"/>
            </a:endParaRPr>
          </a:p>
        </p:txBody>
      </p:sp>
      <p:sp>
        <p:nvSpPr>
          <p:cNvPr id="83" name="CustomShape 2"/>
          <p:cNvSpPr/>
          <p:nvPr/>
        </p:nvSpPr>
        <p:spPr>
          <a:xfrm>
            <a:off x="504000" y="4560120"/>
            <a:ext cx="9071280" cy="48816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3200" spc="-1" strike="noStrike">
                <a:solidFill>
                  <a:srgbClr val="ffffff"/>
                </a:solidFill>
                <a:latin typeface="Arial"/>
              </a:rPr>
              <a:t>Farzad Ehtemam</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504000" y="704160"/>
            <a:ext cx="9071280" cy="671040"/>
          </a:xfrm>
          <a:prstGeom prst="rect">
            <a:avLst/>
          </a:prstGeom>
          <a:solidFill>
            <a:srgbClr val="ffffff">
              <a:alpha val="70000"/>
            </a:srgbClr>
          </a:solidFill>
          <a:ln>
            <a:noFill/>
          </a:ln>
        </p:spPr>
        <p:style>
          <a:lnRef idx="0"/>
          <a:fillRef idx="0"/>
          <a:effectRef idx="0"/>
          <a:fontRef idx="minor"/>
        </p:style>
        <p:txBody>
          <a:bodyPr lIns="0" rIns="0" tIns="0" bIns="0" anchor="ctr">
            <a:spAutoFit/>
          </a:bodyPr>
          <a:p>
            <a:pPr>
              <a:lnSpc>
                <a:spcPct val="100000"/>
              </a:lnSpc>
            </a:pPr>
            <a:r>
              <a:rPr b="0" lang="en-US" sz="4400" spc="-1" strike="noStrike">
                <a:latin typeface="Arial"/>
              </a:rPr>
              <a:t>Building modern data products</a:t>
            </a:r>
            <a:endParaRPr b="0" lang="en-US" sz="4400" spc="-1" strike="noStrike">
              <a:latin typeface="Arial"/>
            </a:endParaRPr>
          </a:p>
        </p:txBody>
      </p:sp>
      <p:sp>
        <p:nvSpPr>
          <p:cNvPr id="85" name="CustomShape 2"/>
          <p:cNvSpPr/>
          <p:nvPr/>
        </p:nvSpPr>
        <p:spPr>
          <a:xfrm>
            <a:off x="504000" y="2020680"/>
            <a:ext cx="9071280" cy="4674960"/>
          </a:xfrm>
          <a:prstGeom prst="rect">
            <a:avLst/>
          </a:prstGeom>
          <a:solidFill>
            <a:srgbClr val="ffffff">
              <a:alpha val="50000"/>
            </a:srgbClr>
          </a:solidFill>
          <a:ln>
            <a:noFill/>
          </a:ln>
        </p:spPr>
        <p:style>
          <a:lnRef idx="0"/>
          <a:fillRef idx="0"/>
          <a:effectRef idx="0"/>
          <a:fontRef idx="minor"/>
        </p:style>
        <p:txBody>
          <a:bodyPr lIns="0" rIns="0" tIns="0" bIns="0">
            <a:normAutofit/>
          </a:bodyPr>
          <a:p>
            <a:pPr>
              <a:lnSpc>
                <a:spcPct val="100000"/>
              </a:lnSpc>
              <a:spcAft>
                <a:spcPts val="1414"/>
              </a:spcAft>
            </a:pPr>
            <a:endParaRPr b="0" lang="en-US" sz="1800" spc="-1" strike="noStrike">
              <a:latin typeface="Arial"/>
            </a:endParaRPr>
          </a:p>
          <a:p>
            <a:pPr marL="432000" indent="-323640">
              <a:lnSpc>
                <a:spcPct val="100000"/>
              </a:lnSpc>
              <a:spcAft>
                <a:spcPts val="1414"/>
              </a:spcAft>
              <a:buClr>
                <a:srgbClr val="ffffff"/>
              </a:buClr>
              <a:buSzPct val="45000"/>
              <a:buFont typeface="Wingdings" charset="2"/>
              <a:buChar char=""/>
            </a:pPr>
            <a:r>
              <a:rPr b="0" lang="en-US" sz="3200" spc="-1" strike="noStrike">
                <a:latin typeface="Arial"/>
              </a:rPr>
              <a:t>Partnership between many teams</a:t>
            </a:r>
            <a:endParaRPr b="0" lang="en-US" sz="3200" spc="-1" strike="noStrike">
              <a:latin typeface="Arial"/>
            </a:endParaRPr>
          </a:p>
          <a:p>
            <a:pPr marL="432000" indent="-323640">
              <a:lnSpc>
                <a:spcPct val="100000"/>
              </a:lnSpc>
              <a:spcAft>
                <a:spcPts val="1414"/>
              </a:spcAft>
              <a:buClr>
                <a:srgbClr val="ffffff"/>
              </a:buClr>
              <a:buSzPct val="45000"/>
              <a:buFont typeface="Wingdings" charset="2"/>
              <a:buChar char=""/>
            </a:pPr>
            <a:r>
              <a:rPr b="0" lang="en-US" sz="3200" spc="-1" strike="noStrike">
                <a:latin typeface="Arial"/>
              </a:rPr>
              <a:t>Data engineers, software engineers, data scientists, ML engineers, …</a:t>
            </a:r>
            <a:endParaRPr b="0" lang="en-US" sz="3200" spc="-1" strike="noStrike">
              <a:latin typeface="Arial"/>
            </a:endParaRPr>
          </a:p>
          <a:p>
            <a:pPr marL="432000" indent="-323640">
              <a:lnSpc>
                <a:spcPct val="100000"/>
              </a:lnSpc>
              <a:spcAft>
                <a:spcPts val="1414"/>
              </a:spcAft>
              <a:buClr>
                <a:srgbClr val="ffffff"/>
              </a:buClr>
              <a:buSzPct val="45000"/>
              <a:buFont typeface="Wingdings" charset="2"/>
              <a:buChar char=""/>
            </a:pPr>
            <a:r>
              <a:rPr b="0" lang="en-US" sz="3200" spc="-1" strike="noStrike">
                <a:latin typeface="Arial"/>
              </a:rPr>
              <a:t>A common language</a:t>
            </a:r>
            <a:endParaRPr b="0" lang="en-US" sz="3200" spc="-1" strike="noStrike">
              <a:latin typeface="Arial"/>
            </a:endParaRPr>
          </a:p>
          <a:p>
            <a:pPr marL="432000" indent="-323640">
              <a:lnSpc>
                <a:spcPct val="100000"/>
              </a:lnSpc>
              <a:spcAft>
                <a:spcPts val="1414"/>
              </a:spcAft>
              <a:buClr>
                <a:srgbClr val="ffffff"/>
              </a:buClr>
              <a:buSzPct val="45000"/>
              <a:buFont typeface="Wingdings" charset="2"/>
              <a:buChar char=""/>
            </a:pPr>
            <a:r>
              <a:rPr b="0" lang="en-US" sz="3200" spc="-1" strike="noStrike">
                <a:latin typeface="Arial"/>
              </a:rPr>
              <a:t>Highly efficient collaborations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504000" y="704160"/>
            <a:ext cx="9071280" cy="671040"/>
          </a:xfrm>
          <a:prstGeom prst="rect">
            <a:avLst/>
          </a:prstGeom>
          <a:solidFill>
            <a:srgbClr val="ffffff">
              <a:alpha val="70000"/>
            </a:srgbClr>
          </a:solidFill>
          <a:ln>
            <a:noFill/>
          </a:ln>
        </p:spPr>
        <p:style>
          <a:lnRef idx="0"/>
          <a:fillRef idx="0"/>
          <a:effectRef idx="0"/>
          <a:fontRef idx="minor"/>
        </p:style>
        <p:txBody>
          <a:bodyPr lIns="0" rIns="0" tIns="0" bIns="0" anchor="ctr">
            <a:spAutoFit/>
          </a:bodyPr>
          <a:p>
            <a:pPr>
              <a:lnSpc>
                <a:spcPct val="100000"/>
              </a:lnSpc>
            </a:pPr>
            <a:r>
              <a:rPr b="0" lang="en-US" sz="4400" spc="-1" strike="noStrike">
                <a:latin typeface="Arial"/>
              </a:rPr>
              <a:t>Modern development workflows</a:t>
            </a:r>
            <a:endParaRPr b="0" lang="en-US" sz="4400" spc="-1" strike="noStrike">
              <a:latin typeface="Arial"/>
            </a:endParaRPr>
          </a:p>
        </p:txBody>
      </p:sp>
      <p:sp>
        <p:nvSpPr>
          <p:cNvPr id="87" name="CustomShape 2"/>
          <p:cNvSpPr/>
          <p:nvPr/>
        </p:nvSpPr>
        <p:spPr>
          <a:xfrm>
            <a:off x="504000" y="2020680"/>
            <a:ext cx="9071280" cy="4674960"/>
          </a:xfrm>
          <a:prstGeom prst="rect">
            <a:avLst/>
          </a:prstGeom>
          <a:solidFill>
            <a:srgbClr val="ffffff">
              <a:alpha val="50000"/>
            </a:srgbClr>
          </a:solidFill>
          <a:ln>
            <a:noFill/>
          </a:ln>
        </p:spPr>
        <p:style>
          <a:lnRef idx="0"/>
          <a:fillRef idx="0"/>
          <a:effectRef idx="0"/>
          <a:fontRef idx="minor"/>
        </p:style>
        <p:txBody>
          <a:bodyPr lIns="0" rIns="0" tIns="0" bIns="0">
            <a:normAutofit/>
          </a:bodyPr>
          <a:p>
            <a:pPr>
              <a:lnSpc>
                <a:spcPct val="100000"/>
              </a:lnSpc>
              <a:spcAft>
                <a:spcPts val="1414"/>
              </a:spcAft>
            </a:pPr>
            <a:endParaRPr b="0" lang="en-US" sz="1800" spc="-1" strike="noStrike">
              <a:latin typeface="Arial"/>
            </a:endParaRPr>
          </a:p>
          <a:p>
            <a:pPr marL="432000" indent="-323640">
              <a:lnSpc>
                <a:spcPct val="100000"/>
              </a:lnSpc>
              <a:spcAft>
                <a:spcPts val="1414"/>
              </a:spcAft>
              <a:buClr>
                <a:srgbClr val="ffffff"/>
              </a:buClr>
              <a:buSzPct val="45000"/>
              <a:buFont typeface="Wingdings" charset="2"/>
              <a:buChar char=""/>
            </a:pPr>
            <a:r>
              <a:rPr b="0" lang="en-US" sz="3200" spc="-1" strike="noStrike">
                <a:latin typeface="Arial"/>
              </a:rPr>
              <a:t>TDD and BDD</a:t>
            </a:r>
            <a:endParaRPr b="0" lang="en-US" sz="3200" spc="-1" strike="noStrike">
              <a:latin typeface="Arial"/>
            </a:endParaRPr>
          </a:p>
          <a:p>
            <a:pPr marL="432000" indent="-323640">
              <a:lnSpc>
                <a:spcPct val="100000"/>
              </a:lnSpc>
              <a:spcAft>
                <a:spcPts val="1414"/>
              </a:spcAft>
              <a:buClr>
                <a:srgbClr val="ffffff"/>
              </a:buClr>
              <a:buSzPct val="45000"/>
              <a:buFont typeface="Wingdings" charset="2"/>
              <a:buChar char=""/>
            </a:pPr>
            <a:r>
              <a:rPr b="0" lang="en-US" sz="3200" spc="-1" strike="noStrike">
                <a:latin typeface="Arial"/>
              </a:rPr>
              <a:t>Code quality standards</a:t>
            </a:r>
            <a:endParaRPr b="0" lang="en-US" sz="3200" spc="-1" strike="noStrike">
              <a:latin typeface="Arial"/>
            </a:endParaRPr>
          </a:p>
          <a:p>
            <a:pPr marL="432000" indent="-323640">
              <a:lnSpc>
                <a:spcPct val="100000"/>
              </a:lnSpc>
              <a:spcAft>
                <a:spcPts val="1414"/>
              </a:spcAft>
              <a:buClr>
                <a:srgbClr val="ffffff"/>
              </a:buClr>
              <a:buSzPct val="45000"/>
              <a:buFont typeface="Wingdings" charset="2"/>
              <a:buChar char=""/>
            </a:pPr>
            <a:r>
              <a:rPr b="0" lang="en-US" sz="3200" spc="-1" strike="noStrike">
                <a:latin typeface="Arial"/>
              </a:rPr>
              <a:t>Reproducibility</a:t>
            </a:r>
            <a:endParaRPr b="0" lang="en-US" sz="3200" spc="-1" strike="noStrike">
              <a:latin typeface="Arial"/>
            </a:endParaRPr>
          </a:p>
          <a:p>
            <a:pPr marL="432000" indent="-323640">
              <a:lnSpc>
                <a:spcPct val="100000"/>
              </a:lnSpc>
              <a:spcAft>
                <a:spcPts val="1414"/>
              </a:spcAft>
              <a:buClr>
                <a:srgbClr val="ffffff"/>
              </a:buClr>
              <a:buSzPct val="45000"/>
              <a:buFont typeface="Wingdings" charset="2"/>
              <a:buChar char=""/>
            </a:pPr>
            <a:r>
              <a:rPr b="0" lang="en-US" sz="3200" spc="-1" strike="noStrike">
                <a:latin typeface="Arial"/>
              </a:rPr>
              <a:t>Modularity and orchestration</a:t>
            </a:r>
            <a:endParaRPr b="0" lang="en-US" sz="3200" spc="-1" strike="noStrike">
              <a:latin typeface="Arial"/>
            </a:endParaRPr>
          </a:p>
          <a:p>
            <a:pPr marL="432000" indent="-323640">
              <a:lnSpc>
                <a:spcPct val="100000"/>
              </a:lnSpc>
              <a:spcAft>
                <a:spcPts val="1414"/>
              </a:spcAft>
              <a:buClr>
                <a:srgbClr val="ffffff"/>
              </a:buClr>
              <a:buSzPct val="45000"/>
              <a:buFont typeface="Wingdings" charset="2"/>
              <a:buChar char=""/>
            </a:pPr>
            <a:r>
              <a:rPr b="0" lang="en-US" sz="3200" spc="-1" strike="noStrike">
                <a:latin typeface="Arial"/>
              </a:rPr>
              <a:t>Agile frameworks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504000" y="704160"/>
            <a:ext cx="9071280" cy="671040"/>
          </a:xfrm>
          <a:prstGeom prst="rect">
            <a:avLst/>
          </a:prstGeom>
          <a:solidFill>
            <a:srgbClr val="ffffff">
              <a:alpha val="70000"/>
            </a:srgbClr>
          </a:solidFill>
          <a:ln>
            <a:noFill/>
          </a:ln>
        </p:spPr>
        <p:style>
          <a:lnRef idx="0"/>
          <a:fillRef idx="0"/>
          <a:effectRef idx="0"/>
          <a:fontRef idx="minor"/>
        </p:style>
        <p:txBody>
          <a:bodyPr lIns="0" rIns="0" tIns="0" bIns="0" anchor="ctr">
            <a:spAutoFit/>
          </a:bodyPr>
          <a:p>
            <a:pPr>
              <a:lnSpc>
                <a:spcPct val="100000"/>
              </a:lnSpc>
            </a:pPr>
            <a:r>
              <a:rPr b="0" lang="en-US" sz="4400" spc="-1" strike="noStrike">
                <a:latin typeface="Arial"/>
              </a:rPr>
              <a:t>Data Landscape</a:t>
            </a:r>
            <a:endParaRPr b="0" lang="en-US" sz="4400" spc="-1" strike="noStrike">
              <a:latin typeface="Arial"/>
            </a:endParaRPr>
          </a:p>
        </p:txBody>
      </p:sp>
      <p:pic>
        <p:nvPicPr>
          <p:cNvPr id="89" name="" descr=""/>
          <p:cNvPicPr/>
          <p:nvPr/>
        </p:nvPicPr>
        <p:blipFill>
          <a:blip r:embed="rId1"/>
          <a:stretch/>
        </p:blipFill>
        <p:spPr>
          <a:xfrm>
            <a:off x="566280" y="1779480"/>
            <a:ext cx="8760240" cy="4529520"/>
          </a:xfrm>
          <a:prstGeom prst="rect">
            <a:avLst/>
          </a:prstGeom>
          <a:ln>
            <a:noFill/>
          </a:ln>
        </p:spPr>
      </p:pic>
      <p:sp>
        <p:nvSpPr>
          <p:cNvPr id="90" name="CustomShape 2"/>
          <p:cNvSpPr/>
          <p:nvPr/>
        </p:nvSpPr>
        <p:spPr>
          <a:xfrm>
            <a:off x="1371600" y="6400800"/>
            <a:ext cx="7223400" cy="363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800" spc="-1" strike="noStrike">
                <a:latin typeface="Arial"/>
              </a:rPr>
              <a:t>https://mattturck.com/data2021/</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504000" y="704160"/>
            <a:ext cx="9071280" cy="671040"/>
          </a:xfrm>
          <a:prstGeom prst="rect">
            <a:avLst/>
          </a:prstGeom>
          <a:solidFill>
            <a:srgbClr val="ffffff">
              <a:alpha val="70000"/>
            </a:srgbClr>
          </a:solidFill>
          <a:ln>
            <a:noFill/>
          </a:ln>
        </p:spPr>
        <p:style>
          <a:lnRef idx="0"/>
          <a:fillRef idx="0"/>
          <a:effectRef idx="0"/>
          <a:fontRef idx="minor"/>
        </p:style>
        <p:txBody>
          <a:bodyPr lIns="0" rIns="0" tIns="0" bIns="0" anchor="ctr">
            <a:spAutoFit/>
          </a:bodyPr>
          <a:p>
            <a:pPr>
              <a:lnSpc>
                <a:spcPct val="100000"/>
              </a:lnSpc>
            </a:pPr>
            <a:r>
              <a:rPr b="0" lang="en-US" sz="4400" spc="-1" strike="noStrike">
                <a:latin typeface="Arial"/>
              </a:rPr>
              <a:t>Building modern data products</a:t>
            </a:r>
            <a:endParaRPr b="0" lang="en-US" sz="4400" spc="-1" strike="noStrike">
              <a:latin typeface="Arial"/>
            </a:endParaRPr>
          </a:p>
        </p:txBody>
      </p:sp>
      <p:sp>
        <p:nvSpPr>
          <p:cNvPr id="92" name="CustomShape 2"/>
          <p:cNvSpPr/>
          <p:nvPr/>
        </p:nvSpPr>
        <p:spPr>
          <a:xfrm>
            <a:off x="504000" y="2020680"/>
            <a:ext cx="9071280" cy="4674960"/>
          </a:xfrm>
          <a:prstGeom prst="rect">
            <a:avLst/>
          </a:prstGeom>
          <a:solidFill>
            <a:srgbClr val="ffffff">
              <a:alpha val="50000"/>
            </a:srgbClr>
          </a:solidFill>
          <a:ln>
            <a:noFill/>
          </a:ln>
        </p:spPr>
        <p:style>
          <a:lnRef idx="0"/>
          <a:fillRef idx="0"/>
          <a:effectRef idx="0"/>
          <a:fontRef idx="minor"/>
        </p:style>
        <p:txBody>
          <a:bodyPr lIns="0" rIns="0" tIns="0" bIns="0">
            <a:normAutofit/>
          </a:bodyPr>
          <a:p>
            <a:pPr>
              <a:lnSpc>
                <a:spcPct val="100000"/>
              </a:lnSpc>
              <a:spcAft>
                <a:spcPts val="1414"/>
              </a:spcAft>
            </a:pPr>
            <a:endParaRPr b="0" lang="en-US" sz="1800" spc="-1" strike="noStrike">
              <a:latin typeface="Arial"/>
            </a:endParaRPr>
          </a:p>
          <a:p>
            <a:pPr marL="432000" indent="-323640">
              <a:lnSpc>
                <a:spcPct val="100000"/>
              </a:lnSpc>
              <a:spcAft>
                <a:spcPts val="1414"/>
              </a:spcAft>
              <a:buClr>
                <a:srgbClr val="ffffff"/>
              </a:buClr>
              <a:buSzPct val="45000"/>
              <a:buFont typeface="Wingdings" charset="2"/>
              <a:buChar char=""/>
            </a:pPr>
            <a:r>
              <a:rPr b="0" lang="en-US" sz="3200" spc="-1" strike="noStrike">
                <a:latin typeface="Arial"/>
              </a:rPr>
              <a:t>Diverging paths</a:t>
            </a:r>
            <a:endParaRPr b="0" lang="en-US" sz="3200" spc="-1" strike="noStrike">
              <a:latin typeface="Arial"/>
            </a:endParaRPr>
          </a:p>
          <a:p>
            <a:pPr marL="432000" indent="-323640">
              <a:lnSpc>
                <a:spcPct val="100000"/>
              </a:lnSpc>
              <a:spcAft>
                <a:spcPts val="1414"/>
              </a:spcAft>
              <a:buClr>
                <a:srgbClr val="ffffff"/>
              </a:buClr>
              <a:buSzPct val="45000"/>
              <a:buFont typeface="Wingdings" charset="2"/>
              <a:buChar char=""/>
            </a:pPr>
            <a:r>
              <a:rPr b="0" lang="en-US" sz="3200" spc="-1" strike="noStrike">
                <a:latin typeface="Arial"/>
              </a:rPr>
              <a:t>Sub-optimal workflows</a:t>
            </a:r>
            <a:endParaRPr b="0" lang="en-US" sz="3200" spc="-1" strike="noStrike">
              <a:latin typeface="Arial"/>
            </a:endParaRPr>
          </a:p>
          <a:p>
            <a:pPr marL="432000" indent="-323640">
              <a:lnSpc>
                <a:spcPct val="100000"/>
              </a:lnSpc>
              <a:spcAft>
                <a:spcPts val="1414"/>
              </a:spcAft>
              <a:buClr>
                <a:srgbClr val="ffffff"/>
              </a:buClr>
              <a:buSzPct val="45000"/>
              <a:buFont typeface="Wingdings" charset="2"/>
              <a:buChar char=""/>
            </a:pPr>
            <a:r>
              <a:rPr b="0" lang="en-US" sz="3200" spc="-1" strike="noStrike">
                <a:latin typeface="Arial"/>
              </a:rPr>
              <a:t>Opportunities for outreach</a:t>
            </a:r>
            <a:endParaRPr b="0" lang="en-US" sz="3200" spc="-1" strike="noStrike">
              <a:latin typeface="Arial"/>
            </a:endParaRPr>
          </a:p>
          <a:p>
            <a:pPr marL="432000" indent="-323640">
              <a:lnSpc>
                <a:spcPct val="100000"/>
              </a:lnSpc>
              <a:spcAft>
                <a:spcPts val="1414"/>
              </a:spcAft>
              <a:buClr>
                <a:srgbClr val="ffffff"/>
              </a:buClr>
              <a:buSzPct val="45000"/>
              <a:buFont typeface="Wingdings" charset="2"/>
              <a:buChar char=""/>
            </a:pPr>
            <a:r>
              <a:rPr b="0" lang="en-US" sz="3200" spc="-1" strike="noStrike">
                <a:latin typeface="Arial"/>
              </a:rPr>
              <a:t>Optimizing through knowledge transfer</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504000" y="2020680"/>
            <a:ext cx="9071280" cy="4674960"/>
          </a:xfrm>
          <a:prstGeom prst="rect">
            <a:avLst/>
          </a:prstGeom>
          <a:solidFill>
            <a:srgbClr val="ffffff">
              <a:alpha val="50000"/>
            </a:srgbClr>
          </a:solidFill>
          <a:ln>
            <a:noFill/>
          </a:ln>
        </p:spPr>
        <p:style>
          <a:lnRef idx="0"/>
          <a:fillRef idx="0"/>
          <a:effectRef idx="0"/>
          <a:fontRef idx="minor"/>
        </p:style>
        <p:txBody>
          <a:bodyPr lIns="0" rIns="0" tIns="0" bIns="0">
            <a:normAutofit/>
          </a:bodyPr>
          <a:p>
            <a:pPr algn="ctr">
              <a:lnSpc>
                <a:spcPct val="100000"/>
              </a:lnSpc>
              <a:spcAft>
                <a:spcPts val="1414"/>
              </a:spcAft>
            </a:pPr>
            <a:endParaRPr b="0" lang="en-US" sz="1800" spc="-1" strike="noStrike">
              <a:latin typeface="Arial"/>
            </a:endParaRPr>
          </a:p>
          <a:p>
            <a:pPr algn="ctr">
              <a:lnSpc>
                <a:spcPct val="100000"/>
              </a:lnSpc>
              <a:spcAft>
                <a:spcPts val="1414"/>
              </a:spcAft>
            </a:pPr>
            <a:endParaRPr b="0" lang="en-US" sz="1800" spc="-1" strike="noStrike">
              <a:latin typeface="Arial"/>
            </a:endParaRPr>
          </a:p>
          <a:p>
            <a:pPr marL="432000" indent="-323640" algn="ctr">
              <a:lnSpc>
                <a:spcPct val="100000"/>
              </a:lnSpc>
              <a:spcAft>
                <a:spcPts val="1414"/>
              </a:spcAft>
              <a:buClr>
                <a:srgbClr val="ffffff"/>
              </a:buClr>
              <a:buSzPct val="45000"/>
              <a:buFont typeface="Wingdings" charset="2"/>
              <a:buChar char=""/>
            </a:pPr>
            <a:r>
              <a:rPr b="0" lang="en-US" sz="4800" spc="-1" strike="noStrike">
                <a:latin typeface="Arial"/>
              </a:rPr>
              <a:t>Thank You!</a:t>
            </a:r>
            <a:endParaRPr b="0" lang="en-US" sz="4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40</TotalTime>
  <Application>LibreOffice/6.2.5.2$Linux_X86_64 LibreOffice_project/1ec314fa52f458adc18c4f025c545a4e8b22c159</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2022-05-20T15:43:27Z</dcterms:created>
  <dc:creator/>
  <dc:description/>
  <dc:language>en-US</dc:language>
  <cp:lastModifiedBy/>
  <dcterms:modified xsi:type="dcterms:W3CDTF">2022-05-23T08:15:05Z</dcterms:modified>
  <cp:revision>7</cp:revision>
  <dc:subject/>
  <dc:title>Lights</dc:title>
</cp:coreProperties>
</file>