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4.jpeg" ContentType="image/jpeg"/>
  <Override PartName="/ppt/media/image3.jpeg" ContentType="image/jpeg"/>
  <Override PartName="/ppt/media/image1.jpeg" ContentType="image/jpeg"/>
  <Override PartName="/ppt/media/image2.jpeg" ContentType="image/jpe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ldImg"/>
          </p:nvPr>
        </p:nvSpPr>
        <p:spPr>
          <a:xfrm>
            <a:off x="1107000" y="812520"/>
            <a:ext cx="5345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4000" spc="-1" strike="noStrike">
                <a:solidFill>
                  <a:srgbClr val="ffffff"/>
                </a:solidFill>
                <a:latin typeface="Arial"/>
              </a:rPr>
              <a:t>Click to move the slide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5C96580C-98F5-4CF7-96FF-6346D4179A72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ldImg"/>
          </p:nvPr>
        </p:nvSpPr>
        <p:spPr>
          <a:xfrm>
            <a:off x="1107000" y="812520"/>
            <a:ext cx="5345280" cy="400896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r>
              <a:rPr b="0" lang="en-US" sz="2000" spc="-1" strike="noStrike">
                <a:latin typeface="Arial"/>
              </a:rPr>
              <a:t>Thanks to the open source tools we have in the industry today, many developers from different backgrounds can work together on large-scale complex projects.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ldImg"/>
          </p:nvPr>
        </p:nvSpPr>
        <p:spPr>
          <a:xfrm>
            <a:off x="1107000" y="812520"/>
            <a:ext cx="5345280" cy="4008960"/>
          </a:xfrm>
          <a:prstGeom prst="rect">
            <a:avLst/>
          </a:prstGeom>
        </p:spPr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r>
              <a:rPr b="0" lang="en-US" sz="2000" spc="-1" strike="noStrike">
                <a:latin typeface="Arial"/>
              </a:rPr>
              <a:t>Thanks to the open source tools we have in the industry today, many developers from different backgrounds can work together on large-scale complex projects.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ldImg"/>
          </p:nvPr>
        </p:nvSpPr>
        <p:spPr>
          <a:xfrm>
            <a:off x="1107000" y="812520"/>
            <a:ext cx="5345280" cy="4008960"/>
          </a:xfrm>
          <a:prstGeom prst="rect">
            <a:avLst/>
          </a:prstGeom>
        </p:spPr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r>
              <a:rPr b="0" lang="en-US" sz="2000" spc="-1" strike="noStrike">
                <a:latin typeface="Arial"/>
              </a:rPr>
              <a:t>Thanks to the open source tools we have in the industry today, many developers from different backgrounds can work together on large-scale complex projects.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ldImg"/>
          </p:nvPr>
        </p:nvSpPr>
        <p:spPr>
          <a:xfrm>
            <a:off x="1107000" y="812520"/>
            <a:ext cx="5345280" cy="4008960"/>
          </a:xfrm>
          <a:prstGeom prst="rect">
            <a:avLst/>
          </a:prstGeom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r>
              <a:rPr b="0" lang="en-US" sz="2000" spc="-1" strike="noStrike">
                <a:latin typeface="Arial"/>
              </a:rPr>
              <a:t>Thanks to the open source tools we have in the industry today, many developers from different backgrounds can work together on large-scale complex projects.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sldImg"/>
          </p:nvPr>
        </p:nvSpPr>
        <p:spPr>
          <a:xfrm>
            <a:off x="1107000" y="812520"/>
            <a:ext cx="5345280" cy="4008960"/>
          </a:xfrm>
          <a:prstGeom prst="rect">
            <a:avLst/>
          </a:prstGeom>
        </p:spPr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r>
              <a:rPr b="0" lang="en-US" sz="2000" spc="-1" strike="noStrike">
                <a:latin typeface="Arial"/>
              </a:rPr>
              <a:t>Thanks to the open source tools we have in the industry today, many developers from different backgrounds can work together on large-scale complex projects.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2020680"/>
            <a:ext cx="907164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462920"/>
            <a:ext cx="907164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2020680"/>
            <a:ext cx="442692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2020680"/>
            <a:ext cx="442692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4462920"/>
            <a:ext cx="442692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4462920"/>
            <a:ext cx="442692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2020680"/>
            <a:ext cx="292068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2020680"/>
            <a:ext cx="292068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2020680"/>
            <a:ext cx="292068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4462920"/>
            <a:ext cx="292068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462920"/>
            <a:ext cx="292068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4462920"/>
            <a:ext cx="292068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2020680"/>
            <a:ext cx="9071640" cy="4675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2020680"/>
            <a:ext cx="9071640" cy="467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2020680"/>
            <a:ext cx="4426920" cy="467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2020680"/>
            <a:ext cx="4426920" cy="467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408600"/>
            <a:ext cx="9071640" cy="5853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2020680"/>
            <a:ext cx="442692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2020680"/>
            <a:ext cx="4426920" cy="467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462920"/>
            <a:ext cx="442692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2020680"/>
            <a:ext cx="9071640" cy="4675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2020680"/>
            <a:ext cx="4426920" cy="467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2020680"/>
            <a:ext cx="442692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4462920"/>
            <a:ext cx="442692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2020680"/>
            <a:ext cx="442692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2020680"/>
            <a:ext cx="442692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4462920"/>
            <a:ext cx="907164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2020680"/>
            <a:ext cx="907164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4462920"/>
            <a:ext cx="907164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2020680"/>
            <a:ext cx="442692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2020680"/>
            <a:ext cx="442692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4462920"/>
            <a:ext cx="442692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4462920"/>
            <a:ext cx="442692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2020680"/>
            <a:ext cx="292068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200" y="2020680"/>
            <a:ext cx="292068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8040" y="2020680"/>
            <a:ext cx="292068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4462920"/>
            <a:ext cx="292068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200" y="4462920"/>
            <a:ext cx="292068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8040" y="4462920"/>
            <a:ext cx="292068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504000" y="2020680"/>
            <a:ext cx="9071640" cy="4675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2020680"/>
            <a:ext cx="9071640" cy="467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2020680"/>
            <a:ext cx="4426920" cy="467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2680" y="2020680"/>
            <a:ext cx="4426920" cy="467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2020680"/>
            <a:ext cx="9071640" cy="467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504000" y="408600"/>
            <a:ext cx="9071640" cy="5853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04000" y="2020680"/>
            <a:ext cx="442692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152680" y="2020680"/>
            <a:ext cx="4426920" cy="467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04000" y="4462920"/>
            <a:ext cx="442692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2020680"/>
            <a:ext cx="4426920" cy="467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2020680"/>
            <a:ext cx="442692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152680" y="4462920"/>
            <a:ext cx="442692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2020680"/>
            <a:ext cx="442692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2680" y="2020680"/>
            <a:ext cx="442692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04000" y="4462920"/>
            <a:ext cx="907164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04000" y="2020680"/>
            <a:ext cx="907164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04000" y="4462920"/>
            <a:ext cx="907164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2020680"/>
            <a:ext cx="442692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152680" y="2020680"/>
            <a:ext cx="442692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504000" y="4462920"/>
            <a:ext cx="442692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5152680" y="4462920"/>
            <a:ext cx="442692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504000" y="2020680"/>
            <a:ext cx="292068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3571200" y="2020680"/>
            <a:ext cx="292068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638040" y="2020680"/>
            <a:ext cx="292068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504000" y="4462920"/>
            <a:ext cx="292068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3571200" y="4462920"/>
            <a:ext cx="292068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6638040" y="4462920"/>
            <a:ext cx="292068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2020680"/>
            <a:ext cx="4426920" cy="467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2020680"/>
            <a:ext cx="4426920" cy="467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408600"/>
            <a:ext cx="9071640" cy="5853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2020680"/>
            <a:ext cx="442692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2020680"/>
            <a:ext cx="4426920" cy="467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4462920"/>
            <a:ext cx="442692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2020680"/>
            <a:ext cx="4426920" cy="467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2020680"/>
            <a:ext cx="442692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462920"/>
            <a:ext cx="442692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2020680"/>
            <a:ext cx="442692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2020680"/>
            <a:ext cx="442692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462920"/>
            <a:ext cx="907164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1905480"/>
            <a:ext cx="9071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40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3456000"/>
            <a:ext cx="9071640" cy="269712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Aft>
                <a:spcPts val="1128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Aft>
                <a:spcPts val="845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Aft>
                <a:spcPts val="561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Aft>
                <a:spcPts val="278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Aft>
                <a:spcPts val="278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Aft>
                <a:spcPts val="278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180000" y="6886800"/>
            <a:ext cx="2348280" cy="5212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587360" y="6886800"/>
            <a:ext cx="2348280" cy="5212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402C6DFB-8736-4182-9A93-7100EF0664B9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2020680"/>
            <a:ext cx="9071640" cy="467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Aft>
                <a:spcPts val="1128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Aft>
                <a:spcPts val="845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Aft>
                <a:spcPts val="561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Aft>
                <a:spcPts val="278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Aft>
                <a:spcPts val="278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Aft>
                <a:spcPts val="278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216000" y="6886800"/>
            <a:ext cx="2348280" cy="5212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623360" y="6886800"/>
            <a:ext cx="2348280" cy="5212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CEA2B6DD-9700-4D69-863E-93B3CB2843D9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" descr=""/>
          <p:cNvPicPr/>
          <p:nvPr/>
        </p:nvPicPr>
        <p:blipFill>
          <a:blip r:embed="rId2"/>
          <a:stretch/>
        </p:blipFill>
        <p:spPr>
          <a:xfrm>
            <a:off x="-16920" y="-12240"/>
            <a:ext cx="10096920" cy="948240"/>
          </a:xfrm>
          <a:prstGeom prst="rect">
            <a:avLst/>
          </a:prstGeom>
          <a:ln>
            <a:noFill/>
          </a:ln>
        </p:spPr>
      </p:pic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9071640" cy="439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dt"/>
          </p:nvPr>
        </p:nvSpPr>
        <p:spPr>
          <a:xfrm>
            <a:off x="180000" y="6887160"/>
            <a:ext cx="2348280" cy="5212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sldNum"/>
          </p:nvPr>
        </p:nvSpPr>
        <p:spPr>
          <a:xfrm>
            <a:off x="7587360" y="6887160"/>
            <a:ext cx="2348280" cy="5212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42EF5F4B-C9BE-4196-B5C5-0D6A0DB31E58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504000" y="1905480"/>
            <a:ext cx="9071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4000" spc="-1" strike="noStrike">
                <a:solidFill>
                  <a:srgbClr val="ffffff"/>
                </a:solidFill>
                <a:latin typeface="Arial"/>
              </a:rPr>
              <a:t>Bridging the gap between </a:t>
            </a:r>
            <a:br/>
            <a:r>
              <a:rPr b="0" lang="en-US" sz="4000" spc="-1" strike="noStrike">
                <a:solidFill>
                  <a:srgbClr val="ffffff"/>
                </a:solidFill>
                <a:latin typeface="Arial"/>
              </a:rPr>
              <a:t>Data Science &amp; Software Engineering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504000" y="3456000"/>
            <a:ext cx="9071640" cy="2697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Farzad Ehtemam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504000" y="408600"/>
            <a:ext cx="9071640" cy="1262520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4400" spc="-1" strike="noStrike">
                <a:latin typeface="Arial"/>
              </a:rPr>
              <a:t>Building modern data products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504000" y="2020680"/>
            <a:ext cx="9071640" cy="467532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Partnership between many teams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Data engineers, software engineers, data scientists, ML engineers, …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 common language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Highly efficient collaborations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504000" y="408600"/>
            <a:ext cx="9071640" cy="1262520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4400" spc="-1" strike="noStrike">
                <a:latin typeface="Arial"/>
              </a:rPr>
              <a:t>Modern development workflows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504000" y="2020680"/>
            <a:ext cx="9071640" cy="467532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TDD and BDD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Code quality standards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Reproducibility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Modularity and orchestration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Agile frameworks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504000" y="408600"/>
            <a:ext cx="9071640" cy="1262520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4400" spc="-1" strike="noStrike">
                <a:latin typeface="Arial"/>
              </a:rPr>
              <a:t>Data Landscape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566280" y="1779480"/>
            <a:ext cx="8760600" cy="4529880"/>
          </a:xfrm>
          <a:prstGeom prst="rect">
            <a:avLst/>
          </a:prstGeom>
          <a:ln>
            <a:noFill/>
          </a:ln>
        </p:spPr>
      </p:pic>
      <p:sp>
        <p:nvSpPr>
          <p:cNvPr id="138" name="TextShape 2"/>
          <p:cNvSpPr txBox="1"/>
          <p:nvPr/>
        </p:nvSpPr>
        <p:spPr>
          <a:xfrm>
            <a:off x="1371600" y="6400800"/>
            <a:ext cx="72237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0" lang="en-US" sz="1800" spc="-1" strike="noStrike">
                <a:latin typeface="Arial"/>
              </a:rPr>
              <a:t>https://mattturck.com/data2021/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504000" y="408600"/>
            <a:ext cx="9071640" cy="1262520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4400" spc="-1" strike="noStrike">
                <a:latin typeface="Arial"/>
              </a:rPr>
              <a:t>Building modern data products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504000" y="2020680"/>
            <a:ext cx="9071640" cy="467532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Diverging paths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Sub-optimal workflows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Opportunities for outreach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Optimizing through knowledge transfer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504000" y="2020680"/>
            <a:ext cx="9071640" cy="467532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rIns="0" tIns="0" bIns="0">
            <a:normAutofit/>
          </a:bodyPr>
          <a:p>
            <a:pPr marL="432000" indent="-324000" algn="ctr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4800" spc="-1" strike="noStrike">
              <a:latin typeface="Arial"/>
            </a:endParaRPr>
          </a:p>
          <a:p>
            <a:pPr marL="432000" indent="-324000" algn="ctr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4800" spc="-1" strike="noStrike">
              <a:latin typeface="Arial"/>
            </a:endParaRPr>
          </a:p>
          <a:p>
            <a:pPr marL="432000" indent="-324000" algn="ctr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800" spc="-1" strike="noStrike">
                <a:latin typeface="Arial"/>
              </a:rPr>
              <a:t>Thank You!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Application>LibreOffice/6.2.5.2$Linux_X86_64 LibreOffice_project/1ec314fa52f458adc18c4f025c545a4e8b22c159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2022-05-20T15:43:27Z</dcterms:created>
  <dc:creator/>
  <dc:description/>
  <dc:language>en-US</dc:language>
  <cp:lastModifiedBy/>
  <dcterms:modified xsi:type="dcterms:W3CDTF">2022-05-22T21:56:33Z</dcterms:modified>
  <cp:revision>5</cp:revision>
  <dc:subject/>
  <dc:title>Lights</dc:title>
</cp:coreProperties>
</file>