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Rokkitt" panose="020B060402020202020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Exo 2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 Reh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BE27F-F59B-4C50-AAE7-807D40F3AD20}">
  <a:tblStyle styleId="{53CBE27F-F59B-4C50-AAE7-807D40F3AD2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5-26T08:30:19.245" idx="1">
    <p:pos x="6000" y="0"/>
    <p:text>How did we answer these questions?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  *****</a:t>
            </a: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 ****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-US"/>
              <a:t>N</a:t>
            </a: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 </a:t>
            </a: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</a:t>
            </a: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88391" y="1424587"/>
            <a:ext cx="8001000" cy="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54864" marR="0" lvl="0" indent="-4064" algn="r" rtl="0">
              <a:spcBef>
                <a:spcPts val="0"/>
              </a:spcBef>
              <a:buClr>
                <a:srgbClr val="6C7342"/>
              </a:buClr>
              <a:buFont typeface="Rokkitt"/>
              <a:buNone/>
              <a:defRPr sz="4600" b="0" i="0" u="none" strike="noStrike" cap="none">
                <a:solidFill>
                  <a:srgbClr val="6C734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46236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92100" marR="0" lvl="0" indent="-14986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⦿"/>
              <a:defRPr sz="32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640080" marR="0" lvl="1" indent="-85090" algn="l" rtl="0">
              <a:spcBef>
                <a:spcPts val="400"/>
              </a:spcBef>
              <a:buClr>
                <a:schemeClr val="accent2"/>
              </a:buClr>
              <a:buSzPct val="90000"/>
              <a:buFont typeface="Rokkitt"/>
              <a:buChar char="•"/>
              <a:defRPr sz="26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822960" marR="0" lvl="2" indent="-54610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3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88720" marR="0" lvl="4" indent="-64769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554480" marR="0" lvl="6" indent="-81280" algn="l" rtl="0"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737360" marR="0" lvl="7" indent="-73660" algn="l" rtl="0"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1920240" marR="0" lvl="8" indent="-78739" algn="l" rtl="0">
              <a:spcBef>
                <a:spcPts val="40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5562600" y="6400800"/>
            <a:ext cx="30024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rgbClr val="F4F4EA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295400" y="6400800"/>
            <a:ext cx="42123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F4F4EA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38952" y="6514567"/>
            <a:ext cx="4644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62655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600" b="0" i="0" u="none" strike="noStrike" cap="none">
              <a:solidFill>
                <a:srgbClr val="62655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6502/lasso-assumptio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 idx="4294967295"/>
          </p:nvPr>
        </p:nvSpPr>
        <p:spPr>
          <a:xfrm>
            <a:off x="311700" y="1615691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lIns="45700" tIns="45700" rIns="228600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90"/>
              </a:buClr>
              <a:buSzPct val="25000"/>
              <a:buFont typeface="Rokkitt"/>
              <a:buNone/>
            </a:pPr>
            <a:r>
              <a:rPr lang="en-US" sz="40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Statistical </a:t>
            </a:r>
            <a:r>
              <a:rPr lang="en-US" sz="4000" b="1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Approaches to Examining Cognitive Ability in Multiple Sclerosis Patients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4294967295"/>
          </p:nvPr>
        </p:nvSpPr>
        <p:spPr>
          <a:xfrm>
            <a:off x="690603" y="3133275"/>
            <a:ext cx="4385100" cy="1752600"/>
          </a:xfrm>
          <a:prstGeom prst="rect">
            <a:avLst/>
          </a:prstGeom>
          <a:noFill/>
          <a:ln>
            <a:noFill/>
          </a:ln>
        </p:spPr>
        <p:txBody>
          <a:bodyPr lIns="45700" tIns="45700" rIns="24687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Annie Bathen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Nicole LaPointe Jameson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Fangfei Lan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Kyle</a:t>
            </a:r>
            <a:r>
              <a:rPr lang="en-US" sz="2400" b="0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Rehr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Sajala Shukla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Jingyi Wang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Elizabeth Wang</a:t>
            </a:r>
          </a:p>
        </p:txBody>
      </p:sp>
      <p:pic>
        <p:nvPicPr>
          <p:cNvPr id="71" name="Shape 71" descr="PIC4PRES.jpg"/>
          <p:cNvPicPr preferRelativeResize="0"/>
          <p:nvPr/>
        </p:nvPicPr>
        <p:blipFill rotWithShape="1">
          <a:blip r:embed="rId3">
            <a:alphaModFix amt="86000"/>
          </a:blip>
          <a:srcRect/>
          <a:stretch/>
        </p:blipFill>
        <p:spPr>
          <a:xfrm>
            <a:off x="4752882" y="2861491"/>
            <a:ext cx="3264000" cy="32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cxnSp>
        <p:nvCxnSpPr>
          <p:cNvPr id="73" name="Shape 73"/>
          <p:cNvCxnSpPr/>
          <p:nvPr/>
        </p:nvCxnSpPr>
        <p:spPr>
          <a:xfrm>
            <a:off x="1514100" y="2621700"/>
            <a:ext cx="7054500" cy="0"/>
          </a:xfrm>
          <a:prstGeom prst="straightConnector1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" name="Shape 74"/>
          <p:cNvCxnSpPr/>
          <p:nvPr/>
        </p:nvCxnSpPr>
        <p:spPr>
          <a:xfrm>
            <a:off x="575500" y="3229175"/>
            <a:ext cx="15900" cy="24300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 idx="4294967295"/>
          </p:nvPr>
        </p:nvSpPr>
        <p:spPr>
          <a:xfrm>
            <a:off x="457200" y="290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Model Fitting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5094525" y="1300350"/>
            <a:ext cx="3592200" cy="138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28073" r="24223"/>
          <a:stretch/>
        </p:blipFill>
        <p:spPr>
          <a:xfrm>
            <a:off x="612650" y="1433800"/>
            <a:ext cx="5465374" cy="47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143500" y="144275"/>
            <a:ext cx="8686800" cy="139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Functional Generalized</a:t>
            </a:r>
          </a:p>
          <a:p>
            <a:pPr marL="0" marR="0" lvl="0" indent="-69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Additive Model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702525" y="1565075"/>
            <a:ext cx="7850400" cy="413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400" b="1">
                <a:latin typeface="Exo 2"/>
                <a:ea typeface="Exo 2"/>
                <a:cs typeface="Exo 2"/>
                <a:sym typeface="Exo 2"/>
              </a:rPr>
              <a:t>Why penalized functional regression?</a:t>
            </a:r>
          </a:p>
          <a:p>
            <a:pPr lvl="0">
              <a:spcBef>
                <a:spcPts val="0"/>
              </a:spcBef>
              <a:buNone/>
            </a:pPr>
            <a:endParaRPr sz="1800" b="1">
              <a:latin typeface="Exo 2"/>
              <a:ea typeface="Exo 2"/>
              <a:cs typeface="Exo 2"/>
              <a:sym typeface="Exo 2"/>
            </a:endParaRPr>
          </a:p>
          <a:p>
            <a:pPr marL="9144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●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"Penalized Functional Regression" Goldsmith, J. JCGS(2011)</a:t>
            </a:r>
          </a:p>
          <a:p>
            <a:pPr marL="9144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●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Uncontrollable/continuous points </a:t>
            </a:r>
          </a:p>
          <a:p>
            <a:pPr marL="9144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●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93 observations are only observed as samples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latin typeface="Exo 2"/>
              <a:ea typeface="Exo 2"/>
              <a:cs typeface="Exo 2"/>
              <a:sym typeface="Exo 2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b="1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II.</a:t>
            </a:r>
            <a:r>
              <a:rPr lang="en-US" sz="2400" b="1">
                <a:latin typeface="Exo 2"/>
                <a:ea typeface="Exo 2"/>
                <a:cs typeface="Exo 2"/>
                <a:sym typeface="Exo 2"/>
              </a:rPr>
              <a:t>  Form:</a:t>
            </a:r>
          </a:p>
          <a:p>
            <a:pPr lvl="0">
              <a:spcBef>
                <a:spcPts val="0"/>
              </a:spcBef>
              <a:buNone/>
            </a:pPr>
            <a:endParaRPr sz="1800" b="1">
              <a:latin typeface="Exo 2"/>
              <a:ea typeface="Exo 2"/>
              <a:cs typeface="Exo 2"/>
              <a:sym typeface="Exo 2"/>
            </a:endParaRPr>
          </a:p>
          <a:p>
            <a:pPr lvl="0">
              <a:spcBef>
                <a:spcPts val="0"/>
              </a:spcBef>
              <a:buNone/>
            </a:pPr>
            <a:br>
              <a:rPr lang="en-US" sz="1800" b="1">
                <a:latin typeface="Exo 2"/>
                <a:ea typeface="Exo 2"/>
                <a:cs typeface="Exo 2"/>
                <a:sym typeface="Exo 2"/>
              </a:rPr>
            </a:br>
            <a:endParaRPr lang="en-US" sz="1800" b="1">
              <a:latin typeface="Exo 2"/>
              <a:ea typeface="Exo 2"/>
              <a:cs typeface="Exo 2"/>
              <a:sym typeface="Exo 2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Exo 2"/>
              <a:ea typeface="Exo 2"/>
              <a:cs typeface="Exo 2"/>
              <a:sym typeface="Exo 2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III.</a:t>
            </a:r>
            <a:r>
              <a:rPr lang="en-US" sz="2400" b="1">
                <a:latin typeface="Exo 2"/>
                <a:ea typeface="Exo 2"/>
                <a:cs typeface="Exo 2"/>
                <a:sym typeface="Exo 2"/>
              </a:rPr>
              <a:t> Assumptions:</a:t>
            </a:r>
          </a:p>
        </p:txBody>
      </p:sp>
      <p:pic>
        <p:nvPicPr>
          <p:cNvPr id="175" name="Shape 175" descr="Screen Shot 2016-05-26 at 1.52.2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100" y="5701462"/>
            <a:ext cx="3905249" cy="4463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2795625" y="1562350"/>
            <a:ext cx="5999400" cy="93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200" y="4190425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Screen Shot 2016-05-26 at 7.04.25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1200" y="3595050"/>
            <a:ext cx="5781474" cy="65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Model Explanation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4294967295"/>
          </p:nvPr>
        </p:nvSpPr>
        <p:spPr>
          <a:xfrm>
            <a:off x="457200" y="1341436"/>
            <a:ext cx="82296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The fitted model: 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Function:</a:t>
            </a:r>
            <a:r>
              <a:rPr lang="en-US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               </a:t>
            </a:r>
            <a:r>
              <a:rPr lang="en-US" sz="2000" i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fgam</a:t>
            </a:r>
            <a:r>
              <a:rPr lang="en-US" sz="2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with FLM regression term (</a:t>
            </a:r>
            <a:r>
              <a:rPr lang="en-US" sz="2000" i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lf</a:t>
            </a:r>
            <a:r>
              <a:rPr lang="en-US" sz="2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The involved tests: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Z-score test for intercept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Z-score test for sex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Generalized Chi-squared test for smooth terms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3696000" y="1090525"/>
            <a:ext cx="4947600" cy="20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89" name="Shape 189" descr="Screen Shot 2016-05-26 at 7.04.2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994850"/>
            <a:ext cx="5781474" cy="65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FGAM Results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 descr="Fit 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" y="1093750"/>
            <a:ext cx="4192300" cy="35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 descr="Fit_3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174" y="1054887"/>
            <a:ext cx="4292825" cy="36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Shape 199"/>
          <p:cNvCxnSpPr/>
          <p:nvPr/>
        </p:nvCxnSpPr>
        <p:spPr>
          <a:xfrm rot="10800000" flipH="1">
            <a:off x="4962300" y="1122375"/>
            <a:ext cx="3614700" cy="39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0" name="Shape 200"/>
          <p:cNvSpPr txBox="1"/>
          <p:nvPr/>
        </p:nvSpPr>
        <p:spPr>
          <a:xfrm>
            <a:off x="457200" y="4832062"/>
            <a:ext cx="8119800" cy="12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Fits based on spline values and smoothing parameters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Similar fit output between models</a:t>
            </a:r>
          </a:p>
          <a:p>
            <a:pPr marL="457200" lvl="0" indent="-35560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Non-significant: sex/specific location CCA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6412675"/>
            <a:ext cx="9144000" cy="445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title" idx="4294967295"/>
          </p:nvPr>
        </p:nvSpPr>
        <p:spPr>
          <a:xfrm>
            <a:off x="457200" y="177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Basic Linear Model: </a:t>
            </a:r>
          </a:p>
          <a:p>
            <a:pPr marL="0" marR="0" lvl="0" indent="-69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Multiple Linear Regression 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475" y="3952450"/>
            <a:ext cx="4845099" cy="24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675" y="1707175"/>
            <a:ext cx="4768900" cy="2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232900" y="1551225"/>
            <a:ext cx="46782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Ŷ=15.49+94.78</a:t>
            </a:r>
            <a:r>
              <a:rPr lang="en-US" sz="1800" i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ccaMean</a:t>
            </a:r>
            <a:r>
              <a:rPr lang="en-US" sz="1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-43.87</a:t>
            </a:r>
            <a:r>
              <a:rPr lang="en-US" sz="1800" i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ccaMinimum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57200" y="2075925"/>
            <a:ext cx="3443100" cy="14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latin typeface="Exo 2"/>
                <a:ea typeface="Exo 2"/>
                <a:cs typeface="Exo 2"/>
                <a:sym typeface="Exo 2"/>
              </a:rPr>
              <a:t>Assumptions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Linear Relationship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Multivariate Normality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9550" y="3876250"/>
            <a:ext cx="3578400" cy="19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Predictor P-Values: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Cca Mean p-value= 0.072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Cca Min p-value=0.376</a:t>
            </a:r>
          </a:p>
          <a:p>
            <a:pPr marL="457200" lvl="0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Intercept significant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 flipH="1">
            <a:off x="1497075" y="1549600"/>
            <a:ext cx="7189800" cy="4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title" idx="4294967295"/>
          </p:nvPr>
        </p:nvSpPr>
        <p:spPr>
          <a:xfrm>
            <a:off x="248450" y="277154"/>
            <a:ext cx="8520600" cy="1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3600" b="1">
                <a:latin typeface="Exo 2"/>
                <a:ea typeface="Exo 2"/>
                <a:cs typeface="Exo 2"/>
                <a:sym typeface="Exo 2"/>
              </a:rPr>
              <a:t>Least Absolute Shrinkage and Selection Operator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4294967295"/>
          </p:nvPr>
        </p:nvSpPr>
        <p:spPr>
          <a:xfrm>
            <a:off x="248450" y="2124400"/>
            <a:ext cx="4419900" cy="40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Intuition: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Automatic Feature Selection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Robust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Assumptions:</a:t>
            </a:r>
          </a:p>
          <a:p>
            <a:pPr marL="914400" lvl="0" indent="-228600" rtl="0">
              <a:spcBef>
                <a:spcPts val="0"/>
              </a:spcBef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Conditionally independent gaussian residuals</a:t>
            </a:r>
          </a:p>
          <a:p>
            <a:pPr marL="914400" lvl="0" indent="-228600" rtl="0">
              <a:spcBef>
                <a:spcPts val="0"/>
              </a:spcBef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Zero mean and constant variance</a:t>
            </a:r>
          </a:p>
          <a:p>
            <a:pPr marL="914400" lvl="0" indent="-228600" rtl="0">
              <a:spcBef>
                <a:spcPts val="0"/>
              </a:spcBef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Normalized Covariates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4294967295"/>
          </p:nvPr>
        </p:nvSpPr>
        <p:spPr>
          <a:xfrm>
            <a:off x="4419925" y="2124400"/>
            <a:ext cx="4419900" cy="383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III.</a:t>
            </a: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After Training:</a:t>
            </a:r>
          </a:p>
          <a:p>
            <a:pPr marL="457200" lvl="0" indent="-228600">
              <a:spcBef>
                <a:spcPts val="0"/>
              </a:spcBef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Lambda set to </a:t>
            </a:r>
            <a:r>
              <a:rPr lang="en-US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.08136</a:t>
            </a:r>
          </a:p>
          <a:p>
            <a:pPr marL="457200" lvl="0" indent="-228600" rtl="0">
              <a:spcBef>
                <a:spcPts val="0"/>
              </a:spcBef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Null Deviance Explained was </a:t>
            </a:r>
            <a:r>
              <a:rPr lang="en-US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23.22%</a:t>
            </a: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(on 2 df)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b="1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IV.</a:t>
            </a:r>
            <a:r>
              <a:rPr lang="en-US" sz="2400" b="1">
                <a:solidFill>
                  <a:srgbClr val="93C47D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Poor Performance Due To:</a:t>
            </a:r>
          </a:p>
          <a:p>
            <a:pPr marL="457200" lvl="0" indent="-228600" rtl="0">
              <a:spcBef>
                <a:spcPts val="0"/>
              </a:spcBef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Broken assumptions </a:t>
            </a:r>
          </a:p>
          <a:p>
            <a:pPr marL="457200" lvl="0" indent="-228600" rtl="0">
              <a:spcBef>
                <a:spcPts val="0"/>
              </a:spcBef>
              <a:buClr>
                <a:srgbClr val="6AA84F"/>
              </a:buClr>
              <a:buFont typeface="Exo 2"/>
            </a:pPr>
            <a:r>
              <a:rPr lang="en-US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Susceptible to correlation/ noise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cxnSp>
        <p:nvCxnSpPr>
          <p:cNvPr id="225" name="Shape 225"/>
          <p:cNvCxnSpPr/>
          <p:nvPr/>
        </p:nvCxnSpPr>
        <p:spPr>
          <a:xfrm>
            <a:off x="2281850" y="1544375"/>
            <a:ext cx="6487200" cy="32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Lasso Results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4886325" y="1268725"/>
            <a:ext cx="3800400" cy="7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4708"/>
            <a:ext cx="8925547" cy="462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Poisson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Shape 242"/>
          <p:cNvCxnSpPr/>
          <p:nvPr/>
        </p:nvCxnSpPr>
        <p:spPr>
          <a:xfrm>
            <a:off x="6496800" y="1104650"/>
            <a:ext cx="2113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43" name="Shape 243"/>
          <p:cNvGraphicFramePr/>
          <p:nvPr/>
        </p:nvGraphicFramePr>
        <p:xfrm>
          <a:off x="139462" y="1409625"/>
          <a:ext cx="8865075" cy="4058940"/>
        </p:xfrm>
        <a:graphic>
          <a:graphicData uri="http://schemas.openxmlformats.org/drawingml/2006/table">
            <a:tbl>
              <a:tblPr>
                <a:noFill/>
                <a:tableStyleId>{53CBE27F-F59B-4C50-AAE7-807D40F3AD20}</a:tableStyleId>
              </a:tblPr>
              <a:tblGrid>
                <a:gridCol w="29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latin typeface="Exo 2"/>
                          <a:ea typeface="Exo 2"/>
                          <a:cs typeface="Exo 2"/>
                          <a:sym typeface="Exo 2"/>
                        </a:rPr>
                        <a:t>Model 1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latin typeface="Exo 2"/>
                          <a:ea typeface="Exo 2"/>
                          <a:cs typeface="Exo 2"/>
                          <a:sym typeface="Exo 2"/>
                        </a:rPr>
                        <a:t>Model 2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>
                          <a:latin typeface="Exo 2"/>
                          <a:ea typeface="Exo 2"/>
                          <a:cs typeface="Exo 2"/>
                          <a:sym typeface="Exo 2"/>
                        </a:rPr>
                        <a:t>Model 3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7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log(μ)= 3.16 + 1.25</a:t>
                      </a:r>
                      <a:r>
                        <a:rPr lang="en-US" sz="2000" i="1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ccaMean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+ 0.08</a:t>
                      </a:r>
                      <a:r>
                        <a:rPr lang="en-US" sz="2000" i="1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sex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log(μ) = 3.16 + 1.28</a:t>
                      </a:r>
                      <a:r>
                        <a:rPr lang="en-US" sz="2000" i="1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ccaMedian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+ 0.07</a:t>
                      </a:r>
                      <a:r>
                        <a:rPr lang="en-US" sz="2000" i="1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sex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log(μ) = 3.50 + 0.71</a:t>
                      </a:r>
                      <a:r>
                        <a:rPr lang="en-US" sz="2000" i="1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ccaMinimum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+ 0.08</a:t>
                      </a:r>
                      <a:r>
                        <a:rPr lang="en-US" sz="2000" i="1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sex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7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Overdispersion Parameter: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3.23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Overdispersion Parameter : 3.21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Overdispersion Parameter: 3.34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Goodness of Fit Test: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P close to 0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Goodness of Fit Test: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  close to 0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Goodness of Fit Test: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  close to 0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3C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4" name="Shape 244"/>
          <p:cNvSpPr txBox="1"/>
          <p:nvPr/>
        </p:nvSpPr>
        <p:spPr>
          <a:xfrm>
            <a:off x="139475" y="5777349"/>
            <a:ext cx="8772900" cy="4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Reject all H</a:t>
            </a:r>
            <a:r>
              <a:rPr lang="en-US" sz="2400" baseline="-25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o</a:t>
            </a:r>
            <a:r>
              <a:rPr lang="en-U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’s; the Poisson models do not fit the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Quasi-Poisson 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6849" y="1645950"/>
            <a:ext cx="5062499" cy="46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body" idx="4294967295"/>
          </p:nvPr>
        </p:nvSpPr>
        <p:spPr>
          <a:xfrm>
            <a:off x="299425" y="2265975"/>
            <a:ext cx="3658500" cy="2823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T-test for significance of parameters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Exo 2"/>
            </a:pPr>
            <a:r>
              <a:rPr lang="en-US" sz="21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ccaMean:</a:t>
            </a:r>
            <a:r>
              <a:rPr lang="en-US" sz="21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significant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Exo 2"/>
            </a:pPr>
            <a:r>
              <a:rPr lang="en-US" sz="21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ccaMed:</a:t>
            </a:r>
            <a:r>
              <a:rPr lang="en-US" sz="21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significant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Exo 2"/>
            </a:pPr>
            <a:r>
              <a:rPr lang="en-US" sz="21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ccaMin:</a:t>
            </a:r>
            <a:r>
              <a:rPr lang="en-US" sz="21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not significant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Exo 2"/>
            </a:pPr>
            <a:r>
              <a:rPr lang="en-US" sz="21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sex: </a:t>
            </a:r>
            <a:r>
              <a:rPr lang="en-US" sz="21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not significant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 flipH="1">
            <a:off x="4808025" y="1123700"/>
            <a:ext cx="3802500" cy="63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title" idx="4294967295"/>
          </p:nvPr>
        </p:nvSpPr>
        <p:spPr>
          <a:xfrm>
            <a:off x="311700" y="156824"/>
            <a:ext cx="8520600" cy="13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Function-on-Scalar Regression: Keep it Functional!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cxnSp>
        <p:nvCxnSpPr>
          <p:cNvPr id="262" name="Shape 262"/>
          <p:cNvCxnSpPr/>
          <p:nvPr/>
        </p:nvCxnSpPr>
        <p:spPr>
          <a:xfrm>
            <a:off x="501800" y="1527725"/>
            <a:ext cx="83157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185350" y="2146212"/>
            <a:ext cx="4391400" cy="3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 b="1">
                <a:latin typeface="Exo 2"/>
                <a:ea typeface="Exo 2"/>
                <a:cs typeface="Exo 2"/>
                <a:sym typeface="Exo 2"/>
              </a:rPr>
              <a:t>Functional Data?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Multivariate data with ordering on the dimensions. (M</a:t>
            </a:r>
            <a:r>
              <a:rPr lang="en-US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üller,2006)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Functional Responses and scalar predictors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Function on Scalar Regression: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Generalized multilevel functional response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515750" y="1801925"/>
            <a:ext cx="4505400" cy="41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III.</a:t>
            </a:r>
            <a:r>
              <a:rPr lang="en-US" sz="2000" b="1">
                <a:latin typeface="Exo 2"/>
                <a:ea typeface="Exo 2"/>
                <a:cs typeface="Exo 2"/>
                <a:sym typeface="Exo 2"/>
              </a:rPr>
              <a:t>	Bayesian FoSR: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2000">
                <a:latin typeface="Exo 2"/>
                <a:ea typeface="Exo 2"/>
                <a:cs typeface="Exo 2"/>
                <a:sym typeface="Exo 2"/>
              </a:rPr>
              <a:t>Incorporates priors to aid in prediction</a:t>
            </a:r>
          </a:p>
          <a:p>
            <a:pPr marL="1371600" lvl="2" indent="-330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■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For real-values response curves</a:t>
            </a:r>
          </a:p>
          <a:p>
            <a:pPr marL="1371600" lvl="2" indent="-330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■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Estimate residual curve with Bayesian FPCA</a:t>
            </a:r>
          </a:p>
          <a:p>
            <a:pPr marL="1371600" lvl="2" indent="-330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■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Estimate model parameters with Gibbs Sampler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IV.</a:t>
            </a:r>
            <a:r>
              <a:rPr lang="en-US" sz="2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	Component of DTI: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CCA along the 93 axon tract locations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 idx="4294967295"/>
          </p:nvPr>
        </p:nvSpPr>
        <p:spPr>
          <a:xfrm>
            <a:off x="242850" y="317461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Outline 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744607" y="1258929"/>
            <a:ext cx="8002200" cy="399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4"/>
              </a:buClr>
              <a:buSzPct val="100000"/>
              <a:buFont typeface="Exo 2"/>
              <a:buAutoNum type="romanUcPeriod"/>
            </a:pPr>
            <a:r>
              <a:rPr lang="en-US" sz="3000" dirty="0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Background on Diffusion Tensor Imaging</a:t>
            </a:r>
          </a:p>
          <a:p>
            <a:pPr marL="457200" lvl="0" indent="-419100" rtl="0">
              <a:spcBef>
                <a:spcPts val="0"/>
              </a:spcBef>
              <a:buClr>
                <a:schemeClr val="accent4"/>
              </a:buClr>
              <a:buSzPct val="100000"/>
              <a:buFont typeface="Exo 2"/>
              <a:buAutoNum type="romanUcPeriod"/>
            </a:pPr>
            <a:r>
              <a:rPr lang="en-US" sz="3000" dirty="0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Data Cleaning</a:t>
            </a:r>
          </a:p>
          <a:p>
            <a:pPr marL="457200" lvl="0" indent="-419100" rtl="0">
              <a:spcBef>
                <a:spcPts val="0"/>
              </a:spcBef>
              <a:buClr>
                <a:schemeClr val="accent4"/>
              </a:buClr>
              <a:buSzPct val="100000"/>
              <a:buFont typeface="Exo 2"/>
              <a:buAutoNum type="romanUcPeriod"/>
            </a:pPr>
            <a:r>
              <a:rPr lang="en-US" sz="3000" dirty="0">
                <a:solidFill>
                  <a:schemeClr val="accent4"/>
                </a:solidFill>
                <a:latin typeface="Exo 2"/>
                <a:ea typeface="Exo 2"/>
                <a:cs typeface="Exo 2"/>
                <a:sym typeface="Exo 2"/>
              </a:rPr>
              <a:t>PASAT Resolution</a:t>
            </a:r>
          </a:p>
          <a:p>
            <a:pPr marL="457200" lvl="0" indent="-4191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3000" dirty="0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Exploratory Analysis</a:t>
            </a:r>
          </a:p>
          <a:p>
            <a:pPr marL="457200" lvl="0" indent="-4191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3000" dirty="0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Model Fitting</a:t>
            </a:r>
          </a:p>
          <a:p>
            <a:pPr marL="457200" lvl="0" indent="-419100" rtl="0">
              <a:spcBef>
                <a:spcPts val="0"/>
              </a:spcBef>
              <a:buClr>
                <a:srgbClr val="3C78D8"/>
              </a:buClr>
              <a:buSzPct val="100000"/>
              <a:buFont typeface="Exo 2"/>
              <a:buAutoNum type="romanUcPeriod"/>
            </a:pPr>
            <a:r>
              <a:rPr lang="en-US" sz="3000" dirty="0">
                <a:solidFill>
                  <a:srgbClr val="3C78D8"/>
                </a:solidFill>
                <a:latin typeface="Exo 2"/>
                <a:ea typeface="Exo 2"/>
                <a:cs typeface="Exo 2"/>
                <a:sym typeface="Exo 2"/>
              </a:rPr>
              <a:t>Final Model Results</a:t>
            </a:r>
          </a:p>
          <a:p>
            <a:pPr marL="457200" lvl="0" indent="-419100" rtl="0">
              <a:spcBef>
                <a:spcPts val="0"/>
              </a:spcBef>
              <a:buClr>
                <a:srgbClr val="3C78D8"/>
              </a:buClr>
              <a:buSzPct val="100000"/>
              <a:buFont typeface="Exo 2"/>
              <a:buAutoNum type="romanUcPeriod"/>
            </a:pPr>
            <a:r>
              <a:rPr lang="en-US" sz="3000" dirty="0">
                <a:solidFill>
                  <a:srgbClr val="3C78D8"/>
                </a:solidFill>
                <a:latin typeface="Exo 2"/>
                <a:ea typeface="Exo 2"/>
                <a:cs typeface="Exo 2"/>
                <a:sym typeface="Exo 2"/>
              </a:rPr>
              <a:t>Appendix and Acknowledgements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cxnSp>
        <p:nvCxnSpPr>
          <p:cNvPr id="83" name="Shape 83"/>
          <p:cNvCxnSpPr/>
          <p:nvPr/>
        </p:nvCxnSpPr>
        <p:spPr>
          <a:xfrm>
            <a:off x="6484050" y="1118050"/>
            <a:ext cx="19884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4294967295"/>
          </p:nvPr>
        </p:nvSpPr>
        <p:spPr>
          <a:xfrm>
            <a:off x="151050" y="1485182"/>
            <a:ext cx="3999900" cy="52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6AA84F"/>
              </a:buClr>
              <a:buFont typeface="Exo 2"/>
              <a:buAutoNum type="romanUcPeriod"/>
            </a:pPr>
            <a:r>
              <a:rPr lang="en-US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Model Formula: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r="3975"/>
          <a:stretch/>
        </p:blipFill>
        <p:spPr>
          <a:xfrm>
            <a:off x="350650" y="2166699"/>
            <a:ext cx="4800449" cy="355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>
            <a:spLocks noGrp="1"/>
          </p:cNvSpPr>
          <p:nvPr>
            <p:ph type="title" idx="4294967295"/>
          </p:nvPr>
        </p:nvSpPr>
        <p:spPr>
          <a:xfrm>
            <a:off x="151050" y="185350"/>
            <a:ext cx="88419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>
                <a:latin typeface="Exo 2"/>
                <a:ea typeface="Exo 2"/>
                <a:cs typeface="Exo 2"/>
                <a:sym typeface="Exo 2"/>
              </a:rPr>
              <a:t>The Model and Assumptions</a:t>
            </a:r>
          </a:p>
        </p:txBody>
      </p:sp>
      <p:cxnSp>
        <p:nvCxnSpPr>
          <p:cNvPr id="274" name="Shape 274"/>
          <p:cNvCxnSpPr/>
          <p:nvPr/>
        </p:nvCxnSpPr>
        <p:spPr>
          <a:xfrm rot="10800000" flipH="1">
            <a:off x="825200" y="1077325"/>
            <a:ext cx="8104500" cy="378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4947450" y="1485175"/>
            <a:ext cx="3999900" cy="47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>
                <a:solidFill>
                  <a:srgbClr val="6AA84F"/>
                </a:solidFill>
                <a:latin typeface="Exo 2"/>
                <a:ea typeface="Exo 2"/>
                <a:cs typeface="Exo 2"/>
                <a:sym typeface="Exo 2"/>
              </a:rPr>
              <a:t>II.</a:t>
            </a:r>
            <a:r>
              <a:rPr lang="en-US" sz="1800" b="1">
                <a:latin typeface="Exo 2"/>
                <a:ea typeface="Exo 2"/>
                <a:cs typeface="Exo 2"/>
                <a:sym typeface="Exo 2"/>
              </a:rPr>
              <a:t>  Assumptions:</a:t>
            </a:r>
          </a:p>
          <a:p>
            <a:pPr marL="457200" lvl="0" indent="-3302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●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FPCA</a:t>
            </a:r>
          </a:p>
          <a:p>
            <a:pPr marL="914400" lvl="1" indent="-3302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Parsimonious function of eigenbasis</a:t>
            </a:r>
          </a:p>
          <a:p>
            <a:pPr marL="914400" lvl="1" indent="-3302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Correct order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Avoids unreasonable assumptions of posterior independence and provides joint inference that has been shown to have good numerical properties </a:t>
            </a:r>
            <a:r>
              <a:rPr lang="en-US" sz="1600" i="1">
                <a:solidFill>
                  <a:schemeClr val="dk1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(Goldsmith, 2014)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.</a:t>
            </a:r>
          </a:p>
          <a:p>
            <a:pPr marL="457200" lvl="0" indent="-3302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●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Gibbs Sampling</a:t>
            </a:r>
          </a:p>
          <a:p>
            <a:pPr marL="914400" lvl="1" indent="-3302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Samples approximate joint distribution</a:t>
            </a:r>
          </a:p>
          <a:p>
            <a:pPr marL="914400" lvl="1" indent="-3302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Expectation is approximated by averaging across samples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title" idx="4294967295"/>
          </p:nvPr>
        </p:nvSpPr>
        <p:spPr>
          <a:xfrm>
            <a:off x="-198600" y="99100"/>
            <a:ext cx="9342600" cy="97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3600" b="1">
                <a:latin typeface="Exo 2"/>
                <a:ea typeface="Exo 2"/>
                <a:cs typeface="Exo 2"/>
                <a:sym typeface="Exo 2"/>
              </a:rPr>
              <a:t>Breaking Down the Functional CCA Values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t="2453" b="-8206"/>
          <a:stretch/>
        </p:blipFill>
        <p:spPr>
          <a:xfrm>
            <a:off x="0" y="1473750"/>
            <a:ext cx="9144000" cy="526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Shape 284"/>
          <p:cNvCxnSpPr/>
          <p:nvPr/>
        </p:nvCxnSpPr>
        <p:spPr>
          <a:xfrm>
            <a:off x="134825" y="835800"/>
            <a:ext cx="89163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1692625" y="963050"/>
            <a:ext cx="5982600" cy="7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Exo 2"/>
                <a:ea typeface="Exo 2"/>
                <a:cs typeface="Exo 2"/>
                <a:sym typeface="Exo 2"/>
              </a:rPr>
              <a:t>FA for Individual CCA Locations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457200" y="434826"/>
            <a:ext cx="8229600" cy="96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.... An Alternative Display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2053125" y="1143050"/>
            <a:ext cx="65763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l="494" t="6988" r="622" b="4990"/>
          <a:stretch/>
        </p:blipFill>
        <p:spPr>
          <a:xfrm>
            <a:off x="50950" y="1690525"/>
            <a:ext cx="9042100" cy="4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50975" y="1298650"/>
            <a:ext cx="9042000" cy="6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Exo 2"/>
                <a:ea typeface="Exo 2"/>
                <a:cs typeface="Exo 2"/>
                <a:sym typeface="Exo 2"/>
              </a:rPr>
              <a:t>CCA FA Values Plot Across Location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t="3053"/>
          <a:stretch/>
        </p:blipFill>
        <p:spPr>
          <a:xfrm>
            <a:off x="110675" y="1663424"/>
            <a:ext cx="8922649" cy="4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>
                <a:latin typeface="Exo 2"/>
                <a:ea typeface="Exo 2"/>
                <a:cs typeface="Exo 2"/>
                <a:sym typeface="Exo 2"/>
              </a:rPr>
              <a:t>Bayes FoSR Results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2980800" y="1151800"/>
            <a:ext cx="5629800" cy="48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5" name="Shape 305"/>
          <p:cNvSpPr txBox="1"/>
          <p:nvPr/>
        </p:nvSpPr>
        <p:spPr>
          <a:xfrm>
            <a:off x="-285000" y="1151800"/>
            <a:ext cx="9144000" cy="126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Exo 2"/>
                <a:ea typeface="Exo 2"/>
                <a:cs typeface="Exo 2"/>
                <a:sym typeface="Exo 2"/>
              </a:rPr>
              <a:t>Comparative Bayes FoSR Curves for Parameter Estimation</a:t>
            </a:r>
            <a:r>
              <a:rPr lang="en-US" sz="1800">
                <a:latin typeface="Exo 2"/>
                <a:ea typeface="Exo 2"/>
                <a:cs typeface="Exo 2"/>
                <a:sym typeface="Exo 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>
                <a:latin typeface="Exo 2"/>
                <a:ea typeface="Exo 2"/>
                <a:cs typeface="Exo 2"/>
                <a:sym typeface="Exo 2"/>
              </a:rPr>
              <a:t>Conclusions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4294967295"/>
          </p:nvPr>
        </p:nvSpPr>
        <p:spPr>
          <a:xfrm>
            <a:off x="457200" y="1396536"/>
            <a:ext cx="82296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400" b="1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For best inference and prediction, keep the data functional</a:t>
            </a:r>
          </a:p>
          <a:p>
            <a:pPr marL="914400" lvl="1" indent="-36195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1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Bayesian Models best address inherent relationships</a:t>
            </a:r>
          </a:p>
          <a:p>
            <a:pPr marL="457200" lvl="0" indent="-3810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400" b="1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For moving forward:</a:t>
            </a:r>
          </a:p>
          <a:p>
            <a:pPr marL="914400" lvl="1" indent="-36195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1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Start at base data:</a:t>
            </a:r>
          </a:p>
          <a:p>
            <a:pPr marL="1371600" lvl="2" indent="-36195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1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Record all PASAT Values</a:t>
            </a:r>
          </a:p>
          <a:p>
            <a:pPr marL="1371600" lvl="2" indent="-36195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1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Address missing FA values (RCST and CCA)</a:t>
            </a:r>
          </a:p>
          <a:p>
            <a:pPr marL="1371600" lvl="2" indent="-36195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1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Complete and larger patient data to mimic the true expected FA curves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5174175" y="1154925"/>
            <a:ext cx="3513000" cy="48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Appendix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4294967295"/>
          </p:nvPr>
        </p:nvSpPr>
        <p:spPr>
          <a:xfrm>
            <a:off x="270150" y="1133822"/>
            <a:ext cx="8603700" cy="508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lnSpc>
                <a:spcPct val="100000"/>
              </a:lnSpc>
              <a:spcBef>
                <a:spcPts val="100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"LASSO Assumptions." </a:t>
            </a:r>
            <a:r>
              <a:rPr lang="en-US" sz="1500" i="1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CrossValidated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. 25 Jan. 2011. Web. 26 May 2016. &lt;</a:t>
            </a:r>
            <a:r>
              <a:rPr lang="en-US" sz="1500" u="sng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http://stats.stackexchange.com/questions/6502/lasso-assumptions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&gt;.</a:t>
            </a:r>
          </a:p>
          <a:p>
            <a:pPr marL="457200" lvl="0" indent="-323850" rtl="0">
              <a:lnSpc>
                <a:spcPct val="100000"/>
              </a:lnSpc>
              <a:spcBef>
                <a:spcPts val="100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Risk, Benjamin. </a:t>
            </a:r>
            <a:r>
              <a:rPr lang="en-US" sz="1500" i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SAMSI Undergraduate Workshop: Statistical Modeling of DTI Data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. SAMSI, 23 May 2016. Web.</a:t>
            </a:r>
          </a:p>
          <a:p>
            <a:pPr marL="457200" lvl="0" indent="-323850" rtl="0">
              <a:lnSpc>
                <a:spcPct val="100000"/>
              </a:lnSpc>
              <a:spcBef>
                <a:spcPts val="100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Zhang, </a:t>
            </a:r>
            <a:r>
              <a:rPr lang="en-US" sz="1500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Zhengwu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, and Benjamin Risk. </a:t>
            </a:r>
            <a:r>
              <a:rPr lang="en-US" sz="1500" i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Statistical Modeling of Diffusion Tensor Imaging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. SAMSI, 23 May 2016. Web. 23 May 2016.</a:t>
            </a:r>
          </a:p>
          <a:p>
            <a:pPr marL="457200" lvl="0" indent="-323850" rtl="0">
              <a:lnSpc>
                <a:spcPct val="100000"/>
              </a:lnSpc>
              <a:spcBef>
                <a:spcPts val="100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1500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Crainiceanu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, C. M., </a:t>
            </a:r>
            <a:r>
              <a:rPr lang="en-US" sz="1500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Staicu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, A.-M., Ray, S., and Punjabi, N. (2012). Bootstrap-based inference on the diﬀerence in the means of two correlated functional processes. Statistics in medicine, 31(26):3223–3240.</a:t>
            </a:r>
          </a:p>
          <a:p>
            <a:pPr marL="457200" lvl="0" indent="-323850" rtl="0">
              <a:lnSpc>
                <a:spcPct val="100000"/>
              </a:lnSpc>
              <a:spcBef>
                <a:spcPts val="100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Goldsmith, J., </a:t>
            </a:r>
            <a:r>
              <a:rPr lang="en-US" sz="1500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Crainiceanu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, C. M., </a:t>
            </a:r>
            <a:r>
              <a:rPr lang="en-US" sz="1500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Caﬀo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, B. S., and Reich, D. S. (2011). Penalized functional regression analysis of white-matter tract proﬁles in multiple sclerosis. </a:t>
            </a:r>
            <a:r>
              <a:rPr lang="en-US" sz="1500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NeuroImage</a:t>
            </a:r>
            <a:r>
              <a:rPr lang="en-US" sz="1500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, 57(2):431–439.</a:t>
            </a:r>
          </a:p>
          <a:p>
            <a:pPr marL="457200" lvl="0" indent="-323850" rtl="0">
              <a:lnSpc>
                <a:spcPct val="100000"/>
              </a:lnSpc>
              <a:spcBef>
                <a:spcPts val="100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1500" dirty="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rPr>
              <a:t>"Paced Auditory Serial Addition Test (PASAT)." </a:t>
            </a:r>
            <a:r>
              <a:rPr lang="en-US" sz="1500" i="1" dirty="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rPr>
              <a:t>Paced Auditory Serial Addition Test (PASAT)</a:t>
            </a:r>
            <a:r>
              <a:rPr lang="en-US" sz="1500" dirty="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rPr>
              <a:t>. National Multiple Sclerosis Society. Web. 26 May 2016. &lt;http://www.nationalmssociety.org/For-Professionals/Researchers/Resources-for-Researchers/Clinical-Study-Measures/Paced-Auditory-Serial-Addition-Test-(PASAT)&gt;.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500" dirty="0">
              <a:solidFill>
                <a:srgbClr val="33333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Shape 324"/>
          <p:cNvCxnSpPr/>
          <p:nvPr/>
        </p:nvCxnSpPr>
        <p:spPr>
          <a:xfrm>
            <a:off x="6079275" y="1174600"/>
            <a:ext cx="2573100" cy="8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4800" b="1">
                <a:latin typeface="Exo 2"/>
                <a:ea typeface="Exo 2"/>
                <a:cs typeface="Exo 2"/>
                <a:sym typeface="Exo 2"/>
              </a:rPr>
              <a:t>Thank You!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Shape 332" descr="FullSizeRender 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224" y="1312100"/>
            <a:ext cx="5790459" cy="4897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Shape 333"/>
          <p:cNvCxnSpPr/>
          <p:nvPr/>
        </p:nvCxnSpPr>
        <p:spPr>
          <a:xfrm>
            <a:off x="5475250" y="1116975"/>
            <a:ext cx="3168900" cy="243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 idx="4294967295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54864" marR="0" lvl="0" indent="-4064" algn="r" rtl="0">
              <a:spcBef>
                <a:spcPts val="0"/>
              </a:spcBef>
              <a:buClr>
                <a:srgbClr val="000090"/>
              </a:buClr>
              <a:buSzPct val="25000"/>
              <a:buFont typeface="Rokkitt"/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Background and Goals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cxnSp>
        <p:nvCxnSpPr>
          <p:cNvPr id="91" name="Shape 91"/>
          <p:cNvCxnSpPr/>
          <p:nvPr/>
        </p:nvCxnSpPr>
        <p:spPr>
          <a:xfrm rot="10800000" flipH="1">
            <a:off x="2814450" y="1438475"/>
            <a:ext cx="5824500" cy="222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9949"/>
            <a:ext cx="9143998" cy="38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95125" y="295600"/>
            <a:ext cx="8211000" cy="114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4400" b="1">
                <a:latin typeface="Exo 2"/>
                <a:ea typeface="Exo 2"/>
                <a:cs typeface="Exo 2"/>
                <a:sym typeface="Exo 2"/>
              </a:rPr>
              <a:t>Data Partitioning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cxnSp>
        <p:nvCxnSpPr>
          <p:cNvPr id="100" name="Shape 100"/>
          <p:cNvCxnSpPr/>
          <p:nvPr/>
        </p:nvCxnSpPr>
        <p:spPr>
          <a:xfrm>
            <a:off x="3972300" y="1171450"/>
            <a:ext cx="44589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20200" y="1336300"/>
            <a:ext cx="8703600" cy="9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latin typeface="Exo 2"/>
                <a:ea typeface="Exo 2"/>
                <a:cs typeface="Exo 2"/>
                <a:sym typeface="Exo 2"/>
              </a:rPr>
              <a:t>DTI data was collected at Johns Hopkins University and the Kennedy-Krieger Institute: </a:t>
            </a:r>
            <a:r>
              <a:rPr lang="en-US" sz="2400" b="1">
                <a:latin typeface="Exo 2"/>
                <a:ea typeface="Exo 2"/>
                <a:cs typeface="Exo 2"/>
                <a:sym typeface="Exo 2"/>
              </a:rPr>
              <a:t>340 MS subjects and 42 controls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0" y="1984525"/>
            <a:ext cx="8017750" cy="447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 idx="4294967295"/>
          </p:nvPr>
        </p:nvSpPr>
        <p:spPr>
          <a:xfrm>
            <a:off x="628650" y="326850"/>
            <a:ext cx="7886700" cy="94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Paced Auditory Serial Addition Test (PASAT)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72875" y="1606700"/>
            <a:ext cx="7567500" cy="10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      Measure of cognitive function:</a:t>
            </a:r>
          </a:p>
          <a:p>
            <a:pPr marL="914400" lvl="1" indent="-3556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2000"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Assesses auditory information processing speed </a:t>
            </a:r>
          </a:p>
          <a:p>
            <a:pPr marL="914400" lvl="1" indent="-35560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Char char="○"/>
            </a:pPr>
            <a:r>
              <a:rPr lang="en-US" sz="2000"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Calculation ability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872825" y="1493275"/>
            <a:ext cx="7599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2" name="Shape 112" descr="new hi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100" y="2752625"/>
            <a:ext cx="44386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 idx="4294967295"/>
          </p:nvPr>
        </p:nvSpPr>
        <p:spPr>
          <a:xfrm>
            <a:off x="3535925" y="202600"/>
            <a:ext cx="5247300" cy="132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PASAT Score by 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Aggregated Metrics 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r="15059"/>
          <a:stretch/>
        </p:blipFill>
        <p:spPr>
          <a:xfrm>
            <a:off x="0" y="2113900"/>
            <a:ext cx="3012600" cy="36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l="3858" t="3792" r="5356" b="7602"/>
          <a:stretch/>
        </p:blipFill>
        <p:spPr>
          <a:xfrm>
            <a:off x="5842375" y="2292375"/>
            <a:ext cx="3261000" cy="32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l="6862" t="7944" r="15060"/>
          <a:stretch/>
        </p:blipFill>
        <p:spPr>
          <a:xfrm>
            <a:off x="2951475" y="2350300"/>
            <a:ext cx="2945100" cy="3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Shape 123"/>
          <p:cNvCxnSpPr/>
          <p:nvPr/>
        </p:nvCxnSpPr>
        <p:spPr>
          <a:xfrm rot="10800000" flipH="1">
            <a:off x="3821100" y="1637775"/>
            <a:ext cx="5043300" cy="162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6358500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311700" y="1410824"/>
            <a:ext cx="3999900" cy="48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4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Case indicates diagnosis with MS (0 is no MS, 1 is MS)</a:t>
            </a:r>
          </a:p>
          <a:p>
            <a:pPr marL="457200" lvl="0" indent="-381000" rtl="0"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4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Slightly unbalanced binary response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Proportion of Sample Population with MS:</a:t>
            </a:r>
            <a:r>
              <a:rPr lang="en-US" sz="24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100/142 = 70.4%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50" y="1585375"/>
            <a:ext cx="46101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 idx="4294967295"/>
          </p:nvPr>
        </p:nvSpPr>
        <p:spPr>
          <a:xfrm>
            <a:off x="383150" y="267836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Case 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7281775" y="1114850"/>
            <a:ext cx="12597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363725" y="325000"/>
            <a:ext cx="8416500" cy="82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44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Gender Tests of Significance 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4097557" y="1293153"/>
            <a:ext cx="4923600" cy="448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i="1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</a:t>
            </a:r>
            <a:r>
              <a:rPr lang="en-US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= proportion of respective genders with MS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Hypothesis Testing</a:t>
            </a:r>
          </a:p>
          <a:p>
            <a:pPr marL="914400" lvl="1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H</a:t>
            </a:r>
            <a:r>
              <a:rPr lang="en-US" sz="18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: p</a:t>
            </a:r>
            <a:r>
              <a:rPr lang="en-US" sz="18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 </a:t>
            </a: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 p</a:t>
            </a:r>
            <a:r>
              <a:rPr lang="en-US" sz="18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</a:p>
          <a:p>
            <a:pPr marL="914400" lvl="1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H</a:t>
            </a:r>
            <a:r>
              <a:rPr lang="en-US" sz="18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: p</a:t>
            </a:r>
            <a:r>
              <a:rPr lang="en-US" sz="18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 </a:t>
            </a: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≠ p</a:t>
            </a:r>
            <a:r>
              <a:rPr lang="en-US" sz="18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Independent Proportion Test</a:t>
            </a:r>
          </a:p>
          <a:p>
            <a:pPr marL="914400" lvl="1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p-value = 0.7357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Chi-squared Test  of Independence</a:t>
            </a:r>
          </a:p>
          <a:p>
            <a:pPr marL="914400" lvl="1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18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p-value = 0.5281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Conditions are not perfectly met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Fail to reject H</a:t>
            </a:r>
            <a:r>
              <a:rPr lang="en-US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Shape 142"/>
          <p:cNvCxnSpPr/>
          <p:nvPr/>
        </p:nvCxnSpPr>
        <p:spPr>
          <a:xfrm>
            <a:off x="1318975" y="1239300"/>
            <a:ext cx="74613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50" y="2236775"/>
            <a:ext cx="3897124" cy="31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6358400"/>
            <a:ext cx="9144000" cy="499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0" y="6358375"/>
            <a:ext cx="9144000" cy="499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4929300" y="1415703"/>
            <a:ext cx="4015800" cy="34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μ = mean PASAT score with respective gender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Hypothesis Testing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o</a:t>
            </a:r>
            <a:r>
              <a:rPr lang="en-US" sz="2000" b="1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:</a:t>
            </a: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μ</a:t>
            </a:r>
            <a:r>
              <a:rPr lang="en-US" sz="20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 μ</a:t>
            </a:r>
            <a:r>
              <a:rPr lang="en-US" sz="20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  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:</a:t>
            </a: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μ</a:t>
            </a:r>
            <a:r>
              <a:rPr lang="en-US" sz="20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≠ μ</a:t>
            </a:r>
            <a:r>
              <a:rPr lang="en-US" sz="20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Exo 2"/>
              <a:buAutoNum type="romanUcPeriod"/>
            </a:pP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Wilcoxon rank sum test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AA84F"/>
              </a:buClr>
              <a:buSzPct val="100000"/>
              <a:buFont typeface="Exo 2"/>
            </a:pP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p-value = 0.8842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xo 2"/>
            </a:pPr>
            <a:r>
              <a:rPr lang="en-US" sz="2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Fail to reject H</a:t>
            </a:r>
            <a:r>
              <a:rPr lang="en-US" sz="2000" baseline="-250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o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457200" y="5358450"/>
            <a:ext cx="8487900" cy="98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There were no statistically significant differences between gender and other covariates.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57450" y="291250"/>
            <a:ext cx="8087400" cy="9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Gender and PASAT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3883225" y="1194775"/>
            <a:ext cx="48615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49" y="1558262"/>
            <a:ext cx="4387024" cy="35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On-screen Show (4:3)</PresentationFormat>
  <Paragraphs>228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Rokkitt</vt:lpstr>
      <vt:lpstr>Noto Sans Symbols</vt:lpstr>
      <vt:lpstr>Arial</vt:lpstr>
      <vt:lpstr>Calibri</vt:lpstr>
      <vt:lpstr>Exo 2</vt:lpstr>
      <vt:lpstr>simple-light-2</vt:lpstr>
      <vt:lpstr>Statistical Approaches to Examining Cognitive Ability in Multiple Sclerosis Patients</vt:lpstr>
      <vt:lpstr>Outline </vt:lpstr>
      <vt:lpstr>Background and Goals</vt:lpstr>
      <vt:lpstr>PowerPoint Presentation</vt:lpstr>
      <vt:lpstr>Paced Auditory Serial Addition Test (PASAT)</vt:lpstr>
      <vt:lpstr>PASAT Score by  Aggregated Metrics </vt:lpstr>
      <vt:lpstr>Case </vt:lpstr>
      <vt:lpstr>Gender Tests of Significance  </vt:lpstr>
      <vt:lpstr>PowerPoint Presentation</vt:lpstr>
      <vt:lpstr>Model Fitting</vt:lpstr>
      <vt:lpstr>Functional Generalized Additive Model</vt:lpstr>
      <vt:lpstr>Model Explanation</vt:lpstr>
      <vt:lpstr>FGAM Results</vt:lpstr>
      <vt:lpstr>Basic Linear Model:  Multiple Linear Regression </vt:lpstr>
      <vt:lpstr>Least Absolute Shrinkage and Selection Operator</vt:lpstr>
      <vt:lpstr>Lasso Results</vt:lpstr>
      <vt:lpstr>Poisson</vt:lpstr>
      <vt:lpstr>Quasi-Poisson </vt:lpstr>
      <vt:lpstr>Function-on-Scalar Regression: Keep it Functional!</vt:lpstr>
      <vt:lpstr>The Model and Assumptions</vt:lpstr>
      <vt:lpstr>Breaking Down the Functional CCA Values</vt:lpstr>
      <vt:lpstr>.... An Alternative Display </vt:lpstr>
      <vt:lpstr>Bayes FoSR Results</vt:lpstr>
      <vt:lpstr>Conclusions</vt:lpstr>
      <vt:lpstr>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Approaches to Examining Cognitive Ability in Multiple Sclerosis Patients</dc:title>
  <cp:lastModifiedBy>Fangfei Lan</cp:lastModifiedBy>
  <cp:revision>1</cp:revision>
  <dcterms:modified xsi:type="dcterms:W3CDTF">2016-11-29T05:15:10Z</dcterms:modified>
</cp:coreProperties>
</file>