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1" r:id="rId4"/>
    <p:sldId id="258" r:id="rId5"/>
    <p:sldId id="259" r:id="rId6"/>
    <p:sldId id="264" r:id="rId7"/>
    <p:sldId id="263" r:id="rId8"/>
    <p:sldId id="265" r:id="rId9"/>
    <p:sldId id="266" r:id="rId10"/>
    <p:sldId id="260" r:id="rId11"/>
    <p:sldId id="267" r:id="rId12"/>
    <p:sldId id="268" r:id="rId13"/>
    <p:sldId id="270" r:id="rId14"/>
    <p:sldId id="280" r:id="rId15"/>
    <p:sldId id="261" r:id="rId16"/>
    <p:sldId id="269" r:id="rId17"/>
    <p:sldId id="262" r:id="rId18"/>
    <p:sldId id="279" r:id="rId1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744" y="-9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D751C-47D4-4ABB-A175-17863139EBD5}" type="slidenum">
              <a:rPr lang="zh-CN" altLang="en-US" smtClean="0"/>
              <a:pPr/>
              <a:t>‹#›</a:t>
            </a:fld>
            <a:endParaRPr lang="zh-CN" altLang="en-US"/>
          </a:p>
        </p:txBody>
      </p:sp>
      <p:sp>
        <p:nvSpPr>
          <p:cNvPr id="8" name="矩形 7"/>
          <p:cNvSpPr/>
          <p:nvPr userDrawn="1"/>
        </p:nvSpPr>
        <p:spPr>
          <a:xfrm>
            <a:off x="6898764" y="3997297"/>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80B8AC-EFB6-4693-A088-E0A0264F8C2E}"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FD751C-47D4-4ABB-A175-17863139EBD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680B8AC-EFB6-4693-A088-E0A0264F8C2E}" type="datetimeFigureOut">
              <a:rPr lang="zh-CN" altLang="en-US" smtClean="0"/>
              <a:pPr/>
              <a:t>2018/11/20</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0FD751C-47D4-4ABB-A175-17863139EB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31.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www.laoyangxq.com/" TargetMode="Externa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Thinkpad\Desktop\3.png"/>
          <p:cNvPicPr>
            <a:picLocks noChangeAspect="1" noChangeArrowheads="1"/>
          </p:cNvPicPr>
          <p:nvPr/>
        </p:nvPicPr>
        <p:blipFill rotWithShape="1">
          <a:blip r:embed="rId2" cstate="email"/>
          <a:srcRect/>
          <a:stretch>
            <a:fillRect/>
          </a:stretch>
        </p:blipFill>
        <p:spPr bwMode="auto">
          <a:xfrm>
            <a:off x="0" y="574180"/>
            <a:ext cx="9144000" cy="253626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Thinkpad\Desktop\未标题-2.png"/>
          <p:cNvPicPr>
            <a:picLocks noChangeAspect="1" noChangeArrowheads="1"/>
          </p:cNvPicPr>
          <p:nvPr/>
        </p:nvPicPr>
        <p:blipFill rotWithShape="1">
          <a:blip r:embed="rId3" cstate="email"/>
          <a:srcRect/>
          <a:stretch>
            <a:fillRect/>
          </a:stretch>
        </p:blipFill>
        <p:spPr bwMode="auto">
          <a:xfrm>
            <a:off x="0" y="2007517"/>
            <a:ext cx="9144000" cy="134763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Box 13"/>
          <p:cNvSpPr txBox="1">
            <a:spLocks noChangeArrowheads="1"/>
          </p:cNvSpPr>
          <p:nvPr/>
        </p:nvSpPr>
        <p:spPr bwMode="auto">
          <a:xfrm>
            <a:off x="928808" y="3305847"/>
            <a:ext cx="7286384" cy="831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4800" dirty="0" smtClean="0">
                <a:latin typeface="汉仪行楷简" panose="02010609000101010101" pitchFamily="49" charset="-122"/>
                <a:ea typeface="汉仪行楷简" panose="02010609000101010101" pitchFamily="49" charset="-122"/>
              </a:rPr>
              <a:t>爱情树</a:t>
            </a:r>
            <a:endParaRPr lang="zh-CN" altLang="en-US" sz="3600" dirty="0">
              <a:latin typeface="汉仪行楷简" panose="02010609000101010101" pitchFamily="49" charset="-122"/>
              <a:ea typeface="汉仪行楷简" panose="02010609000101010101" pitchFamily="49" charset="-122"/>
            </a:endParaRPr>
          </a:p>
        </p:txBody>
      </p:sp>
      <p:sp>
        <p:nvSpPr>
          <p:cNvPr id="7" name="Text Box 12"/>
          <p:cNvSpPr txBox="1">
            <a:spLocks noChangeArrowheads="1"/>
          </p:cNvSpPr>
          <p:nvPr/>
        </p:nvSpPr>
        <p:spPr bwMode="auto">
          <a:xfrm>
            <a:off x="1766821" y="4027963"/>
            <a:ext cx="5610359" cy="39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000" dirty="0" smtClean="0">
                <a:latin typeface="楷体" pitchFamily="49" charset="-122"/>
                <a:ea typeface="楷体" pitchFamily="49" charset="-122"/>
              </a:rPr>
              <a:t>创业合伙人</a:t>
            </a:r>
            <a:r>
              <a:rPr lang="en-US" altLang="zh-CN" sz="2000" dirty="0" smtClean="0">
                <a:latin typeface="楷体" pitchFamily="49" charset="-122"/>
                <a:ea typeface="楷体" pitchFamily="49" charset="-122"/>
              </a:rPr>
              <a:t>|</a:t>
            </a:r>
            <a:r>
              <a:rPr lang="zh-CN" altLang="en-US" sz="2000" dirty="0" smtClean="0">
                <a:latin typeface="楷体" pitchFamily="49" charset="-122"/>
                <a:ea typeface="楷体" pitchFamily="49" charset="-122"/>
              </a:rPr>
              <a:t>诚聘</a:t>
            </a:r>
            <a:endParaRPr lang="en-US" altLang="zh-CN" sz="2000" dirty="0">
              <a:latin typeface="楷体" pitchFamily="49" charset="-122"/>
              <a:ea typeface="楷体" pitchFamily="49" charset="-122"/>
            </a:endParaRPr>
          </a:p>
        </p:txBody>
      </p:sp>
      <p:cxnSp>
        <p:nvCxnSpPr>
          <p:cNvPr id="8" name="直接连接符 7"/>
          <p:cNvCxnSpPr/>
          <p:nvPr/>
        </p:nvCxnSpPr>
        <p:spPr>
          <a:xfrm>
            <a:off x="1746000" y="4030827"/>
            <a:ext cx="5652000" cy="0"/>
          </a:xfrm>
          <a:prstGeom prst="line">
            <a:avLst/>
          </a:prstGeom>
          <a:ln>
            <a:solidFill>
              <a:schemeClr val="tx1"/>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46000" y="4419562"/>
            <a:ext cx="5652000" cy="0"/>
          </a:xfrm>
          <a:prstGeom prst="line">
            <a:avLst/>
          </a:prstGeom>
          <a:ln>
            <a:solidFill>
              <a:schemeClr val="tx1"/>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pic>
        <p:nvPicPr>
          <p:cNvPr id="10" name="Picture 272" descr="28"/>
          <p:cNvPicPr>
            <a:picLocks noChangeAspect="1" noChangeArrowheads="1"/>
          </p:cNvPicPr>
          <p:nvPr/>
        </p:nvPicPr>
        <p:blipFill>
          <a:blip r:embed="rId4" cstate="email"/>
          <a:srcRect/>
          <a:stretch>
            <a:fillRect/>
          </a:stretch>
        </p:blipFill>
        <p:spPr bwMode="auto">
          <a:xfrm>
            <a:off x="755935" y="2643858"/>
            <a:ext cx="1931653" cy="14759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406289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advTm="0">
        <p15:prstTrans prst="curtains"/>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anim calcmode="lin" valueType="num">
                                      <p:cBhvr>
                                        <p:cTn id="8" dur="1750" fill="hold"/>
                                        <p:tgtEl>
                                          <p:spTgt spid="4"/>
                                        </p:tgtEl>
                                        <p:attrNameLst>
                                          <p:attrName>ppt_x</p:attrName>
                                        </p:attrNameLst>
                                      </p:cBhvr>
                                      <p:tavLst>
                                        <p:tav tm="0">
                                          <p:val>
                                            <p:strVal val="#ppt_x"/>
                                          </p:val>
                                        </p:tav>
                                        <p:tav tm="100000">
                                          <p:val>
                                            <p:strVal val="#ppt_x"/>
                                          </p:val>
                                        </p:tav>
                                      </p:tavLst>
                                    </p:anim>
                                    <p:anim calcmode="lin" valueType="num">
                                      <p:cBhvr>
                                        <p:cTn id="9" dur="1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75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accel="50000" fill="hold" nodeType="withEffect">
                                  <p:stCondLst>
                                    <p:cond delay="0"/>
                                  </p:stCondLst>
                                  <p:childTnLst>
                                    <p:animMotion origin="layout" path="M -0.06945 0.00092 L 0.5467 0.00092 " pathEditMode="relative" rAng="0" ptsTypes="AA">
                                      <p:cBhvr>
                                        <p:cTn id="19" dur="2500" fill="hold"/>
                                        <p:tgtEl>
                                          <p:spTgt spid="10"/>
                                        </p:tgtEl>
                                        <p:attrNameLst>
                                          <p:attrName>ppt_x</p:attrName>
                                          <p:attrName>ppt_y</p:attrName>
                                        </p:attrNameLst>
                                      </p:cBhvr>
                                      <p:rCtr x="30799" y="0"/>
                                    </p:animMotion>
                                  </p:childTnLst>
                                </p:cTn>
                              </p:par>
                              <p:par>
                                <p:cTn id="20" presetID="22" presetClass="entr" presetSubtype="8"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3250"/>
                                        <p:tgtEl>
                                          <p:spTgt spid="6"/>
                                        </p:tgtEl>
                                      </p:cBhvr>
                                    </p:animEffect>
                                  </p:childTnLst>
                                </p:cTn>
                              </p:par>
                            </p:childTnLst>
                          </p:cTn>
                        </p:par>
                        <p:par>
                          <p:cTn id="23" fill="hold">
                            <p:stCondLst>
                              <p:cond delay="6000"/>
                            </p:stCondLst>
                            <p:childTnLst>
                              <p:par>
                                <p:cTn id="24" presetID="10" presetClass="exit" presetSubtype="0" fill="hold" nodeType="afterEffect">
                                  <p:stCondLst>
                                    <p:cond delay="0"/>
                                  </p:stCondLst>
                                  <p:childTnLst>
                                    <p:animEffect transition="out" filter="fade">
                                      <p:cBhvr>
                                        <p:cTn id="25" dur="1000"/>
                                        <p:tgtEl>
                                          <p:spTgt spid="10"/>
                                        </p:tgtEl>
                                      </p:cBhvr>
                                    </p:animEffect>
                                    <p:set>
                                      <p:cBhvr>
                                        <p:cTn id="26" dur="1" fill="hold">
                                          <p:stCondLst>
                                            <p:cond delay="999"/>
                                          </p:stCondLst>
                                        </p:cTn>
                                        <p:tgtEl>
                                          <p:spTgt spid="10"/>
                                        </p:tgtEl>
                                        <p:attrNameLst>
                                          <p:attrName>style.visibility</p:attrName>
                                        </p:attrNameLst>
                                      </p:cBhvr>
                                      <p:to>
                                        <p:strVal val="hidden"/>
                                      </p:to>
                                    </p:se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000"/>
                                        <p:tgtEl>
                                          <p:spTgt spid="8"/>
                                        </p:tgtEl>
                                      </p:cBhvr>
                                    </p:animEffect>
                                  </p:childTnLst>
                                </p:cTn>
                              </p:par>
                              <p:par>
                                <p:cTn id="31" presetID="22" presetClass="entr" presetSubtype="2"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1000"/>
                                        <p:tgtEl>
                                          <p:spTgt spid="9"/>
                                        </p:tgtEl>
                                      </p:cBhvr>
                                    </p:animEffect>
                                  </p:childTnLst>
                                </p:cTn>
                              </p:par>
                            </p:childTnLst>
                          </p:cTn>
                        </p:par>
                        <p:par>
                          <p:cTn id="34" fill="hold">
                            <p:stCondLst>
                              <p:cond delay="8000"/>
                            </p:stCondLst>
                            <p:childTnLst>
                              <p:par>
                                <p:cTn id="35" presetID="14" presetClass="entr" presetSubtype="1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brightnessContrast contrast="40000"/>
                    </a14:imgEffect>
                  </a14:imgLayer>
                </a14:imgProps>
              </a:ext>
            </a:extLst>
          </a:blip>
          <a:srcRect/>
          <a:stretch>
            <a:fillRect/>
          </a:stretch>
        </p:blipFill>
        <p:spPr bwMode="auto">
          <a:xfrm>
            <a:off x="2051720" y="555526"/>
            <a:ext cx="4896544" cy="28611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2866072" y="1414534"/>
            <a:ext cx="3442628" cy="1107996"/>
          </a:xfrm>
          <a:prstGeom prst="rect">
            <a:avLst/>
          </a:prstGeom>
        </p:spPr>
        <p:txBody>
          <a:bodyPr wrap="square">
            <a:spAutoFit/>
          </a:bodyPr>
          <a:lstStyle/>
          <a:p>
            <a:pPr algn="ctr"/>
            <a:r>
              <a:rPr lang="zh-CN" altLang="en-US" sz="6600" spc="-300" dirty="0" smtClean="0">
                <a:latin typeface="方正吕建德字体" pitchFamily="2" charset="-122"/>
                <a:ea typeface="方正吕建德字体" pitchFamily="2" charset="-122"/>
              </a:rPr>
              <a:t>第二部分</a:t>
            </a:r>
            <a:endParaRPr lang="zh-CN" altLang="en-US" sz="6600" spc="-300" dirty="0">
              <a:latin typeface="方正吕建德字体" pitchFamily="2" charset="-122"/>
              <a:ea typeface="方正吕建德字体" pitchFamily="2" charset="-122"/>
            </a:endParaRPr>
          </a:p>
        </p:txBody>
      </p:sp>
      <p:sp>
        <p:nvSpPr>
          <p:cNvPr id="6" name="矩形 5"/>
          <p:cNvSpPr/>
          <p:nvPr/>
        </p:nvSpPr>
        <p:spPr>
          <a:xfrm>
            <a:off x="2258667" y="3564711"/>
            <a:ext cx="5002153" cy="646331"/>
          </a:xfrm>
          <a:prstGeom prst="rect">
            <a:avLst/>
          </a:prstGeom>
        </p:spPr>
        <p:txBody>
          <a:bodyPr wrap="square">
            <a:spAutoFit/>
          </a:bodyPr>
          <a:lstStyle/>
          <a:p>
            <a:pPr algn="ctr"/>
            <a:r>
              <a:rPr lang="zh-CN" altLang="en-US" sz="3600" spc="-300" dirty="0" smtClean="0">
                <a:latin typeface="方正华隶简体" pitchFamily="65" charset="-122"/>
                <a:ea typeface="方正华隶简体" pitchFamily="65" charset="-122"/>
              </a:rPr>
              <a:t>晋</a:t>
            </a:r>
            <a:r>
              <a:rPr lang="zh-CN" altLang="en-US" sz="3600" spc="-300" dirty="0" smtClean="0">
                <a:latin typeface="方正华隶简体" pitchFamily="65" charset="-122"/>
                <a:ea typeface="方正华隶简体" pitchFamily="65" charset="-122"/>
              </a:rPr>
              <a:t>升渠道以及薪资</a:t>
            </a:r>
            <a:endParaRPr lang="zh-CN" altLang="en-US" sz="3600" spc="-300" dirty="0">
              <a:latin typeface="方正华隶简体" pitchFamily="65" charset="-122"/>
              <a:ea typeface="方正华隶简体" pitchFamily="65" charset="-122"/>
            </a:endParaRPr>
          </a:p>
        </p:txBody>
      </p:sp>
      <p:pic>
        <p:nvPicPr>
          <p:cNvPr id="7" name="Picture 4" descr="E:\PPT\PPT中国风元素\水墨祥云\水墨祥云\011.jpg"/>
          <p:cNvPicPr>
            <a:picLocks noChangeAspect="1" noChangeArrowheads="1"/>
          </p:cNvPicPr>
          <p:nvPr/>
        </p:nvPicPr>
        <p:blipFill>
          <a:blip r:embed="rId5" cstate="email"/>
          <a:srcRect/>
          <a:stretch>
            <a:fillRect/>
          </a:stretch>
        </p:blipFill>
        <p:spPr bwMode="auto">
          <a:xfrm>
            <a:off x="1615356" y="3643523"/>
            <a:ext cx="807668" cy="503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毛笔2"/>
          <p:cNvPicPr>
            <a:picLocks noChangeAspect="1" noChangeArrowheads="1"/>
          </p:cNvPicPr>
          <p:nvPr/>
        </p:nvPicPr>
        <p:blipFill>
          <a:blip r:embed="rId6" cstate="email"/>
          <a:srcRect/>
          <a:stretch>
            <a:fillRect/>
          </a:stretch>
        </p:blipFill>
        <p:spPr bwMode="auto">
          <a:xfrm>
            <a:off x="2533256" y="2427734"/>
            <a:ext cx="2254768" cy="157791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图片 41" descr="C_108.jpg"/>
          <p:cNvPicPr>
            <a:picLocks noChangeAspect="1"/>
          </p:cNvPicPr>
          <p:nvPr/>
        </p:nvPicPr>
        <p:blipFill>
          <a:blip r:embed="rId7" cstate="email">
            <a:clrChange>
              <a:clrFrom>
                <a:srgbClr val="FFFFFF"/>
              </a:clrFrom>
              <a:clrTo>
                <a:srgbClr val="FFFFFF">
                  <a:alpha val="0"/>
                </a:srgbClr>
              </a:clrTo>
            </a:clrChange>
          </a:blip>
          <a:srcRect/>
          <a:stretch>
            <a:fillRect/>
          </a:stretch>
        </p:blipFill>
        <p:spPr bwMode="auto">
          <a:xfrm>
            <a:off x="2221136" y="4121474"/>
            <a:ext cx="5345404" cy="163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61254092"/>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Effect transition="in" filter="fade">
                                      <p:cBhvr>
                                        <p:cTn id="15" dur="750"/>
                                        <p:tgtEl>
                                          <p:spTgt spid="5"/>
                                        </p:tgtEl>
                                      </p:cBhvr>
                                    </p:animEffect>
                                  </p:childTnLst>
                                </p:cTn>
                              </p:par>
                            </p:childTnLst>
                          </p:cTn>
                        </p:par>
                        <p:par>
                          <p:cTn id="16" fill="hold">
                            <p:stCondLst>
                              <p:cond delay="175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50" fill="hold"/>
                                        <p:tgtEl>
                                          <p:spTgt spid="7"/>
                                        </p:tgtEl>
                                        <p:attrNameLst>
                                          <p:attrName>ppt_x</p:attrName>
                                        </p:attrNameLst>
                                      </p:cBhvr>
                                      <p:tavLst>
                                        <p:tav tm="0">
                                          <p:val>
                                            <p:strVal val="0-#ppt_w/2"/>
                                          </p:val>
                                        </p:tav>
                                        <p:tav tm="100000">
                                          <p:val>
                                            <p:strVal val="#ppt_x"/>
                                          </p:val>
                                        </p:tav>
                                      </p:tavLst>
                                    </p:anim>
                                    <p:anim calcmode="lin" valueType="num">
                                      <p:cBhvr additive="base">
                                        <p:cTn id="20" dur="125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250"/>
                                        <p:tgtEl>
                                          <p:spTgt spid="9"/>
                                        </p:tgtEl>
                                      </p:cBhvr>
                                    </p:animEffect>
                                  </p:childTnLst>
                                </p:cTn>
                              </p:par>
                            </p:childTnLst>
                          </p:cTn>
                        </p:par>
                        <p:par>
                          <p:cTn id="25" fill="hold">
                            <p:stCondLst>
                              <p:cond delay="525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750"/>
                                        <p:tgtEl>
                                          <p:spTgt spid="6"/>
                                        </p:tgtEl>
                                      </p:cBhvr>
                                    </p:animEffect>
                                  </p:childTnLst>
                                </p:cTn>
                              </p:par>
                              <p:par>
                                <p:cTn id="32" presetID="0" presetClass="path" presetSubtype="0" accel="50000" decel="50000" fill="hold" nodeType="withEffect">
                                  <p:stCondLst>
                                    <p:cond delay="1250"/>
                                  </p:stCondLst>
                                  <p:childTnLst>
                                    <p:animMotion origin="layout" path="M -0.02292 -0.00401 C -0.02101 0.01449 -0.02292 0.02003 -0.01233 0.02651 C -0.00313 0.02219 0.00034 0.02096 0.00729 0.00986 C 0.01007 0.00555 0.01528 -0.00401 0.01528 -0.0037 C 0.01232 0.01079 0.01146 0.02096 0.00607 0.03576 C 0.00521 0.03822 0.00243 0.041 0.00347 0.04285 C 0.00382 0.04346 0.01545 0.03637 0.01666 0.03576 C 0.02048 0.02867 0.02413 0.02497 0.02708 0.01695 C 0.02552 0.0262 0.02378 0.02897 0.03368 0.02158 C 0.03958 0.01726 0.04496 0.00863 0.04948 0.00061 C 0.05 -0.00247 0.05087 -0.01172 0.05087 -0.00863 C 0.05087 -0.00124 0.04878 0.01233 0.04687 0.01942 C 0.04618 0.02188 0.04288 0.02497 0.04427 0.02651 C 0.04548 0.02774 0.05278 0.02281 0.05468 0.02158 C 0.05798 0.00585 0.05781 0.02466 0.05868 0.03113 C 0.06076 0.07675 0.05764 0.06257 0.06666 0.04747 C 0.06857 0.03637 0.07482 0.02897 0.08107 0.02651 C 0.08576 0.01788 0.08576 0.01202 0.09028 0.02404 C 0.09166 0.02312 0.09305 0.02003 0.09427 0.02158 C 0.09791 0.02589 0.10052 0.04839 0.10347 0.05672 C 0.12187 0.05425 0.12205 0.05949 0.12968 0.03576 C 0.12934 0.03021 0.12847 0.02497 0.12847 0.01942 C 0.12847 0.01479 0.12847 0.02897 0.12968 0.03329 C 0.13038 0.03576 0.13229 0.03637 0.13368 0.03791 C 0.13593 0.03637 0.13837 0.03576 0.14028 0.03329 C 0.1434 0.02928 0.14305 0.0225 0.14427 0.01695 C 0.14653 0.00647 0.14618 0.00863 0.15087 0.00308 C 0.15885 0.00647 0.16545 0.01449 0.17309 0.01942 C 0.17725 0.0299 0.17864 0.03791 0.17048 0.04285 C 0.16597 0.05456 0.16979 0.04932 0.16528 0.04285 C 0.16423 0.0413 0.16267 0.0413 0.16128 0.04038 C 0.15694 0.0413 0.15225 0.04038 0.14809 0.04285 C 0.14635 0.04377 0.15416 0.04192 0.15347 0.045 C 0.15191 0.05086 0.14635 0.04778 0.14288 0.04963 C 0.14201 0.05209 0.13923 0.05456 0.14028 0.05672 C 0.14218 0.06011 0.14548 0.05949 0.14809 0.05918 C 0.15434 0.05857 0.16041 0.0561 0.16666 0.05425 C 0.17066 0.05302 0.17847 0.04963 0.17847 0.04994 C 0.18403 0.0447 0.18819 0.04254 0.19427 0.04038 C 0.19982 0.05548 0.20555 0.05179 0.21528 0.04963 C 0.21805 0.04223 0.21962 0.03452 0.22187 0.02651 C 0.22222 0.02343 0.22239 0.02003 0.22309 0.01695 C 0.22378 0.01418 0.22534 0.00709 0.22587 0.00986 C 0.2335 0.04593 0.221 0.02867 0.23107 0.04038 C 0.23212 0.03915 0.23923 0.03052 0.24028 0.03113 C 0.24201 0.03237 0.24114 0.0373 0.24166 0.04038 C 0.24271 0.0598 0.2408 0.07213 0.25087 0.05425 C 0.2533 0.041 0.25017 0.05333 0.25607 0.04285 C 0.25712 0.041 0.25868 0.03576 0.25868 0.03606 C 0.25955 0.03329 0.26059 0.03113 0.26128 0.02867 C 0.26198 0.02651 0.26128 0.02158 0.26267 0.02158 C 0.26545 0.02158 0.26319 0.03237 0.26528 0.03576 C 0.26823 0.04069 0.27309 0.03915 0.27708 0.04038 C 0.28559 0.0373 0.28958 0.03267 0.29548 0.02158 C 0.296 0.01942 0.29548 0.01479 0.29687 0.01479 C 0.29843 0.01479 0.29861 0.01942 0.29948 0.02158 C 0.30243 0.02805 0.30243 0.02682 0.30729 0.03113 C 0.31215 0.03021 0.31753 0.02497 0.32187 0.02867 C 0.33559 0.04069 0.31458 0.04963 0.32708 0.04285 C 0.33871 0.02867 0.325 0.04192 0.33229 0.045 C 0.33576 0.04655 0.33941 0.04346 0.34288 0.04285 C 0.34843 0.03298 0.35312 0.02219 0.35868 0.01233 C 0.36319 0.02435 0.36267 0.0262 0.37048 0.01942 C 0.37361 0.0111 0.3743 0.00555 0.3783 -0.00154 C 0.38472 0.00955 0.38819 0.01788 0.39687 0.02158 C 0.40399 0.01911 0.40972 0.01973 0.41666 0.02404 C 0.42153 0.03113 0.42656 0.03298 0.42847 0.04285 C 0.42222 0.04716 0.41545 0.04716 0.41788 0.06134 C 0.42066 0.06103 0.44791 0.06812 0.44427 0.04747 C 0.44809 0.04038 0.45468 0.01942 0.44288 0.02651 C 0.43993 0.04346 0.44774 0.03021 0.45087 0.02651 C 0.45434 0.0447 0.45764 0.05209 0.46788 0.06134 C 0.46875 0.05888 0.46927 0.0561 0.47048 0.05425 C 0.47569 0.04655 0.47812 0.05333 0.47309 0.045 C 0.47448 0.04439 0.47604 0.0447 0.47708 0.04285 C 0.4842 0.03021 0.47968 0.02404 0.48368 0.03113 L 0.49166 0.01233 " pathEditMode="relative" rAng="0" ptsTypes="fffffffffffffffffffffffffffffffffffffffffffffffffffffffffffffffffffffffffffAA">
                                      <p:cBhvr>
                                        <p:cTn id="33" dur="2750" fill="hold"/>
                                        <p:tgtEl>
                                          <p:spTgt spid="8"/>
                                        </p:tgtEl>
                                        <p:attrNameLst>
                                          <p:attrName>ppt_x</p:attrName>
                                          <p:attrName>ppt_y</p:attrName>
                                        </p:attrNameLst>
                                      </p:cBhvr>
                                      <p:rCtr x="25729" y="3637"/>
                                    </p:animMotion>
                                  </p:childTnLst>
                                </p:cTn>
                              </p:par>
                            </p:childTnLst>
                          </p:cTn>
                        </p:par>
                        <p:par>
                          <p:cTn id="34" fill="hold">
                            <p:stCondLst>
                              <p:cond delay="9250"/>
                            </p:stCondLst>
                            <p:childTnLst>
                              <p:par>
                                <p:cTn id="35" presetID="10" presetClass="exit" presetSubtype="0" fill="hold" nodeType="after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zh-CN" altLang="en-US" sz="2400" dirty="0" smtClean="0">
                <a:solidFill>
                  <a:schemeClr val="tx1">
                    <a:lumMod val="95000"/>
                    <a:lumOff val="5000"/>
                  </a:schemeClr>
                </a:solidFill>
                <a:latin typeface="华文行楷" pitchFamily="2" charset="-122"/>
                <a:ea typeface="华文行楷" pitchFamily="2" charset="-122"/>
              </a:rPr>
              <a:t>一线推广晋升渠道</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sp>
        <p:nvSpPr>
          <p:cNvPr id="5" name="Line 13"/>
          <p:cNvSpPr>
            <a:spLocks noChangeShapeType="1"/>
          </p:cNvSpPr>
          <p:nvPr/>
        </p:nvSpPr>
        <p:spPr bwMode="auto">
          <a:xfrm>
            <a:off x="784303" y="2653577"/>
            <a:ext cx="7625637" cy="0"/>
          </a:xfrm>
          <a:prstGeom prst="line">
            <a:avLst/>
          </a:prstGeom>
          <a:noFill/>
          <a:ln w="101600">
            <a:solidFill>
              <a:schemeClr val="tx1"/>
            </a:solidFill>
            <a:round/>
            <a:tailEnd type="triangle" w="med" len="med"/>
          </a:ln>
          <a:effectLst/>
        </p:spPr>
        <p:txBody>
          <a:bodyPr/>
          <a:lstStyle/>
          <a:p>
            <a:pPr fontAlgn="auto">
              <a:spcBef>
                <a:spcPts val="0"/>
              </a:spcBef>
              <a:spcAft>
                <a:spcPts val="0"/>
              </a:spcAft>
              <a:defRPr/>
            </a:pPr>
            <a:endParaRPr lang="zh-CN" altLang="en-US" sz="1600">
              <a:ln>
                <a:solidFill>
                  <a:srgbClr val="FFD347"/>
                </a:solidFill>
              </a:ln>
              <a:latin typeface="微软雅黑" pitchFamily="34" charset="-122"/>
              <a:ea typeface="微软雅黑" pitchFamily="34" charset="-122"/>
              <a:cs typeface="宋体" charset="0"/>
            </a:endParaRPr>
          </a:p>
        </p:txBody>
      </p:sp>
      <p:pic>
        <p:nvPicPr>
          <p:cNvPr id="6" name="Picture 8" descr="C:\Users\Thinkpad\Desktop\PNG\1_0003_渐变映射-2-副本-2.png"/>
          <p:cNvPicPr>
            <a:picLocks noChangeAspect="1" noChangeArrowheads="1"/>
          </p:cNvPicPr>
          <p:nvPr/>
        </p:nvPicPr>
        <p:blipFill>
          <a:blip r:embed="rId4" cstate="email"/>
          <a:srcRect/>
          <a:stretch>
            <a:fillRect/>
          </a:stretch>
        </p:blipFill>
        <p:spPr bwMode="auto">
          <a:xfrm>
            <a:off x="2377460" y="595260"/>
            <a:ext cx="1791565" cy="1748302"/>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C:\Users\Thinkpad\Desktop\PNG\1_0000_渐变映射-2-副本-9.png"/>
          <p:cNvPicPr>
            <a:picLocks noChangeAspect="1" noChangeArrowheads="1"/>
          </p:cNvPicPr>
          <p:nvPr/>
        </p:nvPicPr>
        <p:blipFill>
          <a:blip r:embed="rId5" cstate="email"/>
          <a:srcRect/>
          <a:stretch>
            <a:fillRect/>
          </a:stretch>
        </p:blipFill>
        <p:spPr bwMode="auto">
          <a:xfrm>
            <a:off x="2517376" y="2514800"/>
            <a:ext cx="313190" cy="2775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Line 16"/>
          <p:cNvSpPr>
            <a:spLocks noChangeShapeType="1"/>
          </p:cNvSpPr>
          <p:nvPr/>
        </p:nvSpPr>
        <p:spPr bwMode="auto">
          <a:xfrm flipH="1">
            <a:off x="2667327" y="1249779"/>
            <a:ext cx="0" cy="1403798"/>
          </a:xfrm>
          <a:prstGeom prst="line">
            <a:avLst/>
          </a:prstGeom>
          <a:noFill/>
          <a:ln w="19050">
            <a:solidFill>
              <a:schemeClr val="bg1">
                <a:lumMod val="75000"/>
              </a:schemeClr>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sz="1600">
              <a:latin typeface="微软雅黑" pitchFamily="34" charset="-122"/>
              <a:ea typeface="微软雅黑" pitchFamily="34" charset="-122"/>
            </a:endParaRPr>
          </a:p>
        </p:txBody>
      </p:sp>
      <p:sp>
        <p:nvSpPr>
          <p:cNvPr id="12" name="TextBox 57"/>
          <p:cNvSpPr txBox="1">
            <a:spLocks noChangeArrowheads="1"/>
          </p:cNvSpPr>
          <p:nvPr/>
        </p:nvSpPr>
        <p:spPr bwMode="auto">
          <a:xfrm>
            <a:off x="2719082" y="1275486"/>
            <a:ext cx="1412943" cy="36503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defTabSz="-635" eaLnBrk="0" hangingPunct="0">
              <a:lnSpc>
                <a:spcPct val="150000"/>
              </a:lnSpc>
              <a:tabLst>
                <a:tab pos="101600" algn="l"/>
              </a:tabLst>
              <a:defRPr sz="1050" b="1" spc="-150">
                <a:solidFill>
                  <a:schemeClr val="bg1"/>
                </a:solidFill>
                <a:latin typeface="楷体" pitchFamily="49" charset="-122"/>
                <a:ea typeface="楷体" pitchFamily="49" charset="-122"/>
              </a:defRPr>
            </a:lvl1pPr>
            <a:lvl2pPr marL="742950" indent="-285750" defTabSz="-635" eaLnBrk="0" hangingPunct="0">
              <a:tabLst>
                <a:tab pos="101600" algn="l"/>
              </a:tabLst>
              <a:defRPr>
                <a:latin typeface="Calibri" pitchFamily="34" charset="0"/>
                <a:ea typeface="宋体" pitchFamily="2" charset="-122"/>
              </a:defRPr>
            </a:lvl2pPr>
            <a:lvl3pPr marL="1143000" indent="-228600" defTabSz="-635" eaLnBrk="0" hangingPunct="0">
              <a:tabLst>
                <a:tab pos="101600" algn="l"/>
              </a:tabLst>
              <a:defRPr>
                <a:latin typeface="Calibri" pitchFamily="34" charset="0"/>
                <a:ea typeface="宋体" pitchFamily="2" charset="-122"/>
              </a:defRPr>
            </a:lvl3pPr>
            <a:lvl4pPr marL="1600200" indent="-228600" defTabSz="-635" eaLnBrk="0" hangingPunct="0">
              <a:tabLst>
                <a:tab pos="101600" algn="l"/>
              </a:tabLst>
              <a:defRPr>
                <a:latin typeface="Calibri" pitchFamily="34" charset="0"/>
                <a:ea typeface="宋体" pitchFamily="2" charset="-122"/>
              </a:defRPr>
            </a:lvl4pPr>
            <a:lvl5pPr marL="2057400" indent="-228600" defTabSz="-635" eaLnBrk="0" hangingPunct="0">
              <a:tabLst>
                <a:tab pos="101600" algn="l"/>
              </a:tabLst>
              <a:defRPr>
                <a:latin typeface="Calibri" pitchFamily="34" charset="0"/>
                <a:ea typeface="宋体" pitchFamily="2" charset="-122"/>
              </a:defRPr>
            </a:lvl5pPr>
            <a:lvl6pPr marL="2514600" indent="-228600" defTabSz="-635"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defTabSz="-635"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defTabSz="-635"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defTabSz="-635"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400" dirty="0" smtClean="0"/>
              <a:t>地区推广经理</a:t>
            </a:r>
            <a:endParaRPr lang="zh-CN" altLang="en-US" sz="1400" dirty="0"/>
          </a:p>
        </p:txBody>
      </p:sp>
      <p:pic>
        <p:nvPicPr>
          <p:cNvPr id="13" name="Picture 8" descr="C:\Users\Thinkpad\Desktop\PNG\1_0003_渐变映射-2-副本-2.png"/>
          <p:cNvPicPr>
            <a:picLocks noChangeAspect="1" noChangeArrowheads="1"/>
          </p:cNvPicPr>
          <p:nvPr/>
        </p:nvPicPr>
        <p:blipFill>
          <a:blip r:embed="rId4" cstate="email"/>
          <a:srcRect/>
          <a:stretch>
            <a:fillRect/>
          </a:stretch>
        </p:blipFill>
        <p:spPr bwMode="auto">
          <a:xfrm>
            <a:off x="4906390" y="595260"/>
            <a:ext cx="1791565" cy="174830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4" descr="C:\Users\Thinkpad\Desktop\PNG\1_0000_渐变映射-2-副本-9.png"/>
          <p:cNvPicPr>
            <a:picLocks noChangeAspect="1" noChangeArrowheads="1"/>
          </p:cNvPicPr>
          <p:nvPr/>
        </p:nvPicPr>
        <p:blipFill>
          <a:blip r:embed="rId5" cstate="email"/>
          <a:srcRect/>
          <a:stretch>
            <a:fillRect/>
          </a:stretch>
        </p:blipFill>
        <p:spPr bwMode="auto">
          <a:xfrm>
            <a:off x="5046306" y="2514800"/>
            <a:ext cx="313190" cy="27755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Line 16"/>
          <p:cNvSpPr>
            <a:spLocks noChangeShapeType="1"/>
          </p:cNvSpPr>
          <p:nvPr/>
        </p:nvSpPr>
        <p:spPr bwMode="auto">
          <a:xfrm flipH="1">
            <a:off x="5196257" y="1249779"/>
            <a:ext cx="0" cy="1403798"/>
          </a:xfrm>
          <a:prstGeom prst="line">
            <a:avLst/>
          </a:prstGeom>
          <a:noFill/>
          <a:ln w="19050">
            <a:solidFill>
              <a:schemeClr val="bg1">
                <a:lumMod val="75000"/>
              </a:schemeClr>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sz="1600">
              <a:latin typeface="微软雅黑" pitchFamily="34" charset="-122"/>
              <a:ea typeface="微软雅黑" pitchFamily="34" charset="-122"/>
            </a:endParaRPr>
          </a:p>
        </p:txBody>
      </p:sp>
      <p:sp>
        <p:nvSpPr>
          <p:cNvPr id="17" name="TextBox 57"/>
          <p:cNvSpPr txBox="1">
            <a:spLocks noChangeArrowheads="1"/>
          </p:cNvSpPr>
          <p:nvPr/>
        </p:nvSpPr>
        <p:spPr bwMode="auto">
          <a:xfrm>
            <a:off x="5248012" y="1275486"/>
            <a:ext cx="1412943" cy="73866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defTabSz="-635" eaLnBrk="0" hangingPunct="0">
              <a:lnSpc>
                <a:spcPct val="150000"/>
              </a:lnSpc>
              <a:tabLst>
                <a:tab pos="101600" algn="l"/>
              </a:tabLst>
              <a:defRPr sz="1400" b="1" spc="-150">
                <a:solidFill>
                  <a:schemeClr val="bg1"/>
                </a:solidFill>
                <a:latin typeface="楷体" pitchFamily="49" charset="-122"/>
                <a:ea typeface="楷体" pitchFamily="49" charset="-122"/>
              </a:defRPr>
            </a:lvl1pPr>
            <a:lvl2pPr marL="742950" indent="-285750" defTabSz="-635" eaLnBrk="0" hangingPunct="0">
              <a:tabLst>
                <a:tab pos="101600" algn="l"/>
              </a:tabLst>
              <a:defRPr>
                <a:latin typeface="Calibri" pitchFamily="34" charset="0"/>
                <a:ea typeface="宋体" pitchFamily="2" charset="-122"/>
              </a:defRPr>
            </a:lvl2pPr>
            <a:lvl3pPr marL="1143000" indent="-228600" defTabSz="-635" eaLnBrk="0" hangingPunct="0">
              <a:tabLst>
                <a:tab pos="101600" algn="l"/>
              </a:tabLst>
              <a:defRPr>
                <a:latin typeface="Calibri" pitchFamily="34" charset="0"/>
                <a:ea typeface="宋体" pitchFamily="2" charset="-122"/>
              </a:defRPr>
            </a:lvl3pPr>
            <a:lvl4pPr marL="1600200" indent="-228600" defTabSz="-635" eaLnBrk="0" hangingPunct="0">
              <a:tabLst>
                <a:tab pos="101600" algn="l"/>
              </a:tabLst>
              <a:defRPr>
                <a:latin typeface="Calibri" pitchFamily="34" charset="0"/>
                <a:ea typeface="宋体" pitchFamily="2" charset="-122"/>
              </a:defRPr>
            </a:lvl4pPr>
            <a:lvl5pPr marL="2057400" indent="-228600" defTabSz="-635" eaLnBrk="0" hangingPunct="0">
              <a:tabLst>
                <a:tab pos="101600" algn="l"/>
              </a:tabLst>
              <a:defRPr>
                <a:latin typeface="Calibri" pitchFamily="34" charset="0"/>
                <a:ea typeface="宋体" pitchFamily="2" charset="-122"/>
              </a:defRPr>
            </a:lvl5pPr>
            <a:lvl6pPr marL="2514600" indent="-228600" defTabSz="-635"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defTabSz="-635"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defTabSz="-635"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defTabSz="-635"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smtClean="0"/>
              <a:t>公司高层，参与公司分红</a:t>
            </a:r>
            <a:endParaRPr lang="zh-CN" altLang="en-US" dirty="0"/>
          </a:p>
        </p:txBody>
      </p:sp>
      <p:pic>
        <p:nvPicPr>
          <p:cNvPr id="18" name="Picture 8" descr="C:\Users\Thinkpad\Desktop\PNG\1_0003_渐变映射-2-副本-2.png"/>
          <p:cNvPicPr>
            <a:picLocks noChangeAspect="1" noChangeArrowheads="1"/>
          </p:cNvPicPr>
          <p:nvPr/>
        </p:nvPicPr>
        <p:blipFill>
          <a:blip r:embed="rId4" cstate="email"/>
          <a:srcRect/>
          <a:stretch>
            <a:fillRect/>
          </a:stretch>
        </p:blipFill>
        <p:spPr bwMode="auto">
          <a:xfrm>
            <a:off x="1112994" y="2727988"/>
            <a:ext cx="1791565" cy="1748302"/>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4" descr="C:\Users\Thinkpad\Desktop\PNG\1_0000_渐变映射-2-副本-9.png"/>
          <p:cNvPicPr>
            <a:picLocks noChangeAspect="1" noChangeArrowheads="1"/>
          </p:cNvPicPr>
          <p:nvPr/>
        </p:nvPicPr>
        <p:blipFill>
          <a:blip r:embed="rId5" cstate="email"/>
          <a:srcRect/>
          <a:stretch>
            <a:fillRect/>
          </a:stretch>
        </p:blipFill>
        <p:spPr bwMode="auto">
          <a:xfrm>
            <a:off x="1252910" y="2533731"/>
            <a:ext cx="313190" cy="277553"/>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Line 16"/>
          <p:cNvSpPr>
            <a:spLocks noChangeShapeType="1"/>
          </p:cNvSpPr>
          <p:nvPr/>
        </p:nvSpPr>
        <p:spPr bwMode="auto">
          <a:xfrm flipH="1">
            <a:off x="1402861" y="2672507"/>
            <a:ext cx="0" cy="577723"/>
          </a:xfrm>
          <a:prstGeom prst="line">
            <a:avLst/>
          </a:prstGeom>
          <a:noFill/>
          <a:ln w="19050">
            <a:solidFill>
              <a:schemeClr val="bg1">
                <a:lumMod val="75000"/>
              </a:schemeClr>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sz="1600">
              <a:latin typeface="微软雅黑" pitchFamily="34" charset="-122"/>
              <a:ea typeface="微软雅黑" pitchFamily="34" charset="-122"/>
            </a:endParaRPr>
          </a:p>
        </p:txBody>
      </p:sp>
      <p:sp>
        <p:nvSpPr>
          <p:cNvPr id="22" name="TextBox 57"/>
          <p:cNvSpPr txBox="1">
            <a:spLocks noChangeArrowheads="1"/>
          </p:cNvSpPr>
          <p:nvPr/>
        </p:nvSpPr>
        <p:spPr bwMode="auto">
          <a:xfrm>
            <a:off x="1454616" y="3408211"/>
            <a:ext cx="1412943" cy="68820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defTabSz="-635" eaLnBrk="0" hangingPunct="0">
              <a:lnSpc>
                <a:spcPct val="150000"/>
              </a:lnSpc>
              <a:tabLst>
                <a:tab pos="101600" algn="l"/>
              </a:tabLst>
              <a:defRPr sz="1400" b="1" spc="-150">
                <a:solidFill>
                  <a:schemeClr val="bg1"/>
                </a:solidFill>
                <a:latin typeface="楷体" pitchFamily="49" charset="-122"/>
                <a:ea typeface="楷体" pitchFamily="49" charset="-122"/>
              </a:defRPr>
            </a:lvl1pPr>
            <a:lvl2pPr marL="742950" indent="-285750" defTabSz="-635" eaLnBrk="0" hangingPunct="0">
              <a:tabLst>
                <a:tab pos="101600" algn="l"/>
              </a:tabLst>
              <a:defRPr>
                <a:latin typeface="Calibri" pitchFamily="34" charset="0"/>
                <a:ea typeface="宋体" pitchFamily="2" charset="-122"/>
              </a:defRPr>
            </a:lvl2pPr>
            <a:lvl3pPr marL="1143000" indent="-228600" defTabSz="-635" eaLnBrk="0" hangingPunct="0">
              <a:tabLst>
                <a:tab pos="101600" algn="l"/>
              </a:tabLst>
              <a:defRPr>
                <a:latin typeface="Calibri" pitchFamily="34" charset="0"/>
                <a:ea typeface="宋体" pitchFamily="2" charset="-122"/>
              </a:defRPr>
            </a:lvl3pPr>
            <a:lvl4pPr marL="1600200" indent="-228600" defTabSz="-635" eaLnBrk="0" hangingPunct="0">
              <a:tabLst>
                <a:tab pos="101600" algn="l"/>
              </a:tabLst>
              <a:defRPr>
                <a:latin typeface="Calibri" pitchFamily="34" charset="0"/>
                <a:ea typeface="宋体" pitchFamily="2" charset="-122"/>
              </a:defRPr>
            </a:lvl4pPr>
            <a:lvl5pPr marL="2057400" indent="-228600" defTabSz="-635" eaLnBrk="0" hangingPunct="0">
              <a:tabLst>
                <a:tab pos="101600" algn="l"/>
              </a:tabLst>
              <a:defRPr>
                <a:latin typeface="Calibri" pitchFamily="34" charset="0"/>
                <a:ea typeface="宋体" pitchFamily="2" charset="-122"/>
              </a:defRPr>
            </a:lvl5pPr>
            <a:lvl6pPr marL="2514600" indent="-228600" defTabSz="-635"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defTabSz="-635"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defTabSz="-635"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defTabSz="-635"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smtClean="0"/>
              <a:t>区域推广兼职、合伙人</a:t>
            </a:r>
            <a:endParaRPr lang="zh-CN" altLang="en-US" dirty="0"/>
          </a:p>
        </p:txBody>
      </p:sp>
      <p:pic>
        <p:nvPicPr>
          <p:cNvPr id="23" name="Picture 8" descr="C:\Users\Thinkpad\Desktop\PNG\1_0003_渐变映射-2-副本-2.png"/>
          <p:cNvPicPr>
            <a:picLocks noChangeAspect="1" noChangeArrowheads="1"/>
          </p:cNvPicPr>
          <p:nvPr/>
        </p:nvPicPr>
        <p:blipFill>
          <a:blip r:embed="rId4" cstate="email"/>
          <a:srcRect/>
          <a:stretch>
            <a:fillRect/>
          </a:stretch>
        </p:blipFill>
        <p:spPr bwMode="auto">
          <a:xfrm>
            <a:off x="3641925" y="2727988"/>
            <a:ext cx="1791565" cy="1748302"/>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4" descr="C:\Users\Thinkpad\Desktop\PNG\1_0000_渐变映射-2-副本-9.png"/>
          <p:cNvPicPr>
            <a:picLocks noChangeAspect="1" noChangeArrowheads="1"/>
          </p:cNvPicPr>
          <p:nvPr/>
        </p:nvPicPr>
        <p:blipFill>
          <a:blip r:embed="rId5" cstate="email"/>
          <a:srcRect/>
          <a:stretch>
            <a:fillRect/>
          </a:stretch>
        </p:blipFill>
        <p:spPr bwMode="auto">
          <a:xfrm>
            <a:off x="3781841" y="2533731"/>
            <a:ext cx="313190" cy="27755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Line 16"/>
          <p:cNvSpPr>
            <a:spLocks noChangeShapeType="1"/>
          </p:cNvSpPr>
          <p:nvPr/>
        </p:nvSpPr>
        <p:spPr bwMode="auto">
          <a:xfrm flipH="1">
            <a:off x="3931792" y="2672507"/>
            <a:ext cx="0" cy="577723"/>
          </a:xfrm>
          <a:prstGeom prst="line">
            <a:avLst/>
          </a:prstGeom>
          <a:noFill/>
          <a:ln w="19050">
            <a:solidFill>
              <a:schemeClr val="bg1">
                <a:lumMod val="75000"/>
              </a:schemeClr>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sz="1600">
              <a:latin typeface="微软雅黑" pitchFamily="34" charset="-122"/>
              <a:ea typeface="微软雅黑" pitchFamily="34" charset="-122"/>
            </a:endParaRPr>
          </a:p>
        </p:txBody>
      </p:sp>
      <p:sp>
        <p:nvSpPr>
          <p:cNvPr id="27" name="TextBox 57"/>
          <p:cNvSpPr txBox="1">
            <a:spLocks noChangeArrowheads="1"/>
          </p:cNvSpPr>
          <p:nvPr/>
        </p:nvSpPr>
        <p:spPr bwMode="auto">
          <a:xfrm>
            <a:off x="3983547" y="3408211"/>
            <a:ext cx="1412943" cy="73866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defTabSz="-635" eaLnBrk="0" hangingPunct="0">
              <a:lnSpc>
                <a:spcPct val="150000"/>
              </a:lnSpc>
              <a:tabLst>
                <a:tab pos="101600" algn="l"/>
              </a:tabLst>
              <a:defRPr sz="1400" b="1" spc="-150">
                <a:solidFill>
                  <a:schemeClr val="bg1"/>
                </a:solidFill>
                <a:latin typeface="楷体" pitchFamily="49" charset="-122"/>
                <a:ea typeface="楷体" pitchFamily="49" charset="-122"/>
              </a:defRPr>
            </a:lvl1pPr>
            <a:lvl2pPr marL="742950" indent="-285750" defTabSz="-635" eaLnBrk="0" hangingPunct="0">
              <a:tabLst>
                <a:tab pos="101600" algn="l"/>
              </a:tabLst>
              <a:defRPr>
                <a:latin typeface="Calibri" pitchFamily="34" charset="0"/>
                <a:ea typeface="宋体" pitchFamily="2" charset="-122"/>
              </a:defRPr>
            </a:lvl2pPr>
            <a:lvl3pPr marL="1143000" indent="-228600" defTabSz="-635" eaLnBrk="0" hangingPunct="0">
              <a:tabLst>
                <a:tab pos="101600" algn="l"/>
              </a:tabLst>
              <a:defRPr>
                <a:latin typeface="Calibri" pitchFamily="34" charset="0"/>
                <a:ea typeface="宋体" pitchFamily="2" charset="-122"/>
              </a:defRPr>
            </a:lvl3pPr>
            <a:lvl4pPr marL="1600200" indent="-228600" defTabSz="-635" eaLnBrk="0" hangingPunct="0">
              <a:tabLst>
                <a:tab pos="101600" algn="l"/>
              </a:tabLst>
              <a:defRPr>
                <a:latin typeface="Calibri" pitchFamily="34" charset="0"/>
                <a:ea typeface="宋体" pitchFamily="2" charset="-122"/>
              </a:defRPr>
            </a:lvl4pPr>
            <a:lvl5pPr marL="2057400" indent="-228600" defTabSz="-635" eaLnBrk="0" hangingPunct="0">
              <a:tabLst>
                <a:tab pos="101600" algn="l"/>
              </a:tabLst>
              <a:defRPr>
                <a:latin typeface="Calibri" pitchFamily="34" charset="0"/>
                <a:ea typeface="宋体" pitchFamily="2" charset="-122"/>
              </a:defRPr>
            </a:lvl5pPr>
            <a:lvl6pPr marL="2514600" indent="-228600" defTabSz="-635"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defTabSz="-635"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defTabSz="-635"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defTabSz="-635"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smtClean="0"/>
              <a:t>项目经理，主管一个项目</a:t>
            </a:r>
            <a:endParaRPr lang="en-US" altLang="zh-CN" dirty="0"/>
          </a:p>
        </p:txBody>
      </p:sp>
      <p:pic>
        <p:nvPicPr>
          <p:cNvPr id="28" name="Picture 8" descr="C:\Users\Thinkpad\Desktop\PNG\1_0003_渐变映射-2-副本-2.png"/>
          <p:cNvPicPr>
            <a:picLocks noChangeAspect="1" noChangeArrowheads="1"/>
          </p:cNvPicPr>
          <p:nvPr/>
        </p:nvPicPr>
        <p:blipFill>
          <a:blip r:embed="rId4" cstate="email"/>
          <a:srcRect/>
          <a:stretch>
            <a:fillRect/>
          </a:stretch>
        </p:blipFill>
        <p:spPr bwMode="auto">
          <a:xfrm>
            <a:off x="6170856" y="2727988"/>
            <a:ext cx="1791565" cy="1748302"/>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4" descr="C:\Users\Thinkpad\Desktop\PNG\1_0000_渐变映射-2-副本-9.png"/>
          <p:cNvPicPr>
            <a:picLocks noChangeAspect="1" noChangeArrowheads="1"/>
          </p:cNvPicPr>
          <p:nvPr/>
        </p:nvPicPr>
        <p:blipFill>
          <a:blip r:embed="rId5" cstate="email"/>
          <a:srcRect/>
          <a:stretch>
            <a:fillRect/>
          </a:stretch>
        </p:blipFill>
        <p:spPr bwMode="auto">
          <a:xfrm>
            <a:off x="6310772" y="2533731"/>
            <a:ext cx="313190" cy="277553"/>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Line 16"/>
          <p:cNvSpPr>
            <a:spLocks noChangeShapeType="1"/>
          </p:cNvSpPr>
          <p:nvPr/>
        </p:nvSpPr>
        <p:spPr bwMode="auto">
          <a:xfrm flipH="1">
            <a:off x="6460723" y="2672507"/>
            <a:ext cx="0" cy="577723"/>
          </a:xfrm>
          <a:prstGeom prst="line">
            <a:avLst/>
          </a:prstGeom>
          <a:noFill/>
          <a:ln w="19050">
            <a:solidFill>
              <a:schemeClr val="bg1">
                <a:lumMod val="75000"/>
              </a:schemeClr>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sz="1600">
              <a:latin typeface="微软雅黑" pitchFamily="34" charset="-122"/>
              <a:ea typeface="微软雅黑" pitchFamily="34" charset="-122"/>
            </a:endParaRPr>
          </a:p>
        </p:txBody>
      </p:sp>
      <p:sp>
        <p:nvSpPr>
          <p:cNvPr id="32" name="TextBox 57"/>
          <p:cNvSpPr txBox="1">
            <a:spLocks noChangeArrowheads="1"/>
          </p:cNvSpPr>
          <p:nvPr/>
        </p:nvSpPr>
        <p:spPr bwMode="auto">
          <a:xfrm>
            <a:off x="6512478" y="3408211"/>
            <a:ext cx="1412943" cy="36503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defTabSz="-635" eaLnBrk="0" hangingPunct="0">
              <a:lnSpc>
                <a:spcPct val="150000"/>
              </a:lnSpc>
              <a:tabLst>
                <a:tab pos="101600" algn="l"/>
              </a:tabLst>
              <a:defRPr sz="1400" b="1" spc="-150">
                <a:solidFill>
                  <a:schemeClr val="bg1"/>
                </a:solidFill>
                <a:latin typeface="楷体" pitchFamily="49" charset="-122"/>
                <a:ea typeface="楷体" pitchFamily="49" charset="-122"/>
              </a:defRPr>
            </a:lvl1pPr>
            <a:lvl2pPr marL="742950" indent="-285750" defTabSz="-635" eaLnBrk="0" hangingPunct="0">
              <a:tabLst>
                <a:tab pos="101600" algn="l"/>
              </a:tabLst>
              <a:defRPr>
                <a:latin typeface="Calibri" pitchFamily="34" charset="0"/>
                <a:ea typeface="宋体" pitchFamily="2" charset="-122"/>
              </a:defRPr>
            </a:lvl2pPr>
            <a:lvl3pPr marL="1143000" indent="-228600" defTabSz="-635" eaLnBrk="0" hangingPunct="0">
              <a:tabLst>
                <a:tab pos="101600" algn="l"/>
              </a:tabLst>
              <a:defRPr>
                <a:latin typeface="Calibri" pitchFamily="34" charset="0"/>
                <a:ea typeface="宋体" pitchFamily="2" charset="-122"/>
              </a:defRPr>
            </a:lvl3pPr>
            <a:lvl4pPr marL="1600200" indent="-228600" defTabSz="-635" eaLnBrk="0" hangingPunct="0">
              <a:tabLst>
                <a:tab pos="101600" algn="l"/>
              </a:tabLst>
              <a:defRPr>
                <a:latin typeface="Calibri" pitchFamily="34" charset="0"/>
                <a:ea typeface="宋体" pitchFamily="2" charset="-122"/>
              </a:defRPr>
            </a:lvl4pPr>
            <a:lvl5pPr marL="2057400" indent="-228600" defTabSz="-635" eaLnBrk="0" hangingPunct="0">
              <a:tabLst>
                <a:tab pos="101600" algn="l"/>
              </a:tabLst>
              <a:defRPr>
                <a:latin typeface="Calibri" pitchFamily="34" charset="0"/>
                <a:ea typeface="宋体" pitchFamily="2" charset="-122"/>
              </a:defRPr>
            </a:lvl5pPr>
            <a:lvl6pPr marL="2514600" indent="-228600" defTabSz="-635"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defTabSz="-635"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defTabSz="-635"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defTabSz="-635"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smtClean="0"/>
              <a:t>执行总经理</a:t>
            </a:r>
            <a:endParaRPr lang="zh-CN" altLang="en-US" dirty="0"/>
          </a:p>
        </p:txBody>
      </p:sp>
    </p:spTree>
    <p:extLst>
      <p:ext uri="{BB962C8B-B14F-4D97-AF65-F5344CB8AC3E}">
        <p14:creationId xmlns:p14="http://schemas.microsoft.com/office/powerpoint/2010/main" xmlns="" val="270049283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7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22" presetClass="entr" presetSubtype="1"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par>
                          <p:cTn id="41" fill="hold">
                            <p:stCondLst>
                              <p:cond delay="5000"/>
                            </p:stCondLst>
                            <p:childTnLst>
                              <p:par>
                                <p:cTn id="42" presetID="10"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childTnLst>
                                </p:cTn>
                              </p:par>
                              <p:par>
                                <p:cTn id="45" presetID="53" presetClass="entr" presetSubtype="1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down)">
                                      <p:cBhvr>
                                        <p:cTn id="56" dur="500"/>
                                        <p:tgtEl>
                                          <p:spTgt spid="8"/>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childTnLst>
                                </p:cTn>
                              </p:par>
                              <p:par>
                                <p:cTn id="61" presetID="53" presetClass="entr" presetSubtype="16"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ppt_w</p:attrName>
                                        </p:attrNameLst>
                                      </p:cBhvr>
                                      <p:tavLst>
                                        <p:tav tm="0">
                                          <p:val>
                                            <p:fltVal val="0"/>
                                          </p:val>
                                        </p:tav>
                                        <p:tav tm="100000">
                                          <p:val>
                                            <p:strVal val="#ppt_w"/>
                                          </p:val>
                                        </p:tav>
                                      </p:tavLst>
                                    </p:anim>
                                    <p:anim calcmode="lin" valueType="num">
                                      <p:cBhvr>
                                        <p:cTn id="64" dur="1000" fill="hold"/>
                                        <p:tgtEl>
                                          <p:spTgt spid="6"/>
                                        </p:tgtEl>
                                        <p:attrNameLst>
                                          <p:attrName>ppt_h</p:attrName>
                                        </p:attrNameLst>
                                      </p:cBhvr>
                                      <p:tavLst>
                                        <p:tav tm="0">
                                          <p:val>
                                            <p:fltVal val="0"/>
                                          </p:val>
                                        </p:tav>
                                        <p:tav tm="100000">
                                          <p:val>
                                            <p:strVal val="#ppt_h"/>
                                          </p:val>
                                        </p:tav>
                                      </p:tavLst>
                                    </p:anim>
                                    <p:animEffect transition="in" filter="fade">
                                      <p:cBhvr>
                                        <p:cTn id="65" dur="1000"/>
                                        <p:tgtEl>
                                          <p:spTgt spid="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arn(inVertical)">
                                      <p:cBhvr>
                                        <p:cTn id="68" dur="500"/>
                                        <p:tgtEl>
                                          <p:spTgt spid="12"/>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500"/>
                                        <p:tgtEl>
                                          <p:spTgt spid="25"/>
                                        </p:tgtEl>
                                      </p:cBhvr>
                                    </p:animEffect>
                                  </p:childTnLst>
                                </p:cTn>
                              </p:par>
                            </p:childTnLst>
                          </p:cTn>
                        </p:par>
                        <p:par>
                          <p:cTn id="73" fill="hold">
                            <p:stCondLst>
                              <p:cond delay="8000"/>
                            </p:stCondLst>
                            <p:childTnLst>
                              <p:par>
                                <p:cTn id="74" presetID="10" presetClass="entr" presetSubtype="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childTnLst>
                                </p:cTn>
                              </p:par>
                              <p:par>
                                <p:cTn id="77" presetID="53" presetClass="entr" presetSubtype="16"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1000" fill="hold"/>
                                        <p:tgtEl>
                                          <p:spTgt spid="23"/>
                                        </p:tgtEl>
                                        <p:attrNameLst>
                                          <p:attrName>ppt_w</p:attrName>
                                        </p:attrNameLst>
                                      </p:cBhvr>
                                      <p:tavLst>
                                        <p:tav tm="0">
                                          <p:val>
                                            <p:fltVal val="0"/>
                                          </p:val>
                                        </p:tav>
                                        <p:tav tm="100000">
                                          <p:val>
                                            <p:strVal val="#ppt_w"/>
                                          </p:val>
                                        </p:tav>
                                      </p:tavLst>
                                    </p:anim>
                                    <p:anim calcmode="lin" valueType="num">
                                      <p:cBhvr>
                                        <p:cTn id="80" dur="1000" fill="hold"/>
                                        <p:tgtEl>
                                          <p:spTgt spid="23"/>
                                        </p:tgtEl>
                                        <p:attrNameLst>
                                          <p:attrName>ppt_h</p:attrName>
                                        </p:attrNameLst>
                                      </p:cBhvr>
                                      <p:tavLst>
                                        <p:tav tm="0">
                                          <p:val>
                                            <p:fltVal val="0"/>
                                          </p:val>
                                        </p:tav>
                                        <p:tav tm="100000">
                                          <p:val>
                                            <p:strVal val="#ppt_h"/>
                                          </p:val>
                                        </p:tav>
                                      </p:tavLst>
                                    </p:anim>
                                    <p:animEffect transition="in" filter="fade">
                                      <p:cBhvr>
                                        <p:cTn id="81" dur="1000"/>
                                        <p:tgtEl>
                                          <p:spTgt spid="23"/>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barn(inVertical)">
                                      <p:cBhvr>
                                        <p:cTn id="84" dur="500"/>
                                        <p:tgtEl>
                                          <p:spTgt spid="27"/>
                                        </p:tgtEl>
                                      </p:cBhvr>
                                    </p:animEffect>
                                  </p:childTnLst>
                                </p:cTn>
                              </p:par>
                            </p:childTnLst>
                          </p:cTn>
                        </p:par>
                        <p:par>
                          <p:cTn id="85" fill="hold">
                            <p:stCondLst>
                              <p:cond delay="9000"/>
                            </p:stCondLst>
                            <p:childTnLst>
                              <p:par>
                                <p:cTn id="86" presetID="22" presetClass="entr" presetSubtype="4"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down)">
                                      <p:cBhvr>
                                        <p:cTn id="88" dur="500"/>
                                        <p:tgtEl>
                                          <p:spTgt spid="15"/>
                                        </p:tgtEl>
                                      </p:cBhvr>
                                    </p:animEffect>
                                  </p:childTnLst>
                                </p:cTn>
                              </p:par>
                            </p:childTnLst>
                          </p:cTn>
                        </p:par>
                        <p:par>
                          <p:cTn id="89" fill="hold">
                            <p:stCondLst>
                              <p:cond delay="9500"/>
                            </p:stCondLst>
                            <p:childTnLst>
                              <p:par>
                                <p:cTn id="90" presetID="10" presetClass="entr" presetSubtype="0" fill="hold"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53" presetClass="entr" presetSubtype="16"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1000" fill="hold"/>
                                        <p:tgtEl>
                                          <p:spTgt spid="13"/>
                                        </p:tgtEl>
                                        <p:attrNameLst>
                                          <p:attrName>ppt_w</p:attrName>
                                        </p:attrNameLst>
                                      </p:cBhvr>
                                      <p:tavLst>
                                        <p:tav tm="0">
                                          <p:val>
                                            <p:fltVal val="0"/>
                                          </p:val>
                                        </p:tav>
                                        <p:tav tm="100000">
                                          <p:val>
                                            <p:strVal val="#ppt_w"/>
                                          </p:val>
                                        </p:tav>
                                      </p:tavLst>
                                    </p:anim>
                                    <p:anim calcmode="lin" valueType="num">
                                      <p:cBhvr>
                                        <p:cTn id="96" dur="1000" fill="hold"/>
                                        <p:tgtEl>
                                          <p:spTgt spid="13"/>
                                        </p:tgtEl>
                                        <p:attrNameLst>
                                          <p:attrName>ppt_h</p:attrName>
                                        </p:attrNameLst>
                                      </p:cBhvr>
                                      <p:tavLst>
                                        <p:tav tm="0">
                                          <p:val>
                                            <p:fltVal val="0"/>
                                          </p:val>
                                        </p:tav>
                                        <p:tav tm="100000">
                                          <p:val>
                                            <p:strVal val="#ppt_h"/>
                                          </p:val>
                                        </p:tav>
                                      </p:tavLst>
                                    </p:anim>
                                    <p:animEffect transition="in" filter="fade">
                                      <p:cBhvr>
                                        <p:cTn id="97" dur="1000"/>
                                        <p:tgtEl>
                                          <p:spTgt spid="13"/>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barn(inVertical)">
                                      <p:cBhvr>
                                        <p:cTn id="100" dur="500"/>
                                        <p:tgtEl>
                                          <p:spTgt spid="17"/>
                                        </p:tgtEl>
                                      </p:cBhvr>
                                    </p:animEffect>
                                  </p:childTnLst>
                                </p:cTn>
                              </p:par>
                            </p:childTnLst>
                          </p:cTn>
                        </p:par>
                        <p:par>
                          <p:cTn id="101" fill="hold">
                            <p:stCondLst>
                              <p:cond delay="10500"/>
                            </p:stCondLst>
                            <p:childTnLst>
                              <p:par>
                                <p:cTn id="102" presetID="22" presetClass="entr" presetSubtype="1"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up)">
                                      <p:cBhvr>
                                        <p:cTn id="104" dur="500"/>
                                        <p:tgtEl>
                                          <p:spTgt spid="30"/>
                                        </p:tgtEl>
                                      </p:cBhvr>
                                    </p:animEffect>
                                  </p:childTnLst>
                                </p:cTn>
                              </p:par>
                            </p:childTnLst>
                          </p:cTn>
                        </p:par>
                        <p:par>
                          <p:cTn id="105" fill="hold">
                            <p:stCondLst>
                              <p:cond delay="11000"/>
                            </p:stCondLst>
                            <p:childTnLst>
                              <p:par>
                                <p:cTn id="106" presetID="10" presetClass="entr" presetSubtype="0" fill="hold" nodeType="after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1000"/>
                                        <p:tgtEl>
                                          <p:spTgt spid="28"/>
                                        </p:tgtEl>
                                      </p:cBhvr>
                                    </p:animEffect>
                                  </p:childTnLst>
                                </p:cTn>
                              </p:par>
                              <p:par>
                                <p:cTn id="109" presetID="53" presetClass="entr" presetSubtype="16"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p:cTn id="111" dur="1000" fill="hold"/>
                                        <p:tgtEl>
                                          <p:spTgt spid="28"/>
                                        </p:tgtEl>
                                        <p:attrNameLst>
                                          <p:attrName>ppt_w</p:attrName>
                                        </p:attrNameLst>
                                      </p:cBhvr>
                                      <p:tavLst>
                                        <p:tav tm="0">
                                          <p:val>
                                            <p:fltVal val="0"/>
                                          </p:val>
                                        </p:tav>
                                        <p:tav tm="100000">
                                          <p:val>
                                            <p:strVal val="#ppt_w"/>
                                          </p:val>
                                        </p:tav>
                                      </p:tavLst>
                                    </p:anim>
                                    <p:anim calcmode="lin" valueType="num">
                                      <p:cBhvr>
                                        <p:cTn id="112" dur="1000" fill="hold"/>
                                        <p:tgtEl>
                                          <p:spTgt spid="28"/>
                                        </p:tgtEl>
                                        <p:attrNameLst>
                                          <p:attrName>ppt_h</p:attrName>
                                        </p:attrNameLst>
                                      </p:cBhvr>
                                      <p:tavLst>
                                        <p:tav tm="0">
                                          <p:val>
                                            <p:fltVal val="0"/>
                                          </p:val>
                                        </p:tav>
                                        <p:tav tm="100000">
                                          <p:val>
                                            <p:strVal val="#ppt_h"/>
                                          </p:val>
                                        </p:tav>
                                      </p:tavLst>
                                    </p:anim>
                                    <p:animEffect transition="in" filter="fade">
                                      <p:cBhvr>
                                        <p:cTn id="113" dur="1000"/>
                                        <p:tgtEl>
                                          <p:spTgt spid="28"/>
                                        </p:tgtEl>
                                      </p:cBhvr>
                                    </p:animEffect>
                                  </p:childTnLst>
                                </p:cTn>
                              </p:par>
                              <p:par>
                                <p:cTn id="114" presetID="16" presetClass="entr" presetSubtype="21"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barn(inVertical)">
                                      <p:cBhvr>
                                        <p:cTn id="1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8" grpId="0" animBg="1"/>
      <p:bldP spid="12" grpId="0"/>
      <p:bldP spid="15" grpId="0" animBg="1"/>
      <p:bldP spid="17" grpId="0"/>
      <p:bldP spid="20" grpId="0" animBg="1"/>
      <p:bldP spid="22" grpId="0"/>
      <p:bldP spid="25" grpId="0" animBg="1"/>
      <p:bldP spid="27" grpId="0"/>
      <p:bldP spid="30"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zh-CN" altLang="en-US" sz="2400" dirty="0" smtClean="0">
                <a:solidFill>
                  <a:schemeClr val="tx1">
                    <a:lumMod val="95000"/>
                    <a:lumOff val="5000"/>
                  </a:schemeClr>
                </a:solidFill>
                <a:latin typeface="华文行楷" pitchFamily="2" charset="-122"/>
                <a:ea typeface="华文行楷" pitchFamily="2" charset="-122"/>
              </a:rPr>
              <a:t>一线推广经理收入</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pic>
        <p:nvPicPr>
          <p:cNvPr id="5" name="Picture 2" descr="C:\Users\Thinkpad\Desktop\PNG\1_0000_图层-11-副本.png"/>
          <p:cNvPicPr>
            <a:picLocks noChangeAspect="1" noChangeArrowheads="1"/>
          </p:cNvPicPr>
          <p:nvPr/>
        </p:nvPicPr>
        <p:blipFill>
          <a:blip r:embed="rId4" cstate="email"/>
          <a:srcRect/>
          <a:stretch>
            <a:fillRect/>
          </a:stretch>
        </p:blipFill>
        <p:spPr bwMode="auto">
          <a:xfrm>
            <a:off x="2895434" y="1429733"/>
            <a:ext cx="1907076" cy="155026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C:\Users\Thinkpad\Desktop\PNG\1_0001_图层-11.png"/>
          <p:cNvPicPr>
            <a:picLocks noChangeAspect="1" noChangeArrowheads="1"/>
          </p:cNvPicPr>
          <p:nvPr/>
        </p:nvPicPr>
        <p:blipFill>
          <a:blip r:embed="rId5" cstate="email"/>
          <a:srcRect/>
          <a:stretch>
            <a:fillRect/>
          </a:stretch>
        </p:blipFill>
        <p:spPr bwMode="auto">
          <a:xfrm>
            <a:off x="4354104" y="1429733"/>
            <a:ext cx="1907076" cy="155026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53"/>
          <p:cNvSpPr txBox="1">
            <a:spLocks noChangeArrowheads="1"/>
          </p:cNvSpPr>
          <p:nvPr/>
        </p:nvSpPr>
        <p:spPr bwMode="auto">
          <a:xfrm>
            <a:off x="3295596" y="1326783"/>
            <a:ext cx="509517" cy="129413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6600" dirty="0" smtClean="0">
                <a:solidFill>
                  <a:schemeClr val="tx1"/>
                </a:solidFill>
              </a:rPr>
              <a:t>1</a:t>
            </a:r>
            <a:endParaRPr lang="en-US" altLang="zh-CN" sz="6600" dirty="0">
              <a:solidFill>
                <a:schemeClr val="tx1"/>
              </a:solidFill>
            </a:endParaRPr>
          </a:p>
        </p:txBody>
      </p:sp>
      <p:sp>
        <p:nvSpPr>
          <p:cNvPr id="8" name="Text Box 53"/>
          <p:cNvSpPr txBox="1">
            <a:spLocks noChangeArrowheads="1"/>
          </p:cNvSpPr>
          <p:nvPr/>
        </p:nvSpPr>
        <p:spPr bwMode="auto">
          <a:xfrm>
            <a:off x="5237543" y="1370211"/>
            <a:ext cx="509517" cy="129413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6600" dirty="0" smtClean="0">
                <a:solidFill>
                  <a:schemeClr val="tx1"/>
                </a:solidFill>
              </a:rPr>
              <a:t>2</a:t>
            </a:r>
            <a:endParaRPr lang="en-US" altLang="zh-CN" sz="6600" dirty="0">
              <a:solidFill>
                <a:schemeClr val="tx1"/>
              </a:solidFill>
            </a:endParaRPr>
          </a:p>
        </p:txBody>
      </p:sp>
      <p:sp>
        <p:nvSpPr>
          <p:cNvPr id="9" name="圆角矩形 8"/>
          <p:cNvSpPr/>
          <p:nvPr/>
        </p:nvSpPr>
        <p:spPr>
          <a:xfrm>
            <a:off x="960098" y="1748352"/>
            <a:ext cx="1830091" cy="1549325"/>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04626" y="1228998"/>
            <a:ext cx="686121" cy="710798"/>
            <a:chOff x="611560" y="1470114"/>
            <a:chExt cx="864096" cy="895175"/>
          </a:xfrm>
        </p:grpSpPr>
        <p:pic>
          <p:nvPicPr>
            <p:cNvPr id="13" name="Picture 4" descr="C:\Users\Thinkpad\Desktop\PNG\1_0000_渐变映射-2-副本-9.png"/>
            <p:cNvPicPr>
              <a:picLocks noChangeAspect="1" noChangeArrowheads="1"/>
            </p:cNvPicPr>
            <p:nvPr/>
          </p:nvPicPr>
          <p:blipFill>
            <a:blip r:embed="rId6" cstate="email"/>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 Box 53"/>
            <p:cNvSpPr txBox="1">
              <a:spLocks noChangeArrowheads="1"/>
            </p:cNvSpPr>
            <p:nvPr/>
          </p:nvSpPr>
          <p:spPr bwMode="auto">
            <a:xfrm>
              <a:off x="755577" y="1470114"/>
              <a:ext cx="486937" cy="8500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3200" dirty="0" smtClean="0"/>
                <a:t>1</a:t>
              </a:r>
              <a:endParaRPr lang="en-US" altLang="zh-CN" sz="3200" dirty="0"/>
            </a:p>
          </p:txBody>
        </p:sp>
      </p:grpSp>
      <p:sp>
        <p:nvSpPr>
          <p:cNvPr id="15" name="TextBox 15"/>
          <p:cNvSpPr txBox="1"/>
          <p:nvPr/>
        </p:nvSpPr>
        <p:spPr>
          <a:xfrm>
            <a:off x="1174220" y="1843179"/>
            <a:ext cx="1490583" cy="1492716"/>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前期合伙人以兼职，合伙人方式参与，公司补助 </a:t>
            </a:r>
            <a:r>
              <a:rPr lang="en-US" altLang="zh-CN" dirty="0" smtClean="0"/>
              <a:t>800</a:t>
            </a:r>
            <a:r>
              <a:rPr lang="en-US" altLang="zh-CN" dirty="0" smtClean="0"/>
              <a:t>/</a:t>
            </a:r>
            <a:r>
              <a:rPr lang="zh-CN" altLang="en-US" dirty="0" smtClean="0"/>
              <a:t>月。后期这部分变成福利发送。</a:t>
            </a:r>
            <a:endParaRPr lang="zh-CN" altLang="en-US" dirty="0"/>
          </a:p>
        </p:txBody>
      </p:sp>
      <p:sp>
        <p:nvSpPr>
          <p:cNvPr id="16" name="圆角矩形 15"/>
          <p:cNvSpPr/>
          <p:nvPr/>
        </p:nvSpPr>
        <p:spPr>
          <a:xfrm>
            <a:off x="6414317" y="1748352"/>
            <a:ext cx="1830091" cy="1306133"/>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6258845" y="1228998"/>
            <a:ext cx="686121" cy="710798"/>
            <a:chOff x="611560" y="1470114"/>
            <a:chExt cx="864096" cy="895175"/>
          </a:xfrm>
        </p:grpSpPr>
        <p:pic>
          <p:nvPicPr>
            <p:cNvPr id="18" name="Picture 4" descr="C:\Users\Thinkpad\Desktop\PNG\1_0000_渐变映射-2-副本-9.png"/>
            <p:cNvPicPr>
              <a:picLocks noChangeAspect="1" noChangeArrowheads="1"/>
            </p:cNvPicPr>
            <p:nvPr/>
          </p:nvPicPr>
          <p:blipFill>
            <a:blip r:embed="rId6" cstate="email"/>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 Box 53"/>
            <p:cNvSpPr txBox="1">
              <a:spLocks noChangeArrowheads="1"/>
            </p:cNvSpPr>
            <p:nvPr/>
          </p:nvSpPr>
          <p:spPr bwMode="auto">
            <a:xfrm>
              <a:off x="755577" y="1470114"/>
              <a:ext cx="486937" cy="8500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3200" dirty="0" smtClean="0"/>
                <a:t>2</a:t>
              </a:r>
              <a:endParaRPr lang="en-US" altLang="zh-CN" sz="3200" dirty="0"/>
            </a:p>
          </p:txBody>
        </p:sp>
      </p:grpSp>
      <p:sp>
        <p:nvSpPr>
          <p:cNvPr id="20" name="TextBox 27"/>
          <p:cNvSpPr txBox="1"/>
          <p:nvPr/>
        </p:nvSpPr>
        <p:spPr>
          <a:xfrm>
            <a:off x="6628439" y="1843179"/>
            <a:ext cx="1490583" cy="121264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人</a:t>
            </a:r>
            <a:r>
              <a:rPr lang="zh-CN" altLang="en-US" dirty="0" smtClean="0"/>
              <a:t>数足够组织活动，男 </a:t>
            </a:r>
            <a:r>
              <a:rPr lang="en-US" altLang="zh-CN" dirty="0" smtClean="0"/>
              <a:t>20/</a:t>
            </a:r>
            <a:r>
              <a:rPr lang="zh-CN" altLang="en-US" dirty="0" smtClean="0"/>
              <a:t>次，女免。每次所得费用</a:t>
            </a:r>
            <a:r>
              <a:rPr lang="en-US" altLang="zh-CN" dirty="0" smtClean="0"/>
              <a:t>70%</a:t>
            </a:r>
            <a:r>
              <a:rPr lang="zh-CN" altLang="en-US" dirty="0" smtClean="0"/>
              <a:t>直接给推广经理。</a:t>
            </a:r>
            <a:endParaRPr lang="zh-CN" altLang="en-US" dirty="0"/>
          </a:p>
        </p:txBody>
      </p:sp>
      <p:pic>
        <p:nvPicPr>
          <p:cNvPr id="21" name="Picture 4" descr="F:\360安全浏览器下载\水墨\1402\05.png"/>
          <p:cNvPicPr>
            <a:picLocks noChangeAspect="1" noChangeArrowheads="1"/>
          </p:cNvPicPr>
          <p:nvPr/>
        </p:nvPicPr>
        <p:blipFill rotWithShape="1">
          <a:blip r:embed="rId7" cstate="email"/>
          <a:srcRect/>
          <a:stretch>
            <a:fillRect/>
          </a:stretch>
        </p:blipFill>
        <p:spPr bwMode="auto">
          <a:xfrm>
            <a:off x="2987824" y="3247798"/>
            <a:ext cx="3031455" cy="15374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252823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3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000" fill="hold"/>
                                        <p:tgtEl>
                                          <p:spTgt spid="6"/>
                                        </p:tgtEl>
                                        <p:attrNameLst>
                                          <p:attrName>ppt_w</p:attrName>
                                        </p:attrNameLst>
                                      </p:cBhvr>
                                      <p:tavLst>
                                        <p:tav tm="0">
                                          <p:val>
                                            <p:fltVal val="0"/>
                                          </p:val>
                                        </p:tav>
                                        <p:tav tm="100000">
                                          <p:val>
                                            <p:strVal val="#ppt_w"/>
                                          </p:val>
                                        </p:tav>
                                      </p:tavLst>
                                    </p:anim>
                                    <p:anim calcmode="lin" valueType="num">
                                      <p:cBhvr>
                                        <p:cTn id="15" dur="2000" fill="hold"/>
                                        <p:tgtEl>
                                          <p:spTgt spid="6"/>
                                        </p:tgtEl>
                                        <p:attrNameLst>
                                          <p:attrName>ppt_h</p:attrName>
                                        </p:attrNameLst>
                                      </p:cBhvr>
                                      <p:tavLst>
                                        <p:tav tm="0">
                                          <p:val>
                                            <p:fltVal val="0"/>
                                          </p:val>
                                        </p:tav>
                                        <p:tav tm="100000">
                                          <p:val>
                                            <p:strVal val="#ppt_h"/>
                                          </p:val>
                                        </p:tav>
                                      </p:tavLst>
                                    </p:anim>
                                    <p:anim calcmode="lin" valueType="num">
                                      <p:cBhvr>
                                        <p:cTn id="16" dur="2000" fill="hold"/>
                                        <p:tgtEl>
                                          <p:spTgt spid="6"/>
                                        </p:tgtEl>
                                        <p:attrNameLst>
                                          <p:attrName>style.rotation</p:attrName>
                                        </p:attrNameLst>
                                      </p:cBhvr>
                                      <p:tavLst>
                                        <p:tav tm="0">
                                          <p:val>
                                            <p:fltVal val="90"/>
                                          </p:val>
                                        </p:tav>
                                        <p:tav tm="100000">
                                          <p:val>
                                            <p:fltVal val="0"/>
                                          </p:val>
                                        </p:tav>
                                      </p:tavLst>
                                    </p:anim>
                                    <p:animEffect transition="in" filter="fade">
                                      <p:cBhvr>
                                        <p:cTn id="17" dur="2000"/>
                                        <p:tgtEl>
                                          <p:spTgt spid="6"/>
                                        </p:tgtEl>
                                      </p:cBhvr>
                                    </p:animEffect>
                                  </p:childTnLst>
                                </p:cTn>
                              </p:par>
                              <p:par>
                                <p:cTn id="18" presetID="3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2000" fill="hold"/>
                                        <p:tgtEl>
                                          <p:spTgt spid="5"/>
                                        </p:tgtEl>
                                        <p:attrNameLst>
                                          <p:attrName>ppt_w</p:attrName>
                                        </p:attrNameLst>
                                      </p:cBhvr>
                                      <p:tavLst>
                                        <p:tav tm="0">
                                          <p:val>
                                            <p:fltVal val="0"/>
                                          </p:val>
                                        </p:tav>
                                        <p:tav tm="100000">
                                          <p:val>
                                            <p:strVal val="#ppt_w"/>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style.rotation</p:attrName>
                                        </p:attrNameLst>
                                      </p:cBhvr>
                                      <p:tavLst>
                                        <p:tav tm="0">
                                          <p:val>
                                            <p:fltVal val="90"/>
                                          </p:val>
                                        </p:tav>
                                        <p:tav tm="100000">
                                          <p:val>
                                            <p:fltVal val="0"/>
                                          </p:val>
                                        </p:tav>
                                      </p:tavLst>
                                    </p:anim>
                                    <p:animEffect transition="in" filter="fade">
                                      <p:cBhvr>
                                        <p:cTn id="23" dur="2000"/>
                                        <p:tgtEl>
                                          <p:spTgt spid="5"/>
                                        </p:tgtEl>
                                      </p:cBhvr>
                                    </p:animEffect>
                                  </p:childTnLst>
                                </p:cTn>
                              </p:par>
                              <p:par>
                                <p:cTn id="24" presetID="3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200" decel="100000"/>
                                        <p:tgtEl>
                                          <p:spTgt spid="6"/>
                                        </p:tgtEl>
                                      </p:cBhvr>
                                    </p:animEffect>
                                    <p:anim calcmode="lin" valueType="num">
                                      <p:cBhvr>
                                        <p:cTn id="27" dur="1200" decel="100000" fill="hold"/>
                                        <p:tgtEl>
                                          <p:spTgt spid="6"/>
                                        </p:tgtEl>
                                        <p:attrNameLst>
                                          <p:attrName>style.rotation</p:attrName>
                                        </p:attrNameLst>
                                      </p:cBhvr>
                                      <p:tavLst>
                                        <p:tav tm="0">
                                          <p:val>
                                            <p:fltVal val="-90"/>
                                          </p:val>
                                        </p:tav>
                                        <p:tav tm="100000">
                                          <p:val>
                                            <p:fltVal val="0"/>
                                          </p:val>
                                        </p:tav>
                                      </p:tavLst>
                                    </p:anim>
                                    <p:anim calcmode="lin" valueType="num">
                                      <p:cBhvr>
                                        <p:cTn id="28" dur="1200" decel="100000" fill="hold"/>
                                        <p:tgtEl>
                                          <p:spTgt spid="6"/>
                                        </p:tgtEl>
                                        <p:attrNameLst>
                                          <p:attrName>ppt_x</p:attrName>
                                        </p:attrNameLst>
                                      </p:cBhvr>
                                      <p:tavLst>
                                        <p:tav tm="0">
                                          <p:val>
                                            <p:strVal val="#ppt_x+0.4"/>
                                          </p:val>
                                        </p:tav>
                                        <p:tav tm="100000">
                                          <p:val>
                                            <p:strVal val="#ppt_x-0.05"/>
                                          </p:val>
                                        </p:tav>
                                      </p:tavLst>
                                    </p:anim>
                                    <p:anim calcmode="lin" valueType="num">
                                      <p:cBhvr>
                                        <p:cTn id="29" dur="1200" decel="100000" fill="hold"/>
                                        <p:tgtEl>
                                          <p:spTgt spid="6"/>
                                        </p:tgtEl>
                                        <p:attrNameLst>
                                          <p:attrName>ppt_y</p:attrName>
                                        </p:attrNameLst>
                                      </p:cBhvr>
                                      <p:tavLst>
                                        <p:tav tm="0">
                                          <p:val>
                                            <p:strVal val="#ppt_y-0.4"/>
                                          </p:val>
                                        </p:tav>
                                        <p:tav tm="100000">
                                          <p:val>
                                            <p:strVal val="#ppt_y+0.1"/>
                                          </p:val>
                                        </p:tav>
                                      </p:tavLst>
                                    </p:anim>
                                    <p:anim calcmode="lin" valueType="num">
                                      <p:cBhvr>
                                        <p:cTn id="30" dur="300" accel="100000" fill="hold">
                                          <p:stCondLst>
                                            <p:cond delay="1200"/>
                                          </p:stCondLst>
                                        </p:cTn>
                                        <p:tgtEl>
                                          <p:spTgt spid="6"/>
                                        </p:tgtEl>
                                        <p:attrNameLst>
                                          <p:attrName>ppt_x</p:attrName>
                                        </p:attrNameLst>
                                      </p:cBhvr>
                                      <p:tavLst>
                                        <p:tav tm="0">
                                          <p:val>
                                            <p:strVal val="#ppt_x-0.05"/>
                                          </p:val>
                                        </p:tav>
                                        <p:tav tm="100000">
                                          <p:val>
                                            <p:strVal val="#ppt_x"/>
                                          </p:val>
                                        </p:tav>
                                      </p:tavLst>
                                    </p:anim>
                                    <p:anim calcmode="lin" valueType="num">
                                      <p:cBhvr>
                                        <p:cTn id="31" dur="300" accel="100000" fill="hold">
                                          <p:stCondLst>
                                            <p:cond delay="1200"/>
                                          </p:stCondLst>
                                        </p:cTn>
                                        <p:tgtEl>
                                          <p:spTgt spid="6"/>
                                        </p:tgtEl>
                                        <p:attrNameLst>
                                          <p:attrName>ppt_y</p:attrName>
                                        </p:attrNameLst>
                                      </p:cBhvr>
                                      <p:tavLst>
                                        <p:tav tm="0">
                                          <p:val>
                                            <p:strVal val="#ppt_y+0.1"/>
                                          </p:val>
                                        </p:tav>
                                        <p:tav tm="100000">
                                          <p:val>
                                            <p:strVal val="#ppt_y"/>
                                          </p:val>
                                        </p:tav>
                                      </p:tavLst>
                                    </p:anim>
                                  </p:childTnLst>
                                </p:cTn>
                              </p:par>
                              <p:par>
                                <p:cTn id="32" presetID="3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200" decel="100000"/>
                                        <p:tgtEl>
                                          <p:spTgt spid="5"/>
                                        </p:tgtEl>
                                      </p:cBhvr>
                                    </p:animEffect>
                                    <p:anim calcmode="lin" valueType="num">
                                      <p:cBhvr>
                                        <p:cTn id="35" dur="1200" decel="100000" fill="hold"/>
                                        <p:tgtEl>
                                          <p:spTgt spid="5"/>
                                        </p:tgtEl>
                                        <p:attrNameLst>
                                          <p:attrName>style.rotation</p:attrName>
                                        </p:attrNameLst>
                                      </p:cBhvr>
                                      <p:tavLst>
                                        <p:tav tm="0">
                                          <p:val>
                                            <p:fltVal val="-90"/>
                                          </p:val>
                                        </p:tav>
                                        <p:tav tm="100000">
                                          <p:val>
                                            <p:fltVal val="0"/>
                                          </p:val>
                                        </p:tav>
                                      </p:tavLst>
                                    </p:anim>
                                    <p:anim calcmode="lin" valueType="num">
                                      <p:cBhvr>
                                        <p:cTn id="36" dur="1200" decel="100000" fill="hold"/>
                                        <p:tgtEl>
                                          <p:spTgt spid="5"/>
                                        </p:tgtEl>
                                        <p:attrNameLst>
                                          <p:attrName>ppt_x</p:attrName>
                                        </p:attrNameLst>
                                      </p:cBhvr>
                                      <p:tavLst>
                                        <p:tav tm="0">
                                          <p:val>
                                            <p:strVal val="#ppt_x+0.4"/>
                                          </p:val>
                                        </p:tav>
                                        <p:tav tm="100000">
                                          <p:val>
                                            <p:strVal val="#ppt_x-0.05"/>
                                          </p:val>
                                        </p:tav>
                                      </p:tavLst>
                                    </p:anim>
                                    <p:anim calcmode="lin" valueType="num">
                                      <p:cBhvr>
                                        <p:cTn id="37" dur="1200" decel="100000" fill="hold"/>
                                        <p:tgtEl>
                                          <p:spTgt spid="5"/>
                                        </p:tgtEl>
                                        <p:attrNameLst>
                                          <p:attrName>ppt_y</p:attrName>
                                        </p:attrNameLst>
                                      </p:cBhvr>
                                      <p:tavLst>
                                        <p:tav tm="0">
                                          <p:val>
                                            <p:strVal val="#ppt_y-0.4"/>
                                          </p:val>
                                        </p:tav>
                                        <p:tav tm="100000">
                                          <p:val>
                                            <p:strVal val="#ppt_y+0.1"/>
                                          </p:val>
                                        </p:tav>
                                      </p:tavLst>
                                    </p:anim>
                                    <p:anim calcmode="lin" valueType="num">
                                      <p:cBhvr>
                                        <p:cTn id="38" dur="300" accel="100000" fill="hold">
                                          <p:stCondLst>
                                            <p:cond delay="1200"/>
                                          </p:stCondLst>
                                        </p:cTn>
                                        <p:tgtEl>
                                          <p:spTgt spid="5"/>
                                        </p:tgtEl>
                                        <p:attrNameLst>
                                          <p:attrName>ppt_x</p:attrName>
                                        </p:attrNameLst>
                                      </p:cBhvr>
                                      <p:tavLst>
                                        <p:tav tm="0">
                                          <p:val>
                                            <p:strVal val="#ppt_x-0.05"/>
                                          </p:val>
                                        </p:tav>
                                        <p:tav tm="100000">
                                          <p:val>
                                            <p:strVal val="#ppt_x"/>
                                          </p:val>
                                        </p:tav>
                                      </p:tavLst>
                                    </p:anim>
                                    <p:anim calcmode="lin" valueType="num">
                                      <p:cBhvr>
                                        <p:cTn id="39" dur="300" accel="100000" fill="hold">
                                          <p:stCondLst>
                                            <p:cond delay="1200"/>
                                          </p:stCondLst>
                                        </p:cTn>
                                        <p:tgtEl>
                                          <p:spTgt spid="5"/>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par>
                                <p:cTn id="57" presetID="53" presetClass="entr" presetSubtype="16"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500"/>
                                        <p:tgtEl>
                                          <p:spTgt spid="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5500"/>
                            </p:stCondLst>
                            <p:childTnLst>
                              <p:par>
                                <p:cTn id="69" presetID="14" presetClass="entr" presetSubtype="1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randombar(horizontal)">
                                      <p:cBhvr>
                                        <p:cTn id="71" dur="500"/>
                                        <p:tgtEl>
                                          <p:spTgt spid="15"/>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randombar(horizontal)">
                                      <p:cBhvr>
                                        <p:cTn id="74" dur="500"/>
                                        <p:tgtEl>
                                          <p:spTgt spid="20"/>
                                        </p:tgtEl>
                                      </p:cBhvr>
                                    </p:animEffect>
                                  </p:childTnLst>
                                </p:cTn>
                              </p:par>
                            </p:childTnLst>
                          </p:cTn>
                        </p:par>
                        <p:par>
                          <p:cTn id="75" fill="hold">
                            <p:stCondLst>
                              <p:cond delay="6000"/>
                            </p:stCondLst>
                            <p:childTnLst>
                              <p:par>
                                <p:cTn id="76" presetID="42" presetClass="entr" presetSubtype="0"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1000"/>
                                        <p:tgtEl>
                                          <p:spTgt spid="21"/>
                                        </p:tgtEl>
                                      </p:cBhvr>
                                    </p:animEffect>
                                    <p:anim calcmode="lin" valueType="num">
                                      <p:cBhvr>
                                        <p:cTn id="79" dur="1000" fill="hold"/>
                                        <p:tgtEl>
                                          <p:spTgt spid="21"/>
                                        </p:tgtEl>
                                        <p:attrNameLst>
                                          <p:attrName>ppt_x</p:attrName>
                                        </p:attrNameLst>
                                      </p:cBhvr>
                                      <p:tavLst>
                                        <p:tav tm="0">
                                          <p:val>
                                            <p:strVal val="#ppt_x"/>
                                          </p:val>
                                        </p:tav>
                                        <p:tav tm="100000">
                                          <p:val>
                                            <p:strVal val="#ppt_x"/>
                                          </p:val>
                                        </p:tav>
                                      </p:tavLst>
                                    </p:anim>
                                    <p:anim calcmode="lin" valueType="num">
                                      <p:cBhvr>
                                        <p:cTn id="8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P spid="9" grpId="0" animBg="1"/>
      <p:bldP spid="15" grpId="0"/>
      <p:bldP spid="16"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zh-CN" altLang="en-US" sz="2400" dirty="0" smtClean="0">
                <a:solidFill>
                  <a:schemeClr val="tx1">
                    <a:lumMod val="95000"/>
                    <a:lumOff val="5000"/>
                  </a:schemeClr>
                </a:solidFill>
                <a:latin typeface="华文行楷" pitchFamily="2" charset="-122"/>
                <a:ea typeface="华文行楷" pitchFamily="2" charset="-122"/>
              </a:rPr>
              <a:t>专属红娘薪资</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grpSp>
        <p:nvGrpSpPr>
          <p:cNvPr id="5" name="组合 4"/>
          <p:cNvGrpSpPr/>
          <p:nvPr/>
        </p:nvGrpSpPr>
        <p:grpSpPr>
          <a:xfrm>
            <a:off x="1506423" y="1912771"/>
            <a:ext cx="1656184" cy="2399743"/>
            <a:chOff x="2627784" y="1779662"/>
            <a:chExt cx="2005225" cy="2905489"/>
          </a:xfrm>
        </p:grpSpPr>
        <p:pic>
          <p:nvPicPr>
            <p:cNvPr id="6" name="Picture 2" descr="C:\Users\Thinkpad\Desktop\PNG\1_0003_渐变映射-2-副本-2.png"/>
            <p:cNvPicPr>
              <a:picLocks noChangeAspect="1" noChangeArrowheads="1"/>
            </p:cNvPicPr>
            <p:nvPr/>
          </p:nvPicPr>
          <p:blipFill>
            <a:blip r:embed="rId4" cstate="email">
              <a:extLst>
                <a:ext uri="{BEBA8EAE-BF5A-486C-A8C5-ECC9F3942E4B}">
                  <a14:imgProps xmlns:a14="http://schemas.microsoft.com/office/drawing/2010/main" xmlns="">
                    <a14:imgLayer r:embed="rId5">
                      <a14:imgEffect>
                        <a14:brightnessContrast bright="-20000" contrast="-20000"/>
                      </a14:imgEffect>
                    </a14:imgLayer>
                  </a14:imgProps>
                </a:ext>
              </a:extLst>
            </a:blip>
            <a:srcRect/>
            <a:stretch>
              <a:fillRect/>
            </a:stretch>
          </p:blipFill>
          <p:spPr bwMode="auto">
            <a:xfrm>
              <a:off x="2627784" y="2728348"/>
              <a:ext cx="2005225" cy="195680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Users\Thinkpad\Desktop\PNG\1_0008_图层-16-副本.png"/>
            <p:cNvPicPr>
              <a:picLocks noChangeAspect="1" noChangeArrowheads="1"/>
            </p:cNvPicPr>
            <p:nvPr/>
          </p:nvPicPr>
          <p:blipFill>
            <a:blip r:embed="rId6" cstate="email"/>
            <a:srcRect/>
            <a:stretch>
              <a:fillRect/>
            </a:stretch>
          </p:blipFill>
          <p:spPr bwMode="auto">
            <a:xfrm>
              <a:off x="2814735" y="1779662"/>
              <a:ext cx="1501070" cy="2110613"/>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 name="组合 8"/>
          <p:cNvGrpSpPr/>
          <p:nvPr/>
        </p:nvGrpSpPr>
        <p:grpSpPr>
          <a:xfrm>
            <a:off x="5934915" y="1887089"/>
            <a:ext cx="1656184" cy="2399743"/>
            <a:chOff x="2627784" y="1779662"/>
            <a:chExt cx="2005225" cy="2905489"/>
          </a:xfrm>
        </p:grpSpPr>
        <p:pic>
          <p:nvPicPr>
            <p:cNvPr id="12" name="Picture 2" descr="C:\Users\Thinkpad\Desktop\PNG\1_0003_渐变映射-2-副本-2.png"/>
            <p:cNvPicPr>
              <a:picLocks noChangeAspect="1" noChangeArrowheads="1"/>
            </p:cNvPicPr>
            <p:nvPr/>
          </p:nvPicPr>
          <p:blipFill>
            <a:blip r:embed="rId4" cstate="email">
              <a:extLst>
                <a:ext uri="{BEBA8EAE-BF5A-486C-A8C5-ECC9F3942E4B}">
                  <a14:imgProps xmlns:a14="http://schemas.microsoft.com/office/drawing/2010/main" xmlns="">
                    <a14:imgLayer r:embed="rId5">
                      <a14:imgEffect>
                        <a14:brightnessContrast bright="-20000" contrast="-20000"/>
                      </a14:imgEffect>
                    </a14:imgLayer>
                  </a14:imgProps>
                </a:ext>
              </a:extLst>
            </a:blip>
            <a:srcRect/>
            <a:stretch>
              <a:fillRect/>
            </a:stretch>
          </p:blipFill>
          <p:spPr bwMode="auto">
            <a:xfrm>
              <a:off x="2627784" y="2728348"/>
              <a:ext cx="2005225" cy="195680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Thinkpad\Desktop\PNG\1_0008_图层-16-副本.png"/>
            <p:cNvPicPr>
              <a:picLocks noChangeAspect="1" noChangeArrowheads="1"/>
            </p:cNvPicPr>
            <p:nvPr/>
          </p:nvPicPr>
          <p:blipFill>
            <a:blip r:embed="rId6" cstate="email"/>
            <a:srcRect/>
            <a:stretch>
              <a:fillRect/>
            </a:stretch>
          </p:blipFill>
          <p:spPr bwMode="auto">
            <a:xfrm>
              <a:off x="2814735" y="1779662"/>
              <a:ext cx="1501070" cy="2110613"/>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5" name="组合 14"/>
          <p:cNvGrpSpPr/>
          <p:nvPr/>
        </p:nvGrpSpPr>
        <p:grpSpPr>
          <a:xfrm>
            <a:off x="3546149" y="1403739"/>
            <a:ext cx="2005225" cy="2905489"/>
            <a:chOff x="2627784" y="1779662"/>
            <a:chExt cx="2005225" cy="2905489"/>
          </a:xfrm>
        </p:grpSpPr>
        <p:pic>
          <p:nvPicPr>
            <p:cNvPr id="16" name="Picture 2" descr="C:\Users\Thinkpad\Desktop\PNG\1_0003_渐变映射-2-副本-2.png"/>
            <p:cNvPicPr>
              <a:picLocks noChangeAspect="1" noChangeArrowheads="1"/>
            </p:cNvPicPr>
            <p:nvPr/>
          </p:nvPicPr>
          <p:blipFill>
            <a:blip r:embed="rId7" cstate="email">
              <a:extLst>
                <a:ext uri="{BEBA8EAE-BF5A-486C-A8C5-ECC9F3942E4B}">
                  <a14:imgProps xmlns:a14="http://schemas.microsoft.com/office/drawing/2010/main" xmlns="">
                    <a14:imgLayer r:embed="rId8">
                      <a14:imgEffect>
                        <a14:brightnessContrast bright="-20000" contrast="-20000"/>
                      </a14:imgEffect>
                    </a14:imgLayer>
                  </a14:imgProps>
                </a:ext>
              </a:extLst>
            </a:blip>
            <a:srcRect/>
            <a:stretch>
              <a:fillRect/>
            </a:stretch>
          </p:blipFill>
          <p:spPr bwMode="auto">
            <a:xfrm>
              <a:off x="2627784" y="2728348"/>
              <a:ext cx="2005225" cy="195680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C:\Users\Thinkpad\Desktop\PNG\1_0008_图层-16-副本.png"/>
            <p:cNvPicPr>
              <a:picLocks noChangeAspect="1" noChangeArrowheads="1"/>
            </p:cNvPicPr>
            <p:nvPr/>
          </p:nvPicPr>
          <p:blipFill>
            <a:blip r:embed="rId9" cstate="email"/>
            <a:srcRect/>
            <a:stretch>
              <a:fillRect/>
            </a:stretch>
          </p:blipFill>
          <p:spPr bwMode="auto">
            <a:xfrm>
              <a:off x="2836829" y="1779662"/>
              <a:ext cx="1501070" cy="2110613"/>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TextBox 39"/>
          <p:cNvSpPr txBox="1"/>
          <p:nvPr/>
        </p:nvSpPr>
        <p:spPr>
          <a:xfrm>
            <a:off x="1303378" y="1225660"/>
            <a:ext cx="1954691" cy="367024"/>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1600" dirty="0" smtClean="0"/>
              <a:t>待定</a:t>
            </a:r>
            <a:endParaRPr lang="zh-CN" altLang="en-US" sz="1600" dirty="0"/>
          </a:p>
        </p:txBody>
      </p:sp>
      <p:sp>
        <p:nvSpPr>
          <p:cNvPr id="20" name="TextBox 40"/>
          <p:cNvSpPr txBox="1"/>
          <p:nvPr/>
        </p:nvSpPr>
        <p:spPr>
          <a:xfrm>
            <a:off x="3546149" y="697860"/>
            <a:ext cx="1954691" cy="367024"/>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1600" dirty="0" smtClean="0"/>
              <a:t>待定</a:t>
            </a:r>
            <a:endParaRPr lang="zh-CN" altLang="en-US" sz="1600" dirty="0"/>
          </a:p>
        </p:txBody>
      </p:sp>
      <p:sp>
        <p:nvSpPr>
          <p:cNvPr id="21" name="TextBox 41"/>
          <p:cNvSpPr txBox="1"/>
          <p:nvPr/>
        </p:nvSpPr>
        <p:spPr>
          <a:xfrm>
            <a:off x="5785661" y="1199978"/>
            <a:ext cx="1954691" cy="367024"/>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sz="1600" dirty="0" smtClean="0"/>
              <a:t>待定</a:t>
            </a:r>
            <a:endParaRPr lang="zh-CN" altLang="en-US" sz="1600" dirty="0"/>
          </a:p>
        </p:txBody>
      </p:sp>
    </p:spTree>
    <p:extLst>
      <p:ext uri="{BB962C8B-B14F-4D97-AF65-F5344CB8AC3E}">
        <p14:creationId xmlns:p14="http://schemas.microsoft.com/office/powerpoint/2010/main" xmlns="" val="81157038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42"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1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ppt_w*1.125000"/>
                                          </p:val>
                                        </p:tav>
                                        <p:tav tm="100000">
                                          <p:val>
                                            <p:strVal val="#ppt_x"/>
                                          </p:val>
                                        </p:tav>
                                      </p:tavLst>
                                    </p:anim>
                                    <p:animEffect transition="in" filter="wipe(left)">
                                      <p:cBhvr>
                                        <p:cTn id="20" dur="1000"/>
                                        <p:tgtEl>
                                          <p:spTgt spid="5"/>
                                        </p:tgtEl>
                                      </p:cBhvr>
                                    </p:animEffect>
                                  </p:childTnLst>
                                </p:cTn>
                              </p:par>
                              <p:par>
                                <p:cTn id="21" presetID="1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p:tgtEl>
                                          <p:spTgt spid="9"/>
                                        </p:tgtEl>
                                        <p:attrNameLst>
                                          <p:attrName>ppt_x</p:attrName>
                                        </p:attrNameLst>
                                      </p:cBhvr>
                                      <p:tavLst>
                                        <p:tav tm="0">
                                          <p:val>
                                            <p:strVal val="#ppt_x-#ppt_w*1.125000"/>
                                          </p:val>
                                        </p:tav>
                                        <p:tav tm="100000">
                                          <p:val>
                                            <p:strVal val="#ppt_x"/>
                                          </p:val>
                                        </p:tav>
                                      </p:tavLst>
                                    </p:anim>
                                    <p:animEffect transition="in" filter="wipe(right)">
                                      <p:cBhvr>
                                        <p:cTn id="24" dur="1000"/>
                                        <p:tgtEl>
                                          <p:spTgt spid="9"/>
                                        </p:tgtEl>
                                      </p:cBhvr>
                                    </p:animEffect>
                                  </p:childTnLst>
                                </p:cTn>
                              </p:par>
                            </p:childTnLst>
                          </p:cTn>
                        </p:par>
                        <p:par>
                          <p:cTn id="25" fill="hold">
                            <p:stCondLst>
                              <p:cond delay="3000"/>
                            </p:stCondLst>
                            <p:childTnLst>
                              <p:par>
                                <p:cTn id="26" presetID="22" presetClass="entr" presetSubtype="4"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en-US" altLang="zh-CN" sz="2400" dirty="0" smtClean="0">
                <a:solidFill>
                  <a:schemeClr val="tx1">
                    <a:lumMod val="95000"/>
                    <a:lumOff val="5000"/>
                  </a:schemeClr>
                </a:solidFill>
                <a:latin typeface="华文行楷" pitchFamily="2" charset="-122"/>
                <a:ea typeface="华文行楷" pitchFamily="2" charset="-122"/>
              </a:rPr>
              <a:t>It</a:t>
            </a:r>
            <a:r>
              <a:rPr lang="zh-CN" altLang="en-US" sz="2400" dirty="0" smtClean="0">
                <a:solidFill>
                  <a:schemeClr val="tx1">
                    <a:lumMod val="95000"/>
                    <a:lumOff val="5000"/>
                  </a:schemeClr>
                </a:solidFill>
                <a:latin typeface="华文行楷" pitchFamily="2" charset="-122"/>
                <a:ea typeface="华文行楷" pitchFamily="2" charset="-122"/>
              </a:rPr>
              <a:t>培训老师</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pic>
        <p:nvPicPr>
          <p:cNvPr id="5" name="Picture 2" descr="C:\Users\Thinkpad\Desktop\PNG\1_0000_图层-11-副本.png"/>
          <p:cNvPicPr>
            <a:picLocks noChangeAspect="1" noChangeArrowheads="1"/>
          </p:cNvPicPr>
          <p:nvPr/>
        </p:nvPicPr>
        <p:blipFill>
          <a:blip r:embed="rId4" cstate="email"/>
          <a:srcRect/>
          <a:stretch>
            <a:fillRect/>
          </a:stretch>
        </p:blipFill>
        <p:spPr bwMode="auto">
          <a:xfrm>
            <a:off x="2895434" y="1429733"/>
            <a:ext cx="1907076" cy="155026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C:\Users\Thinkpad\Desktop\PNG\1_0001_图层-11.png"/>
          <p:cNvPicPr>
            <a:picLocks noChangeAspect="1" noChangeArrowheads="1"/>
          </p:cNvPicPr>
          <p:nvPr/>
        </p:nvPicPr>
        <p:blipFill>
          <a:blip r:embed="rId5" cstate="email"/>
          <a:srcRect/>
          <a:stretch>
            <a:fillRect/>
          </a:stretch>
        </p:blipFill>
        <p:spPr bwMode="auto">
          <a:xfrm>
            <a:off x="4354104" y="1429733"/>
            <a:ext cx="1907076" cy="155026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53"/>
          <p:cNvSpPr txBox="1">
            <a:spLocks noChangeArrowheads="1"/>
          </p:cNvSpPr>
          <p:nvPr/>
        </p:nvSpPr>
        <p:spPr bwMode="auto">
          <a:xfrm>
            <a:off x="3295596" y="1326783"/>
            <a:ext cx="509517" cy="129413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6600" dirty="0" smtClean="0">
                <a:solidFill>
                  <a:schemeClr val="tx1"/>
                </a:solidFill>
              </a:rPr>
              <a:t>1</a:t>
            </a:r>
            <a:endParaRPr lang="en-US" altLang="zh-CN" sz="6600" dirty="0">
              <a:solidFill>
                <a:schemeClr val="tx1"/>
              </a:solidFill>
            </a:endParaRPr>
          </a:p>
        </p:txBody>
      </p:sp>
      <p:sp>
        <p:nvSpPr>
          <p:cNvPr id="8" name="Text Box 53"/>
          <p:cNvSpPr txBox="1">
            <a:spLocks noChangeArrowheads="1"/>
          </p:cNvSpPr>
          <p:nvPr/>
        </p:nvSpPr>
        <p:spPr bwMode="auto">
          <a:xfrm>
            <a:off x="5237543" y="1370211"/>
            <a:ext cx="509517" cy="129413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6600" dirty="0" smtClean="0">
                <a:solidFill>
                  <a:schemeClr val="tx1"/>
                </a:solidFill>
              </a:rPr>
              <a:t>2</a:t>
            </a:r>
            <a:endParaRPr lang="en-US" altLang="zh-CN" sz="6600" dirty="0">
              <a:solidFill>
                <a:schemeClr val="tx1"/>
              </a:solidFill>
            </a:endParaRPr>
          </a:p>
        </p:txBody>
      </p:sp>
      <p:sp>
        <p:nvSpPr>
          <p:cNvPr id="9" name="圆角矩形 8"/>
          <p:cNvSpPr/>
          <p:nvPr/>
        </p:nvSpPr>
        <p:spPr>
          <a:xfrm>
            <a:off x="960098" y="1748352"/>
            <a:ext cx="1830091" cy="1549325"/>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04626" y="1228998"/>
            <a:ext cx="686121" cy="710798"/>
            <a:chOff x="611560" y="1470114"/>
            <a:chExt cx="864096" cy="895175"/>
          </a:xfrm>
        </p:grpSpPr>
        <p:pic>
          <p:nvPicPr>
            <p:cNvPr id="13" name="Picture 4" descr="C:\Users\Thinkpad\Desktop\PNG\1_0000_渐变映射-2-副本-9.png"/>
            <p:cNvPicPr>
              <a:picLocks noChangeAspect="1" noChangeArrowheads="1"/>
            </p:cNvPicPr>
            <p:nvPr/>
          </p:nvPicPr>
          <p:blipFill>
            <a:blip r:embed="rId6" cstate="email"/>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 Box 53"/>
            <p:cNvSpPr txBox="1">
              <a:spLocks noChangeArrowheads="1"/>
            </p:cNvSpPr>
            <p:nvPr/>
          </p:nvSpPr>
          <p:spPr bwMode="auto">
            <a:xfrm>
              <a:off x="755577" y="1470114"/>
              <a:ext cx="486937" cy="8500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3200" dirty="0" smtClean="0"/>
                <a:t>1</a:t>
              </a:r>
              <a:endParaRPr lang="en-US" altLang="zh-CN" sz="3200" dirty="0"/>
            </a:p>
          </p:txBody>
        </p:sp>
      </p:grpSp>
      <p:sp>
        <p:nvSpPr>
          <p:cNvPr id="15" name="TextBox 15"/>
          <p:cNvSpPr txBox="1"/>
          <p:nvPr/>
        </p:nvSpPr>
        <p:spPr>
          <a:xfrm>
            <a:off x="1174220" y="1843179"/>
            <a:ext cx="1490583" cy="33272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待定</a:t>
            </a:r>
            <a:endParaRPr lang="zh-CN" altLang="en-US" dirty="0"/>
          </a:p>
        </p:txBody>
      </p:sp>
      <p:sp>
        <p:nvSpPr>
          <p:cNvPr id="16" name="圆角矩形 15"/>
          <p:cNvSpPr/>
          <p:nvPr/>
        </p:nvSpPr>
        <p:spPr>
          <a:xfrm>
            <a:off x="6414317" y="1748352"/>
            <a:ext cx="1830091" cy="1306133"/>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16"/>
          <p:cNvGrpSpPr/>
          <p:nvPr/>
        </p:nvGrpSpPr>
        <p:grpSpPr>
          <a:xfrm>
            <a:off x="6258845" y="1228998"/>
            <a:ext cx="686121" cy="710798"/>
            <a:chOff x="611560" y="1470114"/>
            <a:chExt cx="864096" cy="895175"/>
          </a:xfrm>
        </p:grpSpPr>
        <p:pic>
          <p:nvPicPr>
            <p:cNvPr id="18" name="Picture 4" descr="C:\Users\Thinkpad\Desktop\PNG\1_0000_渐变映射-2-副本-9.png"/>
            <p:cNvPicPr>
              <a:picLocks noChangeAspect="1" noChangeArrowheads="1"/>
            </p:cNvPicPr>
            <p:nvPr/>
          </p:nvPicPr>
          <p:blipFill>
            <a:blip r:embed="rId6" cstate="email"/>
            <a:srcRect/>
            <a:stretch>
              <a:fillRect/>
            </a:stretch>
          </p:blipFill>
          <p:spPr bwMode="auto">
            <a:xfrm>
              <a:off x="611560" y="1599515"/>
              <a:ext cx="864096" cy="76577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 Box 53"/>
            <p:cNvSpPr txBox="1">
              <a:spLocks noChangeArrowheads="1"/>
            </p:cNvSpPr>
            <p:nvPr/>
          </p:nvSpPr>
          <p:spPr bwMode="auto">
            <a:xfrm>
              <a:off x="755577" y="1470114"/>
              <a:ext cx="486937" cy="8500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3200" dirty="0" smtClean="0"/>
                <a:t>2</a:t>
              </a:r>
              <a:endParaRPr lang="en-US" altLang="zh-CN" sz="3200" dirty="0"/>
            </a:p>
          </p:txBody>
        </p:sp>
      </p:grpSp>
      <p:sp>
        <p:nvSpPr>
          <p:cNvPr id="20" name="TextBox 27"/>
          <p:cNvSpPr txBox="1"/>
          <p:nvPr/>
        </p:nvSpPr>
        <p:spPr>
          <a:xfrm>
            <a:off x="6628439" y="1843179"/>
            <a:ext cx="1490583" cy="33272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待定</a:t>
            </a:r>
            <a:endParaRPr lang="zh-CN" altLang="en-US" dirty="0"/>
          </a:p>
        </p:txBody>
      </p:sp>
      <p:pic>
        <p:nvPicPr>
          <p:cNvPr id="21" name="Picture 4" descr="F:\360安全浏览器下载\水墨\1402\05.png"/>
          <p:cNvPicPr>
            <a:picLocks noChangeAspect="1" noChangeArrowheads="1"/>
          </p:cNvPicPr>
          <p:nvPr/>
        </p:nvPicPr>
        <p:blipFill rotWithShape="1">
          <a:blip r:embed="rId7" cstate="email"/>
          <a:srcRect/>
          <a:stretch>
            <a:fillRect/>
          </a:stretch>
        </p:blipFill>
        <p:spPr bwMode="auto">
          <a:xfrm>
            <a:off x="2987824" y="3247798"/>
            <a:ext cx="3031455" cy="15374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252823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3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000" fill="hold"/>
                                        <p:tgtEl>
                                          <p:spTgt spid="6"/>
                                        </p:tgtEl>
                                        <p:attrNameLst>
                                          <p:attrName>ppt_w</p:attrName>
                                        </p:attrNameLst>
                                      </p:cBhvr>
                                      <p:tavLst>
                                        <p:tav tm="0">
                                          <p:val>
                                            <p:fltVal val="0"/>
                                          </p:val>
                                        </p:tav>
                                        <p:tav tm="100000">
                                          <p:val>
                                            <p:strVal val="#ppt_w"/>
                                          </p:val>
                                        </p:tav>
                                      </p:tavLst>
                                    </p:anim>
                                    <p:anim calcmode="lin" valueType="num">
                                      <p:cBhvr>
                                        <p:cTn id="15" dur="2000" fill="hold"/>
                                        <p:tgtEl>
                                          <p:spTgt spid="6"/>
                                        </p:tgtEl>
                                        <p:attrNameLst>
                                          <p:attrName>ppt_h</p:attrName>
                                        </p:attrNameLst>
                                      </p:cBhvr>
                                      <p:tavLst>
                                        <p:tav tm="0">
                                          <p:val>
                                            <p:fltVal val="0"/>
                                          </p:val>
                                        </p:tav>
                                        <p:tav tm="100000">
                                          <p:val>
                                            <p:strVal val="#ppt_h"/>
                                          </p:val>
                                        </p:tav>
                                      </p:tavLst>
                                    </p:anim>
                                    <p:anim calcmode="lin" valueType="num">
                                      <p:cBhvr>
                                        <p:cTn id="16" dur="2000" fill="hold"/>
                                        <p:tgtEl>
                                          <p:spTgt spid="6"/>
                                        </p:tgtEl>
                                        <p:attrNameLst>
                                          <p:attrName>style.rotation</p:attrName>
                                        </p:attrNameLst>
                                      </p:cBhvr>
                                      <p:tavLst>
                                        <p:tav tm="0">
                                          <p:val>
                                            <p:fltVal val="90"/>
                                          </p:val>
                                        </p:tav>
                                        <p:tav tm="100000">
                                          <p:val>
                                            <p:fltVal val="0"/>
                                          </p:val>
                                        </p:tav>
                                      </p:tavLst>
                                    </p:anim>
                                    <p:animEffect transition="in" filter="fade">
                                      <p:cBhvr>
                                        <p:cTn id="17" dur="2000"/>
                                        <p:tgtEl>
                                          <p:spTgt spid="6"/>
                                        </p:tgtEl>
                                      </p:cBhvr>
                                    </p:animEffect>
                                  </p:childTnLst>
                                </p:cTn>
                              </p:par>
                              <p:par>
                                <p:cTn id="18" presetID="3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2000" fill="hold"/>
                                        <p:tgtEl>
                                          <p:spTgt spid="5"/>
                                        </p:tgtEl>
                                        <p:attrNameLst>
                                          <p:attrName>ppt_w</p:attrName>
                                        </p:attrNameLst>
                                      </p:cBhvr>
                                      <p:tavLst>
                                        <p:tav tm="0">
                                          <p:val>
                                            <p:fltVal val="0"/>
                                          </p:val>
                                        </p:tav>
                                        <p:tav tm="100000">
                                          <p:val>
                                            <p:strVal val="#ppt_w"/>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style.rotation</p:attrName>
                                        </p:attrNameLst>
                                      </p:cBhvr>
                                      <p:tavLst>
                                        <p:tav tm="0">
                                          <p:val>
                                            <p:fltVal val="90"/>
                                          </p:val>
                                        </p:tav>
                                        <p:tav tm="100000">
                                          <p:val>
                                            <p:fltVal val="0"/>
                                          </p:val>
                                        </p:tav>
                                      </p:tavLst>
                                    </p:anim>
                                    <p:animEffect transition="in" filter="fade">
                                      <p:cBhvr>
                                        <p:cTn id="23" dur="2000"/>
                                        <p:tgtEl>
                                          <p:spTgt spid="5"/>
                                        </p:tgtEl>
                                      </p:cBhvr>
                                    </p:animEffect>
                                  </p:childTnLst>
                                </p:cTn>
                              </p:par>
                              <p:par>
                                <p:cTn id="24" presetID="3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200" decel="100000"/>
                                        <p:tgtEl>
                                          <p:spTgt spid="6"/>
                                        </p:tgtEl>
                                      </p:cBhvr>
                                    </p:animEffect>
                                    <p:anim calcmode="lin" valueType="num">
                                      <p:cBhvr>
                                        <p:cTn id="27" dur="1200" decel="100000" fill="hold"/>
                                        <p:tgtEl>
                                          <p:spTgt spid="6"/>
                                        </p:tgtEl>
                                        <p:attrNameLst>
                                          <p:attrName>style.rotation</p:attrName>
                                        </p:attrNameLst>
                                      </p:cBhvr>
                                      <p:tavLst>
                                        <p:tav tm="0">
                                          <p:val>
                                            <p:fltVal val="-90"/>
                                          </p:val>
                                        </p:tav>
                                        <p:tav tm="100000">
                                          <p:val>
                                            <p:fltVal val="0"/>
                                          </p:val>
                                        </p:tav>
                                      </p:tavLst>
                                    </p:anim>
                                    <p:anim calcmode="lin" valueType="num">
                                      <p:cBhvr>
                                        <p:cTn id="28" dur="1200" decel="100000" fill="hold"/>
                                        <p:tgtEl>
                                          <p:spTgt spid="6"/>
                                        </p:tgtEl>
                                        <p:attrNameLst>
                                          <p:attrName>ppt_x</p:attrName>
                                        </p:attrNameLst>
                                      </p:cBhvr>
                                      <p:tavLst>
                                        <p:tav tm="0">
                                          <p:val>
                                            <p:strVal val="#ppt_x+0.4"/>
                                          </p:val>
                                        </p:tav>
                                        <p:tav tm="100000">
                                          <p:val>
                                            <p:strVal val="#ppt_x-0.05"/>
                                          </p:val>
                                        </p:tav>
                                      </p:tavLst>
                                    </p:anim>
                                    <p:anim calcmode="lin" valueType="num">
                                      <p:cBhvr>
                                        <p:cTn id="29" dur="1200" decel="100000" fill="hold"/>
                                        <p:tgtEl>
                                          <p:spTgt spid="6"/>
                                        </p:tgtEl>
                                        <p:attrNameLst>
                                          <p:attrName>ppt_y</p:attrName>
                                        </p:attrNameLst>
                                      </p:cBhvr>
                                      <p:tavLst>
                                        <p:tav tm="0">
                                          <p:val>
                                            <p:strVal val="#ppt_y-0.4"/>
                                          </p:val>
                                        </p:tav>
                                        <p:tav tm="100000">
                                          <p:val>
                                            <p:strVal val="#ppt_y+0.1"/>
                                          </p:val>
                                        </p:tav>
                                      </p:tavLst>
                                    </p:anim>
                                    <p:anim calcmode="lin" valueType="num">
                                      <p:cBhvr>
                                        <p:cTn id="30" dur="300" accel="100000" fill="hold">
                                          <p:stCondLst>
                                            <p:cond delay="1200"/>
                                          </p:stCondLst>
                                        </p:cTn>
                                        <p:tgtEl>
                                          <p:spTgt spid="6"/>
                                        </p:tgtEl>
                                        <p:attrNameLst>
                                          <p:attrName>ppt_x</p:attrName>
                                        </p:attrNameLst>
                                      </p:cBhvr>
                                      <p:tavLst>
                                        <p:tav tm="0">
                                          <p:val>
                                            <p:strVal val="#ppt_x-0.05"/>
                                          </p:val>
                                        </p:tav>
                                        <p:tav tm="100000">
                                          <p:val>
                                            <p:strVal val="#ppt_x"/>
                                          </p:val>
                                        </p:tav>
                                      </p:tavLst>
                                    </p:anim>
                                    <p:anim calcmode="lin" valueType="num">
                                      <p:cBhvr>
                                        <p:cTn id="31" dur="300" accel="100000" fill="hold">
                                          <p:stCondLst>
                                            <p:cond delay="1200"/>
                                          </p:stCondLst>
                                        </p:cTn>
                                        <p:tgtEl>
                                          <p:spTgt spid="6"/>
                                        </p:tgtEl>
                                        <p:attrNameLst>
                                          <p:attrName>ppt_y</p:attrName>
                                        </p:attrNameLst>
                                      </p:cBhvr>
                                      <p:tavLst>
                                        <p:tav tm="0">
                                          <p:val>
                                            <p:strVal val="#ppt_y+0.1"/>
                                          </p:val>
                                        </p:tav>
                                        <p:tav tm="100000">
                                          <p:val>
                                            <p:strVal val="#ppt_y"/>
                                          </p:val>
                                        </p:tav>
                                      </p:tavLst>
                                    </p:anim>
                                  </p:childTnLst>
                                </p:cTn>
                              </p:par>
                              <p:par>
                                <p:cTn id="32" presetID="3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200" decel="100000"/>
                                        <p:tgtEl>
                                          <p:spTgt spid="5"/>
                                        </p:tgtEl>
                                      </p:cBhvr>
                                    </p:animEffect>
                                    <p:anim calcmode="lin" valueType="num">
                                      <p:cBhvr>
                                        <p:cTn id="35" dur="1200" decel="100000" fill="hold"/>
                                        <p:tgtEl>
                                          <p:spTgt spid="5"/>
                                        </p:tgtEl>
                                        <p:attrNameLst>
                                          <p:attrName>style.rotation</p:attrName>
                                        </p:attrNameLst>
                                      </p:cBhvr>
                                      <p:tavLst>
                                        <p:tav tm="0">
                                          <p:val>
                                            <p:fltVal val="-90"/>
                                          </p:val>
                                        </p:tav>
                                        <p:tav tm="100000">
                                          <p:val>
                                            <p:fltVal val="0"/>
                                          </p:val>
                                        </p:tav>
                                      </p:tavLst>
                                    </p:anim>
                                    <p:anim calcmode="lin" valueType="num">
                                      <p:cBhvr>
                                        <p:cTn id="36" dur="1200" decel="100000" fill="hold"/>
                                        <p:tgtEl>
                                          <p:spTgt spid="5"/>
                                        </p:tgtEl>
                                        <p:attrNameLst>
                                          <p:attrName>ppt_x</p:attrName>
                                        </p:attrNameLst>
                                      </p:cBhvr>
                                      <p:tavLst>
                                        <p:tav tm="0">
                                          <p:val>
                                            <p:strVal val="#ppt_x+0.4"/>
                                          </p:val>
                                        </p:tav>
                                        <p:tav tm="100000">
                                          <p:val>
                                            <p:strVal val="#ppt_x-0.05"/>
                                          </p:val>
                                        </p:tav>
                                      </p:tavLst>
                                    </p:anim>
                                    <p:anim calcmode="lin" valueType="num">
                                      <p:cBhvr>
                                        <p:cTn id="37" dur="1200" decel="100000" fill="hold"/>
                                        <p:tgtEl>
                                          <p:spTgt spid="5"/>
                                        </p:tgtEl>
                                        <p:attrNameLst>
                                          <p:attrName>ppt_y</p:attrName>
                                        </p:attrNameLst>
                                      </p:cBhvr>
                                      <p:tavLst>
                                        <p:tav tm="0">
                                          <p:val>
                                            <p:strVal val="#ppt_y-0.4"/>
                                          </p:val>
                                        </p:tav>
                                        <p:tav tm="100000">
                                          <p:val>
                                            <p:strVal val="#ppt_y+0.1"/>
                                          </p:val>
                                        </p:tav>
                                      </p:tavLst>
                                    </p:anim>
                                    <p:anim calcmode="lin" valueType="num">
                                      <p:cBhvr>
                                        <p:cTn id="38" dur="300" accel="100000" fill="hold">
                                          <p:stCondLst>
                                            <p:cond delay="1200"/>
                                          </p:stCondLst>
                                        </p:cTn>
                                        <p:tgtEl>
                                          <p:spTgt spid="5"/>
                                        </p:tgtEl>
                                        <p:attrNameLst>
                                          <p:attrName>ppt_x</p:attrName>
                                        </p:attrNameLst>
                                      </p:cBhvr>
                                      <p:tavLst>
                                        <p:tav tm="0">
                                          <p:val>
                                            <p:strVal val="#ppt_x-0.05"/>
                                          </p:val>
                                        </p:tav>
                                        <p:tav tm="100000">
                                          <p:val>
                                            <p:strVal val="#ppt_x"/>
                                          </p:val>
                                        </p:tav>
                                      </p:tavLst>
                                    </p:anim>
                                    <p:anim calcmode="lin" valueType="num">
                                      <p:cBhvr>
                                        <p:cTn id="39" dur="300" accel="100000" fill="hold">
                                          <p:stCondLst>
                                            <p:cond delay="1200"/>
                                          </p:stCondLst>
                                        </p:cTn>
                                        <p:tgtEl>
                                          <p:spTgt spid="5"/>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par>
                                <p:cTn id="57" presetID="53" presetClass="entr" presetSubtype="16"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500"/>
                                        <p:tgtEl>
                                          <p:spTgt spid="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5500"/>
                            </p:stCondLst>
                            <p:childTnLst>
                              <p:par>
                                <p:cTn id="69" presetID="14" presetClass="entr" presetSubtype="1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randombar(horizontal)">
                                      <p:cBhvr>
                                        <p:cTn id="71" dur="500"/>
                                        <p:tgtEl>
                                          <p:spTgt spid="15"/>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randombar(horizontal)">
                                      <p:cBhvr>
                                        <p:cTn id="74" dur="500"/>
                                        <p:tgtEl>
                                          <p:spTgt spid="20"/>
                                        </p:tgtEl>
                                      </p:cBhvr>
                                    </p:animEffect>
                                  </p:childTnLst>
                                </p:cTn>
                              </p:par>
                            </p:childTnLst>
                          </p:cTn>
                        </p:par>
                        <p:par>
                          <p:cTn id="75" fill="hold">
                            <p:stCondLst>
                              <p:cond delay="6000"/>
                            </p:stCondLst>
                            <p:childTnLst>
                              <p:par>
                                <p:cTn id="76" presetID="42" presetClass="entr" presetSubtype="0"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1000"/>
                                        <p:tgtEl>
                                          <p:spTgt spid="21"/>
                                        </p:tgtEl>
                                      </p:cBhvr>
                                    </p:animEffect>
                                    <p:anim calcmode="lin" valueType="num">
                                      <p:cBhvr>
                                        <p:cTn id="79" dur="1000" fill="hold"/>
                                        <p:tgtEl>
                                          <p:spTgt spid="21"/>
                                        </p:tgtEl>
                                        <p:attrNameLst>
                                          <p:attrName>ppt_x</p:attrName>
                                        </p:attrNameLst>
                                      </p:cBhvr>
                                      <p:tavLst>
                                        <p:tav tm="0">
                                          <p:val>
                                            <p:strVal val="#ppt_x"/>
                                          </p:val>
                                        </p:tav>
                                        <p:tav tm="100000">
                                          <p:val>
                                            <p:strVal val="#ppt_x"/>
                                          </p:val>
                                        </p:tav>
                                      </p:tavLst>
                                    </p:anim>
                                    <p:anim calcmode="lin" valueType="num">
                                      <p:cBhvr>
                                        <p:cTn id="8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P spid="9" grpId="0" animBg="1"/>
      <p:bldP spid="15" grpId="0"/>
      <p:bldP spid="16"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brightnessContrast contrast="40000"/>
                    </a14:imgEffect>
                  </a14:imgLayer>
                </a14:imgProps>
              </a:ext>
            </a:extLst>
          </a:blip>
          <a:srcRect/>
          <a:stretch>
            <a:fillRect/>
          </a:stretch>
        </p:blipFill>
        <p:spPr bwMode="auto">
          <a:xfrm>
            <a:off x="2051720" y="555526"/>
            <a:ext cx="4896544" cy="28611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2866072" y="1414534"/>
            <a:ext cx="3442628" cy="1107996"/>
          </a:xfrm>
          <a:prstGeom prst="rect">
            <a:avLst/>
          </a:prstGeom>
        </p:spPr>
        <p:txBody>
          <a:bodyPr wrap="square">
            <a:spAutoFit/>
          </a:bodyPr>
          <a:lstStyle/>
          <a:p>
            <a:pPr algn="ctr"/>
            <a:r>
              <a:rPr lang="zh-CN" altLang="en-US" sz="6600" spc="-300" dirty="0" smtClean="0">
                <a:latin typeface="方正吕建德字体" pitchFamily="2" charset="-122"/>
                <a:ea typeface="方正吕建德字体" pitchFamily="2" charset="-122"/>
              </a:rPr>
              <a:t>第</a:t>
            </a:r>
            <a:r>
              <a:rPr lang="zh-CN" altLang="en-US" sz="6600" spc="-300" dirty="0">
                <a:latin typeface="方正吕建德字体" pitchFamily="2" charset="-122"/>
                <a:ea typeface="方正吕建德字体" pitchFamily="2" charset="-122"/>
              </a:rPr>
              <a:t>三</a:t>
            </a:r>
            <a:r>
              <a:rPr lang="zh-CN" altLang="en-US" sz="6600" spc="-300" dirty="0" smtClean="0">
                <a:latin typeface="方正吕建德字体" pitchFamily="2" charset="-122"/>
                <a:ea typeface="方正吕建德字体" pitchFamily="2" charset="-122"/>
              </a:rPr>
              <a:t>部分</a:t>
            </a:r>
            <a:endParaRPr lang="zh-CN" altLang="en-US" sz="6600" spc="-300" dirty="0">
              <a:latin typeface="方正吕建德字体" pitchFamily="2" charset="-122"/>
              <a:ea typeface="方正吕建德字体" pitchFamily="2" charset="-122"/>
            </a:endParaRPr>
          </a:p>
        </p:txBody>
      </p:sp>
      <p:sp>
        <p:nvSpPr>
          <p:cNvPr id="6" name="矩形 5"/>
          <p:cNvSpPr/>
          <p:nvPr/>
        </p:nvSpPr>
        <p:spPr>
          <a:xfrm>
            <a:off x="2258667" y="3564711"/>
            <a:ext cx="5002153" cy="646331"/>
          </a:xfrm>
          <a:prstGeom prst="rect">
            <a:avLst/>
          </a:prstGeom>
        </p:spPr>
        <p:txBody>
          <a:bodyPr wrap="square">
            <a:spAutoFit/>
          </a:bodyPr>
          <a:lstStyle/>
          <a:p>
            <a:pPr algn="ctr"/>
            <a:r>
              <a:rPr lang="zh-CN" altLang="en-US" sz="3600" spc="-300" dirty="0" smtClean="0">
                <a:latin typeface="方正华隶简体" pitchFamily="65" charset="-122"/>
                <a:ea typeface="方正华隶简体" pitchFamily="65" charset="-122"/>
              </a:rPr>
              <a:t>展望</a:t>
            </a:r>
            <a:endParaRPr lang="zh-CN" altLang="en-US" sz="3600" spc="-300" dirty="0">
              <a:latin typeface="方正华隶简体" pitchFamily="65" charset="-122"/>
              <a:ea typeface="方正华隶简体" pitchFamily="65" charset="-122"/>
            </a:endParaRPr>
          </a:p>
        </p:txBody>
      </p:sp>
      <p:pic>
        <p:nvPicPr>
          <p:cNvPr id="7" name="Picture 4" descr="E:\PPT\PPT中国风元素\水墨祥云\水墨祥云\011.jpg"/>
          <p:cNvPicPr>
            <a:picLocks noChangeAspect="1" noChangeArrowheads="1"/>
          </p:cNvPicPr>
          <p:nvPr/>
        </p:nvPicPr>
        <p:blipFill>
          <a:blip r:embed="rId5" cstate="email"/>
          <a:srcRect/>
          <a:stretch>
            <a:fillRect/>
          </a:stretch>
        </p:blipFill>
        <p:spPr bwMode="auto">
          <a:xfrm>
            <a:off x="1615356" y="3643523"/>
            <a:ext cx="807668" cy="503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毛笔2"/>
          <p:cNvPicPr>
            <a:picLocks noChangeAspect="1" noChangeArrowheads="1"/>
          </p:cNvPicPr>
          <p:nvPr/>
        </p:nvPicPr>
        <p:blipFill>
          <a:blip r:embed="rId6" cstate="email"/>
          <a:srcRect/>
          <a:stretch>
            <a:fillRect/>
          </a:stretch>
        </p:blipFill>
        <p:spPr bwMode="auto">
          <a:xfrm>
            <a:off x="2533256" y="2427734"/>
            <a:ext cx="2254768" cy="157791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图片 41" descr="C_108.jpg"/>
          <p:cNvPicPr>
            <a:picLocks noChangeAspect="1"/>
          </p:cNvPicPr>
          <p:nvPr/>
        </p:nvPicPr>
        <p:blipFill>
          <a:blip r:embed="rId7" cstate="email">
            <a:clrChange>
              <a:clrFrom>
                <a:srgbClr val="FFFFFF"/>
              </a:clrFrom>
              <a:clrTo>
                <a:srgbClr val="FFFFFF">
                  <a:alpha val="0"/>
                </a:srgbClr>
              </a:clrTo>
            </a:clrChange>
          </a:blip>
          <a:srcRect/>
          <a:stretch>
            <a:fillRect/>
          </a:stretch>
        </p:blipFill>
        <p:spPr bwMode="auto">
          <a:xfrm>
            <a:off x="2221136" y="4121474"/>
            <a:ext cx="5345404" cy="163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84240595"/>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Effect transition="in" filter="fade">
                                      <p:cBhvr>
                                        <p:cTn id="15" dur="750"/>
                                        <p:tgtEl>
                                          <p:spTgt spid="5"/>
                                        </p:tgtEl>
                                      </p:cBhvr>
                                    </p:animEffect>
                                  </p:childTnLst>
                                </p:cTn>
                              </p:par>
                            </p:childTnLst>
                          </p:cTn>
                        </p:par>
                        <p:par>
                          <p:cTn id="16" fill="hold">
                            <p:stCondLst>
                              <p:cond delay="175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50" fill="hold"/>
                                        <p:tgtEl>
                                          <p:spTgt spid="7"/>
                                        </p:tgtEl>
                                        <p:attrNameLst>
                                          <p:attrName>ppt_x</p:attrName>
                                        </p:attrNameLst>
                                      </p:cBhvr>
                                      <p:tavLst>
                                        <p:tav tm="0">
                                          <p:val>
                                            <p:strVal val="0-#ppt_w/2"/>
                                          </p:val>
                                        </p:tav>
                                        <p:tav tm="100000">
                                          <p:val>
                                            <p:strVal val="#ppt_x"/>
                                          </p:val>
                                        </p:tav>
                                      </p:tavLst>
                                    </p:anim>
                                    <p:anim calcmode="lin" valueType="num">
                                      <p:cBhvr additive="base">
                                        <p:cTn id="20" dur="125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250"/>
                                        <p:tgtEl>
                                          <p:spTgt spid="9"/>
                                        </p:tgtEl>
                                      </p:cBhvr>
                                    </p:animEffect>
                                  </p:childTnLst>
                                </p:cTn>
                              </p:par>
                            </p:childTnLst>
                          </p:cTn>
                        </p:par>
                        <p:par>
                          <p:cTn id="25" fill="hold">
                            <p:stCondLst>
                              <p:cond delay="525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750"/>
                                        <p:tgtEl>
                                          <p:spTgt spid="6"/>
                                        </p:tgtEl>
                                      </p:cBhvr>
                                    </p:animEffect>
                                  </p:childTnLst>
                                </p:cTn>
                              </p:par>
                              <p:par>
                                <p:cTn id="32" presetID="0" presetClass="path" presetSubtype="0" accel="50000" decel="50000" fill="hold" nodeType="withEffect">
                                  <p:stCondLst>
                                    <p:cond delay="1250"/>
                                  </p:stCondLst>
                                  <p:childTnLst>
                                    <p:animMotion origin="layout" path="M -0.02292 -0.00401 C -0.02101 0.01449 -0.02292 0.02003 -0.01233 0.02651 C -0.00313 0.02219 0.00034 0.02096 0.00729 0.00986 C 0.01007 0.00555 0.01528 -0.00401 0.01528 -0.0037 C 0.01232 0.01079 0.01146 0.02096 0.00607 0.03576 C 0.00521 0.03822 0.00243 0.041 0.00347 0.04285 C 0.00382 0.04346 0.01545 0.03637 0.01666 0.03576 C 0.02048 0.02867 0.02413 0.02497 0.02708 0.01695 C 0.02552 0.0262 0.02378 0.02897 0.03368 0.02158 C 0.03958 0.01726 0.04496 0.00863 0.04948 0.00061 C 0.05 -0.00247 0.05087 -0.01172 0.05087 -0.00863 C 0.05087 -0.00124 0.04878 0.01233 0.04687 0.01942 C 0.04618 0.02188 0.04288 0.02497 0.04427 0.02651 C 0.04548 0.02774 0.05278 0.02281 0.05468 0.02158 C 0.05798 0.00585 0.05781 0.02466 0.05868 0.03113 C 0.06076 0.07675 0.05764 0.06257 0.06666 0.04747 C 0.06857 0.03637 0.07482 0.02897 0.08107 0.02651 C 0.08576 0.01788 0.08576 0.01202 0.09028 0.02404 C 0.09166 0.02312 0.09305 0.02003 0.09427 0.02158 C 0.09791 0.02589 0.10052 0.04839 0.10347 0.05672 C 0.12187 0.05425 0.12205 0.05949 0.12968 0.03576 C 0.12934 0.03021 0.12847 0.02497 0.12847 0.01942 C 0.12847 0.01479 0.12847 0.02897 0.12968 0.03329 C 0.13038 0.03576 0.13229 0.03637 0.13368 0.03791 C 0.13593 0.03637 0.13837 0.03576 0.14028 0.03329 C 0.1434 0.02928 0.14305 0.0225 0.14427 0.01695 C 0.14653 0.00647 0.14618 0.00863 0.15087 0.00308 C 0.15885 0.00647 0.16545 0.01449 0.17309 0.01942 C 0.17725 0.0299 0.17864 0.03791 0.17048 0.04285 C 0.16597 0.05456 0.16979 0.04932 0.16528 0.04285 C 0.16423 0.0413 0.16267 0.0413 0.16128 0.04038 C 0.15694 0.0413 0.15225 0.04038 0.14809 0.04285 C 0.14635 0.04377 0.15416 0.04192 0.15347 0.045 C 0.15191 0.05086 0.14635 0.04778 0.14288 0.04963 C 0.14201 0.05209 0.13923 0.05456 0.14028 0.05672 C 0.14218 0.06011 0.14548 0.05949 0.14809 0.05918 C 0.15434 0.05857 0.16041 0.0561 0.16666 0.05425 C 0.17066 0.05302 0.17847 0.04963 0.17847 0.04994 C 0.18403 0.0447 0.18819 0.04254 0.19427 0.04038 C 0.19982 0.05548 0.20555 0.05179 0.21528 0.04963 C 0.21805 0.04223 0.21962 0.03452 0.22187 0.02651 C 0.22222 0.02343 0.22239 0.02003 0.22309 0.01695 C 0.22378 0.01418 0.22534 0.00709 0.22587 0.00986 C 0.2335 0.04593 0.221 0.02867 0.23107 0.04038 C 0.23212 0.03915 0.23923 0.03052 0.24028 0.03113 C 0.24201 0.03237 0.24114 0.0373 0.24166 0.04038 C 0.24271 0.0598 0.2408 0.07213 0.25087 0.05425 C 0.2533 0.041 0.25017 0.05333 0.25607 0.04285 C 0.25712 0.041 0.25868 0.03576 0.25868 0.03606 C 0.25955 0.03329 0.26059 0.03113 0.26128 0.02867 C 0.26198 0.02651 0.26128 0.02158 0.26267 0.02158 C 0.26545 0.02158 0.26319 0.03237 0.26528 0.03576 C 0.26823 0.04069 0.27309 0.03915 0.27708 0.04038 C 0.28559 0.0373 0.28958 0.03267 0.29548 0.02158 C 0.296 0.01942 0.29548 0.01479 0.29687 0.01479 C 0.29843 0.01479 0.29861 0.01942 0.29948 0.02158 C 0.30243 0.02805 0.30243 0.02682 0.30729 0.03113 C 0.31215 0.03021 0.31753 0.02497 0.32187 0.02867 C 0.33559 0.04069 0.31458 0.04963 0.32708 0.04285 C 0.33871 0.02867 0.325 0.04192 0.33229 0.045 C 0.33576 0.04655 0.33941 0.04346 0.34288 0.04285 C 0.34843 0.03298 0.35312 0.02219 0.35868 0.01233 C 0.36319 0.02435 0.36267 0.0262 0.37048 0.01942 C 0.37361 0.0111 0.3743 0.00555 0.3783 -0.00154 C 0.38472 0.00955 0.38819 0.01788 0.39687 0.02158 C 0.40399 0.01911 0.40972 0.01973 0.41666 0.02404 C 0.42153 0.03113 0.42656 0.03298 0.42847 0.04285 C 0.42222 0.04716 0.41545 0.04716 0.41788 0.06134 C 0.42066 0.06103 0.44791 0.06812 0.44427 0.04747 C 0.44809 0.04038 0.45468 0.01942 0.44288 0.02651 C 0.43993 0.04346 0.44774 0.03021 0.45087 0.02651 C 0.45434 0.0447 0.45764 0.05209 0.46788 0.06134 C 0.46875 0.05888 0.46927 0.0561 0.47048 0.05425 C 0.47569 0.04655 0.47812 0.05333 0.47309 0.045 C 0.47448 0.04439 0.47604 0.0447 0.47708 0.04285 C 0.4842 0.03021 0.47968 0.02404 0.48368 0.03113 L 0.49166 0.01233 " pathEditMode="relative" rAng="0" ptsTypes="fffffffffffffffffffffffffffffffffffffffffffffffffffffffffffffffffffffffffffAA">
                                      <p:cBhvr>
                                        <p:cTn id="33" dur="2750" fill="hold"/>
                                        <p:tgtEl>
                                          <p:spTgt spid="8"/>
                                        </p:tgtEl>
                                        <p:attrNameLst>
                                          <p:attrName>ppt_x</p:attrName>
                                          <p:attrName>ppt_y</p:attrName>
                                        </p:attrNameLst>
                                      </p:cBhvr>
                                      <p:rCtr x="25729" y="3637"/>
                                    </p:animMotion>
                                  </p:childTnLst>
                                </p:cTn>
                              </p:par>
                            </p:childTnLst>
                          </p:cTn>
                        </p:par>
                        <p:par>
                          <p:cTn id="34" fill="hold">
                            <p:stCondLst>
                              <p:cond delay="9250"/>
                            </p:stCondLst>
                            <p:childTnLst>
                              <p:par>
                                <p:cTn id="35" presetID="10" presetClass="exit" presetSubtype="0" fill="hold" nodeType="after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sp>
        <p:nvSpPr>
          <p:cNvPr id="5" name="Rectangle 51"/>
          <p:cNvSpPr>
            <a:spLocks noChangeArrowheads="1"/>
          </p:cNvSpPr>
          <p:nvPr/>
        </p:nvSpPr>
        <p:spPr bwMode="auto">
          <a:xfrm>
            <a:off x="6184895" y="1811599"/>
            <a:ext cx="1033183" cy="25821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algn="ctr">
              <a:lnSpc>
                <a:spcPct val="125000"/>
              </a:lnSpc>
            </a:pPr>
            <a:r>
              <a:rPr lang="zh-CN" altLang="en-US" sz="1000" dirty="0" smtClean="0">
                <a:latin typeface="方正宋黑简体" pitchFamily="2" charset="-122"/>
                <a:ea typeface="方正宋黑简体" pitchFamily="2" charset="-122"/>
              </a:rPr>
              <a:t>完善公司架构</a:t>
            </a:r>
            <a:endParaRPr lang="zh-CN" altLang="en-US" sz="1000" dirty="0">
              <a:latin typeface="方正宋黑简体" pitchFamily="2" charset="-122"/>
              <a:ea typeface="方正宋黑简体" pitchFamily="2" charset="-122"/>
            </a:endParaRPr>
          </a:p>
        </p:txBody>
      </p:sp>
      <p:sp>
        <p:nvSpPr>
          <p:cNvPr id="6" name="Line 3"/>
          <p:cNvSpPr>
            <a:spLocks noChangeShapeType="1"/>
          </p:cNvSpPr>
          <p:nvPr/>
        </p:nvSpPr>
        <p:spPr bwMode="auto">
          <a:xfrm rot="10800000">
            <a:off x="1960473" y="3569380"/>
            <a:ext cx="2052683"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7" name="Line 4"/>
          <p:cNvSpPr>
            <a:spLocks noChangeShapeType="1"/>
          </p:cNvSpPr>
          <p:nvPr/>
        </p:nvSpPr>
        <p:spPr bwMode="auto">
          <a:xfrm rot="10800000">
            <a:off x="1964579" y="2907048"/>
            <a:ext cx="3066708"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8" name="Line 5"/>
          <p:cNvSpPr>
            <a:spLocks noChangeShapeType="1"/>
          </p:cNvSpPr>
          <p:nvPr/>
        </p:nvSpPr>
        <p:spPr bwMode="auto">
          <a:xfrm rot="10800000">
            <a:off x="1948157" y="2381561"/>
            <a:ext cx="4142314"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9" name="Line 6"/>
          <p:cNvSpPr>
            <a:spLocks noChangeShapeType="1"/>
          </p:cNvSpPr>
          <p:nvPr/>
        </p:nvSpPr>
        <p:spPr bwMode="auto">
          <a:xfrm rot="10800000">
            <a:off x="1957736" y="1815021"/>
            <a:ext cx="5167287"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2" name="Line 13"/>
          <p:cNvSpPr>
            <a:spLocks noChangeShapeType="1"/>
          </p:cNvSpPr>
          <p:nvPr/>
        </p:nvSpPr>
        <p:spPr bwMode="auto">
          <a:xfrm>
            <a:off x="1953631" y="4007286"/>
            <a:ext cx="526171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3" name="Line 14"/>
          <p:cNvSpPr>
            <a:spLocks noChangeShapeType="1"/>
          </p:cNvSpPr>
          <p:nvPr/>
        </p:nvSpPr>
        <p:spPr bwMode="auto">
          <a:xfrm rot="16200000">
            <a:off x="527701" y="2582724"/>
            <a:ext cx="285186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4" name="Line 15"/>
          <p:cNvSpPr>
            <a:spLocks noChangeShapeType="1"/>
          </p:cNvSpPr>
          <p:nvPr/>
        </p:nvSpPr>
        <p:spPr bwMode="auto">
          <a:xfrm flipV="1">
            <a:off x="1956368" y="1200585"/>
            <a:ext cx="5261710" cy="2799859"/>
          </a:xfrm>
          <a:prstGeom prst="line">
            <a:avLst/>
          </a:prstGeom>
          <a:noFill/>
          <a:ln w="38100">
            <a:solidFill>
              <a:schemeClr val="tx1"/>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5" name="Line 16"/>
          <p:cNvSpPr>
            <a:spLocks noChangeShapeType="1"/>
          </p:cNvSpPr>
          <p:nvPr/>
        </p:nvSpPr>
        <p:spPr bwMode="auto">
          <a:xfrm rot="16200000">
            <a:off x="1342616" y="2583409"/>
            <a:ext cx="2853228"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6" name="Line 17"/>
          <p:cNvSpPr>
            <a:spLocks noChangeShapeType="1"/>
          </p:cNvSpPr>
          <p:nvPr/>
        </p:nvSpPr>
        <p:spPr bwMode="auto">
          <a:xfrm rot="16200000">
            <a:off x="2601595" y="2583409"/>
            <a:ext cx="2853228"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 name="Line 18"/>
          <p:cNvSpPr>
            <a:spLocks noChangeShapeType="1"/>
          </p:cNvSpPr>
          <p:nvPr/>
        </p:nvSpPr>
        <p:spPr bwMode="auto">
          <a:xfrm rot="16200000">
            <a:off x="3625199" y="2583409"/>
            <a:ext cx="2853228"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8" name="Line 19"/>
          <p:cNvSpPr>
            <a:spLocks noChangeShapeType="1"/>
          </p:cNvSpPr>
          <p:nvPr/>
        </p:nvSpPr>
        <p:spPr bwMode="auto">
          <a:xfrm rot="16200000">
            <a:off x="4676173" y="2583409"/>
            <a:ext cx="2853228"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9" name="Rectangle 48"/>
          <p:cNvSpPr>
            <a:spLocks noChangeArrowheads="1"/>
          </p:cNvSpPr>
          <p:nvPr/>
        </p:nvSpPr>
        <p:spPr bwMode="auto">
          <a:xfrm>
            <a:off x="2770597" y="3573806"/>
            <a:ext cx="1249400" cy="49629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algn="ctr">
              <a:lnSpc>
                <a:spcPct val="125000"/>
              </a:lnSpc>
            </a:pPr>
            <a:r>
              <a:rPr lang="zh-CN" altLang="en-US" sz="1050" dirty="0" smtClean="0">
                <a:latin typeface="方正宋黑简体" pitchFamily="2" charset="-122"/>
                <a:ea typeface="方正宋黑简体" pitchFamily="2" charset="-122"/>
              </a:rPr>
              <a:t>拥有</a:t>
            </a:r>
            <a:r>
              <a:rPr lang="en-US" altLang="zh-CN" sz="1050" dirty="0" smtClean="0">
                <a:latin typeface="方正宋黑简体" pitchFamily="2" charset="-122"/>
                <a:ea typeface="方正宋黑简体" pitchFamily="2" charset="-122"/>
              </a:rPr>
              <a:t>1W</a:t>
            </a:r>
            <a:r>
              <a:rPr lang="zh-CN" altLang="en-US" sz="1050" dirty="0" smtClean="0">
                <a:latin typeface="方正宋黑简体" pitchFamily="2" charset="-122"/>
                <a:ea typeface="方正宋黑简体" pitchFamily="2" charset="-122"/>
              </a:rPr>
              <a:t>人的大学生基础</a:t>
            </a:r>
            <a:endParaRPr lang="zh-CN" altLang="en-US" sz="1050" dirty="0">
              <a:latin typeface="方正宋黑简体" pitchFamily="2" charset="-122"/>
              <a:ea typeface="方正宋黑简体" pitchFamily="2" charset="-122"/>
            </a:endParaRPr>
          </a:p>
        </p:txBody>
      </p:sp>
      <p:sp>
        <p:nvSpPr>
          <p:cNvPr id="20" name="Rectangle 49"/>
          <p:cNvSpPr>
            <a:spLocks noChangeArrowheads="1"/>
          </p:cNvSpPr>
          <p:nvPr/>
        </p:nvSpPr>
        <p:spPr bwMode="auto">
          <a:xfrm>
            <a:off x="4025472" y="2907048"/>
            <a:ext cx="1033183" cy="46852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algn="ctr">
              <a:lnSpc>
                <a:spcPct val="125000"/>
              </a:lnSpc>
            </a:pPr>
            <a:r>
              <a:rPr lang="zh-CN" altLang="en-US" sz="1050" dirty="0" smtClean="0">
                <a:latin typeface="方正宋黑简体" pitchFamily="2" charset="-122"/>
                <a:ea typeface="方正宋黑简体" pitchFamily="2" charset="-122"/>
              </a:rPr>
              <a:t>成立</a:t>
            </a:r>
            <a:r>
              <a:rPr lang="en-US" altLang="zh-CN" sz="1050" dirty="0" smtClean="0">
                <a:latin typeface="方正宋黑简体" pitchFamily="2" charset="-122"/>
                <a:ea typeface="方正宋黑简体" pitchFamily="2" charset="-122"/>
              </a:rPr>
              <a:t>it</a:t>
            </a:r>
            <a:r>
              <a:rPr lang="zh-CN" altLang="en-US" sz="1050" dirty="0" smtClean="0">
                <a:latin typeface="方正宋黑简体" pitchFamily="2" charset="-122"/>
                <a:ea typeface="方正宋黑简体" pitchFamily="2" charset="-122"/>
              </a:rPr>
              <a:t>培训部门</a:t>
            </a:r>
            <a:endParaRPr lang="zh-CN" altLang="en-US" sz="1050" dirty="0">
              <a:latin typeface="方正宋黑简体" pitchFamily="2" charset="-122"/>
              <a:ea typeface="方正宋黑简体" pitchFamily="2" charset="-122"/>
            </a:endParaRPr>
          </a:p>
        </p:txBody>
      </p:sp>
      <p:sp>
        <p:nvSpPr>
          <p:cNvPr id="21" name="Rectangle 50"/>
          <p:cNvSpPr>
            <a:spLocks noChangeArrowheads="1"/>
          </p:cNvSpPr>
          <p:nvPr/>
        </p:nvSpPr>
        <p:spPr bwMode="auto">
          <a:xfrm>
            <a:off x="5152565" y="2381562"/>
            <a:ext cx="1033183" cy="26654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algn="ctr">
              <a:lnSpc>
                <a:spcPct val="125000"/>
              </a:lnSpc>
            </a:pPr>
            <a:r>
              <a:rPr lang="zh-CN" altLang="en-US" sz="1050" dirty="0" smtClean="0">
                <a:latin typeface="方正宋黑简体" pitchFamily="2" charset="-122"/>
                <a:ea typeface="方正宋黑简体" pitchFamily="2" charset="-122"/>
              </a:rPr>
              <a:t>成立红娘部门</a:t>
            </a:r>
            <a:endParaRPr lang="zh-CN" altLang="en-US" sz="1050" dirty="0">
              <a:latin typeface="方正宋黑简体" pitchFamily="2" charset="-122"/>
              <a:ea typeface="方正宋黑简体" pitchFamily="2" charset="-122"/>
            </a:endParaRPr>
          </a:p>
        </p:txBody>
      </p:sp>
      <p:sp>
        <p:nvSpPr>
          <p:cNvPr id="22" name="Text Box 52"/>
          <p:cNvSpPr txBox="1">
            <a:spLocks noChangeArrowheads="1"/>
          </p:cNvSpPr>
          <p:nvPr/>
        </p:nvSpPr>
        <p:spPr bwMode="auto">
          <a:xfrm>
            <a:off x="1409009" y="900884"/>
            <a:ext cx="646331" cy="1015663"/>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defPPr>
              <a:defRPr lang="zh-CN"/>
            </a:defPPr>
            <a:lvl1pPr algn="ctr">
              <a:lnSpc>
                <a:spcPct val="125000"/>
              </a:lnSpc>
              <a:defRPr sz="4000" b="1">
                <a:solidFill>
                  <a:schemeClr val="bg1"/>
                </a:solidFill>
                <a:latin typeface="方正古隶简体" pitchFamily="65" charset="-122"/>
                <a:ea typeface="方正古隶简体" pitchFamily="65" charset="-122"/>
              </a:defRPr>
            </a:lvl1pPr>
          </a:lstStyle>
          <a:p>
            <a:r>
              <a:rPr lang="zh-CN" altLang="en-US" sz="2400" dirty="0" smtClean="0">
                <a:solidFill>
                  <a:schemeClr val="tx1"/>
                </a:solidFill>
              </a:rPr>
              <a:t>成熟度</a:t>
            </a:r>
            <a:endParaRPr lang="zh-CN" altLang="en-US" sz="2400" dirty="0">
              <a:solidFill>
                <a:schemeClr val="tx1"/>
              </a:solidFill>
            </a:endParaRPr>
          </a:p>
        </p:txBody>
      </p:sp>
      <p:sp>
        <p:nvSpPr>
          <p:cNvPr id="23" name="Text Box 53"/>
          <p:cNvSpPr txBox="1">
            <a:spLocks noChangeArrowheads="1"/>
          </p:cNvSpPr>
          <p:nvPr/>
        </p:nvSpPr>
        <p:spPr bwMode="auto">
          <a:xfrm>
            <a:off x="2444906" y="3936140"/>
            <a:ext cx="755335" cy="40697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1800" dirty="0" smtClean="0">
                <a:solidFill>
                  <a:schemeClr val="tx1"/>
                </a:solidFill>
              </a:rPr>
              <a:t>2019</a:t>
            </a:r>
            <a:endParaRPr lang="en-US" altLang="zh-CN" sz="1800" dirty="0">
              <a:solidFill>
                <a:schemeClr val="tx1"/>
              </a:solidFill>
            </a:endParaRPr>
          </a:p>
        </p:txBody>
      </p:sp>
      <p:sp>
        <p:nvSpPr>
          <p:cNvPr id="24" name="Text Box 54"/>
          <p:cNvSpPr txBox="1">
            <a:spLocks noChangeArrowheads="1"/>
          </p:cNvSpPr>
          <p:nvPr/>
        </p:nvSpPr>
        <p:spPr bwMode="auto">
          <a:xfrm>
            <a:off x="3554724" y="3936140"/>
            <a:ext cx="755335" cy="40697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000" b="1">
                <a:latin typeface="方正古隶简体" pitchFamily="65" charset="-122"/>
                <a:ea typeface="方正古隶简体" pitchFamily="65" charset="-122"/>
              </a:defRPr>
            </a:lvl1pPr>
          </a:lstStyle>
          <a:p>
            <a:r>
              <a:rPr lang="en-US" altLang="zh-CN" sz="1800" dirty="0" smtClean="0"/>
              <a:t>2020</a:t>
            </a:r>
            <a:endParaRPr lang="en-US" altLang="zh-CN" sz="1800" dirty="0"/>
          </a:p>
        </p:txBody>
      </p:sp>
      <p:sp>
        <p:nvSpPr>
          <p:cNvPr id="25" name="Text Box 55"/>
          <p:cNvSpPr txBox="1">
            <a:spLocks noChangeArrowheads="1"/>
          </p:cNvSpPr>
          <p:nvPr/>
        </p:nvSpPr>
        <p:spPr bwMode="auto">
          <a:xfrm>
            <a:off x="4664541" y="3936140"/>
            <a:ext cx="755335" cy="40697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000" b="1">
                <a:latin typeface="方正古隶简体" pitchFamily="65" charset="-122"/>
                <a:ea typeface="方正古隶简体" pitchFamily="65" charset="-122"/>
              </a:defRPr>
            </a:lvl1pPr>
          </a:lstStyle>
          <a:p>
            <a:r>
              <a:rPr lang="en-US" altLang="zh-CN" sz="1800" dirty="0" smtClean="0"/>
              <a:t>2021</a:t>
            </a:r>
            <a:endParaRPr lang="en-US" altLang="zh-CN" sz="1800" dirty="0"/>
          </a:p>
        </p:txBody>
      </p:sp>
      <p:sp>
        <p:nvSpPr>
          <p:cNvPr id="26" name="Text Box 56"/>
          <p:cNvSpPr txBox="1">
            <a:spLocks noChangeArrowheads="1"/>
          </p:cNvSpPr>
          <p:nvPr/>
        </p:nvSpPr>
        <p:spPr bwMode="auto">
          <a:xfrm>
            <a:off x="5774358" y="3936140"/>
            <a:ext cx="755335" cy="40697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000" b="1">
                <a:latin typeface="方正古隶简体" pitchFamily="65" charset="-122"/>
                <a:ea typeface="方正古隶简体" pitchFamily="65" charset="-122"/>
              </a:defRPr>
            </a:lvl1pPr>
          </a:lstStyle>
          <a:p>
            <a:r>
              <a:rPr lang="en-US" altLang="zh-CN" sz="1800" dirty="0" smtClean="0"/>
              <a:t>2022</a:t>
            </a:r>
            <a:endParaRPr lang="en-US" altLang="zh-CN" sz="1800" dirty="0"/>
          </a:p>
        </p:txBody>
      </p:sp>
      <p:grpSp>
        <p:nvGrpSpPr>
          <p:cNvPr id="27" name="组合 26"/>
          <p:cNvGrpSpPr/>
          <p:nvPr/>
        </p:nvGrpSpPr>
        <p:grpSpPr>
          <a:xfrm>
            <a:off x="2517693" y="3249404"/>
            <a:ext cx="452601" cy="553998"/>
            <a:chOff x="141246" y="2710508"/>
            <a:chExt cx="763343" cy="934358"/>
          </a:xfrm>
        </p:grpSpPr>
        <p:pic>
          <p:nvPicPr>
            <p:cNvPr id="28" name="Picture 2" descr="C:\Users\Thinkpad\Desktop\PNG\1_0004_渐变映射-2-副本-8.png"/>
            <p:cNvPicPr>
              <a:picLocks noChangeAspect="1" noChangeArrowheads="1"/>
            </p:cNvPicPr>
            <p:nvPr/>
          </p:nvPicPr>
          <p:blipFill>
            <a:blip r:embed="rId4" cstate="email"/>
            <a:srcRect/>
            <a:stretch>
              <a:fillRect/>
            </a:stretch>
          </p:blipFill>
          <p:spPr bwMode="auto">
            <a:xfrm rot="5074963">
              <a:off x="179512" y="2821552"/>
              <a:ext cx="686812" cy="763343"/>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Text Box 53"/>
            <p:cNvSpPr txBox="1">
              <a:spLocks noChangeArrowheads="1"/>
            </p:cNvSpPr>
            <p:nvPr/>
          </p:nvSpPr>
          <p:spPr bwMode="auto">
            <a:xfrm>
              <a:off x="194833" y="2710508"/>
              <a:ext cx="568293" cy="93435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2400" dirty="0" smtClean="0"/>
                <a:t>1</a:t>
              </a:r>
              <a:endParaRPr lang="en-US" altLang="zh-CN" sz="2400" dirty="0"/>
            </a:p>
          </p:txBody>
        </p:sp>
      </p:grpSp>
      <p:grpSp>
        <p:nvGrpSpPr>
          <p:cNvPr id="30" name="组合 29"/>
          <p:cNvGrpSpPr/>
          <p:nvPr/>
        </p:nvGrpSpPr>
        <p:grpSpPr>
          <a:xfrm>
            <a:off x="3784729" y="2536347"/>
            <a:ext cx="452601" cy="553999"/>
            <a:chOff x="141246" y="2679226"/>
            <a:chExt cx="763343" cy="934358"/>
          </a:xfrm>
        </p:grpSpPr>
        <p:pic>
          <p:nvPicPr>
            <p:cNvPr id="31" name="Picture 2" descr="C:\Users\Thinkpad\Desktop\PNG\1_0004_渐变映射-2-副本-8.png"/>
            <p:cNvPicPr>
              <a:picLocks noChangeAspect="1" noChangeArrowheads="1"/>
            </p:cNvPicPr>
            <p:nvPr/>
          </p:nvPicPr>
          <p:blipFill>
            <a:blip r:embed="rId4" cstate="email"/>
            <a:srcRect/>
            <a:stretch>
              <a:fillRect/>
            </a:stretch>
          </p:blipFill>
          <p:spPr bwMode="auto">
            <a:xfrm rot="5074963">
              <a:off x="179512" y="2821552"/>
              <a:ext cx="686812" cy="763343"/>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Text Box 53"/>
            <p:cNvSpPr txBox="1">
              <a:spLocks noChangeArrowheads="1"/>
            </p:cNvSpPr>
            <p:nvPr/>
          </p:nvSpPr>
          <p:spPr bwMode="auto">
            <a:xfrm>
              <a:off x="226114" y="2679226"/>
              <a:ext cx="568293" cy="93435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2400" dirty="0" smtClean="0"/>
                <a:t>2</a:t>
              </a:r>
              <a:endParaRPr lang="en-US" altLang="zh-CN" sz="2400" dirty="0"/>
            </a:p>
          </p:txBody>
        </p:sp>
      </p:grpSp>
      <p:grpSp>
        <p:nvGrpSpPr>
          <p:cNvPr id="33" name="组合 32"/>
          <p:cNvGrpSpPr/>
          <p:nvPr/>
        </p:nvGrpSpPr>
        <p:grpSpPr>
          <a:xfrm>
            <a:off x="4721524" y="1890867"/>
            <a:ext cx="606038" cy="707886"/>
            <a:chOff x="141246" y="2710508"/>
            <a:chExt cx="763343" cy="891627"/>
          </a:xfrm>
        </p:grpSpPr>
        <p:pic>
          <p:nvPicPr>
            <p:cNvPr id="34" name="Picture 2" descr="C:\Users\Thinkpad\Desktop\PNG\1_0004_渐变映射-2-副本-8.png"/>
            <p:cNvPicPr>
              <a:picLocks noChangeAspect="1" noChangeArrowheads="1"/>
            </p:cNvPicPr>
            <p:nvPr/>
          </p:nvPicPr>
          <p:blipFill>
            <a:blip r:embed="rId5" cstate="email"/>
            <a:srcRect/>
            <a:stretch>
              <a:fillRect/>
            </a:stretch>
          </p:blipFill>
          <p:spPr bwMode="auto">
            <a:xfrm rot="5074963">
              <a:off x="179512" y="2821552"/>
              <a:ext cx="686812" cy="763343"/>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 Box 53"/>
            <p:cNvSpPr txBox="1">
              <a:spLocks noChangeArrowheads="1"/>
            </p:cNvSpPr>
            <p:nvPr/>
          </p:nvSpPr>
          <p:spPr bwMode="auto">
            <a:xfrm>
              <a:off x="253238" y="2710508"/>
              <a:ext cx="487002" cy="89162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3200" dirty="0" smtClean="0"/>
                <a:t>3</a:t>
              </a:r>
              <a:endParaRPr lang="en-US" altLang="zh-CN" sz="3200" dirty="0"/>
            </a:p>
          </p:txBody>
        </p:sp>
      </p:grpSp>
      <p:grpSp>
        <p:nvGrpSpPr>
          <p:cNvPr id="36" name="组合 35"/>
          <p:cNvGrpSpPr/>
          <p:nvPr/>
        </p:nvGrpSpPr>
        <p:grpSpPr>
          <a:xfrm>
            <a:off x="5875871" y="1496746"/>
            <a:ext cx="452601" cy="553998"/>
            <a:chOff x="141246" y="2710508"/>
            <a:chExt cx="763343" cy="934356"/>
          </a:xfrm>
        </p:grpSpPr>
        <p:pic>
          <p:nvPicPr>
            <p:cNvPr id="37" name="Picture 2" descr="C:\Users\Thinkpad\Desktop\PNG\1_0004_渐变映射-2-副本-8.png"/>
            <p:cNvPicPr>
              <a:picLocks noChangeAspect="1" noChangeArrowheads="1"/>
            </p:cNvPicPr>
            <p:nvPr/>
          </p:nvPicPr>
          <p:blipFill>
            <a:blip r:embed="rId4" cstate="email"/>
            <a:srcRect/>
            <a:stretch>
              <a:fillRect/>
            </a:stretch>
          </p:blipFill>
          <p:spPr bwMode="auto">
            <a:xfrm rot="5074963">
              <a:off x="179512" y="2821552"/>
              <a:ext cx="686812" cy="763343"/>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 Box 53"/>
            <p:cNvSpPr txBox="1">
              <a:spLocks noChangeArrowheads="1"/>
            </p:cNvSpPr>
            <p:nvPr/>
          </p:nvSpPr>
          <p:spPr bwMode="auto">
            <a:xfrm>
              <a:off x="241755" y="2710508"/>
              <a:ext cx="568293" cy="93435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a:lnSpc>
                  <a:spcPct val="125000"/>
                </a:lnSpc>
                <a:defRPr sz="2800" b="1">
                  <a:solidFill>
                    <a:schemeClr val="bg1"/>
                  </a:solidFill>
                  <a:latin typeface="方正古隶简体" pitchFamily="65" charset="-122"/>
                  <a:ea typeface="方正古隶简体" pitchFamily="65" charset="-122"/>
                </a:defRPr>
              </a:lvl1pPr>
            </a:lstStyle>
            <a:p>
              <a:r>
                <a:rPr lang="en-US" altLang="zh-CN" sz="2400" dirty="0" smtClean="0"/>
                <a:t>4</a:t>
              </a:r>
              <a:endParaRPr lang="en-US" altLang="zh-CN" sz="2400" dirty="0"/>
            </a:p>
          </p:txBody>
        </p:sp>
      </p:grpSp>
    </p:spTree>
    <p:extLst>
      <p:ext uri="{BB962C8B-B14F-4D97-AF65-F5344CB8AC3E}">
        <p14:creationId xmlns:p14="http://schemas.microsoft.com/office/powerpoint/2010/main" xmlns="" val="278377823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childTnLst>
                          </p:cTn>
                        </p:par>
                        <p:par>
                          <p:cTn id="15" fill="hold">
                            <p:stCondLst>
                              <p:cond delay="2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5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25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250"/>
                                        <p:tgtEl>
                                          <p:spTgt spid="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50"/>
                                        <p:tgtEl>
                                          <p:spTgt spid="6"/>
                                        </p:tgtEl>
                                      </p:cBhvr>
                                    </p:animEffect>
                                  </p:childTnLst>
                                </p:cTn>
                              </p:par>
                            </p:childTnLst>
                          </p:cTn>
                        </p:par>
                        <p:par>
                          <p:cTn id="28" fill="hold">
                            <p:stCondLst>
                              <p:cond delay="275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25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25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25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250"/>
                                        <p:tgtEl>
                                          <p:spTgt spid="18"/>
                                        </p:tgtEl>
                                      </p:cBhvr>
                                    </p:animEffect>
                                  </p:childTnLst>
                                </p:cTn>
                              </p:par>
                            </p:childTnLst>
                          </p:cTn>
                        </p:par>
                        <p:par>
                          <p:cTn id="41" fill="hold">
                            <p:stCondLst>
                              <p:cond delay="3000"/>
                            </p:stCondLst>
                            <p:childTnLst>
                              <p:par>
                                <p:cTn id="42" presetID="22" presetClass="entr" presetSubtype="4"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par>
                          <p:cTn id="45" fill="hold">
                            <p:stCondLst>
                              <p:cond delay="3500"/>
                            </p:stCondLst>
                            <p:childTnLst>
                              <p:par>
                                <p:cTn id="46" presetID="52"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Scale>
                                      <p:cBhvr>
                                        <p:cTn id="48" dur="75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750" decel="50000" fill="hold">
                                          <p:stCondLst>
                                            <p:cond delay="0"/>
                                          </p:stCondLst>
                                        </p:cTn>
                                        <p:tgtEl>
                                          <p:spTgt spid="27"/>
                                        </p:tgtEl>
                                        <p:attrNameLst>
                                          <p:attrName>ppt_x</p:attrName>
                                          <p:attrName>ppt_y</p:attrName>
                                        </p:attrNameLst>
                                      </p:cBhvr>
                                    </p:animMotion>
                                    <p:animEffect transition="in" filter="fade">
                                      <p:cBhvr>
                                        <p:cTn id="50" dur="750"/>
                                        <p:tgtEl>
                                          <p:spTgt spid="27"/>
                                        </p:tgtEl>
                                      </p:cBhvr>
                                    </p:animEffect>
                                  </p:childTnLst>
                                </p:cTn>
                              </p:par>
                              <p:par>
                                <p:cTn id="51" presetID="52" presetClass="entr" presetSubtype="0" fill="hold" nodeType="withEffect">
                                  <p:stCondLst>
                                    <p:cond delay="250"/>
                                  </p:stCondLst>
                                  <p:childTnLst>
                                    <p:set>
                                      <p:cBhvr>
                                        <p:cTn id="52" dur="1" fill="hold">
                                          <p:stCondLst>
                                            <p:cond delay="0"/>
                                          </p:stCondLst>
                                        </p:cTn>
                                        <p:tgtEl>
                                          <p:spTgt spid="30"/>
                                        </p:tgtEl>
                                        <p:attrNameLst>
                                          <p:attrName>style.visibility</p:attrName>
                                        </p:attrNameLst>
                                      </p:cBhvr>
                                      <p:to>
                                        <p:strVal val="visible"/>
                                      </p:to>
                                    </p:set>
                                    <p:animScale>
                                      <p:cBhvr>
                                        <p:cTn id="53" dur="75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750" decel="50000" fill="hold">
                                          <p:stCondLst>
                                            <p:cond delay="0"/>
                                          </p:stCondLst>
                                        </p:cTn>
                                        <p:tgtEl>
                                          <p:spTgt spid="30"/>
                                        </p:tgtEl>
                                        <p:attrNameLst>
                                          <p:attrName>ppt_x</p:attrName>
                                          <p:attrName>ppt_y</p:attrName>
                                        </p:attrNameLst>
                                      </p:cBhvr>
                                    </p:animMotion>
                                    <p:animEffect transition="in" filter="fade">
                                      <p:cBhvr>
                                        <p:cTn id="55" dur="750"/>
                                        <p:tgtEl>
                                          <p:spTgt spid="30"/>
                                        </p:tgtEl>
                                      </p:cBhvr>
                                    </p:animEffect>
                                  </p:childTnLst>
                                </p:cTn>
                              </p:par>
                              <p:par>
                                <p:cTn id="56" presetID="52" presetClass="entr" presetSubtype="0" fill="hold" nodeType="withEffect">
                                  <p:stCondLst>
                                    <p:cond delay="500"/>
                                  </p:stCondLst>
                                  <p:childTnLst>
                                    <p:set>
                                      <p:cBhvr>
                                        <p:cTn id="57" dur="1" fill="hold">
                                          <p:stCondLst>
                                            <p:cond delay="0"/>
                                          </p:stCondLst>
                                        </p:cTn>
                                        <p:tgtEl>
                                          <p:spTgt spid="33"/>
                                        </p:tgtEl>
                                        <p:attrNameLst>
                                          <p:attrName>style.visibility</p:attrName>
                                        </p:attrNameLst>
                                      </p:cBhvr>
                                      <p:to>
                                        <p:strVal val="visible"/>
                                      </p:to>
                                    </p:set>
                                    <p:animScale>
                                      <p:cBhvr>
                                        <p:cTn id="58" dur="75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750" decel="50000" fill="hold">
                                          <p:stCondLst>
                                            <p:cond delay="0"/>
                                          </p:stCondLst>
                                        </p:cTn>
                                        <p:tgtEl>
                                          <p:spTgt spid="33"/>
                                        </p:tgtEl>
                                        <p:attrNameLst>
                                          <p:attrName>ppt_x</p:attrName>
                                          <p:attrName>ppt_y</p:attrName>
                                        </p:attrNameLst>
                                      </p:cBhvr>
                                    </p:animMotion>
                                    <p:animEffect transition="in" filter="fade">
                                      <p:cBhvr>
                                        <p:cTn id="60" dur="750"/>
                                        <p:tgtEl>
                                          <p:spTgt spid="33"/>
                                        </p:tgtEl>
                                      </p:cBhvr>
                                    </p:animEffect>
                                  </p:childTnLst>
                                </p:cTn>
                              </p:par>
                              <p:par>
                                <p:cTn id="61" presetID="52" presetClass="entr" presetSubtype="0" fill="hold" nodeType="withEffect">
                                  <p:stCondLst>
                                    <p:cond delay="750"/>
                                  </p:stCondLst>
                                  <p:childTnLst>
                                    <p:set>
                                      <p:cBhvr>
                                        <p:cTn id="62" dur="1" fill="hold">
                                          <p:stCondLst>
                                            <p:cond delay="0"/>
                                          </p:stCondLst>
                                        </p:cTn>
                                        <p:tgtEl>
                                          <p:spTgt spid="36"/>
                                        </p:tgtEl>
                                        <p:attrNameLst>
                                          <p:attrName>style.visibility</p:attrName>
                                        </p:attrNameLst>
                                      </p:cBhvr>
                                      <p:to>
                                        <p:strVal val="visible"/>
                                      </p:to>
                                    </p:set>
                                    <p:animScale>
                                      <p:cBhvr>
                                        <p:cTn id="63" dur="75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750" decel="50000" fill="hold">
                                          <p:stCondLst>
                                            <p:cond delay="0"/>
                                          </p:stCondLst>
                                        </p:cTn>
                                        <p:tgtEl>
                                          <p:spTgt spid="36"/>
                                        </p:tgtEl>
                                        <p:attrNameLst>
                                          <p:attrName>ppt_x</p:attrName>
                                          <p:attrName>ppt_y</p:attrName>
                                        </p:attrNameLst>
                                      </p:cBhvr>
                                    </p:animMotion>
                                    <p:animEffect transition="in" filter="fade">
                                      <p:cBhvr>
                                        <p:cTn id="65" dur="750"/>
                                        <p:tgtEl>
                                          <p:spTgt spid="36"/>
                                        </p:tgtEl>
                                      </p:cBhvr>
                                    </p:animEffect>
                                  </p:childTnLst>
                                </p:cTn>
                              </p:par>
                            </p:childTnLst>
                          </p:cTn>
                        </p:par>
                        <p:par>
                          <p:cTn id="66" fill="hold">
                            <p:stCondLst>
                              <p:cond delay="50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0-#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42"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25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anim calcmode="lin" valueType="num">
                                      <p:cBhvr>
                                        <p:cTn id="80" dur="1000" fill="hold"/>
                                        <p:tgtEl>
                                          <p:spTgt spid="24"/>
                                        </p:tgtEl>
                                        <p:attrNameLst>
                                          <p:attrName>ppt_x</p:attrName>
                                        </p:attrNameLst>
                                      </p:cBhvr>
                                      <p:tavLst>
                                        <p:tav tm="0">
                                          <p:val>
                                            <p:strVal val="#ppt_x"/>
                                          </p:val>
                                        </p:tav>
                                        <p:tav tm="100000">
                                          <p:val>
                                            <p:strVal val="#ppt_x"/>
                                          </p:val>
                                        </p:tav>
                                      </p:tavLst>
                                    </p:anim>
                                    <p:anim calcmode="lin" valueType="num">
                                      <p:cBhvr>
                                        <p:cTn id="81" dur="1000" fill="hold"/>
                                        <p:tgtEl>
                                          <p:spTgt spid="2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50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75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childTnLst>
                          </p:cTn>
                        </p:par>
                        <p:par>
                          <p:cTn id="92" fill="hold">
                            <p:stCondLst>
                              <p:cond delay="7250"/>
                            </p:stCondLst>
                            <p:childTnLst>
                              <p:par>
                                <p:cTn id="93" presetID="2" presetClass="entr" presetSubtype="2" fill="hold" grpId="0"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1+#ppt_w/2"/>
                                          </p:val>
                                        </p:tav>
                                        <p:tav tm="100000">
                                          <p:val>
                                            <p:strVal val="#ppt_x"/>
                                          </p:val>
                                        </p:tav>
                                      </p:tavLst>
                                    </p:anim>
                                    <p:anim calcmode="lin" valueType="num">
                                      <p:cBhvr additive="base">
                                        <p:cTn id="96" dur="500" fill="hold"/>
                                        <p:tgtEl>
                                          <p:spTgt spid="1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fill="hold"/>
                                        <p:tgtEl>
                                          <p:spTgt spid="20"/>
                                        </p:tgtEl>
                                        <p:attrNameLst>
                                          <p:attrName>ppt_x</p:attrName>
                                        </p:attrNameLst>
                                      </p:cBhvr>
                                      <p:tavLst>
                                        <p:tav tm="0">
                                          <p:val>
                                            <p:strVal val="1+#ppt_w/2"/>
                                          </p:val>
                                        </p:tav>
                                        <p:tav tm="100000">
                                          <p:val>
                                            <p:strVal val="#ppt_x"/>
                                          </p:val>
                                        </p:tav>
                                      </p:tavLst>
                                    </p:anim>
                                    <p:anim calcmode="lin" valueType="num">
                                      <p:cBhvr additive="base">
                                        <p:cTn id="100" dur="500" fill="hold"/>
                                        <p:tgtEl>
                                          <p:spTgt spid="2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1+#ppt_w/2"/>
                                          </p:val>
                                        </p:tav>
                                        <p:tav tm="100000">
                                          <p:val>
                                            <p:strVal val="#ppt_x"/>
                                          </p:val>
                                        </p:tav>
                                      </p:tavLst>
                                    </p:anim>
                                    <p:anim calcmode="lin" valueType="num">
                                      <p:cBhvr additive="base">
                                        <p:cTn id="104" dur="500" fill="hold"/>
                                        <p:tgtEl>
                                          <p:spTgt spid="2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 calcmode="lin" valueType="num">
                                      <p:cBhvr additive="base">
                                        <p:cTn id="107" dur="500" fill="hold"/>
                                        <p:tgtEl>
                                          <p:spTgt spid="5"/>
                                        </p:tgtEl>
                                        <p:attrNameLst>
                                          <p:attrName>ppt_x</p:attrName>
                                        </p:attrNameLst>
                                      </p:cBhvr>
                                      <p:tavLst>
                                        <p:tav tm="0">
                                          <p:val>
                                            <p:strVal val="1+#ppt_w/2"/>
                                          </p:val>
                                        </p:tav>
                                        <p:tav tm="100000">
                                          <p:val>
                                            <p:strVal val="#ppt_x"/>
                                          </p:val>
                                        </p:tav>
                                      </p:tavLst>
                                    </p:anim>
                                    <p:anim calcmode="lin" valueType="num">
                                      <p:cBhvr additive="base">
                                        <p:cTn id="10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brightnessContrast contrast="40000"/>
                    </a14:imgEffect>
                  </a14:imgLayer>
                </a14:imgProps>
              </a:ext>
            </a:extLst>
          </a:blip>
          <a:srcRect/>
          <a:stretch>
            <a:fillRect/>
          </a:stretch>
        </p:blipFill>
        <p:spPr bwMode="auto">
          <a:xfrm>
            <a:off x="2051720" y="555526"/>
            <a:ext cx="4896544" cy="28611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2866072" y="1414534"/>
            <a:ext cx="3442628" cy="1107996"/>
          </a:xfrm>
          <a:prstGeom prst="rect">
            <a:avLst/>
          </a:prstGeom>
        </p:spPr>
        <p:txBody>
          <a:bodyPr wrap="square">
            <a:spAutoFit/>
          </a:bodyPr>
          <a:lstStyle/>
          <a:p>
            <a:pPr algn="ctr"/>
            <a:r>
              <a:rPr lang="zh-CN" altLang="en-US" sz="6600" spc="-300" dirty="0" smtClean="0">
                <a:latin typeface="方正吕建德字体" pitchFamily="2" charset="-122"/>
                <a:ea typeface="方正吕建德字体" pitchFamily="2" charset="-122"/>
              </a:rPr>
              <a:t>第四部分</a:t>
            </a:r>
            <a:endParaRPr lang="zh-CN" altLang="en-US" sz="6600" spc="-300" dirty="0">
              <a:latin typeface="方正吕建德字体" pitchFamily="2" charset="-122"/>
              <a:ea typeface="方正吕建德字体" pitchFamily="2" charset="-122"/>
            </a:endParaRPr>
          </a:p>
        </p:txBody>
      </p:sp>
      <p:sp>
        <p:nvSpPr>
          <p:cNvPr id="6" name="矩形 5"/>
          <p:cNvSpPr/>
          <p:nvPr/>
        </p:nvSpPr>
        <p:spPr>
          <a:xfrm>
            <a:off x="2258667" y="3564711"/>
            <a:ext cx="5002153" cy="646331"/>
          </a:xfrm>
          <a:prstGeom prst="rect">
            <a:avLst/>
          </a:prstGeom>
        </p:spPr>
        <p:txBody>
          <a:bodyPr wrap="square">
            <a:spAutoFit/>
          </a:bodyPr>
          <a:lstStyle/>
          <a:p>
            <a:pPr algn="ctr"/>
            <a:r>
              <a:rPr lang="zh-CN" altLang="en-US" sz="3600" spc="-300" dirty="0" smtClean="0">
                <a:latin typeface="方正华隶简体" pitchFamily="65" charset="-122"/>
                <a:ea typeface="方正华隶简体" pitchFamily="65" charset="-122"/>
              </a:rPr>
              <a:t>我的</a:t>
            </a:r>
            <a:r>
              <a:rPr lang="zh-CN" altLang="en-US" sz="3600" spc="-300" dirty="0" smtClean="0">
                <a:latin typeface="方正华隶简体" pitchFamily="65" charset="-122"/>
                <a:ea typeface="方正华隶简体" pitchFamily="65" charset="-122"/>
              </a:rPr>
              <a:t>想法</a:t>
            </a:r>
            <a:endParaRPr lang="zh-CN" altLang="en-US" sz="3600" spc="-300" dirty="0">
              <a:latin typeface="方正华隶简体" pitchFamily="65" charset="-122"/>
              <a:ea typeface="方正华隶简体" pitchFamily="65" charset="-122"/>
            </a:endParaRPr>
          </a:p>
        </p:txBody>
      </p:sp>
      <p:pic>
        <p:nvPicPr>
          <p:cNvPr id="7" name="Picture 4" descr="E:\PPT\PPT中国风元素\水墨祥云\水墨祥云\011.jpg"/>
          <p:cNvPicPr>
            <a:picLocks noChangeAspect="1" noChangeArrowheads="1"/>
          </p:cNvPicPr>
          <p:nvPr/>
        </p:nvPicPr>
        <p:blipFill>
          <a:blip r:embed="rId5" cstate="email"/>
          <a:srcRect/>
          <a:stretch>
            <a:fillRect/>
          </a:stretch>
        </p:blipFill>
        <p:spPr bwMode="auto">
          <a:xfrm>
            <a:off x="1615356" y="3643523"/>
            <a:ext cx="807668" cy="503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毛笔2"/>
          <p:cNvPicPr>
            <a:picLocks noChangeAspect="1" noChangeArrowheads="1"/>
          </p:cNvPicPr>
          <p:nvPr/>
        </p:nvPicPr>
        <p:blipFill>
          <a:blip r:embed="rId6" cstate="email"/>
          <a:srcRect/>
          <a:stretch>
            <a:fillRect/>
          </a:stretch>
        </p:blipFill>
        <p:spPr bwMode="auto">
          <a:xfrm>
            <a:off x="2533256" y="2427734"/>
            <a:ext cx="2254768" cy="157791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图片 41" descr="C_108.jpg"/>
          <p:cNvPicPr>
            <a:picLocks noChangeAspect="1"/>
          </p:cNvPicPr>
          <p:nvPr/>
        </p:nvPicPr>
        <p:blipFill>
          <a:blip r:embed="rId7" cstate="email">
            <a:clrChange>
              <a:clrFrom>
                <a:srgbClr val="FFFFFF"/>
              </a:clrFrom>
              <a:clrTo>
                <a:srgbClr val="FFFFFF">
                  <a:alpha val="0"/>
                </a:srgbClr>
              </a:clrTo>
            </a:clrChange>
          </a:blip>
          <a:srcRect/>
          <a:stretch>
            <a:fillRect/>
          </a:stretch>
        </p:blipFill>
        <p:spPr bwMode="auto">
          <a:xfrm>
            <a:off x="2221136" y="4121474"/>
            <a:ext cx="5345404" cy="163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20912734"/>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Effect transition="in" filter="fade">
                                      <p:cBhvr>
                                        <p:cTn id="15" dur="750"/>
                                        <p:tgtEl>
                                          <p:spTgt spid="5"/>
                                        </p:tgtEl>
                                      </p:cBhvr>
                                    </p:animEffect>
                                  </p:childTnLst>
                                </p:cTn>
                              </p:par>
                            </p:childTnLst>
                          </p:cTn>
                        </p:par>
                        <p:par>
                          <p:cTn id="16" fill="hold">
                            <p:stCondLst>
                              <p:cond delay="175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50" fill="hold"/>
                                        <p:tgtEl>
                                          <p:spTgt spid="7"/>
                                        </p:tgtEl>
                                        <p:attrNameLst>
                                          <p:attrName>ppt_x</p:attrName>
                                        </p:attrNameLst>
                                      </p:cBhvr>
                                      <p:tavLst>
                                        <p:tav tm="0">
                                          <p:val>
                                            <p:strVal val="0-#ppt_w/2"/>
                                          </p:val>
                                        </p:tav>
                                        <p:tav tm="100000">
                                          <p:val>
                                            <p:strVal val="#ppt_x"/>
                                          </p:val>
                                        </p:tav>
                                      </p:tavLst>
                                    </p:anim>
                                    <p:anim calcmode="lin" valueType="num">
                                      <p:cBhvr additive="base">
                                        <p:cTn id="20" dur="125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250"/>
                                        <p:tgtEl>
                                          <p:spTgt spid="9"/>
                                        </p:tgtEl>
                                      </p:cBhvr>
                                    </p:animEffect>
                                  </p:childTnLst>
                                </p:cTn>
                              </p:par>
                            </p:childTnLst>
                          </p:cTn>
                        </p:par>
                        <p:par>
                          <p:cTn id="25" fill="hold">
                            <p:stCondLst>
                              <p:cond delay="525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750"/>
                                        <p:tgtEl>
                                          <p:spTgt spid="6"/>
                                        </p:tgtEl>
                                      </p:cBhvr>
                                    </p:animEffect>
                                  </p:childTnLst>
                                </p:cTn>
                              </p:par>
                              <p:par>
                                <p:cTn id="32" presetID="0" presetClass="path" presetSubtype="0" accel="50000" decel="50000" fill="hold" nodeType="withEffect">
                                  <p:stCondLst>
                                    <p:cond delay="1250"/>
                                  </p:stCondLst>
                                  <p:childTnLst>
                                    <p:animMotion origin="layout" path="M -0.02292 -0.00401 C -0.02101 0.01449 -0.02292 0.02003 -0.01233 0.02651 C -0.00313 0.02219 0.00034 0.02096 0.00729 0.00986 C 0.01007 0.00555 0.01528 -0.00401 0.01528 -0.0037 C 0.01232 0.01079 0.01146 0.02096 0.00607 0.03576 C 0.00521 0.03822 0.00243 0.041 0.00347 0.04285 C 0.00382 0.04346 0.01545 0.03637 0.01666 0.03576 C 0.02048 0.02867 0.02413 0.02497 0.02708 0.01695 C 0.02552 0.0262 0.02378 0.02897 0.03368 0.02158 C 0.03958 0.01726 0.04496 0.00863 0.04948 0.00061 C 0.05 -0.00247 0.05087 -0.01172 0.05087 -0.00863 C 0.05087 -0.00124 0.04878 0.01233 0.04687 0.01942 C 0.04618 0.02188 0.04288 0.02497 0.04427 0.02651 C 0.04548 0.02774 0.05278 0.02281 0.05468 0.02158 C 0.05798 0.00585 0.05781 0.02466 0.05868 0.03113 C 0.06076 0.07675 0.05764 0.06257 0.06666 0.04747 C 0.06857 0.03637 0.07482 0.02897 0.08107 0.02651 C 0.08576 0.01788 0.08576 0.01202 0.09028 0.02404 C 0.09166 0.02312 0.09305 0.02003 0.09427 0.02158 C 0.09791 0.02589 0.10052 0.04839 0.10347 0.05672 C 0.12187 0.05425 0.12205 0.05949 0.12968 0.03576 C 0.12934 0.03021 0.12847 0.02497 0.12847 0.01942 C 0.12847 0.01479 0.12847 0.02897 0.12968 0.03329 C 0.13038 0.03576 0.13229 0.03637 0.13368 0.03791 C 0.13593 0.03637 0.13837 0.03576 0.14028 0.03329 C 0.1434 0.02928 0.14305 0.0225 0.14427 0.01695 C 0.14653 0.00647 0.14618 0.00863 0.15087 0.00308 C 0.15885 0.00647 0.16545 0.01449 0.17309 0.01942 C 0.17725 0.0299 0.17864 0.03791 0.17048 0.04285 C 0.16597 0.05456 0.16979 0.04932 0.16528 0.04285 C 0.16423 0.0413 0.16267 0.0413 0.16128 0.04038 C 0.15694 0.0413 0.15225 0.04038 0.14809 0.04285 C 0.14635 0.04377 0.15416 0.04192 0.15347 0.045 C 0.15191 0.05086 0.14635 0.04778 0.14288 0.04963 C 0.14201 0.05209 0.13923 0.05456 0.14028 0.05672 C 0.14218 0.06011 0.14548 0.05949 0.14809 0.05918 C 0.15434 0.05857 0.16041 0.0561 0.16666 0.05425 C 0.17066 0.05302 0.17847 0.04963 0.17847 0.04994 C 0.18403 0.0447 0.18819 0.04254 0.19427 0.04038 C 0.19982 0.05548 0.20555 0.05179 0.21528 0.04963 C 0.21805 0.04223 0.21962 0.03452 0.22187 0.02651 C 0.22222 0.02343 0.22239 0.02003 0.22309 0.01695 C 0.22378 0.01418 0.22534 0.00709 0.22587 0.00986 C 0.2335 0.04593 0.221 0.02867 0.23107 0.04038 C 0.23212 0.03915 0.23923 0.03052 0.24028 0.03113 C 0.24201 0.03237 0.24114 0.0373 0.24166 0.04038 C 0.24271 0.0598 0.2408 0.07213 0.25087 0.05425 C 0.2533 0.041 0.25017 0.05333 0.25607 0.04285 C 0.25712 0.041 0.25868 0.03576 0.25868 0.03606 C 0.25955 0.03329 0.26059 0.03113 0.26128 0.02867 C 0.26198 0.02651 0.26128 0.02158 0.26267 0.02158 C 0.26545 0.02158 0.26319 0.03237 0.26528 0.03576 C 0.26823 0.04069 0.27309 0.03915 0.27708 0.04038 C 0.28559 0.0373 0.28958 0.03267 0.29548 0.02158 C 0.296 0.01942 0.29548 0.01479 0.29687 0.01479 C 0.29843 0.01479 0.29861 0.01942 0.29948 0.02158 C 0.30243 0.02805 0.30243 0.02682 0.30729 0.03113 C 0.31215 0.03021 0.31753 0.02497 0.32187 0.02867 C 0.33559 0.04069 0.31458 0.04963 0.32708 0.04285 C 0.33871 0.02867 0.325 0.04192 0.33229 0.045 C 0.33576 0.04655 0.33941 0.04346 0.34288 0.04285 C 0.34843 0.03298 0.35312 0.02219 0.35868 0.01233 C 0.36319 0.02435 0.36267 0.0262 0.37048 0.01942 C 0.37361 0.0111 0.3743 0.00555 0.3783 -0.00154 C 0.38472 0.00955 0.38819 0.01788 0.39687 0.02158 C 0.40399 0.01911 0.40972 0.01973 0.41666 0.02404 C 0.42153 0.03113 0.42656 0.03298 0.42847 0.04285 C 0.42222 0.04716 0.41545 0.04716 0.41788 0.06134 C 0.42066 0.06103 0.44791 0.06812 0.44427 0.04747 C 0.44809 0.04038 0.45468 0.01942 0.44288 0.02651 C 0.43993 0.04346 0.44774 0.03021 0.45087 0.02651 C 0.45434 0.0447 0.45764 0.05209 0.46788 0.06134 C 0.46875 0.05888 0.46927 0.0561 0.47048 0.05425 C 0.47569 0.04655 0.47812 0.05333 0.47309 0.045 C 0.47448 0.04439 0.47604 0.0447 0.47708 0.04285 C 0.4842 0.03021 0.47968 0.02404 0.48368 0.03113 L 0.49166 0.01233 " pathEditMode="relative" rAng="0" ptsTypes="fffffffffffffffffffffffffffffffffffffffffffffffffffffffffffffffffffffffffffAA">
                                      <p:cBhvr>
                                        <p:cTn id="33" dur="2750" fill="hold"/>
                                        <p:tgtEl>
                                          <p:spTgt spid="8"/>
                                        </p:tgtEl>
                                        <p:attrNameLst>
                                          <p:attrName>ppt_x</p:attrName>
                                          <p:attrName>ppt_y</p:attrName>
                                        </p:attrNameLst>
                                      </p:cBhvr>
                                      <p:rCtr x="25729" y="3637"/>
                                    </p:animMotion>
                                  </p:childTnLst>
                                </p:cTn>
                              </p:par>
                            </p:childTnLst>
                          </p:cTn>
                        </p:par>
                        <p:par>
                          <p:cTn id="34" fill="hold">
                            <p:stCondLst>
                              <p:cond delay="9250"/>
                            </p:stCondLst>
                            <p:childTnLst>
                              <p:par>
                                <p:cTn id="35" presetID="10" presetClass="exit" presetSubtype="0" fill="hold" nodeType="after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3"/>
          <p:cNvSpPr txBox="1">
            <a:spLocks noChangeArrowheads="1"/>
          </p:cNvSpPr>
          <p:nvPr/>
        </p:nvSpPr>
        <p:spPr bwMode="auto">
          <a:xfrm>
            <a:off x="1755846" y="3069355"/>
            <a:ext cx="6021805" cy="7694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4400" dirty="0" smtClean="0">
                <a:latin typeface="汉仪行楷简" panose="02010609000101010101" pitchFamily="49" charset="-122"/>
                <a:ea typeface="汉仪行楷简" panose="02010609000101010101" pitchFamily="49" charset="-122"/>
              </a:rPr>
              <a:t>谢谢观看！</a:t>
            </a:r>
            <a:endParaRPr lang="zh-CN" altLang="en-US" sz="4400" dirty="0">
              <a:latin typeface="汉仪行楷简" panose="02010609000101010101" pitchFamily="49" charset="-122"/>
              <a:ea typeface="汉仪行楷简" panose="02010609000101010101" pitchFamily="49" charset="-122"/>
            </a:endParaRPr>
          </a:p>
        </p:txBody>
      </p:sp>
      <p:cxnSp>
        <p:nvCxnSpPr>
          <p:cNvPr id="6" name="直接连接符 5"/>
          <p:cNvCxnSpPr/>
          <p:nvPr/>
        </p:nvCxnSpPr>
        <p:spPr>
          <a:xfrm>
            <a:off x="1746000" y="3794335"/>
            <a:ext cx="5652000" cy="0"/>
          </a:xfrm>
          <a:prstGeom prst="line">
            <a:avLst/>
          </a:prstGeom>
          <a:ln>
            <a:solidFill>
              <a:schemeClr val="tx1"/>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46000" y="4183070"/>
            <a:ext cx="5652000" cy="0"/>
          </a:xfrm>
          <a:prstGeom prst="line">
            <a:avLst/>
          </a:prstGeom>
          <a:ln>
            <a:solidFill>
              <a:schemeClr val="tx1"/>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pic>
        <p:nvPicPr>
          <p:cNvPr id="8" name="Picture 272" descr="28"/>
          <p:cNvPicPr>
            <a:picLocks noChangeAspect="1" noChangeArrowheads="1"/>
          </p:cNvPicPr>
          <p:nvPr/>
        </p:nvPicPr>
        <p:blipFill>
          <a:blip r:embed="rId2" cstate="email"/>
          <a:srcRect/>
          <a:stretch>
            <a:fillRect/>
          </a:stretch>
        </p:blipFill>
        <p:spPr bwMode="auto">
          <a:xfrm>
            <a:off x="1693195" y="2380696"/>
            <a:ext cx="1931653" cy="147591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hinkpad\Desktop\3.png"/>
          <p:cNvPicPr>
            <a:picLocks noChangeAspect="1" noChangeArrowheads="1"/>
          </p:cNvPicPr>
          <p:nvPr/>
        </p:nvPicPr>
        <p:blipFill rotWithShape="1">
          <a:blip r:embed="rId3" cstate="email"/>
          <a:srcRect/>
          <a:stretch>
            <a:fillRect/>
          </a:stretch>
        </p:blipFill>
        <p:spPr bwMode="auto">
          <a:xfrm>
            <a:off x="0" y="574180"/>
            <a:ext cx="9144000" cy="25362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239768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advTm="0">
        <p15:prstTrans prst="curtains"/>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accel="50000" fill="hold" nodeType="withEffect">
                                  <p:stCondLst>
                                    <p:cond delay="0"/>
                                  </p:stCondLst>
                                  <p:childTnLst>
                                    <p:animMotion origin="layout" path="M -0.06945 0.00092 L 0.5467 0.00092 " pathEditMode="relative" rAng="0" ptsTypes="AA">
                                      <p:cBhvr>
                                        <p:cTn id="9" dur="2500" fill="hold"/>
                                        <p:tgtEl>
                                          <p:spTgt spid="8"/>
                                        </p:tgtEl>
                                        <p:attrNameLst>
                                          <p:attrName>ppt_x</p:attrName>
                                          <p:attrName>ppt_y</p:attrName>
                                        </p:attrNameLst>
                                      </p:cBhvr>
                                      <p:rCtr x="30799" y="0"/>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250"/>
                                        <p:tgtEl>
                                          <p:spTgt spid="4"/>
                                        </p:tgtEl>
                                      </p:cBhvr>
                                    </p:animEffect>
                                  </p:childTnLst>
                                </p:cTn>
                              </p:par>
                            </p:childTnLst>
                          </p:cTn>
                        </p:par>
                        <p:par>
                          <p:cTn id="13" fill="hold">
                            <p:stCondLst>
                              <p:cond delay="3250"/>
                            </p:stCondLst>
                            <p:childTnLst>
                              <p:par>
                                <p:cTn id="14" presetID="10" presetClass="exit" presetSubtype="0" fill="hold" nodeType="afterEffect">
                                  <p:stCondLst>
                                    <p:cond delay="0"/>
                                  </p:stCondLst>
                                  <p:childTnLst>
                                    <p:animEffect transition="out" filter="fade">
                                      <p:cBhvr>
                                        <p:cTn id="15" dur="1000"/>
                                        <p:tgtEl>
                                          <p:spTgt spid="8"/>
                                        </p:tgtEl>
                                      </p:cBhvr>
                                    </p:animEffect>
                                    <p:set>
                                      <p:cBhvr>
                                        <p:cTn id="16" dur="1" fill="hold">
                                          <p:stCondLst>
                                            <p:cond delay="999"/>
                                          </p:stCondLst>
                                        </p:cTn>
                                        <p:tgtEl>
                                          <p:spTgt spid="8"/>
                                        </p:tgtEl>
                                        <p:attrNameLst>
                                          <p:attrName>style.visibility</p:attrName>
                                        </p:attrNameLst>
                                      </p:cBhvr>
                                      <p:to>
                                        <p:strVal val="hidden"/>
                                      </p:to>
                                    </p:set>
                                  </p:childTnLst>
                                </p:cTn>
                              </p:par>
                            </p:childTnLst>
                          </p:cTn>
                        </p:par>
                        <p:par>
                          <p:cTn id="17" fill="hold">
                            <p:stCondLst>
                              <p:cond delay="425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par>
                                <p:cTn id="21" presetID="22" presetClass="entr" presetSubtype="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1000"/>
                                        <p:tgtEl>
                                          <p:spTgt spid="7"/>
                                        </p:tgtEl>
                                      </p:cBhvr>
                                    </p:animEffect>
                                  </p:childTnLst>
                                </p:cTn>
                              </p:par>
                            </p:childTnLst>
                          </p:cTn>
                        </p:par>
                        <p:par>
                          <p:cTn id="24" fill="hold">
                            <p:stCondLst>
                              <p:cond delay="5250"/>
                            </p:stCondLst>
                            <p:childTnLst>
                              <p:par>
                                <p:cTn id="25" presetID="42"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anim calcmode="lin" valueType="num">
                                      <p:cBhvr>
                                        <p:cTn id="28" dur="1750" fill="hold"/>
                                        <p:tgtEl>
                                          <p:spTgt spid="9"/>
                                        </p:tgtEl>
                                        <p:attrNameLst>
                                          <p:attrName>ppt_x</p:attrName>
                                        </p:attrNameLst>
                                      </p:cBhvr>
                                      <p:tavLst>
                                        <p:tav tm="0">
                                          <p:val>
                                            <p:strVal val="#ppt_x"/>
                                          </p:val>
                                        </p:tav>
                                        <p:tav tm="100000">
                                          <p:val>
                                            <p:strVal val="#ppt_x"/>
                                          </p:val>
                                        </p:tav>
                                      </p:tavLst>
                                    </p:anim>
                                    <p:anim calcmode="lin" valueType="num">
                                      <p:cBhvr>
                                        <p:cTn id="29" dur="1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图片 13"/>
          <p:cNvPicPr preferRelativeResize="0"/>
          <p:nvPr/>
        </p:nvPicPr>
        <p:blipFill>
          <a:blip r:embed="rId3" cstate="email"/>
          <a:stretch>
            <a:fillRect/>
          </a:stretch>
        </p:blipFill>
        <p:spPr bwMode="auto">
          <a:xfrm>
            <a:off x="1072473" y="1419726"/>
            <a:ext cx="1984217" cy="1983600"/>
          </a:xfrm>
          <a:prstGeom prst="rect">
            <a:avLst/>
          </a:prstGeom>
          <a:noFill/>
          <a:ln w="9525">
            <a:noFill/>
            <a:miter lim="800000"/>
            <a:headEnd/>
            <a:tailEnd/>
          </a:ln>
        </p:spPr>
      </p:pic>
      <p:sp>
        <p:nvSpPr>
          <p:cNvPr id="6" name="矩形 5"/>
          <p:cNvSpPr/>
          <p:nvPr/>
        </p:nvSpPr>
        <p:spPr>
          <a:xfrm>
            <a:off x="1407165" y="1856837"/>
            <a:ext cx="915635" cy="923330"/>
          </a:xfrm>
          <a:prstGeom prst="rect">
            <a:avLst/>
          </a:prstGeom>
        </p:spPr>
        <p:txBody>
          <a:bodyPr wrap="none">
            <a:spAutoFit/>
          </a:bodyPr>
          <a:lstStyle/>
          <a:p>
            <a:pPr defTabSz="713105" fontAlgn="auto">
              <a:spcBef>
                <a:spcPts val="0"/>
              </a:spcBef>
              <a:spcAft>
                <a:spcPts val="0"/>
              </a:spcAft>
              <a:defRPr/>
            </a:pPr>
            <a:r>
              <a:rPr lang="zh-CN" altLang="en-US" sz="5400" spc="300" dirty="0" smtClean="0">
                <a:solidFill>
                  <a:srgbClr val="002060"/>
                </a:solidFill>
                <a:latin typeface="方正隶二简体" pitchFamily="2" charset="-122"/>
                <a:ea typeface="方正隶二简体" pitchFamily="2" charset="-122"/>
              </a:rPr>
              <a:t>前</a:t>
            </a:r>
            <a:endParaRPr lang="zh-CN" altLang="en-US" sz="5400" spc="300" dirty="0">
              <a:solidFill>
                <a:srgbClr val="002060"/>
              </a:solidFill>
              <a:latin typeface="方正隶二简体" pitchFamily="2" charset="-122"/>
              <a:ea typeface="方正隶二简体" pitchFamily="2" charset="-122"/>
            </a:endParaRPr>
          </a:p>
        </p:txBody>
      </p:sp>
      <p:sp>
        <p:nvSpPr>
          <p:cNvPr id="7" name="矩形 6"/>
          <p:cNvSpPr/>
          <p:nvPr/>
        </p:nvSpPr>
        <p:spPr>
          <a:xfrm>
            <a:off x="1883682" y="2036938"/>
            <a:ext cx="915635" cy="923330"/>
          </a:xfrm>
          <a:prstGeom prst="rect">
            <a:avLst/>
          </a:prstGeom>
        </p:spPr>
        <p:txBody>
          <a:bodyPr wrap="none">
            <a:spAutoFit/>
          </a:bodyPr>
          <a:lstStyle/>
          <a:p>
            <a:pPr defTabSz="713105" fontAlgn="auto">
              <a:spcBef>
                <a:spcPts val="0"/>
              </a:spcBef>
              <a:spcAft>
                <a:spcPts val="0"/>
              </a:spcAft>
              <a:defRPr/>
            </a:pPr>
            <a:r>
              <a:rPr lang="zh-CN" altLang="en-US" sz="5400" spc="300" dirty="0" smtClean="0">
                <a:solidFill>
                  <a:srgbClr val="002060"/>
                </a:solidFill>
                <a:latin typeface="方正隶二简体" pitchFamily="2" charset="-122"/>
                <a:ea typeface="方正隶二简体" pitchFamily="2" charset="-122"/>
              </a:rPr>
              <a:t>言</a:t>
            </a:r>
            <a:endParaRPr lang="zh-CN" altLang="en-US" sz="5400" spc="300" dirty="0">
              <a:solidFill>
                <a:srgbClr val="002060"/>
              </a:solidFill>
              <a:latin typeface="方正隶二简体" pitchFamily="2" charset="-122"/>
              <a:ea typeface="方正隶二简体" pitchFamily="2" charset="-122"/>
            </a:endParaRPr>
          </a:p>
        </p:txBody>
      </p:sp>
      <p:sp>
        <p:nvSpPr>
          <p:cNvPr id="8" name="矩形 7"/>
          <p:cNvSpPr/>
          <p:nvPr/>
        </p:nvSpPr>
        <p:spPr>
          <a:xfrm>
            <a:off x="3315206" y="1971353"/>
            <a:ext cx="4572000" cy="968810"/>
          </a:xfrm>
          <a:prstGeom prst="rect">
            <a:avLst/>
          </a:prstGeom>
          <a:noFill/>
          <a:ln>
            <a:noFill/>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81616" tIns="40808" rIns="81616" bIns="40808" anchor="ctr">
            <a:spAutoFit/>
          </a:bodyPr>
          <a:lstStyle/>
          <a:p>
            <a:pPr defTabSz="815975">
              <a:lnSpc>
                <a:spcPct val="120000"/>
              </a:lnSpc>
            </a:pPr>
            <a:r>
              <a:rPr lang="zh-CN" altLang="en-US" sz="1600" b="1" dirty="0">
                <a:latin typeface="Arial" charset="0"/>
                <a:ea typeface="楷体" pitchFamily="49" charset="-122"/>
              </a:rPr>
              <a:t> </a:t>
            </a:r>
            <a:r>
              <a:rPr lang="zh-CN" altLang="en-US" sz="1600" b="1" dirty="0" smtClean="0">
                <a:latin typeface="Arial" charset="0"/>
                <a:ea typeface="楷体" pitchFamily="49" charset="-122"/>
              </a:rPr>
              <a:t>      </a:t>
            </a:r>
            <a:r>
              <a:rPr lang="zh-CN" altLang="en-US" sz="1600" b="1" dirty="0" smtClean="0">
                <a:latin typeface="Arial" charset="0"/>
                <a:ea typeface="楷体" pitchFamily="49" charset="-122"/>
              </a:rPr>
              <a:t>时间总是过的很快，你是不是还是一事无成，身无分文，脑子里面总有无数个创业点子但是从来没认真干过，只要你有激情这里有你的舞台。</a:t>
            </a:r>
            <a:endParaRPr lang="zh-CN" altLang="en-US" sz="1600" b="1" dirty="0">
              <a:latin typeface="Arial" charset="0"/>
              <a:ea typeface="楷体" pitchFamily="49" charset="-122"/>
            </a:endParaRPr>
          </a:p>
        </p:txBody>
      </p:sp>
      <p:pic>
        <p:nvPicPr>
          <p:cNvPr id="9" name="Picture 4" descr="E:\PPT\PPT中国风元素\水墨祥云\水墨祥云\011.jpg"/>
          <p:cNvPicPr>
            <a:picLocks noChangeAspect="1" noChangeArrowheads="1"/>
          </p:cNvPicPr>
          <p:nvPr/>
        </p:nvPicPr>
        <p:blipFill>
          <a:blip r:embed="rId4" cstate="email"/>
          <a:srcRect/>
          <a:stretch>
            <a:fillRect/>
          </a:stretch>
        </p:blipFill>
        <p:spPr bwMode="auto">
          <a:xfrm>
            <a:off x="668639" y="2960268"/>
            <a:ext cx="807668" cy="503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1255572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8" presetClass="emph" presetSubtype="0" decel="35000" fill="hold" nodeType="afterEffect">
                                  <p:stCondLst>
                                    <p:cond delay="0"/>
                                  </p:stCondLst>
                                  <p:childTnLst>
                                    <p:animRot by="-10800000">
                                      <p:cBhvr>
                                        <p:cTn id="24" dur="6000" fill="hold"/>
                                        <p:tgtEl>
                                          <p:spTgt spid="5"/>
                                        </p:tgtEl>
                                        <p:attrNameLst>
                                          <p:attrName>r</p:attrName>
                                        </p:attrNameLst>
                                      </p:cBhvr>
                                    </p:animRot>
                                  </p:childTnLst>
                                </p:cTn>
                              </p:par>
                              <p:par>
                                <p:cTn id="25" presetID="10" presetClass="entr" presetSubtype="0"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2" presetClass="entr" presetSubtype="8" decel="46000" fill="hold" nodeType="withEffect">
                                  <p:stCondLst>
                                    <p:cond delay="100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3750" fill="hold"/>
                                        <p:tgtEl>
                                          <p:spTgt spid="9"/>
                                        </p:tgtEl>
                                        <p:attrNameLst>
                                          <p:attrName>ppt_x</p:attrName>
                                        </p:attrNameLst>
                                      </p:cBhvr>
                                      <p:tavLst>
                                        <p:tav tm="0">
                                          <p:val>
                                            <p:strVal val="0-#ppt_w/2"/>
                                          </p:val>
                                        </p:tav>
                                        <p:tav tm="100000">
                                          <p:val>
                                            <p:strVal val="#ppt_x"/>
                                          </p:val>
                                        </p:tav>
                                      </p:tavLst>
                                    </p:anim>
                                    <p:anim calcmode="lin" valueType="num">
                                      <p:cBhvr additive="base">
                                        <p:cTn id="31" dur="3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457200" y="340468"/>
            <a:ext cx="8540885" cy="4870564"/>
          </a:xfrm>
          <a:prstGeom prst="rect">
            <a:avLst/>
          </a:prstGeom>
          <a:noFill/>
        </p:spPr>
        <p:txBody>
          <a:bodyPr wrap="square" rtlCol="0">
            <a:spAutoFit/>
          </a:bodyPr>
          <a:lstStyle/>
          <a:p>
            <a:r>
              <a:rPr lang="zh-CN" altLang="en-US" dirty="0" smtClean="0"/>
              <a:t>本人是软件工程师，不太擅长做</a:t>
            </a:r>
            <a:r>
              <a:rPr lang="en-US" altLang="zh-CN" dirty="0" err="1" smtClean="0"/>
              <a:t>ppt</a:t>
            </a:r>
            <a:r>
              <a:rPr lang="zh-CN" altLang="en-US" dirty="0" smtClean="0"/>
              <a:t>，此</a:t>
            </a:r>
            <a:r>
              <a:rPr lang="en-US" altLang="zh-CN" dirty="0" err="1" smtClean="0"/>
              <a:t>ppt</a:t>
            </a:r>
            <a:r>
              <a:rPr lang="zh-CN" altLang="en-US" dirty="0" smtClean="0"/>
              <a:t>大概表达了我的想法，如有疑问欢迎微信联系，</a:t>
            </a:r>
            <a:r>
              <a:rPr lang="en-US" altLang="zh-CN" dirty="0" smtClean="0"/>
              <a:t>15088666527.</a:t>
            </a:r>
            <a:r>
              <a:rPr lang="zh-CN" altLang="en-US" dirty="0" smtClean="0"/>
              <a:t>非诚勿扰</a:t>
            </a:r>
            <a:endParaRPr lang="en-US" altLang="zh-CN" dirty="0" smtClean="0"/>
          </a:p>
          <a:p>
            <a:endParaRPr lang="en-US" altLang="zh-CN" dirty="0" smtClean="0"/>
          </a:p>
          <a:p>
            <a:endParaRPr lang="en-US" altLang="zh-CN" dirty="0" smtClean="0"/>
          </a:p>
          <a:p>
            <a:endParaRPr lang="en-US" altLang="zh-CN" dirty="0" smtClean="0"/>
          </a:p>
          <a:p>
            <a:r>
              <a:rPr lang="en-US" altLang="zh-CN" dirty="0" smtClean="0"/>
              <a:t>1.</a:t>
            </a:r>
            <a:r>
              <a:rPr lang="zh-CN" altLang="en-US" dirty="0" smtClean="0"/>
              <a:t>现在的人越来越趋向于精品，尤其是结婚大事更不是一句两句说的清楚的，目前的婚恋市场混乱，我想从源头就接触拉拢到优质的客户，由于我们是从他们大学一开始的时候就开始接触的，所以我想等他们毕业了肯定对我们很信任这是其一，我觉得他们结婚也会想找优质的另外一半的，刚好我这边有大量的优质客户，所以我觉得专属红娘这个模式可以成功。有任何想法的欢迎交流，纯属捣蛋的  请滚蛋，马云当初干淘宝也没几个人支持。</a:t>
            </a:r>
            <a:endParaRPr lang="en-US" altLang="zh-CN" dirty="0" smtClean="0"/>
          </a:p>
          <a:p>
            <a:endParaRPr lang="en-US" altLang="zh-CN" dirty="0" smtClean="0"/>
          </a:p>
          <a:p>
            <a:endParaRPr lang="en-US" altLang="zh-CN" dirty="0" smtClean="0"/>
          </a:p>
          <a:p>
            <a:r>
              <a:rPr lang="en-US" altLang="zh-CN" dirty="0" smtClean="0"/>
              <a:t>2.</a:t>
            </a:r>
            <a:r>
              <a:rPr lang="zh-CN" altLang="en-US" dirty="0" smtClean="0"/>
              <a:t>我想干</a:t>
            </a:r>
            <a:r>
              <a:rPr lang="en-US" altLang="zh-CN" dirty="0" smtClean="0"/>
              <a:t>it</a:t>
            </a:r>
            <a:r>
              <a:rPr lang="zh-CN" altLang="en-US" dirty="0" smtClean="0"/>
              <a:t>培训这个是因为 我大学是理工大毕业的，学的服装，毕业后同学们大都干销售之类的整天累死累活关键是还没挣到钱而且又跳不出来，不要问我为什么。。。生活就是这么骨干。。而我可以说是全班唯一正式转行的人，我进了北大青鸟培训班，走向</a:t>
            </a:r>
            <a:r>
              <a:rPr lang="en-US" altLang="zh-CN" dirty="0" smtClean="0"/>
              <a:t>it</a:t>
            </a:r>
            <a:r>
              <a:rPr lang="zh-CN" altLang="en-US" dirty="0" smtClean="0"/>
              <a:t>行业。不说现在有多牛逼至少薪资比同年纪的高了不少，回过头来  我想改变下 当今大学的现状，看着现在的大学生啥都不懂整天迷醉于游戏，但是又不知道怎么办的人。特别是像我农村上大学的毕业后才恍然大悟 一切都是那么的残酷，一点准备都没就毕业了，带着家人崇拜的目光在社会最底层打拼，好不心酸。刚好跟我这个项目有共同点，所以我立了这个项目。</a:t>
            </a:r>
            <a:endParaRPr lang="en-US" altLang="zh-CN" dirty="0" smtClean="0"/>
          </a:p>
          <a:p>
            <a:endParaRPr lang="en-US" altLang="zh-CN" dirty="0" smtClean="0"/>
          </a:p>
          <a:p>
            <a:endParaRPr lang="en-US" altLang="zh-CN" dirty="0" smtClean="0"/>
          </a:p>
          <a:p>
            <a:r>
              <a:rPr lang="en-US" altLang="zh-CN" dirty="0" smtClean="0"/>
              <a:t>	</a:t>
            </a:r>
            <a:r>
              <a:rPr lang="zh-CN" altLang="en-US" dirty="0" smtClean="0"/>
              <a:t>如果你有创业激情，并且任何本项目，请联系我，给我给你自己都是一个机会。</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3520912734"/>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3" descr="C:\Users\Thinkpad\Desktop\PNG\1_0002_图层-5-副本.png"/>
          <p:cNvPicPr>
            <a:picLocks noChangeAspect="1" noChangeArrowheads="1"/>
          </p:cNvPicPr>
          <p:nvPr/>
        </p:nvPicPr>
        <p:blipFill>
          <a:blip r:embed="rId3" cstate="email"/>
          <a:srcRect/>
          <a:stretch>
            <a:fillRect/>
          </a:stretch>
        </p:blipFill>
        <p:spPr bwMode="auto">
          <a:xfrm>
            <a:off x="914510" y="2107045"/>
            <a:ext cx="2016491" cy="186497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6"/>
          <p:cNvSpPr txBox="1"/>
          <p:nvPr/>
        </p:nvSpPr>
        <p:spPr>
          <a:xfrm>
            <a:off x="1396190" y="2648729"/>
            <a:ext cx="1089874" cy="553998"/>
          </a:xfrm>
          <a:prstGeom prst="rect">
            <a:avLst/>
          </a:prstGeom>
          <a:noFill/>
        </p:spPr>
        <p:txBody>
          <a:bodyPr wrap="square" rtlCol="0">
            <a:spAutoFit/>
          </a:bodyPr>
          <a:lstStyle/>
          <a:p>
            <a:pPr algn="ctr">
              <a:lnSpc>
                <a:spcPct val="125000"/>
              </a:lnSpc>
            </a:pPr>
            <a:r>
              <a:rPr lang="zh-CN" altLang="en-US" sz="1200" dirty="0" smtClean="0">
                <a:latin typeface="方正宋黑简体" pitchFamily="2" charset="-122"/>
                <a:ea typeface="方正宋黑简体" pitchFamily="2" charset="-122"/>
              </a:rPr>
              <a:t>项目创立背景原因</a:t>
            </a:r>
            <a:endParaRPr lang="zh-CN" altLang="en-US" sz="1200" dirty="0">
              <a:latin typeface="方正宋黑简体" pitchFamily="2" charset="-122"/>
              <a:ea typeface="方正宋黑简体" pitchFamily="2" charset="-122"/>
            </a:endParaRPr>
          </a:p>
        </p:txBody>
      </p:sp>
      <p:sp>
        <p:nvSpPr>
          <p:cNvPr id="6" name="矩形 5"/>
          <p:cNvSpPr/>
          <p:nvPr/>
        </p:nvSpPr>
        <p:spPr>
          <a:xfrm>
            <a:off x="1648624" y="2213169"/>
            <a:ext cx="494046" cy="461665"/>
          </a:xfrm>
          <a:prstGeom prst="rect">
            <a:avLst/>
          </a:prstGeom>
        </p:spPr>
        <p:txBody>
          <a:bodyPr wrap="none">
            <a:spAutoFit/>
          </a:bodyPr>
          <a:lstStyle/>
          <a:p>
            <a:r>
              <a:rPr lang="zh-CN" altLang="en-US" sz="2400" b="1" dirty="0">
                <a:latin typeface="方正古隶简体" pitchFamily="65" charset="-122"/>
                <a:ea typeface="方正古隶简体" pitchFamily="65" charset="-122"/>
              </a:rPr>
              <a:t>壹</a:t>
            </a:r>
          </a:p>
        </p:txBody>
      </p:sp>
      <p:pic>
        <p:nvPicPr>
          <p:cNvPr id="7" name="Picture 3" descr="C:\Users\Thinkpad\Desktop\PNG\1_0002_图层-5-副本.png"/>
          <p:cNvPicPr>
            <a:picLocks noChangeAspect="1" noChangeArrowheads="1"/>
          </p:cNvPicPr>
          <p:nvPr/>
        </p:nvPicPr>
        <p:blipFill>
          <a:blip r:embed="rId3" cstate="email"/>
          <a:srcRect/>
          <a:stretch>
            <a:fillRect/>
          </a:stretch>
        </p:blipFill>
        <p:spPr bwMode="auto">
          <a:xfrm>
            <a:off x="2673501" y="2138614"/>
            <a:ext cx="2016491" cy="186497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13"/>
          <p:cNvSpPr txBox="1"/>
          <p:nvPr/>
        </p:nvSpPr>
        <p:spPr>
          <a:xfrm>
            <a:off x="3155181" y="2680297"/>
            <a:ext cx="1089874" cy="291426"/>
          </a:xfrm>
          <a:prstGeom prst="rect">
            <a:avLst/>
          </a:prstGeom>
          <a:noFill/>
        </p:spPr>
        <p:txBody>
          <a:bodyPr wrap="square" rtlCol="0">
            <a:spAutoFit/>
          </a:bodyPr>
          <a:lstStyle/>
          <a:p>
            <a:pPr algn="ctr">
              <a:lnSpc>
                <a:spcPct val="125000"/>
              </a:lnSpc>
            </a:pPr>
            <a:r>
              <a:rPr lang="zh-CN" altLang="en-US" sz="1200" dirty="0" smtClean="0">
                <a:latin typeface="方正宋黑简体" pitchFamily="2" charset="-122"/>
                <a:ea typeface="方正宋黑简体" pitchFamily="2" charset="-122"/>
              </a:rPr>
              <a:t>发展步骤</a:t>
            </a:r>
            <a:endParaRPr lang="zh-CN" altLang="en-US" sz="1200" dirty="0">
              <a:latin typeface="方正宋黑简体" pitchFamily="2" charset="-122"/>
              <a:ea typeface="方正宋黑简体" pitchFamily="2" charset="-122"/>
            </a:endParaRPr>
          </a:p>
        </p:txBody>
      </p:sp>
      <p:sp>
        <p:nvSpPr>
          <p:cNvPr id="9" name="矩形 8"/>
          <p:cNvSpPr/>
          <p:nvPr/>
        </p:nvSpPr>
        <p:spPr>
          <a:xfrm>
            <a:off x="3407615" y="2244737"/>
            <a:ext cx="494046" cy="461665"/>
          </a:xfrm>
          <a:prstGeom prst="rect">
            <a:avLst/>
          </a:prstGeom>
        </p:spPr>
        <p:txBody>
          <a:bodyPr wrap="none">
            <a:spAutoFit/>
          </a:bodyPr>
          <a:lstStyle/>
          <a:p>
            <a:r>
              <a:rPr lang="zh-CN" altLang="en-US" sz="2400" b="1" dirty="0">
                <a:latin typeface="方正古隶简体" pitchFamily="65" charset="-122"/>
                <a:ea typeface="方正古隶简体" pitchFamily="65" charset="-122"/>
              </a:rPr>
              <a:t>贰</a:t>
            </a:r>
          </a:p>
        </p:txBody>
      </p:sp>
      <p:pic>
        <p:nvPicPr>
          <p:cNvPr id="10" name="Picture 3" descr="C:\Users\Thinkpad\Desktop\PNG\1_0002_图层-5-副本.png"/>
          <p:cNvPicPr>
            <a:picLocks noChangeAspect="1" noChangeArrowheads="1"/>
          </p:cNvPicPr>
          <p:nvPr/>
        </p:nvPicPr>
        <p:blipFill>
          <a:blip r:embed="rId3" cstate="email"/>
          <a:srcRect/>
          <a:stretch>
            <a:fillRect/>
          </a:stretch>
        </p:blipFill>
        <p:spPr bwMode="auto">
          <a:xfrm>
            <a:off x="4432491" y="2126825"/>
            <a:ext cx="2016491" cy="186497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8"/>
          <p:cNvSpPr txBox="1"/>
          <p:nvPr/>
        </p:nvSpPr>
        <p:spPr>
          <a:xfrm>
            <a:off x="4914171" y="2668509"/>
            <a:ext cx="1089874" cy="522259"/>
          </a:xfrm>
          <a:prstGeom prst="rect">
            <a:avLst/>
          </a:prstGeom>
          <a:noFill/>
        </p:spPr>
        <p:txBody>
          <a:bodyPr wrap="square" rtlCol="0">
            <a:spAutoFit/>
          </a:bodyPr>
          <a:lstStyle/>
          <a:p>
            <a:pPr algn="ctr">
              <a:lnSpc>
                <a:spcPct val="125000"/>
              </a:lnSpc>
            </a:pPr>
            <a:r>
              <a:rPr lang="zh-CN" altLang="en-US" sz="1200" dirty="0" smtClean="0">
                <a:latin typeface="方正宋黑简体" pitchFamily="2" charset="-122"/>
                <a:ea typeface="方正宋黑简体" pitchFamily="2" charset="-122"/>
              </a:rPr>
              <a:t>人员晋升渠道</a:t>
            </a:r>
            <a:endParaRPr lang="zh-CN" altLang="en-US" sz="1200" dirty="0">
              <a:latin typeface="方正宋黑简体" pitchFamily="2" charset="-122"/>
              <a:ea typeface="方正宋黑简体" pitchFamily="2" charset="-122"/>
            </a:endParaRPr>
          </a:p>
        </p:txBody>
      </p:sp>
      <p:sp>
        <p:nvSpPr>
          <p:cNvPr id="12" name="矩形 11"/>
          <p:cNvSpPr/>
          <p:nvPr/>
        </p:nvSpPr>
        <p:spPr>
          <a:xfrm>
            <a:off x="5166606" y="2232949"/>
            <a:ext cx="494046" cy="461665"/>
          </a:xfrm>
          <a:prstGeom prst="rect">
            <a:avLst/>
          </a:prstGeom>
        </p:spPr>
        <p:txBody>
          <a:bodyPr wrap="none">
            <a:spAutoFit/>
          </a:bodyPr>
          <a:lstStyle/>
          <a:p>
            <a:r>
              <a:rPr lang="zh-CN" altLang="en-US" sz="2400" b="1" dirty="0" smtClean="0">
                <a:latin typeface="方正古隶简体" pitchFamily="65" charset="-122"/>
                <a:ea typeface="方正古隶简体" pitchFamily="65" charset="-122"/>
              </a:rPr>
              <a:t>叁</a:t>
            </a:r>
            <a:endParaRPr lang="zh-CN" altLang="en-US" sz="2400" b="1" dirty="0">
              <a:latin typeface="方正古隶简体" pitchFamily="65" charset="-122"/>
              <a:ea typeface="方正古隶简体" pitchFamily="65" charset="-122"/>
            </a:endParaRPr>
          </a:p>
        </p:txBody>
      </p:sp>
      <p:pic>
        <p:nvPicPr>
          <p:cNvPr id="13" name="Picture 3" descr="C:\Users\Thinkpad\Desktop\PNG\1_0002_图层-5-副本.png"/>
          <p:cNvPicPr>
            <a:picLocks noChangeAspect="1" noChangeArrowheads="1"/>
          </p:cNvPicPr>
          <p:nvPr/>
        </p:nvPicPr>
        <p:blipFill>
          <a:blip r:embed="rId3" cstate="email"/>
          <a:srcRect/>
          <a:stretch>
            <a:fillRect/>
          </a:stretch>
        </p:blipFill>
        <p:spPr bwMode="auto">
          <a:xfrm>
            <a:off x="6191483" y="2138614"/>
            <a:ext cx="2016491" cy="1864977"/>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23"/>
          <p:cNvSpPr txBox="1"/>
          <p:nvPr/>
        </p:nvSpPr>
        <p:spPr>
          <a:xfrm>
            <a:off x="6673163" y="2680297"/>
            <a:ext cx="1089874" cy="291426"/>
          </a:xfrm>
          <a:prstGeom prst="rect">
            <a:avLst/>
          </a:prstGeom>
          <a:noFill/>
        </p:spPr>
        <p:txBody>
          <a:bodyPr wrap="square" rtlCol="0">
            <a:spAutoFit/>
          </a:bodyPr>
          <a:lstStyle/>
          <a:p>
            <a:pPr algn="ctr">
              <a:lnSpc>
                <a:spcPct val="125000"/>
              </a:lnSpc>
            </a:pPr>
            <a:r>
              <a:rPr lang="zh-CN" altLang="en-US" sz="1200" dirty="0" smtClean="0">
                <a:latin typeface="方正宋黑简体" pitchFamily="2" charset="-122"/>
                <a:ea typeface="方正宋黑简体" pitchFamily="2" charset="-122"/>
              </a:rPr>
              <a:t>展望</a:t>
            </a:r>
            <a:endParaRPr lang="zh-CN" altLang="en-US" sz="1200" dirty="0">
              <a:latin typeface="方正宋黑简体" pitchFamily="2" charset="-122"/>
              <a:ea typeface="方正宋黑简体" pitchFamily="2" charset="-122"/>
            </a:endParaRPr>
          </a:p>
        </p:txBody>
      </p:sp>
      <p:sp>
        <p:nvSpPr>
          <p:cNvPr id="15" name="矩形 14"/>
          <p:cNvSpPr/>
          <p:nvPr/>
        </p:nvSpPr>
        <p:spPr>
          <a:xfrm>
            <a:off x="6925597" y="2244737"/>
            <a:ext cx="494046" cy="461665"/>
          </a:xfrm>
          <a:prstGeom prst="rect">
            <a:avLst/>
          </a:prstGeom>
        </p:spPr>
        <p:txBody>
          <a:bodyPr wrap="none">
            <a:spAutoFit/>
          </a:bodyPr>
          <a:lstStyle/>
          <a:p>
            <a:r>
              <a:rPr lang="zh-CN" altLang="en-US" sz="2400" b="1" dirty="0" smtClean="0">
                <a:latin typeface="方正古隶简体" pitchFamily="65" charset="-122"/>
                <a:ea typeface="方正古隶简体" pitchFamily="65" charset="-122"/>
              </a:rPr>
              <a:t>肆</a:t>
            </a:r>
            <a:endParaRPr lang="zh-CN" altLang="en-US" sz="2400" b="1" dirty="0">
              <a:latin typeface="方正古隶简体" pitchFamily="65" charset="-122"/>
              <a:ea typeface="方正古隶简体" pitchFamily="65" charset="-122"/>
            </a:endParaRPr>
          </a:p>
        </p:txBody>
      </p:sp>
      <p:grpSp>
        <p:nvGrpSpPr>
          <p:cNvPr id="16" name="组合 15"/>
          <p:cNvGrpSpPr/>
          <p:nvPr/>
        </p:nvGrpSpPr>
        <p:grpSpPr>
          <a:xfrm>
            <a:off x="945803" y="851018"/>
            <a:ext cx="3143657" cy="1180384"/>
            <a:chOff x="945803" y="915566"/>
            <a:chExt cx="3143657" cy="1180384"/>
          </a:xfrm>
        </p:grpSpPr>
        <p:pic>
          <p:nvPicPr>
            <p:cNvPr id="17" name="Picture 2" descr="C:\Users\Thinkpad\Desktop\PNG\1_0001_图层-6.png"/>
            <p:cNvPicPr>
              <a:picLocks noChangeAspect="1" noChangeArrowheads="1"/>
            </p:cNvPicPr>
            <p:nvPr/>
          </p:nvPicPr>
          <p:blipFill>
            <a:blip r:embed="rId4" cstate="email"/>
            <a:srcRect/>
            <a:stretch>
              <a:fillRect/>
            </a:stretch>
          </p:blipFill>
          <p:spPr bwMode="auto">
            <a:xfrm>
              <a:off x="945803" y="915566"/>
              <a:ext cx="3143657" cy="1180384"/>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矩形 17"/>
            <p:cNvSpPr/>
            <p:nvPr/>
          </p:nvSpPr>
          <p:spPr>
            <a:xfrm>
              <a:off x="1405084" y="1138982"/>
              <a:ext cx="1111202" cy="784830"/>
            </a:xfrm>
            <a:prstGeom prst="rect">
              <a:avLst/>
            </a:prstGeom>
          </p:spPr>
          <p:txBody>
            <a:bodyPr wrap="none">
              <a:spAutoFit/>
            </a:bodyPr>
            <a:lstStyle/>
            <a:p>
              <a:pPr algn="ctr">
                <a:lnSpc>
                  <a:spcPct val="125000"/>
                </a:lnSpc>
              </a:pPr>
              <a:r>
                <a:rPr lang="zh-CN" altLang="en-US" sz="3600" b="1" dirty="0" smtClean="0">
                  <a:solidFill>
                    <a:schemeClr val="bg1"/>
                  </a:solidFill>
                  <a:latin typeface="方正古隶简体" pitchFamily="65" charset="-122"/>
                  <a:ea typeface="方正古隶简体" pitchFamily="65" charset="-122"/>
                </a:rPr>
                <a:t>目录</a:t>
              </a:r>
              <a:endParaRPr lang="zh-CN" altLang="en-US" sz="3600" b="1" dirty="0">
                <a:solidFill>
                  <a:schemeClr val="bg1"/>
                </a:solidFill>
                <a:latin typeface="方正古隶简体" pitchFamily="65" charset="-122"/>
                <a:ea typeface="方正古隶简体" pitchFamily="65" charset="-122"/>
              </a:endParaRPr>
            </a:p>
          </p:txBody>
        </p:sp>
      </p:grpSp>
      <p:pic>
        <p:nvPicPr>
          <p:cNvPr id="19" name="Picture 272" descr="28"/>
          <p:cNvPicPr>
            <a:picLocks noChangeAspect="1" noChangeArrowheads="1"/>
          </p:cNvPicPr>
          <p:nvPr/>
        </p:nvPicPr>
        <p:blipFill>
          <a:blip r:embed="rId5" cstate="email"/>
          <a:srcRect/>
          <a:stretch>
            <a:fillRect/>
          </a:stretch>
        </p:blipFill>
        <p:spPr bwMode="auto">
          <a:xfrm>
            <a:off x="878070" y="490978"/>
            <a:ext cx="1579746" cy="12070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6238249"/>
      </p:ext>
    </p:extLst>
  </p:cSld>
  <p:clrMapOvr>
    <a:masterClrMapping/>
  </p:clrMapOvr>
  <mc:AlternateContent xmlns:mc="http://schemas.openxmlformats.org/markup-compatibility/2006">
    <mc:Choice xmlns:p14="http://schemas.microsoft.com/office/powerpoint/2010/main" xmlns=""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1.66667E-6 1.79685E-6 L 0.24688 1.79685E-6 " pathEditMode="relative" rAng="0" ptsTypes="AA">
                                      <p:cBhvr>
                                        <p:cTn id="10" dur="2750" fill="hold"/>
                                        <p:tgtEl>
                                          <p:spTgt spid="19"/>
                                        </p:tgtEl>
                                        <p:attrNameLst>
                                          <p:attrName>ppt_x</p:attrName>
                                          <p:attrName>ppt_y</p:attrName>
                                        </p:attrNameLst>
                                      </p:cBhvr>
                                      <p:rCtr x="12344" y="0"/>
                                    </p:animMotion>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2750"/>
                                        <p:tgtEl>
                                          <p:spTgt spid="16"/>
                                        </p:tgtEl>
                                      </p:cBhvr>
                                    </p:animEffect>
                                  </p:childTnLst>
                                </p:cTn>
                              </p:par>
                            </p:childTnLst>
                          </p:cTn>
                        </p:par>
                        <p:par>
                          <p:cTn id="14" fill="hold">
                            <p:stCondLst>
                              <p:cond delay="3250"/>
                            </p:stCondLst>
                            <p:childTnLst>
                              <p:par>
                                <p:cTn id="15" presetID="10" presetClass="exit" presetSubtype="0" fill="hold" nodeType="after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par>
                          <p:cTn id="18" fill="hold">
                            <p:stCondLst>
                              <p:cond delay="3750"/>
                            </p:stCondLst>
                            <p:childTnLst>
                              <p:par>
                                <p:cTn id="19" presetID="31"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par>
                          <p:cTn id="25" fill="hold">
                            <p:stCondLst>
                              <p:cond delay="4750"/>
                            </p:stCondLst>
                            <p:childTnLst>
                              <p:par>
                                <p:cTn id="26" presetID="5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par>
                          <p:cTn id="31" fill="hold">
                            <p:stCondLst>
                              <p:cond delay="525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childTnLst>
                                </p:cTn>
                              </p:par>
                              <p:par>
                                <p:cTn id="35" presetID="3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childTnLst>
                          </p:cTn>
                        </p:par>
                        <p:par>
                          <p:cTn id="41" fill="hold">
                            <p:stCondLst>
                              <p:cond delay="625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675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750"/>
                                        <p:tgtEl>
                                          <p:spTgt spid="8"/>
                                        </p:tgtEl>
                                      </p:cBhvr>
                                    </p:animEffect>
                                  </p:childTnLst>
                                </p:cTn>
                              </p:par>
                              <p:par>
                                <p:cTn id="51" presetID="3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par>
                          <p:cTn id="57" fill="hold">
                            <p:stCondLst>
                              <p:cond delay="7750"/>
                            </p:stCondLst>
                            <p:childTnLst>
                              <p:par>
                                <p:cTn id="58" presetID="53" presetClass="entr" presetSubtype="16"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childTnLst>
                          </p:cTn>
                        </p:par>
                        <p:par>
                          <p:cTn id="63" fill="hold">
                            <p:stCondLst>
                              <p:cond delay="825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3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1000" fill="hold"/>
                                        <p:tgtEl>
                                          <p:spTgt spid="13"/>
                                        </p:tgtEl>
                                        <p:attrNameLst>
                                          <p:attrName>ppt_w</p:attrName>
                                        </p:attrNameLst>
                                      </p:cBhvr>
                                      <p:tavLst>
                                        <p:tav tm="0">
                                          <p:val>
                                            <p:fltVal val="0"/>
                                          </p:val>
                                        </p:tav>
                                        <p:tav tm="100000">
                                          <p:val>
                                            <p:strVal val="#ppt_w"/>
                                          </p:val>
                                        </p:tav>
                                      </p:tavLst>
                                    </p:anim>
                                    <p:anim calcmode="lin" valueType="num">
                                      <p:cBhvr>
                                        <p:cTn id="70" dur="1000" fill="hold"/>
                                        <p:tgtEl>
                                          <p:spTgt spid="13"/>
                                        </p:tgtEl>
                                        <p:attrNameLst>
                                          <p:attrName>ppt_h</p:attrName>
                                        </p:attrNameLst>
                                      </p:cBhvr>
                                      <p:tavLst>
                                        <p:tav tm="0">
                                          <p:val>
                                            <p:fltVal val="0"/>
                                          </p:val>
                                        </p:tav>
                                        <p:tav tm="100000">
                                          <p:val>
                                            <p:strVal val="#ppt_h"/>
                                          </p:val>
                                        </p:tav>
                                      </p:tavLst>
                                    </p:anim>
                                    <p:anim calcmode="lin" valueType="num">
                                      <p:cBhvr>
                                        <p:cTn id="71" dur="1000" fill="hold"/>
                                        <p:tgtEl>
                                          <p:spTgt spid="13"/>
                                        </p:tgtEl>
                                        <p:attrNameLst>
                                          <p:attrName>style.rotation</p:attrName>
                                        </p:attrNameLst>
                                      </p:cBhvr>
                                      <p:tavLst>
                                        <p:tav tm="0">
                                          <p:val>
                                            <p:fltVal val="90"/>
                                          </p:val>
                                        </p:tav>
                                        <p:tav tm="100000">
                                          <p:val>
                                            <p:fltVal val="0"/>
                                          </p:val>
                                        </p:tav>
                                      </p:tavLst>
                                    </p:anim>
                                    <p:animEffect transition="in" filter="fade">
                                      <p:cBhvr>
                                        <p:cTn id="72" dur="1000"/>
                                        <p:tgtEl>
                                          <p:spTgt spid="13"/>
                                        </p:tgtEl>
                                      </p:cBhvr>
                                    </p:animEffect>
                                  </p:childTnLst>
                                </p:cTn>
                              </p:par>
                            </p:childTnLst>
                          </p:cTn>
                        </p:par>
                        <p:par>
                          <p:cTn id="73" fill="hold">
                            <p:stCondLst>
                              <p:cond delay="9250"/>
                            </p:stCondLst>
                            <p:childTnLst>
                              <p:par>
                                <p:cTn id="74" presetID="53" presetClass="entr" presetSubtype="16"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animEffect transition="in" filter="fade">
                                      <p:cBhvr>
                                        <p:cTn id="78" dur="500"/>
                                        <p:tgtEl>
                                          <p:spTgt spid="15"/>
                                        </p:tgtEl>
                                      </p:cBhvr>
                                    </p:animEffect>
                                  </p:childTnLst>
                                </p:cTn>
                              </p:par>
                            </p:childTnLst>
                          </p:cTn>
                        </p:par>
                        <p:par>
                          <p:cTn id="79" fill="hold">
                            <p:stCondLst>
                              <p:cond delay="9750"/>
                            </p:stCondLst>
                            <p:childTnLst>
                              <p:par>
                                <p:cTn id="80" presetID="10" presetClass="entr" presetSubtype="0"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brightnessContrast contrast="40000"/>
                    </a14:imgEffect>
                  </a14:imgLayer>
                </a14:imgProps>
              </a:ext>
            </a:extLst>
          </a:blip>
          <a:srcRect/>
          <a:stretch>
            <a:fillRect/>
          </a:stretch>
        </p:blipFill>
        <p:spPr bwMode="auto">
          <a:xfrm>
            <a:off x="2051720" y="555526"/>
            <a:ext cx="4896544" cy="28611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2866072" y="1414534"/>
            <a:ext cx="3442628" cy="990702"/>
          </a:xfrm>
          <a:prstGeom prst="rect">
            <a:avLst/>
          </a:prstGeom>
        </p:spPr>
        <p:txBody>
          <a:bodyPr wrap="square">
            <a:spAutoFit/>
          </a:bodyPr>
          <a:lstStyle/>
          <a:p>
            <a:pPr algn="ctr"/>
            <a:r>
              <a:rPr lang="zh-CN" altLang="en-US" sz="6600" spc="-300" dirty="0" smtClean="0">
                <a:latin typeface="方正吕建德字体" pitchFamily="2" charset="-122"/>
                <a:ea typeface="方正吕建德字体" pitchFamily="2" charset="-122"/>
              </a:rPr>
              <a:t>第一部分</a:t>
            </a:r>
            <a:endParaRPr lang="zh-CN" altLang="en-US" sz="6600" spc="-300" dirty="0">
              <a:latin typeface="方正吕建德字体" pitchFamily="2" charset="-122"/>
              <a:ea typeface="方正吕建德字体" pitchFamily="2" charset="-122"/>
            </a:endParaRPr>
          </a:p>
        </p:txBody>
      </p:sp>
      <p:sp>
        <p:nvSpPr>
          <p:cNvPr id="6" name="矩形 5"/>
          <p:cNvSpPr/>
          <p:nvPr/>
        </p:nvSpPr>
        <p:spPr>
          <a:xfrm>
            <a:off x="2268395" y="3856541"/>
            <a:ext cx="5002153" cy="646331"/>
          </a:xfrm>
          <a:prstGeom prst="rect">
            <a:avLst/>
          </a:prstGeom>
        </p:spPr>
        <p:txBody>
          <a:bodyPr wrap="square">
            <a:spAutoFit/>
          </a:bodyPr>
          <a:lstStyle/>
          <a:p>
            <a:pPr algn="ctr"/>
            <a:r>
              <a:rPr lang="zh-CN" altLang="en-US" sz="3600" spc="-300" dirty="0" smtClean="0">
                <a:latin typeface="方正华隶简体" pitchFamily="65" charset="-122"/>
                <a:ea typeface="方正华隶简体" pitchFamily="65" charset="-122"/>
              </a:rPr>
              <a:t>项目背景</a:t>
            </a:r>
            <a:endParaRPr lang="zh-CN" altLang="en-US" sz="3600" spc="-300" dirty="0">
              <a:latin typeface="方正华隶简体" pitchFamily="65" charset="-122"/>
              <a:ea typeface="方正华隶简体" pitchFamily="65" charset="-122"/>
            </a:endParaRPr>
          </a:p>
        </p:txBody>
      </p:sp>
      <p:pic>
        <p:nvPicPr>
          <p:cNvPr id="7" name="Picture 4" descr="E:\PPT\PPT中国风元素\水墨祥云\水墨祥云\011.jpg"/>
          <p:cNvPicPr>
            <a:picLocks noChangeAspect="1" noChangeArrowheads="1"/>
          </p:cNvPicPr>
          <p:nvPr/>
        </p:nvPicPr>
        <p:blipFill>
          <a:blip r:embed="rId5" cstate="email"/>
          <a:srcRect/>
          <a:stretch>
            <a:fillRect/>
          </a:stretch>
        </p:blipFill>
        <p:spPr bwMode="auto">
          <a:xfrm>
            <a:off x="1615356" y="3643523"/>
            <a:ext cx="807668" cy="503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毛笔2"/>
          <p:cNvPicPr>
            <a:picLocks noChangeAspect="1" noChangeArrowheads="1"/>
          </p:cNvPicPr>
          <p:nvPr/>
        </p:nvPicPr>
        <p:blipFill>
          <a:blip r:embed="rId6" cstate="email"/>
          <a:srcRect/>
          <a:stretch>
            <a:fillRect/>
          </a:stretch>
        </p:blipFill>
        <p:spPr bwMode="auto">
          <a:xfrm>
            <a:off x="2474890" y="2515283"/>
            <a:ext cx="2254768" cy="157791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图片 41" descr="C_108.jpg"/>
          <p:cNvPicPr>
            <a:picLocks noChangeAspect="1"/>
          </p:cNvPicPr>
          <p:nvPr/>
        </p:nvPicPr>
        <p:blipFill>
          <a:blip r:embed="rId7" cstate="email">
            <a:clrChange>
              <a:clrFrom>
                <a:srgbClr val="FFFFFF"/>
              </a:clrFrom>
              <a:clrTo>
                <a:srgbClr val="FFFFFF">
                  <a:alpha val="0"/>
                </a:srgbClr>
              </a:clrTo>
            </a:clrChange>
          </a:blip>
          <a:srcRect/>
          <a:stretch>
            <a:fillRect/>
          </a:stretch>
        </p:blipFill>
        <p:spPr bwMode="auto">
          <a:xfrm>
            <a:off x="2191953" y="4082564"/>
            <a:ext cx="5345404" cy="163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17519690"/>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Effect transition="in" filter="fade">
                                      <p:cBhvr>
                                        <p:cTn id="15" dur="750"/>
                                        <p:tgtEl>
                                          <p:spTgt spid="5"/>
                                        </p:tgtEl>
                                      </p:cBhvr>
                                    </p:animEffect>
                                  </p:childTnLst>
                                </p:cTn>
                              </p:par>
                            </p:childTnLst>
                          </p:cTn>
                        </p:par>
                        <p:par>
                          <p:cTn id="16" fill="hold">
                            <p:stCondLst>
                              <p:cond delay="175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50" fill="hold"/>
                                        <p:tgtEl>
                                          <p:spTgt spid="7"/>
                                        </p:tgtEl>
                                        <p:attrNameLst>
                                          <p:attrName>ppt_x</p:attrName>
                                        </p:attrNameLst>
                                      </p:cBhvr>
                                      <p:tavLst>
                                        <p:tav tm="0">
                                          <p:val>
                                            <p:strVal val="0-#ppt_w/2"/>
                                          </p:val>
                                        </p:tav>
                                        <p:tav tm="100000">
                                          <p:val>
                                            <p:strVal val="#ppt_x"/>
                                          </p:val>
                                        </p:tav>
                                      </p:tavLst>
                                    </p:anim>
                                    <p:anim calcmode="lin" valueType="num">
                                      <p:cBhvr additive="base">
                                        <p:cTn id="20" dur="125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250"/>
                                        <p:tgtEl>
                                          <p:spTgt spid="9"/>
                                        </p:tgtEl>
                                      </p:cBhvr>
                                    </p:animEffect>
                                  </p:childTnLst>
                                </p:cTn>
                              </p:par>
                            </p:childTnLst>
                          </p:cTn>
                        </p:par>
                        <p:par>
                          <p:cTn id="25" fill="hold">
                            <p:stCondLst>
                              <p:cond delay="525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750"/>
                                        <p:tgtEl>
                                          <p:spTgt spid="6"/>
                                        </p:tgtEl>
                                      </p:cBhvr>
                                    </p:animEffect>
                                  </p:childTnLst>
                                </p:cTn>
                              </p:par>
                              <p:par>
                                <p:cTn id="32" presetID="0" presetClass="path" presetSubtype="0" accel="50000" decel="50000" fill="hold" nodeType="withEffect">
                                  <p:stCondLst>
                                    <p:cond delay="1250"/>
                                  </p:stCondLst>
                                  <p:childTnLst>
                                    <p:animMotion origin="layout" path="M -0.02292 -0.00401 C -0.02101 0.01449 -0.02292 0.02003 -0.01233 0.02651 C -0.00313 0.02219 0.00034 0.02096 0.00729 0.00986 C 0.01007 0.00555 0.01528 -0.00401 0.01528 -0.0037 C 0.01232 0.01079 0.01146 0.02096 0.00607 0.03576 C 0.00521 0.03822 0.00243 0.041 0.00347 0.04285 C 0.00382 0.04346 0.01545 0.03637 0.01666 0.03576 C 0.02048 0.02867 0.02413 0.02497 0.02708 0.01695 C 0.02552 0.0262 0.02378 0.02897 0.03368 0.02158 C 0.03958 0.01726 0.04496 0.00863 0.04948 0.00061 C 0.05 -0.00247 0.05087 -0.01172 0.05087 -0.00863 C 0.05087 -0.00124 0.04878 0.01233 0.04687 0.01942 C 0.04618 0.02188 0.04288 0.02497 0.04427 0.02651 C 0.04548 0.02774 0.05278 0.02281 0.05468 0.02158 C 0.05798 0.00585 0.05781 0.02466 0.05868 0.03113 C 0.06076 0.07675 0.05764 0.06257 0.06666 0.04747 C 0.06857 0.03637 0.07482 0.02897 0.08107 0.02651 C 0.08576 0.01788 0.08576 0.01202 0.09028 0.02404 C 0.09166 0.02312 0.09305 0.02003 0.09427 0.02158 C 0.09791 0.02589 0.10052 0.04839 0.10347 0.05672 C 0.12187 0.05425 0.12205 0.05949 0.12968 0.03576 C 0.12934 0.03021 0.12847 0.02497 0.12847 0.01942 C 0.12847 0.01479 0.12847 0.02897 0.12968 0.03329 C 0.13038 0.03576 0.13229 0.03637 0.13368 0.03791 C 0.13593 0.03637 0.13837 0.03576 0.14028 0.03329 C 0.1434 0.02928 0.14305 0.0225 0.14427 0.01695 C 0.14653 0.00647 0.14618 0.00863 0.15087 0.00308 C 0.15885 0.00647 0.16545 0.01449 0.17309 0.01942 C 0.17725 0.0299 0.17864 0.03791 0.17048 0.04285 C 0.16597 0.05456 0.16979 0.04932 0.16528 0.04285 C 0.16423 0.0413 0.16267 0.0413 0.16128 0.04038 C 0.15694 0.0413 0.15225 0.04038 0.14809 0.04285 C 0.14635 0.04377 0.15416 0.04192 0.15347 0.045 C 0.15191 0.05086 0.14635 0.04778 0.14288 0.04963 C 0.14201 0.05209 0.13923 0.05456 0.14028 0.05672 C 0.14218 0.06011 0.14548 0.05949 0.14809 0.05918 C 0.15434 0.05857 0.16041 0.0561 0.16666 0.05425 C 0.17066 0.05302 0.17847 0.04963 0.17847 0.04994 C 0.18403 0.0447 0.18819 0.04254 0.19427 0.04038 C 0.19982 0.05548 0.20555 0.05179 0.21528 0.04963 C 0.21805 0.04223 0.21962 0.03452 0.22187 0.02651 C 0.22222 0.02343 0.22239 0.02003 0.22309 0.01695 C 0.22378 0.01418 0.22534 0.00709 0.22587 0.00986 C 0.2335 0.04593 0.221 0.02867 0.23107 0.04038 C 0.23212 0.03915 0.23923 0.03052 0.24028 0.03113 C 0.24201 0.03237 0.24114 0.0373 0.24166 0.04038 C 0.24271 0.0598 0.2408 0.07213 0.25087 0.05425 C 0.2533 0.041 0.25017 0.05333 0.25607 0.04285 C 0.25712 0.041 0.25868 0.03576 0.25868 0.03606 C 0.25955 0.03329 0.26059 0.03113 0.26128 0.02867 C 0.26198 0.02651 0.26128 0.02158 0.26267 0.02158 C 0.26545 0.02158 0.26319 0.03237 0.26528 0.03576 C 0.26823 0.04069 0.27309 0.03915 0.27708 0.04038 C 0.28559 0.0373 0.28958 0.03267 0.29548 0.02158 C 0.296 0.01942 0.29548 0.01479 0.29687 0.01479 C 0.29843 0.01479 0.29861 0.01942 0.29948 0.02158 C 0.30243 0.02805 0.30243 0.02682 0.30729 0.03113 C 0.31215 0.03021 0.31753 0.02497 0.32187 0.02867 C 0.33559 0.04069 0.31458 0.04963 0.32708 0.04285 C 0.33871 0.02867 0.325 0.04192 0.33229 0.045 C 0.33576 0.04655 0.33941 0.04346 0.34288 0.04285 C 0.34843 0.03298 0.35312 0.02219 0.35868 0.01233 C 0.36319 0.02435 0.36267 0.0262 0.37048 0.01942 C 0.37361 0.0111 0.3743 0.00555 0.3783 -0.00154 C 0.38472 0.00955 0.38819 0.01788 0.39687 0.02158 C 0.40399 0.01911 0.40972 0.01973 0.41666 0.02404 C 0.42153 0.03113 0.42656 0.03298 0.42847 0.04285 C 0.42222 0.04716 0.41545 0.04716 0.41788 0.06134 C 0.42066 0.06103 0.44791 0.06812 0.44427 0.04747 C 0.44809 0.04038 0.45468 0.01942 0.44288 0.02651 C 0.43993 0.04346 0.44774 0.03021 0.45087 0.02651 C 0.45434 0.0447 0.45764 0.05209 0.46788 0.06134 C 0.46875 0.05888 0.46927 0.0561 0.47048 0.05425 C 0.47569 0.04655 0.47812 0.05333 0.47309 0.045 C 0.47448 0.04439 0.47604 0.0447 0.47708 0.04285 C 0.4842 0.03021 0.47968 0.02404 0.48368 0.03113 L 0.49166 0.01233 " pathEditMode="relative" rAng="0" ptsTypes="fffffffffffffffffffffffffffffffffffffffffffffffffffffffffffffffffffffffffffAA">
                                      <p:cBhvr>
                                        <p:cTn id="33" dur="2750" fill="hold"/>
                                        <p:tgtEl>
                                          <p:spTgt spid="8"/>
                                        </p:tgtEl>
                                        <p:attrNameLst>
                                          <p:attrName>ppt_x</p:attrName>
                                          <p:attrName>ppt_y</p:attrName>
                                        </p:attrNameLst>
                                      </p:cBhvr>
                                      <p:rCtr x="25729" y="3637"/>
                                    </p:animMotion>
                                  </p:childTnLst>
                                </p:cTn>
                              </p:par>
                            </p:childTnLst>
                          </p:cTn>
                        </p:par>
                        <p:par>
                          <p:cTn id="34" fill="hold">
                            <p:stCondLst>
                              <p:cond delay="9250"/>
                            </p:stCondLst>
                            <p:childTnLst>
                              <p:par>
                                <p:cTn id="35" presetID="10" presetClass="exit" presetSubtype="0" fill="hold" nodeType="after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pic>
        <p:nvPicPr>
          <p:cNvPr id="5" name="图片 24" descr="D_042.jpg"/>
          <p:cNvPicPr>
            <a:picLocks noChangeAspect="1"/>
          </p:cNvPicPr>
          <p:nvPr/>
        </p:nvPicPr>
        <p:blipFill>
          <a:blip r:embed="rId3" cstate="email">
            <a:clrChange>
              <a:clrFrom>
                <a:srgbClr val="FFFFFF"/>
              </a:clrFrom>
              <a:clrTo>
                <a:srgbClr val="FFFFFF">
                  <a:alpha val="0"/>
                </a:srgbClr>
              </a:clrTo>
            </a:clrChange>
          </a:blip>
          <a:srcRect/>
          <a:stretch>
            <a:fillRect/>
          </a:stretch>
        </p:blipFill>
        <p:spPr bwMode="auto">
          <a:xfrm>
            <a:off x="2120589" y="1342541"/>
            <a:ext cx="651740" cy="619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35" descr="D_042.jpg"/>
          <p:cNvPicPr>
            <a:picLocks noChangeAspect="1"/>
          </p:cNvPicPr>
          <p:nvPr/>
        </p:nvPicPr>
        <p:blipFill>
          <a:blip r:embed="rId3" cstate="email">
            <a:clrChange>
              <a:clrFrom>
                <a:srgbClr val="FFFFFF"/>
              </a:clrFrom>
              <a:clrTo>
                <a:srgbClr val="FFFFFF">
                  <a:alpha val="0"/>
                </a:srgbClr>
              </a:clrTo>
            </a:clrChange>
          </a:blip>
          <a:srcRect/>
          <a:stretch>
            <a:fillRect/>
          </a:stretch>
        </p:blipFill>
        <p:spPr bwMode="auto">
          <a:xfrm>
            <a:off x="2120041" y="2856740"/>
            <a:ext cx="651806" cy="620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矩形 8"/>
          <p:cNvSpPr/>
          <p:nvPr/>
        </p:nvSpPr>
        <p:spPr bwMode="auto">
          <a:xfrm>
            <a:off x="2039020" y="1204887"/>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方正华隶简体" pitchFamily="65" charset="-122"/>
                <a:ea typeface="方正华隶简体" pitchFamily="65" charset="-122"/>
              </a:rPr>
              <a:t>1</a:t>
            </a:r>
            <a:endParaRPr lang="zh-CN" altLang="en-US" sz="2400" dirty="0">
              <a:solidFill>
                <a:schemeClr val="tx1"/>
              </a:solidFill>
              <a:latin typeface="方正华隶简体" pitchFamily="65" charset="-122"/>
              <a:ea typeface="方正华隶简体" pitchFamily="65" charset="-122"/>
            </a:endParaRPr>
          </a:p>
        </p:txBody>
      </p:sp>
      <p:grpSp>
        <p:nvGrpSpPr>
          <p:cNvPr id="12" name="组合 11"/>
          <p:cNvGrpSpPr/>
          <p:nvPr/>
        </p:nvGrpSpPr>
        <p:grpSpPr>
          <a:xfrm>
            <a:off x="2533733" y="1343047"/>
            <a:ext cx="4889544" cy="618939"/>
            <a:chOff x="2533733" y="1343047"/>
            <a:chExt cx="4889544" cy="618939"/>
          </a:xfrm>
        </p:grpSpPr>
        <p:sp>
          <p:nvSpPr>
            <p:cNvPr id="13" name="矩形 12"/>
            <p:cNvSpPr/>
            <p:nvPr/>
          </p:nvSpPr>
          <p:spPr bwMode="auto">
            <a:xfrm>
              <a:off x="2809324" y="1343047"/>
              <a:ext cx="4613953"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400" spc="-300" dirty="0" smtClean="0">
                  <a:solidFill>
                    <a:schemeClr val="tx1"/>
                  </a:solidFill>
                  <a:ea typeface="楷体" pitchFamily="49" charset="-122"/>
                </a:rPr>
                <a:t>为什么要选择大学生为客户？</a:t>
              </a:r>
              <a:endParaRPr lang="zh-CN" altLang="en-US" sz="2400" spc="-300" dirty="0">
                <a:solidFill>
                  <a:schemeClr val="tx1"/>
                </a:solidFill>
                <a:ea typeface="楷体" pitchFamily="49" charset="-122"/>
              </a:endParaRPr>
            </a:p>
          </p:txBody>
        </p:sp>
        <p:pic>
          <p:nvPicPr>
            <p:cNvPr id="14" name="图片 28" descr="C_108.jpg"/>
            <p:cNvPicPr>
              <a:picLocks noChangeAspect="1"/>
            </p:cNvPicPr>
            <p:nvPr/>
          </p:nvPicPr>
          <p:blipFill>
            <a:blip r:embed="rId4" cstate="email">
              <a:clrChange>
                <a:clrFrom>
                  <a:srgbClr val="FFFFFF"/>
                </a:clrFrom>
                <a:clrTo>
                  <a:srgbClr val="FFFFFF">
                    <a:alpha val="0"/>
                  </a:srgbClr>
                </a:clrTo>
              </a:clrChange>
            </a:blip>
            <a:srcRect/>
            <a:stretch>
              <a:fillRect/>
            </a:stretch>
          </p:blipFill>
          <p:spPr bwMode="auto">
            <a:xfrm>
              <a:off x="2533733" y="1824332"/>
              <a:ext cx="4497271" cy="137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组合 17"/>
          <p:cNvGrpSpPr/>
          <p:nvPr/>
        </p:nvGrpSpPr>
        <p:grpSpPr>
          <a:xfrm>
            <a:off x="2533295" y="2856740"/>
            <a:ext cx="4889983" cy="620962"/>
            <a:chOff x="2533295" y="2856740"/>
            <a:chExt cx="4889983" cy="620962"/>
          </a:xfrm>
        </p:grpSpPr>
        <p:sp>
          <p:nvSpPr>
            <p:cNvPr id="19" name="矩形 18"/>
            <p:cNvSpPr/>
            <p:nvPr/>
          </p:nvSpPr>
          <p:spPr bwMode="auto">
            <a:xfrm>
              <a:off x="2809325" y="2856740"/>
              <a:ext cx="4613953" cy="552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800" spc="-300" dirty="0" smtClean="0">
                  <a:solidFill>
                    <a:schemeClr val="tx1"/>
                  </a:solidFill>
                  <a:ea typeface="楷体" pitchFamily="49" charset="-122"/>
                </a:rPr>
                <a:t>为什么后期以专属红娘</a:t>
              </a:r>
              <a:endParaRPr lang="zh-CN" altLang="en-US" sz="2800" spc="-300" dirty="0">
                <a:solidFill>
                  <a:schemeClr val="tx1"/>
                </a:solidFill>
                <a:ea typeface="楷体" pitchFamily="49" charset="-122"/>
              </a:endParaRPr>
            </a:p>
          </p:txBody>
        </p:sp>
        <p:pic>
          <p:nvPicPr>
            <p:cNvPr id="20" name="图片 37" descr="C_108.jpg"/>
            <p:cNvPicPr>
              <a:picLocks noChangeAspect="1"/>
            </p:cNvPicPr>
            <p:nvPr/>
          </p:nvPicPr>
          <p:blipFill>
            <a:blip r:embed="rId4" cstate="email">
              <a:clrChange>
                <a:clrFrom>
                  <a:srgbClr val="FFFFFF"/>
                </a:clrFrom>
                <a:clrTo>
                  <a:srgbClr val="FFFFFF">
                    <a:alpha val="0"/>
                  </a:srgbClr>
                </a:clrTo>
              </a:clrChange>
            </a:blip>
            <a:srcRect/>
            <a:stretch>
              <a:fillRect/>
            </a:stretch>
          </p:blipFill>
          <p:spPr bwMode="auto">
            <a:xfrm>
              <a:off x="2533295" y="3339710"/>
              <a:ext cx="4497709" cy="137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 name="组合 20"/>
          <p:cNvGrpSpPr/>
          <p:nvPr/>
        </p:nvGrpSpPr>
        <p:grpSpPr>
          <a:xfrm>
            <a:off x="2533295" y="3684184"/>
            <a:ext cx="4889983" cy="619445"/>
            <a:chOff x="2533295" y="3684184"/>
            <a:chExt cx="4889983" cy="619445"/>
          </a:xfrm>
        </p:grpSpPr>
        <p:sp>
          <p:nvSpPr>
            <p:cNvPr id="22" name="矩形 21"/>
            <p:cNvSpPr/>
            <p:nvPr/>
          </p:nvSpPr>
          <p:spPr bwMode="auto">
            <a:xfrm>
              <a:off x="2809325" y="3684184"/>
              <a:ext cx="4613953" cy="551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en-US" altLang="zh-CN" sz="2800" spc="-300" dirty="0" smtClean="0">
                  <a:solidFill>
                    <a:schemeClr val="tx1"/>
                  </a:solidFill>
                  <a:ea typeface="楷体" pitchFamily="49" charset="-122"/>
                </a:rPr>
                <a:t>it</a:t>
              </a:r>
              <a:r>
                <a:rPr lang="zh-CN" altLang="en-US" sz="2800" spc="-300" dirty="0" smtClean="0">
                  <a:solidFill>
                    <a:schemeClr val="tx1"/>
                  </a:solidFill>
                  <a:ea typeface="楷体" pitchFamily="49" charset="-122"/>
                </a:rPr>
                <a:t>培训作为盈利</a:t>
              </a:r>
              <a:r>
                <a:rPr lang="zh-CN" altLang="en-US" sz="2800" spc="-300" dirty="0" smtClean="0">
                  <a:solidFill>
                    <a:schemeClr val="tx1"/>
                  </a:solidFill>
                  <a:ea typeface="楷体" pitchFamily="49" charset="-122"/>
                </a:rPr>
                <a:t>点？</a:t>
              </a:r>
              <a:endParaRPr lang="zh-CN" altLang="en-US" sz="2800" spc="-300" dirty="0">
                <a:solidFill>
                  <a:schemeClr val="tx1"/>
                </a:solidFill>
                <a:ea typeface="楷体" pitchFamily="49" charset="-122"/>
              </a:endParaRPr>
            </a:p>
          </p:txBody>
        </p:sp>
        <p:pic>
          <p:nvPicPr>
            <p:cNvPr id="23" name="图片 41" descr="C_108.jpg"/>
            <p:cNvPicPr>
              <a:picLocks noChangeAspect="1"/>
            </p:cNvPicPr>
            <p:nvPr/>
          </p:nvPicPr>
          <p:blipFill>
            <a:blip r:embed="rId4" cstate="email">
              <a:clrChange>
                <a:clrFrom>
                  <a:srgbClr val="FFFFFF"/>
                </a:clrFrom>
                <a:clrTo>
                  <a:srgbClr val="FFFFFF">
                    <a:alpha val="0"/>
                  </a:srgbClr>
                </a:clrTo>
              </a:clrChange>
            </a:blip>
            <a:srcRect/>
            <a:stretch>
              <a:fillRect/>
            </a:stretch>
          </p:blipFill>
          <p:spPr bwMode="auto">
            <a:xfrm>
              <a:off x="2533295" y="4165975"/>
              <a:ext cx="4497709" cy="137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5" name="矩形 24"/>
          <p:cNvSpPr/>
          <p:nvPr/>
        </p:nvSpPr>
        <p:spPr>
          <a:xfrm>
            <a:off x="2039020" y="2720097"/>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smtClean="0">
                <a:solidFill>
                  <a:schemeClr val="tx1"/>
                </a:solidFill>
                <a:latin typeface="方正华隶简体" pitchFamily="65" charset="-122"/>
                <a:ea typeface="方正华隶简体" pitchFamily="65" charset="-122"/>
              </a:rPr>
              <a:t>2</a:t>
            </a:r>
            <a:endParaRPr lang="zh-CN" altLang="en-US" sz="2400" dirty="0">
              <a:solidFill>
                <a:schemeClr val="tx1"/>
              </a:solidFill>
              <a:latin typeface="方正华隶简体" pitchFamily="65" charset="-122"/>
              <a:ea typeface="方正华隶简体" pitchFamily="65" charset="-122"/>
            </a:endParaRPr>
          </a:p>
        </p:txBody>
      </p:sp>
      <p:sp>
        <p:nvSpPr>
          <p:cNvPr id="26" name="矩形 25"/>
          <p:cNvSpPr/>
          <p:nvPr/>
        </p:nvSpPr>
        <p:spPr>
          <a:xfrm>
            <a:off x="2039020" y="3546024"/>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schemeClr val="tx1"/>
              </a:solidFill>
              <a:latin typeface="方正华隶简体" pitchFamily="65" charset="-122"/>
              <a:ea typeface="方正华隶简体" pitchFamily="65" charset="-122"/>
            </a:endParaRPr>
          </a:p>
        </p:txBody>
      </p:sp>
      <p:pic>
        <p:nvPicPr>
          <p:cNvPr id="27" name="Picture 6" descr="F:\360安全浏览器下载\水墨\1402\09.png"/>
          <p:cNvPicPr>
            <a:picLocks noChangeAspect="1" noChangeArrowheads="1"/>
          </p:cNvPicPr>
          <p:nvPr/>
        </p:nvPicPr>
        <p:blipFill>
          <a:blip r:embed="rId5" cstate="email"/>
          <a:srcRect/>
          <a:stretch>
            <a:fillRect/>
          </a:stretch>
        </p:blipFill>
        <p:spPr bwMode="auto">
          <a:xfrm>
            <a:off x="6660232" y="2599992"/>
            <a:ext cx="2139950" cy="2273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6773238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 presetClass="entr" presetSubtype="1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8" presetClass="emph" presetSubtype="0" fill="hold" nodeType="withEffect">
                                  <p:stCondLst>
                                    <p:cond delay="0"/>
                                  </p:stCondLst>
                                  <p:childTnLst>
                                    <p:animRot by="21600000">
                                      <p:cBhvr>
                                        <p:cTn id="14" dur="2000" fill="hold"/>
                                        <p:tgtEl>
                                          <p:spTgt spid="5"/>
                                        </p:tgtEl>
                                        <p:attrNameLst>
                                          <p:attrName>r</p:attrName>
                                        </p:attrNameLst>
                                      </p:cBhvr>
                                    </p:animRo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2" presetClass="entr" presetSubtype="12"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8" presetClass="emph" presetSubtype="0" fill="hold" nodeType="withEffect">
                                  <p:stCondLst>
                                    <p:cond delay="500"/>
                                  </p:stCondLst>
                                  <p:childTnLst>
                                    <p:animRot by="21600000">
                                      <p:cBhvr>
                                        <p:cTn id="23" dur="2000" fill="hold"/>
                                        <p:tgtEl>
                                          <p:spTgt spid="7"/>
                                        </p:tgtEl>
                                        <p:attrNameLst>
                                          <p:attrName>r</p:attrName>
                                        </p:attrNameLst>
                                      </p:cBhvr>
                                    </p:animRot>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nodePh="1">
                                  <p:stCondLst>
                                    <p:cond delay="1000"/>
                                  </p:stCondLst>
                                  <p:endCondLst>
                                    <p:cond evt="begin" delay="0">
                                      <p:tn val="27"/>
                                    </p:cond>
                                  </p:end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p:stCondLst>
                              <p:cond delay="5500"/>
                            </p:stCondLst>
                            <p:childTnLst>
                              <p:par>
                                <p:cTn id="39" presetID="22" presetClass="entr" presetSubtype="8"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6000"/>
                            </p:stCondLst>
                            <p:childTnLst>
                              <p:par>
                                <p:cTn id="43" presetID="55"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1000" fill="hold"/>
                                        <p:tgtEl>
                                          <p:spTgt spid="27"/>
                                        </p:tgtEl>
                                        <p:attrNameLst>
                                          <p:attrName>ppt_w</p:attrName>
                                        </p:attrNameLst>
                                      </p:cBhvr>
                                      <p:tavLst>
                                        <p:tav tm="0">
                                          <p:val>
                                            <p:strVal val="#ppt_w*0.70"/>
                                          </p:val>
                                        </p:tav>
                                        <p:tav tm="100000">
                                          <p:val>
                                            <p:strVal val="#ppt_w"/>
                                          </p:val>
                                        </p:tav>
                                      </p:tavLst>
                                    </p:anim>
                                    <p:anim calcmode="lin" valueType="num">
                                      <p:cBhvr>
                                        <p:cTn id="46" dur="1000" fill="hold"/>
                                        <p:tgtEl>
                                          <p:spTgt spid="27"/>
                                        </p:tgtEl>
                                        <p:attrNameLst>
                                          <p:attrName>ppt_h</p:attrName>
                                        </p:attrNameLst>
                                      </p:cBhvr>
                                      <p:tavLst>
                                        <p:tav tm="0">
                                          <p:val>
                                            <p:strVal val="#ppt_h"/>
                                          </p:val>
                                        </p:tav>
                                        <p:tav tm="100000">
                                          <p:val>
                                            <p:strVal val="#ppt_h"/>
                                          </p:val>
                                        </p:tav>
                                      </p:tavLst>
                                    </p:anim>
                                    <p:animEffect transition="in" filter="fade">
                                      <p:cBhvr>
                                        <p:cTn id="4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1588"/>
            <a:ext cx="9144000" cy="5145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grpSp>
        <p:nvGrpSpPr>
          <p:cNvPr id="12" name="组合 11"/>
          <p:cNvGrpSpPr/>
          <p:nvPr/>
        </p:nvGrpSpPr>
        <p:grpSpPr>
          <a:xfrm>
            <a:off x="3596634" y="1409726"/>
            <a:ext cx="3701778" cy="574603"/>
            <a:chOff x="3302491" y="1102794"/>
            <a:chExt cx="3701778" cy="574603"/>
          </a:xfrm>
        </p:grpSpPr>
        <p:pic>
          <p:nvPicPr>
            <p:cNvPr id="13" name="Picture 3" descr="C:\Users\Thinkpad\Desktop\PNG\1_0001_渐变映射-2-副本-4.png"/>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3302491" y="1102794"/>
              <a:ext cx="3701778" cy="57460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矩形 13"/>
            <p:cNvSpPr/>
            <p:nvPr/>
          </p:nvSpPr>
          <p:spPr>
            <a:xfrm>
              <a:off x="3728024" y="1180262"/>
              <a:ext cx="2356665" cy="316369"/>
            </a:xfrm>
            <a:prstGeom prst="rect">
              <a:avLst/>
            </a:prstGeom>
            <a:noFill/>
          </p:spPr>
          <p:txBody>
            <a:bodyPr wrap="square" rtlCol="0">
              <a:spAutoFit/>
            </a:bodyPr>
            <a:lstStyle/>
            <a:p>
              <a:pPr>
                <a:lnSpc>
                  <a:spcPct val="125000"/>
                </a:lnSpc>
              </a:pPr>
              <a:r>
                <a:rPr lang="zh-CN" altLang="en-US" dirty="0" smtClean="0">
                  <a:solidFill>
                    <a:schemeClr val="bg1"/>
                  </a:solidFill>
                  <a:latin typeface="方正宋黑简体" pitchFamily="2" charset="-122"/>
                  <a:ea typeface="方正宋黑简体" pitchFamily="2" charset="-122"/>
                </a:rPr>
                <a:t>大学生为客户</a:t>
              </a:r>
              <a:endParaRPr lang="zh-CN" altLang="en-US" dirty="0">
                <a:solidFill>
                  <a:schemeClr val="bg1"/>
                </a:solidFill>
                <a:latin typeface="方正宋黑简体" pitchFamily="2" charset="-122"/>
                <a:ea typeface="方正宋黑简体" pitchFamily="2" charset="-122"/>
              </a:endParaRPr>
            </a:p>
          </p:txBody>
        </p:sp>
      </p:grpSp>
      <p:sp>
        <p:nvSpPr>
          <p:cNvPr id="15" name="TextBox 6"/>
          <p:cNvSpPr txBox="1"/>
          <p:nvPr/>
        </p:nvSpPr>
        <p:spPr>
          <a:xfrm>
            <a:off x="3579511" y="1864831"/>
            <a:ext cx="3813510" cy="1372683"/>
          </a:xfrm>
          <a:prstGeom prst="rect">
            <a:avLst/>
          </a:prstGeom>
          <a:noFill/>
        </p:spPr>
        <p:txBody>
          <a:bodyPr wrap="square" rtlCol="0">
            <a:spAutoFit/>
          </a:bodyPr>
          <a:lstStyle/>
          <a:p>
            <a:pPr>
              <a:lnSpc>
                <a:spcPct val="130000"/>
              </a:lnSpc>
              <a:defRPr/>
            </a:pPr>
            <a:r>
              <a:rPr lang="en-US" altLang="zh-CN" sz="1600" kern="0" spc="-150" dirty="0" smtClean="0">
                <a:solidFill>
                  <a:schemeClr val="tx1">
                    <a:lumMod val="95000"/>
                    <a:lumOff val="5000"/>
                  </a:schemeClr>
                </a:solidFill>
                <a:latin typeface="楷体" pitchFamily="49" charset="-122"/>
                <a:ea typeface="楷体" pitchFamily="49" charset="-122"/>
              </a:rPr>
              <a:t>1.</a:t>
            </a:r>
            <a:r>
              <a:rPr lang="zh-CN" altLang="en-US" sz="1600" kern="0" spc="-150" dirty="0" smtClean="0">
                <a:solidFill>
                  <a:schemeClr val="tx1">
                    <a:lumMod val="95000"/>
                    <a:lumOff val="5000"/>
                  </a:schemeClr>
                </a:solidFill>
                <a:latin typeface="楷体" pitchFamily="49" charset="-122"/>
                <a:ea typeface="楷体" pitchFamily="49" charset="-122"/>
              </a:rPr>
              <a:t>从大学时期就开始接触，以后将会对我们产生信任。</a:t>
            </a:r>
            <a:endParaRPr lang="en-US" altLang="zh-CN" sz="1600" kern="0" spc="-150" dirty="0" smtClean="0">
              <a:solidFill>
                <a:schemeClr val="tx1">
                  <a:lumMod val="95000"/>
                  <a:lumOff val="5000"/>
                </a:schemeClr>
              </a:solidFill>
              <a:latin typeface="楷体" pitchFamily="49" charset="-122"/>
              <a:ea typeface="楷体" pitchFamily="49" charset="-122"/>
            </a:endParaRPr>
          </a:p>
          <a:p>
            <a:pPr>
              <a:lnSpc>
                <a:spcPct val="130000"/>
              </a:lnSpc>
              <a:defRPr/>
            </a:pPr>
            <a:r>
              <a:rPr lang="en-US" altLang="zh-CN" sz="1600" kern="0" spc="-150" dirty="0" smtClean="0">
                <a:solidFill>
                  <a:schemeClr val="tx1">
                    <a:lumMod val="95000"/>
                    <a:lumOff val="5000"/>
                  </a:schemeClr>
                </a:solidFill>
                <a:latin typeface="楷体" pitchFamily="49" charset="-122"/>
                <a:ea typeface="楷体" pitchFamily="49" charset="-122"/>
              </a:rPr>
              <a:t>2.</a:t>
            </a:r>
            <a:r>
              <a:rPr lang="zh-CN" altLang="en-US" sz="1600" kern="0" spc="-150" dirty="0" smtClean="0">
                <a:solidFill>
                  <a:schemeClr val="tx1">
                    <a:lumMod val="95000"/>
                    <a:lumOff val="5000"/>
                  </a:schemeClr>
                </a:solidFill>
                <a:latin typeface="楷体" pitchFamily="49" charset="-122"/>
                <a:ea typeface="楷体" pitchFamily="49" charset="-122"/>
              </a:rPr>
              <a:t>大学</a:t>
            </a:r>
            <a:r>
              <a:rPr lang="zh-CN" altLang="en-US" sz="1600" kern="0" spc="-150" dirty="0" smtClean="0">
                <a:solidFill>
                  <a:schemeClr val="tx1">
                    <a:lumMod val="95000"/>
                    <a:lumOff val="5000"/>
                  </a:schemeClr>
                </a:solidFill>
                <a:latin typeface="楷体" pitchFamily="49" charset="-122"/>
                <a:ea typeface="楷体" pitchFamily="49" charset="-122"/>
              </a:rPr>
              <a:t>生毕业后相对来说更加容易成功，对我们</a:t>
            </a:r>
            <a:r>
              <a:rPr lang="en-US" altLang="zh-CN" sz="1600" kern="0" spc="-150" dirty="0" smtClean="0">
                <a:solidFill>
                  <a:schemeClr val="tx1">
                    <a:lumMod val="95000"/>
                    <a:lumOff val="5000"/>
                  </a:schemeClr>
                </a:solidFill>
                <a:latin typeface="楷体" pitchFamily="49" charset="-122"/>
                <a:ea typeface="楷体" pitchFamily="49" charset="-122"/>
              </a:rPr>
              <a:t>2</a:t>
            </a:r>
            <a:r>
              <a:rPr lang="zh-CN" altLang="en-US" sz="1600" kern="0" spc="-150" dirty="0" smtClean="0">
                <a:solidFill>
                  <a:schemeClr val="tx1">
                    <a:lumMod val="95000"/>
                    <a:lumOff val="5000"/>
                  </a:schemeClr>
                </a:solidFill>
                <a:latin typeface="楷体" pitchFamily="49" charset="-122"/>
                <a:ea typeface="楷体" pitchFamily="49" charset="-122"/>
              </a:rPr>
              <a:t>个主线  婚恋 以及</a:t>
            </a:r>
            <a:r>
              <a:rPr lang="en-US" altLang="zh-CN" sz="1600" kern="0" spc="-150" dirty="0" smtClean="0">
                <a:solidFill>
                  <a:schemeClr val="tx1">
                    <a:lumMod val="95000"/>
                    <a:lumOff val="5000"/>
                  </a:schemeClr>
                </a:solidFill>
                <a:latin typeface="楷体" pitchFamily="49" charset="-122"/>
                <a:ea typeface="楷体" pitchFamily="49" charset="-122"/>
              </a:rPr>
              <a:t>it</a:t>
            </a:r>
            <a:r>
              <a:rPr lang="zh-CN" altLang="en-US" sz="1600" kern="0" spc="-150" dirty="0" smtClean="0">
                <a:solidFill>
                  <a:schemeClr val="tx1">
                    <a:lumMod val="95000"/>
                    <a:lumOff val="5000"/>
                  </a:schemeClr>
                </a:solidFill>
                <a:latin typeface="楷体" pitchFamily="49" charset="-122"/>
                <a:ea typeface="楷体" pitchFamily="49" charset="-122"/>
              </a:rPr>
              <a:t>培训</a:t>
            </a:r>
            <a:r>
              <a:rPr lang="en-US" altLang="zh-CN" sz="1600" kern="0" spc="-150" dirty="0" smtClean="0">
                <a:solidFill>
                  <a:schemeClr val="tx1">
                    <a:lumMod val="95000"/>
                    <a:lumOff val="5000"/>
                  </a:schemeClr>
                </a:solidFill>
                <a:latin typeface="楷体" pitchFamily="49" charset="-122"/>
                <a:ea typeface="楷体" pitchFamily="49" charset="-122"/>
              </a:rPr>
              <a:t> </a:t>
            </a:r>
            <a:r>
              <a:rPr lang="zh-CN" altLang="en-US" sz="1600" kern="0" spc="-150" dirty="0" smtClean="0">
                <a:solidFill>
                  <a:schemeClr val="tx1">
                    <a:lumMod val="95000"/>
                    <a:lumOff val="5000"/>
                  </a:schemeClr>
                </a:solidFill>
                <a:latin typeface="楷体" pitchFamily="49" charset="-122"/>
                <a:ea typeface="楷体" pitchFamily="49" charset="-122"/>
              </a:rPr>
              <a:t>都有好处。</a:t>
            </a:r>
            <a:endParaRPr lang="en-US" altLang="zh-CN" sz="1600" kern="0" spc="-150" dirty="0">
              <a:solidFill>
                <a:schemeClr val="tx1">
                  <a:lumMod val="95000"/>
                  <a:lumOff val="5000"/>
                </a:schemeClr>
              </a:solidFill>
              <a:latin typeface="楷体" pitchFamily="49" charset="-122"/>
              <a:ea typeface="楷体" pitchFamily="49" charset="-122"/>
            </a:endParaRPr>
          </a:p>
        </p:txBody>
      </p:sp>
      <p:grpSp>
        <p:nvGrpSpPr>
          <p:cNvPr id="16" name="组合 15"/>
          <p:cNvGrpSpPr/>
          <p:nvPr/>
        </p:nvGrpSpPr>
        <p:grpSpPr>
          <a:xfrm>
            <a:off x="1625783" y="1181466"/>
            <a:ext cx="1692063" cy="1651203"/>
            <a:chOff x="1331640" y="874534"/>
            <a:chExt cx="1692063" cy="1651203"/>
          </a:xfrm>
        </p:grpSpPr>
        <p:pic>
          <p:nvPicPr>
            <p:cNvPr id="17" name="Picture 2" descr="C:\Users\Thinkpad\Desktop\PNG\1_0003_渐变映射-2-副本-2.png"/>
            <p:cNvPicPr>
              <a:picLocks noChangeAspect="1" noChangeArrowheads="1"/>
            </p:cNvPicPr>
            <p:nvPr/>
          </p:nvPicPr>
          <p:blipFill>
            <a:blip r:embed="rId5" cstate="screen">
              <a:extLst>
                <a:ext uri="{28A0092B-C50C-407E-A947-70E740481C1C}">
                  <a14:useLocalDpi xmlns:a14="http://schemas.microsoft.com/office/drawing/2010/main" xmlns=""/>
                </a:ext>
              </a:extLst>
            </a:blip>
            <a:srcRect/>
            <a:stretch>
              <a:fillRect/>
            </a:stretch>
          </p:blipFill>
          <p:spPr bwMode="auto">
            <a:xfrm>
              <a:off x="1331640" y="874534"/>
              <a:ext cx="1692063" cy="1651203"/>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矩形 17"/>
            <p:cNvSpPr/>
            <p:nvPr/>
          </p:nvSpPr>
          <p:spPr>
            <a:xfrm>
              <a:off x="1793936" y="1063726"/>
              <a:ext cx="812968" cy="1133977"/>
            </a:xfrm>
            <a:prstGeom prst="rect">
              <a:avLst/>
            </a:prstGeom>
          </p:spPr>
          <p:txBody>
            <a:bodyPr wrap="none">
              <a:spAutoFit/>
            </a:bodyPr>
            <a:lstStyle/>
            <a:p>
              <a:pPr>
                <a:lnSpc>
                  <a:spcPct val="125000"/>
                </a:lnSpc>
              </a:pPr>
              <a:r>
                <a:rPr lang="en-US" altLang="zh-CN" sz="6000" dirty="0">
                  <a:solidFill>
                    <a:schemeClr val="bg1"/>
                  </a:solidFill>
                  <a:latin typeface="方正古隶简体" pitchFamily="65" charset="-122"/>
                  <a:ea typeface="方正古隶简体" pitchFamily="65" charset="-122"/>
                </a:rPr>
                <a:t>A</a:t>
              </a:r>
              <a:endParaRPr lang="zh-CN" altLang="en-US" sz="6000" dirty="0">
                <a:solidFill>
                  <a:schemeClr val="bg1"/>
                </a:solidFill>
                <a:latin typeface="方正古隶简体" pitchFamily="65" charset="-122"/>
                <a:ea typeface="方正古隶简体" pitchFamily="65" charset="-122"/>
              </a:endParaRPr>
            </a:p>
          </p:txBody>
        </p:sp>
      </p:grpSp>
      <p:grpSp>
        <p:nvGrpSpPr>
          <p:cNvPr id="19" name="组合 18"/>
          <p:cNvGrpSpPr/>
          <p:nvPr/>
        </p:nvGrpSpPr>
        <p:grpSpPr>
          <a:xfrm>
            <a:off x="3577178" y="3230231"/>
            <a:ext cx="3701778" cy="630809"/>
            <a:chOff x="3283035" y="2923299"/>
            <a:chExt cx="3701778" cy="630809"/>
          </a:xfrm>
        </p:grpSpPr>
        <p:pic>
          <p:nvPicPr>
            <p:cNvPr id="20" name="Picture 3" descr="C:\Users\Thinkpad\Desktop\PNG\1_0001_渐变映射-2-副本-4.png"/>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3283035" y="2923299"/>
              <a:ext cx="3701778" cy="574603"/>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矩形 20"/>
            <p:cNvSpPr/>
            <p:nvPr/>
          </p:nvSpPr>
          <p:spPr>
            <a:xfrm>
              <a:off x="3728024" y="2942402"/>
              <a:ext cx="2356665" cy="611706"/>
            </a:xfrm>
            <a:prstGeom prst="rect">
              <a:avLst/>
            </a:prstGeom>
            <a:noFill/>
          </p:spPr>
          <p:txBody>
            <a:bodyPr wrap="square" rtlCol="0">
              <a:spAutoFit/>
            </a:bodyPr>
            <a:lstStyle/>
            <a:p>
              <a:pPr>
                <a:lnSpc>
                  <a:spcPct val="125000"/>
                </a:lnSpc>
              </a:pPr>
              <a:r>
                <a:rPr lang="zh-CN" altLang="en-US" dirty="0" smtClean="0">
                  <a:solidFill>
                    <a:schemeClr val="bg1"/>
                  </a:solidFill>
                  <a:latin typeface="方正宋黑简体" pitchFamily="2" charset="-122"/>
                  <a:ea typeface="方正宋黑简体" pitchFamily="2" charset="-122"/>
                </a:rPr>
                <a:t>为什么要 专属红娘</a:t>
              </a:r>
              <a:r>
                <a:rPr lang="en-US" altLang="zh-CN" dirty="0" smtClean="0">
                  <a:solidFill>
                    <a:schemeClr val="bg1"/>
                  </a:solidFill>
                  <a:latin typeface="方正宋黑简体" pitchFamily="2" charset="-122"/>
                  <a:ea typeface="方正宋黑简体" pitchFamily="2" charset="-122"/>
                </a:rPr>
                <a:t>+it </a:t>
              </a:r>
              <a:r>
                <a:rPr lang="zh-CN" altLang="en-US" dirty="0" smtClean="0">
                  <a:solidFill>
                    <a:schemeClr val="bg1"/>
                  </a:solidFill>
                  <a:latin typeface="方正宋黑简体" pitchFamily="2" charset="-122"/>
                  <a:ea typeface="方正宋黑简体" pitchFamily="2" charset="-122"/>
                </a:rPr>
                <a:t>培训 作为主线</a:t>
              </a:r>
              <a:endParaRPr lang="zh-CN" altLang="en-US" dirty="0">
                <a:solidFill>
                  <a:schemeClr val="bg1"/>
                </a:solidFill>
                <a:latin typeface="方正宋黑简体" pitchFamily="2" charset="-122"/>
                <a:ea typeface="方正宋黑简体" pitchFamily="2" charset="-122"/>
              </a:endParaRPr>
            </a:p>
          </p:txBody>
        </p:sp>
      </p:grpSp>
      <p:sp>
        <p:nvSpPr>
          <p:cNvPr id="22" name="TextBox 21"/>
          <p:cNvSpPr txBox="1"/>
          <p:nvPr/>
        </p:nvSpPr>
        <p:spPr>
          <a:xfrm>
            <a:off x="3667060" y="3802069"/>
            <a:ext cx="3775367" cy="732508"/>
          </a:xfrm>
          <a:prstGeom prst="rect">
            <a:avLst/>
          </a:prstGeom>
          <a:noFill/>
        </p:spPr>
        <p:txBody>
          <a:bodyPr wrap="square" rtlCol="0">
            <a:spAutoFit/>
          </a:bodyPr>
          <a:lstStyle/>
          <a:p>
            <a:pPr>
              <a:lnSpc>
                <a:spcPct val="130000"/>
              </a:lnSpc>
              <a:defRPr/>
            </a:pPr>
            <a:r>
              <a:rPr lang="en-US" altLang="zh-CN" sz="1600" kern="0" spc="-150" dirty="0" smtClean="0">
                <a:solidFill>
                  <a:schemeClr val="tx1">
                    <a:lumMod val="95000"/>
                    <a:lumOff val="5000"/>
                  </a:schemeClr>
                </a:solidFill>
                <a:latin typeface="楷体" pitchFamily="49" charset="-122"/>
                <a:ea typeface="楷体" pitchFamily="49" charset="-122"/>
              </a:rPr>
              <a:t>1.</a:t>
            </a:r>
            <a:r>
              <a:rPr lang="zh-CN" altLang="en-US" sz="1600" kern="0" spc="-150" dirty="0" smtClean="0">
                <a:solidFill>
                  <a:schemeClr val="tx1">
                    <a:lumMod val="95000"/>
                    <a:lumOff val="5000"/>
                  </a:schemeClr>
                </a:solidFill>
                <a:latin typeface="楷体" pitchFamily="49" charset="-122"/>
                <a:ea typeface="楷体" pitchFamily="49" charset="-122"/>
              </a:rPr>
              <a:t>婚恋有市场</a:t>
            </a:r>
            <a:r>
              <a:rPr lang="en-US" altLang="zh-CN" sz="1600" kern="0" spc="-150" dirty="0" smtClean="0">
                <a:solidFill>
                  <a:schemeClr val="tx1">
                    <a:lumMod val="95000"/>
                    <a:lumOff val="5000"/>
                  </a:schemeClr>
                </a:solidFill>
                <a:latin typeface="楷体" pitchFamily="49" charset="-122"/>
                <a:ea typeface="楷体" pitchFamily="49" charset="-122"/>
              </a:rPr>
              <a:t>2.it</a:t>
            </a:r>
            <a:r>
              <a:rPr lang="zh-CN" altLang="en-US" sz="1600" kern="0" spc="-150" dirty="0" smtClean="0">
                <a:solidFill>
                  <a:schemeClr val="tx1">
                    <a:lumMod val="95000"/>
                    <a:lumOff val="5000"/>
                  </a:schemeClr>
                </a:solidFill>
                <a:latin typeface="楷体" pitchFamily="49" charset="-122"/>
                <a:ea typeface="楷体" pitchFamily="49" charset="-122"/>
              </a:rPr>
              <a:t>培训 大学有大量的垃圾专业，只是大学生认识不足，我想改变现状。</a:t>
            </a:r>
            <a:endParaRPr lang="en-US" altLang="zh-CN" sz="1600" kern="0" spc="-150" dirty="0">
              <a:solidFill>
                <a:schemeClr val="tx1">
                  <a:lumMod val="95000"/>
                  <a:lumOff val="5000"/>
                </a:schemeClr>
              </a:solidFill>
              <a:latin typeface="楷体" pitchFamily="49" charset="-122"/>
              <a:ea typeface="楷体" pitchFamily="49" charset="-122"/>
            </a:endParaRPr>
          </a:p>
        </p:txBody>
      </p:sp>
      <p:grpSp>
        <p:nvGrpSpPr>
          <p:cNvPr id="23" name="组合 22"/>
          <p:cNvGrpSpPr/>
          <p:nvPr/>
        </p:nvGrpSpPr>
        <p:grpSpPr>
          <a:xfrm>
            <a:off x="1625783" y="2943606"/>
            <a:ext cx="1692063" cy="1651203"/>
            <a:chOff x="1331640" y="2636674"/>
            <a:chExt cx="1692063" cy="1651203"/>
          </a:xfrm>
        </p:grpSpPr>
        <p:pic>
          <p:nvPicPr>
            <p:cNvPr id="24" name="Picture 2" descr="C:\Users\Thinkpad\Desktop\PNG\1_0003_渐变映射-2-副本-2.png"/>
            <p:cNvPicPr>
              <a:picLocks noChangeAspect="1" noChangeArrowheads="1"/>
            </p:cNvPicPr>
            <p:nvPr/>
          </p:nvPicPr>
          <p:blipFill>
            <a:blip r:embed="rId5" cstate="screen">
              <a:extLst>
                <a:ext uri="{28A0092B-C50C-407E-A947-70E740481C1C}">
                  <a14:useLocalDpi xmlns:a14="http://schemas.microsoft.com/office/drawing/2010/main" xmlns=""/>
                </a:ext>
              </a:extLst>
            </a:blip>
            <a:srcRect/>
            <a:stretch>
              <a:fillRect/>
            </a:stretch>
          </p:blipFill>
          <p:spPr bwMode="auto">
            <a:xfrm>
              <a:off x="1331640" y="2636674"/>
              <a:ext cx="1692063" cy="165120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矩形 24"/>
            <p:cNvSpPr/>
            <p:nvPr/>
          </p:nvSpPr>
          <p:spPr>
            <a:xfrm>
              <a:off x="1793936" y="2825866"/>
              <a:ext cx="753057" cy="1194566"/>
            </a:xfrm>
            <a:prstGeom prst="rect">
              <a:avLst/>
            </a:prstGeom>
          </p:spPr>
          <p:txBody>
            <a:bodyPr wrap="none">
              <a:spAutoFit/>
            </a:bodyPr>
            <a:lstStyle/>
            <a:p>
              <a:pPr>
                <a:lnSpc>
                  <a:spcPct val="125000"/>
                </a:lnSpc>
              </a:pPr>
              <a:r>
                <a:rPr lang="en-US" altLang="zh-CN" sz="6000" dirty="0" smtClean="0">
                  <a:solidFill>
                    <a:schemeClr val="bg1"/>
                  </a:solidFill>
                  <a:latin typeface="方正古隶简体" pitchFamily="65" charset="-122"/>
                  <a:ea typeface="方正古隶简体" pitchFamily="65" charset="-122"/>
                </a:rPr>
                <a:t>B</a:t>
              </a:r>
              <a:endParaRPr lang="zh-CN" altLang="en-US" sz="6000" dirty="0">
                <a:solidFill>
                  <a:schemeClr val="bg1"/>
                </a:solidFill>
                <a:latin typeface="方正古隶简体" pitchFamily="65" charset="-122"/>
                <a:ea typeface="方正古隶简体" pitchFamily="65" charset="-122"/>
              </a:endParaRPr>
            </a:p>
          </p:txBody>
        </p:sp>
      </p:grpSp>
    </p:spTree>
    <p:extLst>
      <p:ext uri="{BB962C8B-B14F-4D97-AF65-F5344CB8AC3E}">
        <p14:creationId xmlns:p14="http://schemas.microsoft.com/office/powerpoint/2010/main" xmlns="" val="4978670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2000"/>
                                        <p:tgtEl>
                                          <p:spTgt spid="16"/>
                                        </p:tgtEl>
                                      </p:cBhvr>
                                    </p:animEffect>
                                  </p:childTnLst>
                                </p:cTn>
                              </p:par>
                              <p:par>
                                <p:cTn id="12" presetID="21"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heel(1)">
                                      <p:cBhvr>
                                        <p:cTn id="14" dur="2000"/>
                                        <p:tgtEl>
                                          <p:spTgt spid="23"/>
                                        </p:tgtEl>
                                      </p:cBhvr>
                                    </p:animEffect>
                                  </p:childTnLst>
                                </p:cTn>
                              </p:par>
                            </p:childTnLst>
                          </p:cTn>
                        </p:par>
                        <p:par>
                          <p:cTn id="15" fill="hold">
                            <p:stCondLst>
                              <p:cond delay="4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1500"/>
                                        <p:tgtEl>
                                          <p:spTgt spid="19"/>
                                        </p:tgtEl>
                                      </p:cBhvr>
                                    </p:animEffect>
                                  </p:childTnLst>
                                </p:cTn>
                              </p:par>
                            </p:childTnLst>
                          </p:cTn>
                        </p:par>
                        <p:par>
                          <p:cTn id="22" fill="hold">
                            <p:stCondLst>
                              <p:cond delay="5500"/>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iterate type="wd">
                                    <p:tmPct val="10000"/>
                                  </p:iterate>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zh-CN" altLang="en-US" sz="2400" dirty="0" smtClean="0">
                <a:solidFill>
                  <a:schemeClr val="tx1">
                    <a:lumMod val="95000"/>
                    <a:lumOff val="5000"/>
                  </a:schemeClr>
                </a:solidFill>
                <a:latin typeface="华文行楷" pitchFamily="2" charset="-122"/>
                <a:ea typeface="华文行楷" pitchFamily="2" charset="-122"/>
              </a:rPr>
              <a:t>发展步骤</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pic>
        <p:nvPicPr>
          <p:cNvPr id="5" name="Picture 2" descr="C:\Users\Thinkpad\Desktop\PNG\1_0003_图层-9.png"/>
          <p:cNvPicPr>
            <a:picLocks noChangeAspect="1" noChangeArrowheads="1"/>
          </p:cNvPicPr>
          <p:nvPr/>
        </p:nvPicPr>
        <p:blipFill rotWithShape="1">
          <a:blip r:embed="rId4" cstate="email"/>
          <a:srcRect/>
          <a:stretch>
            <a:fillRect/>
          </a:stretch>
        </p:blipFill>
        <p:spPr bwMode="auto">
          <a:xfrm>
            <a:off x="2239910" y="2071109"/>
            <a:ext cx="6173111" cy="128121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3337083" y="2460796"/>
            <a:ext cx="1265090" cy="511807"/>
          </a:xfrm>
          <a:prstGeom prst="rect">
            <a:avLst/>
          </a:prstGeom>
        </p:spPr>
        <p:txBody>
          <a:bodyPr wrap="none">
            <a:spAutoFit/>
          </a:bodyPr>
          <a:lstStyle/>
          <a:p>
            <a:pPr>
              <a:lnSpc>
                <a:spcPct val="125000"/>
              </a:lnSpc>
            </a:pPr>
            <a:r>
              <a:rPr lang="en-US" altLang="zh-CN" sz="2400" b="1" dirty="0" smtClean="0">
                <a:solidFill>
                  <a:schemeClr val="bg1"/>
                </a:solidFill>
                <a:latin typeface="方正古隶简体" pitchFamily="65" charset="-122"/>
                <a:ea typeface="方正古隶简体" pitchFamily="65" charset="-122"/>
              </a:rPr>
              <a:t>2018-9</a:t>
            </a:r>
            <a:endParaRPr lang="zh-CN" altLang="en-US" sz="2400" b="1" dirty="0">
              <a:solidFill>
                <a:schemeClr val="bg1"/>
              </a:solidFill>
              <a:latin typeface="方正古隶简体" pitchFamily="65" charset="-122"/>
              <a:ea typeface="方正古隶简体" pitchFamily="65" charset="-122"/>
            </a:endParaRPr>
          </a:p>
        </p:txBody>
      </p:sp>
      <p:sp>
        <p:nvSpPr>
          <p:cNvPr id="7" name="矩形 6"/>
          <p:cNvSpPr/>
          <p:nvPr/>
        </p:nvSpPr>
        <p:spPr>
          <a:xfrm>
            <a:off x="6077121" y="2410579"/>
            <a:ext cx="1454244" cy="511807"/>
          </a:xfrm>
          <a:prstGeom prst="rect">
            <a:avLst/>
          </a:prstGeom>
        </p:spPr>
        <p:txBody>
          <a:bodyPr wrap="none">
            <a:spAutoFit/>
          </a:bodyPr>
          <a:lstStyle/>
          <a:p>
            <a:pPr>
              <a:lnSpc>
                <a:spcPct val="125000"/>
              </a:lnSpc>
            </a:pPr>
            <a:r>
              <a:rPr lang="en-US" altLang="zh-CN" sz="2400" b="1" dirty="0" smtClean="0">
                <a:solidFill>
                  <a:schemeClr val="bg1"/>
                </a:solidFill>
                <a:latin typeface="方正古隶简体" pitchFamily="65" charset="-122"/>
                <a:ea typeface="方正古隶简体" pitchFamily="65" charset="-122"/>
              </a:rPr>
              <a:t>2018-11</a:t>
            </a:r>
            <a:endParaRPr lang="zh-CN" altLang="en-US" sz="2400" b="1" dirty="0">
              <a:solidFill>
                <a:schemeClr val="bg1"/>
              </a:solidFill>
              <a:latin typeface="方正古隶简体" pitchFamily="65" charset="-122"/>
              <a:ea typeface="方正古隶简体" pitchFamily="65" charset="-122"/>
            </a:endParaRPr>
          </a:p>
        </p:txBody>
      </p:sp>
      <p:sp>
        <p:nvSpPr>
          <p:cNvPr id="12" name="TextBox 14"/>
          <p:cNvSpPr txBox="1"/>
          <p:nvPr/>
        </p:nvSpPr>
        <p:spPr>
          <a:xfrm>
            <a:off x="2791838" y="1336008"/>
            <a:ext cx="2034577" cy="652486"/>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想法初步形成，网站 </a:t>
            </a:r>
            <a:r>
              <a:rPr lang="en-US" altLang="zh-CN" dirty="0" err="1" smtClean="0">
                <a:hlinkClick r:id="rId5"/>
              </a:rPr>
              <a:t>www.laoyangxq.com</a:t>
            </a:r>
            <a:r>
              <a:rPr lang="en-US" altLang="zh-CN" dirty="0" smtClean="0"/>
              <a:t> </a:t>
            </a:r>
            <a:r>
              <a:rPr lang="zh-CN" altLang="en-US" dirty="0" smtClean="0"/>
              <a:t>上线</a:t>
            </a:r>
            <a:endParaRPr lang="zh-CN" altLang="en-US" dirty="0"/>
          </a:p>
        </p:txBody>
      </p:sp>
      <p:sp>
        <p:nvSpPr>
          <p:cNvPr id="16" name="TextBox 20"/>
          <p:cNvSpPr txBox="1"/>
          <p:nvPr/>
        </p:nvSpPr>
        <p:spPr>
          <a:xfrm>
            <a:off x="5894962" y="3200568"/>
            <a:ext cx="2289861" cy="932563"/>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r>
              <a:rPr lang="zh-CN" altLang="en-US" dirty="0" smtClean="0"/>
              <a:t>杭</a:t>
            </a:r>
            <a:r>
              <a:rPr lang="zh-CN" altLang="en-US" dirty="0" smtClean="0"/>
              <a:t>州爱情树信息科技有限公司注册，微信群的建立，进行推广，招聘合伙人阶段</a:t>
            </a:r>
            <a:endParaRPr lang="zh-CN" altLang="en-US" dirty="0"/>
          </a:p>
        </p:txBody>
      </p:sp>
      <p:grpSp>
        <p:nvGrpSpPr>
          <p:cNvPr id="17" name="组合 16"/>
          <p:cNvGrpSpPr/>
          <p:nvPr/>
        </p:nvGrpSpPr>
        <p:grpSpPr>
          <a:xfrm>
            <a:off x="467544" y="1975897"/>
            <a:ext cx="1880669" cy="1672036"/>
            <a:chOff x="467544" y="1975897"/>
            <a:chExt cx="1880669" cy="1672036"/>
          </a:xfrm>
        </p:grpSpPr>
        <p:pic>
          <p:nvPicPr>
            <p:cNvPr id="18" name="Picture 3" descr="C:\Users\Thinkpad\Desktop\PNG\1_0010_image.png"/>
            <p:cNvPicPr>
              <a:picLocks noChangeAspect="1" noChangeArrowheads="1"/>
            </p:cNvPicPr>
            <p:nvPr/>
          </p:nvPicPr>
          <p:blipFill>
            <a:blip r:embed="rId6" cstate="email"/>
            <a:srcRect/>
            <a:stretch>
              <a:fillRect/>
            </a:stretch>
          </p:blipFill>
          <p:spPr bwMode="auto">
            <a:xfrm>
              <a:off x="467544" y="1975897"/>
              <a:ext cx="1880669" cy="167203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矩形 18"/>
            <p:cNvSpPr/>
            <p:nvPr/>
          </p:nvSpPr>
          <p:spPr>
            <a:xfrm>
              <a:off x="964536" y="2292896"/>
              <a:ext cx="1069524" cy="581762"/>
            </a:xfrm>
            <a:prstGeom prst="rect">
              <a:avLst/>
            </a:prstGeom>
          </p:spPr>
          <p:txBody>
            <a:bodyPr wrap="none">
              <a:spAutoFit/>
            </a:bodyPr>
            <a:lstStyle/>
            <a:p>
              <a:pPr>
                <a:lnSpc>
                  <a:spcPct val="125000"/>
                </a:lnSpc>
              </a:pPr>
              <a:r>
                <a:rPr lang="en-US" altLang="zh-CN" sz="2800" b="1" dirty="0" smtClean="0">
                  <a:solidFill>
                    <a:schemeClr val="bg1"/>
                  </a:solidFill>
                  <a:latin typeface="方正古隶简体" pitchFamily="65" charset="-122"/>
                  <a:ea typeface="方正古隶简体" pitchFamily="65" charset="-122"/>
                </a:rPr>
                <a:t>2017</a:t>
              </a:r>
              <a:endParaRPr lang="zh-CN" altLang="en-US" sz="2800" b="1" dirty="0">
                <a:solidFill>
                  <a:schemeClr val="bg1"/>
                </a:solidFill>
                <a:latin typeface="方正古隶简体" pitchFamily="65" charset="-122"/>
                <a:ea typeface="方正古隶简体" pitchFamily="65" charset="-122"/>
              </a:endParaRPr>
            </a:p>
          </p:txBody>
        </p:sp>
        <p:pic>
          <p:nvPicPr>
            <p:cNvPr id="20" name="Picture 4" descr="F:\360安全浏览器下载\水墨\1402\10.png"/>
            <p:cNvPicPr>
              <a:picLocks noChangeAspect="1" noChangeArrowheads="1"/>
            </p:cNvPicPr>
            <p:nvPr/>
          </p:nvPicPr>
          <p:blipFill>
            <a:blip r:embed="rId7" cstate="email"/>
            <a:srcRect/>
            <a:stretch>
              <a:fillRect/>
            </a:stretch>
          </p:blipFill>
          <p:spPr bwMode="auto">
            <a:xfrm>
              <a:off x="1243801" y="2833665"/>
              <a:ext cx="833815" cy="44472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0787948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3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250"/>
                                        <p:tgtEl>
                                          <p:spTgt spid="5"/>
                                        </p:tgtEl>
                                      </p:cBhvr>
                                    </p:animEffect>
                                  </p:childTnLst>
                                </p:cTn>
                              </p:par>
                            </p:childTnLst>
                          </p:cTn>
                        </p:par>
                        <p:par>
                          <p:cTn id="20" fill="hold">
                            <p:stCondLst>
                              <p:cond delay="4750"/>
                            </p:stCondLst>
                            <p:childTnLst>
                              <p:par>
                                <p:cTn id="21" presetID="49" presetClass="entr" presetSubtype="0" decel="10000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 calcmode="lin" valueType="num">
                                      <p:cBhvr>
                                        <p:cTn id="25" dur="500" fill="hold"/>
                                        <p:tgtEl>
                                          <p:spTgt spid="6"/>
                                        </p:tgtEl>
                                        <p:attrNameLst>
                                          <p:attrName>style.rotation</p:attrName>
                                        </p:attrNameLst>
                                      </p:cBhvr>
                                      <p:tavLst>
                                        <p:tav tm="0">
                                          <p:val>
                                            <p:fltVal val="360"/>
                                          </p:val>
                                        </p:tav>
                                        <p:tav tm="100000">
                                          <p:val>
                                            <p:fltVal val="0"/>
                                          </p:val>
                                        </p:tav>
                                      </p:tavLst>
                                    </p:anim>
                                    <p:animEffect transition="in" filter="fade">
                                      <p:cBhvr>
                                        <p:cTn id="26" dur="500"/>
                                        <p:tgtEl>
                                          <p:spTgt spid="6"/>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childTnLst>
                          </p:cTn>
                        </p:par>
                        <p:par>
                          <p:cTn id="33" fill="hold">
                            <p:stCondLst>
                              <p:cond delay="5250"/>
                            </p:stCondLst>
                            <p:childTnLst>
                              <p:par>
                                <p:cTn id="34" presetID="21" presetClass="entr" presetSubtype="1"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childTnLst>
                          </p:cTn>
                        </p:par>
                        <p:par>
                          <p:cTn id="37" fill="hold">
                            <p:stCondLst>
                              <p:cond delay="7250"/>
                            </p:stCondLst>
                            <p:childTnLst>
                              <p:par>
                                <p:cTn id="38" presetID="21"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inkpad\Desktop\7.png"/>
          <p:cNvPicPr>
            <a:picLocks noChangeAspect="1" noChangeArrowheads="1"/>
          </p:cNvPicPr>
          <p:nvPr/>
        </p:nvPicPr>
        <p:blipFill>
          <a:blip r:embed="rId2" cstate="email"/>
          <a:srcRect/>
          <a:stretch>
            <a:fillRect/>
          </a:stretch>
        </p:blipFill>
        <p:spPr bwMode="auto">
          <a:xfrm>
            <a:off x="0" y="0"/>
            <a:ext cx="9144000" cy="514508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文本框 2"/>
          <p:cNvSpPr txBox="1">
            <a:spLocks noChangeArrowheads="1"/>
          </p:cNvSpPr>
          <p:nvPr/>
        </p:nvSpPr>
        <p:spPr bwMode="auto">
          <a:xfrm>
            <a:off x="685522" y="204944"/>
            <a:ext cx="2736304" cy="492418"/>
          </a:xfrm>
          <a:prstGeom prst="rect">
            <a:avLst/>
          </a:prstGeom>
          <a:noFill/>
          <a:ln w="9525">
            <a:noFill/>
            <a:miter lim="800000"/>
            <a:headEnd/>
            <a:tailEnd/>
          </a:ln>
        </p:spPr>
        <p:txBody>
          <a:bodyPr wrap="square" lIns="121898" tIns="60948" rIns="121898" bIns="60948">
            <a:spAutoFit/>
          </a:bodyPr>
          <a:lstStyle/>
          <a:p>
            <a:pPr algn="ctr"/>
            <a:r>
              <a:rPr lang="zh-CN" altLang="en-US" sz="2400" dirty="0" smtClean="0">
                <a:solidFill>
                  <a:schemeClr val="tx1">
                    <a:lumMod val="95000"/>
                    <a:lumOff val="5000"/>
                  </a:schemeClr>
                </a:solidFill>
                <a:latin typeface="华文行楷" pitchFamily="2" charset="-122"/>
                <a:ea typeface="华文行楷" pitchFamily="2" charset="-122"/>
              </a:rPr>
              <a:t>未</a:t>
            </a:r>
            <a:r>
              <a:rPr lang="zh-CN" altLang="en-US" sz="2400" dirty="0" smtClean="0">
                <a:solidFill>
                  <a:schemeClr val="tx1">
                    <a:lumMod val="95000"/>
                    <a:lumOff val="5000"/>
                  </a:schemeClr>
                </a:solidFill>
                <a:latin typeface="华文行楷" pitchFamily="2" charset="-122"/>
                <a:ea typeface="华文行楷" pitchFamily="2" charset="-122"/>
              </a:rPr>
              <a:t>来发展路线</a:t>
            </a:r>
            <a:endParaRPr lang="zh-CN" altLang="en-US" sz="2400" dirty="0">
              <a:solidFill>
                <a:schemeClr val="tx1">
                  <a:lumMod val="95000"/>
                  <a:lumOff val="5000"/>
                </a:schemeClr>
              </a:solidFill>
              <a:latin typeface="华文行楷" pitchFamily="2" charset="-122"/>
              <a:ea typeface="华文行楷" pitchFamily="2"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6227" y="153792"/>
            <a:ext cx="858173" cy="725683"/>
          </a:xfrm>
          <a:prstGeom prst="rect">
            <a:avLst/>
          </a:prstGeom>
        </p:spPr>
      </p:pic>
      <p:grpSp>
        <p:nvGrpSpPr>
          <p:cNvPr id="5" name="组合 4"/>
          <p:cNvGrpSpPr/>
          <p:nvPr/>
        </p:nvGrpSpPr>
        <p:grpSpPr>
          <a:xfrm>
            <a:off x="2227579" y="2336572"/>
            <a:ext cx="4392301" cy="376760"/>
            <a:chOff x="2227579" y="2336572"/>
            <a:chExt cx="4392301" cy="376760"/>
          </a:xfrm>
        </p:grpSpPr>
        <p:cxnSp>
          <p:nvCxnSpPr>
            <p:cNvPr id="6" name="AutoShape 18"/>
            <p:cNvCxnSpPr>
              <a:cxnSpLocks noChangeShapeType="1"/>
            </p:cNvCxnSpPr>
            <p:nvPr/>
          </p:nvCxnSpPr>
          <p:spPr bwMode="auto">
            <a:xfrm>
              <a:off x="4423380" y="2336572"/>
              <a:ext cx="0" cy="375974"/>
            </a:xfrm>
            <a:prstGeom prst="straightConnector1">
              <a:avLst/>
            </a:prstGeom>
            <a:noFill/>
            <a:ln w="9525">
              <a:solidFill>
                <a:srgbClr val="000000"/>
              </a:solidFill>
              <a:round/>
            </a:ln>
            <a:extLst>
              <a:ext uri="{909E8E84-426E-40DD-AFC4-6F175D3DCCD1}">
                <a14:hiddenFill xmlns:a14="http://schemas.microsoft.com/office/drawing/2010/main" xmlns="">
                  <a:noFill/>
                </a14:hiddenFill>
              </a:ext>
            </a:extLst>
          </p:spPr>
        </p:cxnSp>
        <p:cxnSp>
          <p:nvCxnSpPr>
            <p:cNvPr id="7" name="AutoShape 19"/>
            <p:cNvCxnSpPr>
              <a:cxnSpLocks noChangeShapeType="1"/>
            </p:cNvCxnSpPr>
            <p:nvPr/>
          </p:nvCxnSpPr>
          <p:spPr bwMode="auto">
            <a:xfrm rot="5400000">
              <a:off x="3137493" y="1426658"/>
              <a:ext cx="375974" cy="2195801"/>
            </a:xfrm>
            <a:prstGeom prst="bentConnector3">
              <a:avLst>
                <a:gd name="adj1" fmla="val 50000"/>
              </a:avLst>
            </a:prstGeom>
            <a:noFill/>
            <a:ln w="9525">
              <a:solidFill>
                <a:srgbClr val="000000"/>
              </a:solidFill>
              <a:miter lim="800000"/>
              <a:tailEnd type="triangle" w="med" len="med"/>
            </a:ln>
            <a:extLst>
              <a:ext uri="{909E8E84-426E-40DD-AFC4-6F175D3DCCD1}">
                <a14:hiddenFill xmlns:a14="http://schemas.microsoft.com/office/drawing/2010/main" xmlns="">
                  <a:noFill/>
                </a14:hiddenFill>
              </a:ext>
            </a:extLst>
          </p:spPr>
        </p:cxnSp>
        <p:cxnSp>
          <p:nvCxnSpPr>
            <p:cNvPr id="8" name="AutoShape 19"/>
            <p:cNvCxnSpPr>
              <a:cxnSpLocks noChangeShapeType="1"/>
            </p:cNvCxnSpPr>
            <p:nvPr/>
          </p:nvCxnSpPr>
          <p:spPr bwMode="auto">
            <a:xfrm rot="16200000" flipH="1">
              <a:off x="5333993" y="1427444"/>
              <a:ext cx="375974" cy="2195801"/>
            </a:xfrm>
            <a:prstGeom prst="bentConnector3">
              <a:avLst>
                <a:gd name="adj1" fmla="val 50000"/>
              </a:avLst>
            </a:prstGeom>
            <a:noFill/>
            <a:ln w="9525">
              <a:solidFill>
                <a:srgbClr val="000000"/>
              </a:solidFill>
              <a:miter lim="800000"/>
              <a:tailEnd type="triangle" w="med" len="med"/>
            </a:ln>
            <a:extLst>
              <a:ext uri="{909E8E84-426E-40DD-AFC4-6F175D3DCCD1}">
                <a14:hiddenFill xmlns:a14="http://schemas.microsoft.com/office/drawing/2010/main" xmlns="">
                  <a:noFill/>
                </a14:hiddenFill>
              </a:ext>
            </a:extLst>
          </p:spPr>
        </p:cxnSp>
      </p:grpSp>
      <p:pic>
        <p:nvPicPr>
          <p:cNvPr id="9" name="Picture 2" descr="C:\Users\Thinkpad\Desktop\PNG\1_0004_图层-10.png"/>
          <p:cNvPicPr>
            <a:picLocks noChangeAspect="1" noChangeArrowheads="1"/>
          </p:cNvPicPr>
          <p:nvPr/>
        </p:nvPicPr>
        <p:blipFill rotWithShape="1">
          <a:blip r:embed="rId4" cstate="email"/>
          <a:srcRect/>
          <a:stretch>
            <a:fillRect/>
          </a:stretch>
        </p:blipFill>
        <p:spPr bwMode="auto">
          <a:xfrm>
            <a:off x="3524250" y="663970"/>
            <a:ext cx="1766888" cy="1626793"/>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2"/>
          <p:cNvSpPr txBox="1"/>
          <p:nvPr/>
        </p:nvSpPr>
        <p:spPr>
          <a:xfrm>
            <a:off x="3693645" y="994738"/>
            <a:ext cx="1335871" cy="33272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pPr algn="ctr"/>
            <a:r>
              <a:rPr lang="zh-CN" altLang="en-US" b="1" dirty="0" smtClean="0"/>
              <a:t>拥有</a:t>
            </a:r>
            <a:r>
              <a:rPr lang="en-US" altLang="zh-CN" b="1" dirty="0" smtClean="0"/>
              <a:t>1W</a:t>
            </a:r>
            <a:r>
              <a:rPr lang="zh-CN" altLang="en-US" b="1" dirty="0" smtClean="0"/>
              <a:t>人基础</a:t>
            </a:r>
            <a:endParaRPr lang="en-US" altLang="zh-CN" b="1" dirty="0"/>
          </a:p>
        </p:txBody>
      </p:sp>
      <p:sp>
        <p:nvSpPr>
          <p:cNvPr id="13" name="TextBox 13"/>
          <p:cNvSpPr txBox="1"/>
          <p:nvPr/>
        </p:nvSpPr>
        <p:spPr>
          <a:xfrm>
            <a:off x="3682504" y="1233410"/>
            <a:ext cx="1396199" cy="630942"/>
          </a:xfrm>
          <a:prstGeom prst="rect">
            <a:avLst/>
          </a:prstGeom>
          <a:noFill/>
        </p:spPr>
        <p:txBody>
          <a:bodyPr wrap="square" rtlCol="0">
            <a:spAutoFit/>
          </a:bodyPr>
          <a:lstStyle/>
          <a:p>
            <a:pPr algn="ctr">
              <a:lnSpc>
                <a:spcPct val="125000"/>
              </a:lnSpc>
            </a:pPr>
            <a:r>
              <a:rPr lang="zh-CN" altLang="en-US" sz="1400" dirty="0" smtClean="0">
                <a:latin typeface="方正宋黑简体" pitchFamily="2" charset="-122"/>
                <a:ea typeface="方正宋黑简体" pitchFamily="2" charset="-122"/>
              </a:rPr>
              <a:t>一</a:t>
            </a:r>
            <a:r>
              <a:rPr lang="zh-CN" altLang="en-US" sz="1400" dirty="0" smtClean="0">
                <a:latin typeface="方正宋黑简体" pitchFamily="2" charset="-122"/>
                <a:ea typeface="方正宋黑简体" pitchFamily="2" charset="-122"/>
              </a:rPr>
              <a:t>线推广机制初步形成</a:t>
            </a:r>
            <a:endParaRPr lang="zh-CN" altLang="en-US" sz="1400" dirty="0">
              <a:latin typeface="方正宋黑简体" pitchFamily="2" charset="-122"/>
              <a:ea typeface="方正宋黑简体" pitchFamily="2" charset="-122"/>
            </a:endParaRPr>
          </a:p>
        </p:txBody>
      </p:sp>
      <p:pic>
        <p:nvPicPr>
          <p:cNvPr id="14" name="Picture 2" descr="C:\Users\Thinkpad\Desktop\PNG\1_0004_图层-10.png"/>
          <p:cNvPicPr>
            <a:picLocks noChangeAspect="1" noChangeArrowheads="1"/>
          </p:cNvPicPr>
          <p:nvPr/>
        </p:nvPicPr>
        <p:blipFill>
          <a:blip r:embed="rId5" cstate="email"/>
          <a:srcRect/>
          <a:stretch>
            <a:fillRect/>
          </a:stretch>
        </p:blipFill>
        <p:spPr bwMode="auto">
          <a:xfrm>
            <a:off x="1405835" y="2800455"/>
            <a:ext cx="1940030" cy="1749072"/>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9"/>
          <p:cNvSpPr txBox="1"/>
          <p:nvPr/>
        </p:nvSpPr>
        <p:spPr>
          <a:xfrm>
            <a:off x="1691080" y="3131223"/>
            <a:ext cx="1305251" cy="33272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pPr algn="ctr"/>
            <a:r>
              <a:rPr lang="zh-CN" altLang="en-US" b="1" dirty="0" smtClean="0"/>
              <a:t>专</a:t>
            </a:r>
            <a:r>
              <a:rPr lang="zh-CN" altLang="en-US" b="1" dirty="0" smtClean="0"/>
              <a:t>属红娘</a:t>
            </a:r>
            <a:endParaRPr lang="en-US" altLang="zh-CN" b="1" dirty="0"/>
          </a:p>
        </p:txBody>
      </p:sp>
      <p:sp>
        <p:nvSpPr>
          <p:cNvPr id="16" name="TextBox 20"/>
          <p:cNvSpPr txBox="1"/>
          <p:nvPr/>
        </p:nvSpPr>
        <p:spPr>
          <a:xfrm>
            <a:off x="1705339" y="3369895"/>
            <a:ext cx="1316393" cy="1169551"/>
          </a:xfrm>
          <a:prstGeom prst="rect">
            <a:avLst/>
          </a:prstGeom>
          <a:noFill/>
        </p:spPr>
        <p:txBody>
          <a:bodyPr wrap="square" rtlCol="0">
            <a:spAutoFit/>
          </a:bodyPr>
          <a:lstStyle/>
          <a:p>
            <a:pPr algn="ctr">
              <a:lnSpc>
                <a:spcPct val="125000"/>
              </a:lnSpc>
            </a:pPr>
            <a:r>
              <a:rPr lang="zh-CN" altLang="en-US" sz="1400" dirty="0" smtClean="0">
                <a:latin typeface="方正宋黑简体" pitchFamily="2" charset="-122"/>
                <a:ea typeface="方正宋黑简体" pitchFamily="2" charset="-122"/>
              </a:rPr>
              <a:t>成</a:t>
            </a:r>
            <a:r>
              <a:rPr lang="zh-CN" altLang="en-US" sz="1400" dirty="0" smtClean="0">
                <a:latin typeface="方正宋黑简体" pitchFamily="2" charset="-122"/>
                <a:ea typeface="方正宋黑简体" pitchFamily="2" charset="-122"/>
              </a:rPr>
              <a:t>立红娘项目组，自有资源加引进别的优秀资源</a:t>
            </a:r>
            <a:endParaRPr lang="zh-CN" altLang="en-US" sz="1400" dirty="0">
              <a:latin typeface="方正宋黑简体" pitchFamily="2" charset="-122"/>
              <a:ea typeface="方正宋黑简体" pitchFamily="2" charset="-122"/>
            </a:endParaRPr>
          </a:p>
        </p:txBody>
      </p:sp>
      <p:pic>
        <p:nvPicPr>
          <p:cNvPr id="17" name="Picture 2" descr="C:\Users\Thinkpad\Desktop\PNG\1_0004_图层-10.png"/>
          <p:cNvPicPr>
            <a:picLocks noChangeAspect="1" noChangeArrowheads="1"/>
          </p:cNvPicPr>
          <p:nvPr/>
        </p:nvPicPr>
        <p:blipFill>
          <a:blip r:embed="rId5" cstate="email"/>
          <a:srcRect/>
          <a:stretch>
            <a:fillRect/>
          </a:stretch>
        </p:blipFill>
        <p:spPr bwMode="auto">
          <a:xfrm>
            <a:off x="3601986" y="2800455"/>
            <a:ext cx="1940030" cy="1749072"/>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23"/>
          <p:cNvSpPr txBox="1"/>
          <p:nvPr/>
        </p:nvSpPr>
        <p:spPr>
          <a:xfrm>
            <a:off x="3887232" y="3118523"/>
            <a:ext cx="1236786" cy="332720"/>
          </a:xfrm>
          <a:prstGeom prst="rect">
            <a:avLst/>
          </a:prstGeom>
          <a:noFill/>
        </p:spPr>
        <p:txBody>
          <a:bodyPr wrap="square" rtlCol="0">
            <a:spAutoFit/>
          </a:bodyPr>
          <a:lstStyle>
            <a:defPPr>
              <a:defRPr lang="zh-CN"/>
            </a:defPPr>
            <a:lvl1pPr>
              <a:lnSpc>
                <a:spcPct val="130000"/>
              </a:lnSpc>
              <a:defRPr sz="1400" kern="0" spc="-150">
                <a:solidFill>
                  <a:schemeClr val="tx1">
                    <a:lumMod val="95000"/>
                    <a:lumOff val="5000"/>
                  </a:schemeClr>
                </a:solidFill>
                <a:latin typeface="楷体" pitchFamily="49" charset="-122"/>
                <a:ea typeface="楷体" pitchFamily="49" charset="-122"/>
              </a:defRPr>
            </a:lvl1pPr>
          </a:lstStyle>
          <a:p>
            <a:pPr algn="ctr"/>
            <a:r>
              <a:rPr lang="en-US" altLang="zh-CN" b="1" dirty="0" smtClean="0"/>
              <a:t>It</a:t>
            </a:r>
            <a:r>
              <a:rPr lang="zh-CN" altLang="en-US" b="1" dirty="0" smtClean="0"/>
              <a:t>培训</a:t>
            </a:r>
            <a:endParaRPr lang="en-US" altLang="zh-CN" b="1" dirty="0"/>
          </a:p>
        </p:txBody>
      </p:sp>
      <p:sp>
        <p:nvSpPr>
          <p:cNvPr id="19" name="TextBox 24"/>
          <p:cNvSpPr txBox="1"/>
          <p:nvPr/>
        </p:nvSpPr>
        <p:spPr>
          <a:xfrm>
            <a:off x="3835028" y="3369895"/>
            <a:ext cx="1352490" cy="593945"/>
          </a:xfrm>
          <a:prstGeom prst="rect">
            <a:avLst/>
          </a:prstGeom>
          <a:noFill/>
        </p:spPr>
        <p:txBody>
          <a:bodyPr wrap="square" rtlCol="0">
            <a:spAutoFit/>
          </a:bodyPr>
          <a:lstStyle/>
          <a:p>
            <a:pPr algn="ctr">
              <a:lnSpc>
                <a:spcPct val="125000"/>
              </a:lnSpc>
            </a:pPr>
            <a:r>
              <a:rPr lang="zh-CN" altLang="en-US" sz="1400" dirty="0" smtClean="0">
                <a:latin typeface="方正宋黑简体" pitchFamily="2" charset="-122"/>
                <a:ea typeface="方正宋黑简体" pitchFamily="2" charset="-122"/>
              </a:rPr>
              <a:t>成</a:t>
            </a:r>
            <a:r>
              <a:rPr lang="zh-CN" altLang="en-US" sz="1400" dirty="0" smtClean="0">
                <a:latin typeface="方正宋黑简体" pitchFamily="2" charset="-122"/>
                <a:ea typeface="方正宋黑简体" pitchFamily="2" charset="-122"/>
              </a:rPr>
              <a:t>立</a:t>
            </a:r>
            <a:r>
              <a:rPr lang="en-US" altLang="zh-CN" sz="1400" dirty="0" smtClean="0">
                <a:latin typeface="方正宋黑简体" pitchFamily="2" charset="-122"/>
                <a:ea typeface="方正宋黑简体" pitchFamily="2" charset="-122"/>
              </a:rPr>
              <a:t>it</a:t>
            </a:r>
            <a:r>
              <a:rPr lang="zh-CN" altLang="en-US" sz="1400" dirty="0" smtClean="0">
                <a:latin typeface="方正宋黑简体" pitchFamily="2" charset="-122"/>
                <a:ea typeface="方正宋黑简体" pitchFamily="2" charset="-122"/>
              </a:rPr>
              <a:t>培训部门</a:t>
            </a:r>
            <a:endParaRPr lang="zh-CN" altLang="en-US" sz="1400" dirty="0">
              <a:latin typeface="方正宋黑简体" pitchFamily="2" charset="-122"/>
              <a:ea typeface="方正宋黑简体" pitchFamily="2" charset="-122"/>
            </a:endParaRPr>
          </a:p>
        </p:txBody>
      </p:sp>
      <p:pic>
        <p:nvPicPr>
          <p:cNvPr id="20" name="Picture 2" descr="C:\Users\Thinkpad\Desktop\PNG\1_0004_图层-10.png"/>
          <p:cNvPicPr>
            <a:picLocks noChangeAspect="1" noChangeArrowheads="1"/>
          </p:cNvPicPr>
          <p:nvPr/>
        </p:nvPicPr>
        <p:blipFill>
          <a:blip r:embed="rId5" cstate="email"/>
          <a:srcRect/>
          <a:stretch>
            <a:fillRect/>
          </a:stretch>
        </p:blipFill>
        <p:spPr bwMode="auto">
          <a:xfrm>
            <a:off x="5798136" y="2800455"/>
            <a:ext cx="1940030" cy="1749072"/>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7"/>
          <p:cNvSpPr txBox="1"/>
          <p:nvPr/>
        </p:nvSpPr>
        <p:spPr>
          <a:xfrm>
            <a:off x="6070682" y="3131223"/>
            <a:ext cx="1305438" cy="332720"/>
          </a:xfrm>
          <a:prstGeom prst="rect">
            <a:avLst/>
          </a:prstGeom>
          <a:noFill/>
        </p:spPr>
        <p:txBody>
          <a:bodyPr wrap="square" rtlCol="0">
            <a:spAutoFit/>
          </a:bodyPr>
          <a:lstStyle>
            <a:defPPr>
              <a:defRPr lang="zh-CN"/>
            </a:defPPr>
            <a:lvl1pPr algn="ctr">
              <a:lnSpc>
                <a:spcPct val="130000"/>
              </a:lnSpc>
              <a:defRPr sz="1400" b="1" kern="0" spc="-150">
                <a:solidFill>
                  <a:schemeClr val="tx1">
                    <a:lumMod val="95000"/>
                    <a:lumOff val="5000"/>
                  </a:schemeClr>
                </a:solidFill>
                <a:latin typeface="楷体" pitchFamily="49" charset="-122"/>
                <a:ea typeface="楷体" pitchFamily="49" charset="-122"/>
              </a:defRPr>
            </a:lvl1pPr>
          </a:lstStyle>
          <a:p>
            <a:r>
              <a:rPr lang="zh-CN" altLang="en-US" dirty="0" smtClean="0"/>
              <a:t>公司组织</a:t>
            </a:r>
            <a:endParaRPr lang="en-US" altLang="zh-CN" dirty="0"/>
          </a:p>
        </p:txBody>
      </p:sp>
      <p:sp>
        <p:nvSpPr>
          <p:cNvPr id="22" name="TextBox 28"/>
          <p:cNvSpPr txBox="1"/>
          <p:nvPr/>
        </p:nvSpPr>
        <p:spPr>
          <a:xfrm>
            <a:off x="6059540" y="3369895"/>
            <a:ext cx="1388588" cy="900246"/>
          </a:xfrm>
          <a:prstGeom prst="rect">
            <a:avLst/>
          </a:prstGeom>
          <a:noFill/>
        </p:spPr>
        <p:txBody>
          <a:bodyPr wrap="square" rtlCol="0">
            <a:spAutoFit/>
          </a:bodyPr>
          <a:lstStyle/>
          <a:p>
            <a:pPr algn="ctr">
              <a:lnSpc>
                <a:spcPct val="125000"/>
              </a:lnSpc>
            </a:pPr>
            <a:r>
              <a:rPr lang="zh-CN" altLang="en-US" sz="1400" dirty="0" smtClean="0">
                <a:latin typeface="方正宋黑简体" pitchFamily="2" charset="-122"/>
                <a:ea typeface="方正宋黑简体" pitchFamily="2" charset="-122"/>
              </a:rPr>
              <a:t>完善公司组织，初步形成完整的公司架构</a:t>
            </a:r>
            <a:endParaRPr lang="zh-CN" altLang="en-US" sz="1400" dirty="0">
              <a:latin typeface="方正宋黑简体" pitchFamily="2" charset="-122"/>
              <a:ea typeface="方正宋黑简体" pitchFamily="2" charset="-122"/>
            </a:endParaRPr>
          </a:p>
        </p:txBody>
      </p:sp>
      <p:pic>
        <p:nvPicPr>
          <p:cNvPr id="23" name="Picture 5" descr="F:\360安全浏览器下载\水墨\1402\chinaz7.png"/>
          <p:cNvPicPr>
            <a:picLocks noChangeAspect="1" noChangeArrowheads="1"/>
          </p:cNvPicPr>
          <p:nvPr/>
        </p:nvPicPr>
        <p:blipFill>
          <a:blip r:embed="rId6" cstate="email"/>
          <a:srcRect/>
          <a:stretch>
            <a:fillRect/>
          </a:stretch>
        </p:blipFill>
        <p:spPr bwMode="auto">
          <a:xfrm flipH="1">
            <a:off x="5798136" y="1233410"/>
            <a:ext cx="1181385" cy="11813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008474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3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par>
                                <p:cTn id="18" presetID="23" presetClass="entr" presetSubtype="528" fill="hold" grpId="0"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 calcmode="lin" valueType="num">
                                      <p:cBhvr>
                                        <p:cTn id="22" dur="500" fill="hold"/>
                                        <p:tgtEl>
                                          <p:spTgt spid="12"/>
                                        </p:tgtEl>
                                        <p:attrNameLst>
                                          <p:attrName>ppt_x</p:attrName>
                                        </p:attrNameLst>
                                      </p:cBhvr>
                                      <p:tavLst>
                                        <p:tav tm="0">
                                          <p:val>
                                            <p:fltVal val="0.5"/>
                                          </p:val>
                                        </p:tav>
                                        <p:tav tm="100000">
                                          <p:val>
                                            <p:strVal val="#ppt_x"/>
                                          </p:val>
                                        </p:tav>
                                      </p:tavLst>
                                    </p:anim>
                                    <p:anim calcmode="lin" valueType="num">
                                      <p:cBhvr>
                                        <p:cTn id="23" dur="500" fill="hold"/>
                                        <p:tgtEl>
                                          <p:spTgt spid="12"/>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ppt_x</p:attrName>
                                        </p:attrNameLst>
                                      </p:cBhvr>
                                      <p:tavLst>
                                        <p:tav tm="0">
                                          <p:val>
                                            <p:fltVal val="0.5"/>
                                          </p:val>
                                        </p:tav>
                                        <p:tav tm="100000">
                                          <p:val>
                                            <p:strVal val="#ppt_x"/>
                                          </p:val>
                                        </p:tav>
                                      </p:tavLst>
                                    </p:anim>
                                    <p:anim calcmode="lin" valueType="num">
                                      <p:cBhvr>
                                        <p:cTn id="29" dur="500" fill="hold"/>
                                        <p:tgtEl>
                                          <p:spTgt spid="13"/>
                                        </p:tgtEl>
                                        <p:attrNameLst>
                                          <p:attrName>ppt_y</p:attrName>
                                        </p:attrNameLst>
                                      </p:cBhvr>
                                      <p:tavLst>
                                        <p:tav tm="0">
                                          <p:val>
                                            <p:fltVal val="0.5"/>
                                          </p:val>
                                        </p:tav>
                                        <p:tav tm="100000">
                                          <p:val>
                                            <p:strVal val="#ppt_y"/>
                                          </p:val>
                                        </p:tav>
                                      </p:tavLst>
                                    </p:anim>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p:stCondLst>
                              <p:cond delay="3500"/>
                            </p:stCondLst>
                            <p:childTnLst>
                              <p:par>
                                <p:cTn id="35" presetID="31"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par>
                                <p:cTn id="47" presetID="3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childTnLst>
                                </p:cTn>
                              </p:par>
                              <p:par>
                                <p:cTn id="59" presetID="3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1000" fill="hold"/>
                                        <p:tgtEl>
                                          <p:spTgt spid="20"/>
                                        </p:tgtEl>
                                        <p:attrNameLst>
                                          <p:attrName>ppt_w</p:attrName>
                                        </p:attrNameLst>
                                      </p:cBhvr>
                                      <p:tavLst>
                                        <p:tav tm="0">
                                          <p:val>
                                            <p:fltVal val="0"/>
                                          </p:val>
                                        </p:tav>
                                        <p:tav tm="100000">
                                          <p:val>
                                            <p:strVal val="#ppt_w"/>
                                          </p:val>
                                        </p:tav>
                                      </p:tavLst>
                                    </p:anim>
                                    <p:anim calcmode="lin" valueType="num">
                                      <p:cBhvr>
                                        <p:cTn id="62" dur="1000" fill="hold"/>
                                        <p:tgtEl>
                                          <p:spTgt spid="20"/>
                                        </p:tgtEl>
                                        <p:attrNameLst>
                                          <p:attrName>ppt_h</p:attrName>
                                        </p:attrNameLst>
                                      </p:cBhvr>
                                      <p:tavLst>
                                        <p:tav tm="0">
                                          <p:val>
                                            <p:fltVal val="0"/>
                                          </p:val>
                                        </p:tav>
                                        <p:tav tm="100000">
                                          <p:val>
                                            <p:strVal val="#ppt_h"/>
                                          </p:val>
                                        </p:tav>
                                      </p:tavLst>
                                    </p:anim>
                                    <p:anim calcmode="lin" valueType="num">
                                      <p:cBhvr>
                                        <p:cTn id="63" dur="1000" fill="hold"/>
                                        <p:tgtEl>
                                          <p:spTgt spid="20"/>
                                        </p:tgtEl>
                                        <p:attrNameLst>
                                          <p:attrName>style.rotation</p:attrName>
                                        </p:attrNameLst>
                                      </p:cBhvr>
                                      <p:tavLst>
                                        <p:tav tm="0">
                                          <p:val>
                                            <p:fltVal val="90"/>
                                          </p:val>
                                        </p:tav>
                                        <p:tav tm="100000">
                                          <p:val>
                                            <p:fltVal val="0"/>
                                          </p:val>
                                        </p:tav>
                                      </p:tavLst>
                                    </p:anim>
                                    <p:animEffect transition="in" filter="fade">
                                      <p:cBhvr>
                                        <p:cTn id="64" dur="1000"/>
                                        <p:tgtEl>
                                          <p:spTgt spid="20"/>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childTnLst>
                                </p:cTn>
                              </p:par>
                            </p:childTnLst>
                          </p:cTn>
                        </p:par>
                        <p:par>
                          <p:cTn id="71" fill="hold">
                            <p:stCondLst>
                              <p:cond delay="5500"/>
                            </p:stCondLst>
                            <p:childTnLst>
                              <p:par>
                                <p:cTn id="72" presetID="31" presetClass="entr" presetSubtype="0"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1000" fill="hold"/>
                                        <p:tgtEl>
                                          <p:spTgt spid="23"/>
                                        </p:tgtEl>
                                        <p:attrNameLst>
                                          <p:attrName>ppt_w</p:attrName>
                                        </p:attrNameLst>
                                      </p:cBhvr>
                                      <p:tavLst>
                                        <p:tav tm="0">
                                          <p:val>
                                            <p:fltVal val="0"/>
                                          </p:val>
                                        </p:tav>
                                        <p:tav tm="100000">
                                          <p:val>
                                            <p:strVal val="#ppt_w"/>
                                          </p:val>
                                        </p:tav>
                                      </p:tavLst>
                                    </p:anim>
                                    <p:anim calcmode="lin" valueType="num">
                                      <p:cBhvr>
                                        <p:cTn id="75" dur="1000" fill="hold"/>
                                        <p:tgtEl>
                                          <p:spTgt spid="23"/>
                                        </p:tgtEl>
                                        <p:attrNameLst>
                                          <p:attrName>ppt_h</p:attrName>
                                        </p:attrNameLst>
                                      </p:cBhvr>
                                      <p:tavLst>
                                        <p:tav tm="0">
                                          <p:val>
                                            <p:fltVal val="0"/>
                                          </p:val>
                                        </p:tav>
                                        <p:tav tm="100000">
                                          <p:val>
                                            <p:strVal val="#ppt_h"/>
                                          </p:val>
                                        </p:tav>
                                      </p:tavLst>
                                    </p:anim>
                                    <p:anim calcmode="lin" valueType="num">
                                      <p:cBhvr>
                                        <p:cTn id="76" dur="1000" fill="hold"/>
                                        <p:tgtEl>
                                          <p:spTgt spid="23"/>
                                        </p:tgtEl>
                                        <p:attrNameLst>
                                          <p:attrName>style.rotation</p:attrName>
                                        </p:attrNameLst>
                                      </p:cBhvr>
                                      <p:tavLst>
                                        <p:tav tm="0">
                                          <p:val>
                                            <p:fltVal val="90"/>
                                          </p:val>
                                        </p:tav>
                                        <p:tav tm="100000">
                                          <p:val>
                                            <p:fltVal val="0"/>
                                          </p:val>
                                        </p:tav>
                                      </p:tavLst>
                                    </p:anim>
                                    <p:animEffect transition="in" filter="fade">
                                      <p:cBhvr>
                                        <p:cTn id="7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16" grpId="0"/>
      <p:bldP spid="18" grpId="0"/>
      <p:bldP spid="19" grpId="0"/>
      <p:bldP spid="21"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1144</Words>
  <Application>Microsoft Office PowerPoint</Application>
  <PresentationFormat>全屏显示(16:9)</PresentationFormat>
  <Paragraphs>98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水墨</dc:title>
  <dc:creator>第一PPT</dc:creator>
  <cp:keywords>www.1ppt.com</cp:keywords>
  <cp:lastModifiedBy>Administrator</cp:lastModifiedBy>
  <cp:revision>17</cp:revision>
  <dcterms:created xsi:type="dcterms:W3CDTF">2016-12-09T12:11:03Z</dcterms:created>
  <dcterms:modified xsi:type="dcterms:W3CDTF">2018-11-20T13:36:39Z</dcterms:modified>
</cp:coreProperties>
</file>