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58" r:id="rId4"/>
    <p:sldId id="257" r:id="rId6"/>
    <p:sldId id="290" r:id="rId7"/>
    <p:sldId id="291" r:id="rId8"/>
    <p:sldId id="260" r:id="rId9"/>
    <p:sldId id="261" r:id="rId10"/>
    <p:sldId id="262" r:id="rId11"/>
    <p:sldId id="263" r:id="rId12"/>
    <p:sldId id="289" r:id="rId13"/>
    <p:sldId id="299" r:id="rId14"/>
    <p:sldId id="298" r:id="rId15"/>
    <p:sldId id="300" r:id="rId16"/>
    <p:sldId id="301" r:id="rId17"/>
    <p:sldId id="28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364D76"/>
    <a:srgbClr val="44546A"/>
    <a:srgbClr val="6631AD"/>
    <a:srgbClr val="2E3CA4"/>
    <a:srgbClr val="3271B6"/>
    <a:srgbClr val="32A0B6"/>
    <a:srgbClr val="2BB6BD"/>
    <a:srgbClr val="45B190"/>
    <a:srgbClr val="98C450"/>
    <a:srgbClr val="6DBD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68" autoAdjust="0"/>
    <p:restoredTop sz="93837" autoAdjust="0"/>
  </p:normalViewPr>
  <p:slideViewPr>
    <p:cSldViewPr snapToGrid="0" showGuides="1">
      <p:cViewPr varScale="1">
        <p:scale>
          <a:sx n="62" d="100"/>
          <a:sy n="62" d="100"/>
        </p:scale>
        <p:origin x="-72" y="-1314"/>
      </p:cViewPr>
      <p:guideLst>
        <p:guide orient="horz" pos="2183"/>
        <p:guide pos="189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0AB1A-C38B-4BB3-9F71-36E9930A2A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95BD0-D280-4E18-83BC-6616909567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日期占位符 4"/>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7" name="日期占位符 6"/>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91390E-B596-4CC9-8977-D52EC4F3597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7A4B-6179-4EC5-BF0D-46DF4F1935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1390E-B596-4CC9-8977-D52EC4F359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318" y="-33800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flipH="1">
            <a:off x="-275789" y="-280336"/>
            <a:ext cx="2301188" cy="2301184"/>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flipH="1">
            <a:off x="514168" y="131367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1399622" y="1285248"/>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rot="18900000" flipH="1">
            <a:off x="-392637" y="1742929"/>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rot="18900000" flipH="1">
            <a:off x="-660002" y="2643715"/>
            <a:ext cx="2288802" cy="228879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rot="18900000" flipH="1">
            <a:off x="1676057" y="2915468"/>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rot="18900000" flipH="1">
            <a:off x="1290410" y="375445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rot="18900000" flipH="1">
            <a:off x="-300841" y="442832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rot="18900000" flipH="1">
            <a:off x="866137" y="5554075"/>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8900000" flipH="1">
            <a:off x="-281792" y="5808433"/>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2702560" y="1701165"/>
            <a:ext cx="9041765" cy="1188720"/>
          </a:xfrm>
          <a:prstGeom prst="rect">
            <a:avLst/>
          </a:prstGeom>
          <a:noFill/>
        </p:spPr>
        <p:txBody>
          <a:bodyPr wrap="square" rtlCol="0">
            <a:spAutoFit/>
          </a:bodyPr>
          <a:lstStyle/>
          <a:p>
            <a:pPr algn="r"/>
            <a:r>
              <a:rPr lang="x-none" altLang="zh-CN" sz="7200" dirty="0">
                <a:solidFill>
                  <a:schemeClr val="accent1"/>
                </a:solidFill>
                <a:latin typeface="Kozuka Gothic Pro L" pitchFamily="34" charset="-128"/>
                <a:ea typeface="Kozuka Gothic Pro L" pitchFamily="34" charset="-128"/>
              </a:rPr>
              <a:t>运动目标检测及跟踪</a:t>
            </a:r>
            <a:endParaRPr lang="x-none" altLang="zh-CN" sz="7200" dirty="0">
              <a:solidFill>
                <a:schemeClr val="accent1"/>
              </a:solidFill>
              <a:latin typeface="Kozuka Gothic Pro L" pitchFamily="34" charset="-128"/>
              <a:ea typeface="Kozuka Gothic Pro L" pitchFamily="34" charset="-128"/>
            </a:endParaRPr>
          </a:p>
        </p:txBody>
      </p:sp>
      <p:cxnSp>
        <p:nvCxnSpPr>
          <p:cNvPr id="30" name="直接连接符 29"/>
          <p:cNvCxnSpPr/>
          <p:nvPr/>
        </p:nvCxnSpPr>
        <p:spPr>
          <a:xfrm>
            <a:off x="5920740" y="3005013"/>
            <a:ext cx="539876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602855" y="4159250"/>
            <a:ext cx="3802380" cy="589915"/>
          </a:xfrm>
          <a:prstGeom prst="rect">
            <a:avLst/>
          </a:prstGeom>
          <a:noFill/>
        </p:spPr>
        <p:txBody>
          <a:bodyPr wrap="square" rtlCol="0">
            <a:spAutoFit/>
          </a:bodyPr>
          <a:lstStyle/>
          <a:p>
            <a:pPr algn="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 </a:t>
            </a:r>
            <a:r>
              <a:rPr lang="zh-CN" altLang="en-US" sz="3200" dirty="0" smtClean="0">
                <a:solidFill>
                  <a:schemeClr val="bg1">
                    <a:lumMod val="50000"/>
                  </a:schemeClr>
                </a:solidFill>
                <a:latin typeface="微软雅黑" panose="020B0503020204020204" pitchFamily="34" charset="-122"/>
                <a:ea typeface="微软雅黑" panose="020B0503020204020204" pitchFamily="34" charset="-122"/>
              </a:rPr>
              <a:t> </a:t>
            </a:r>
            <a:r>
              <a:rPr lang="zh-CN" altLang="en-US" sz="3200" dirty="0">
                <a:solidFill>
                  <a:schemeClr val="bg1">
                    <a:lumMod val="50000"/>
                  </a:schemeClr>
                </a:solidFill>
                <a:latin typeface="微软雅黑" panose="020B0503020204020204" pitchFamily="34" charset="-122"/>
                <a:ea typeface="微软雅黑" panose="020B0503020204020204" pitchFamily="34" charset="-122"/>
              </a:rPr>
              <a:t>汇报</a:t>
            </a:r>
            <a:r>
              <a:rPr lang="zh-CN" altLang="en-US" sz="3200" dirty="0" smtClean="0">
                <a:solidFill>
                  <a:schemeClr val="bg1">
                    <a:lumMod val="50000"/>
                  </a:schemeClr>
                </a:solidFill>
                <a:latin typeface="微软雅黑" panose="020B0503020204020204" pitchFamily="34" charset="-122"/>
                <a:ea typeface="微软雅黑" panose="020B0503020204020204" pitchFamily="34" charset="-122"/>
              </a:rPr>
              <a:t>人：</a:t>
            </a:r>
            <a:r>
              <a:rPr lang="x-none" altLang="zh-CN" sz="3200" dirty="0" smtClean="0">
                <a:solidFill>
                  <a:schemeClr val="bg1">
                    <a:lumMod val="50000"/>
                  </a:schemeClr>
                </a:solidFill>
                <a:latin typeface="微软雅黑" panose="020B0503020204020204" pitchFamily="34" charset="-122"/>
                <a:ea typeface="微软雅黑" panose="020B0503020204020204" pitchFamily="34" charset="-122"/>
              </a:rPr>
              <a:t>张宁</a:t>
            </a:r>
            <a:endParaRPr lang="x-none" altLang="zh-CN" sz="32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矩形: 圆角 24"/>
          <p:cNvSpPr/>
          <p:nvPr/>
        </p:nvSpPr>
        <p:spPr>
          <a:xfrm rot="18900000" flipH="1">
            <a:off x="556414" y="6255536"/>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8900000" flipH="1">
            <a:off x="-398766" y="5691461"/>
            <a:ext cx="1199616" cy="1199612"/>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365760"/>
            </a:xfrm>
            <a:prstGeom prst="rect">
              <a:avLst/>
            </a:prstGeom>
            <a:noFill/>
          </p:spPr>
          <p:txBody>
            <a:bodyPr wrap="square" rtlCol="0">
              <a:spAutoFit/>
            </a:bodyPr>
            <a:lstStyle/>
            <a:p>
              <a:r>
                <a:rPr lang="x-none"/>
                <a:t>实验结果及分析</a:t>
              </a:r>
              <a:endParaRPr lang="x-none"/>
            </a:p>
          </p:txBody>
        </p:sp>
      </p:grpSp>
      <p:sp>
        <p:nvSpPr>
          <p:cNvPr id="9" name="文本框 8"/>
          <p:cNvSpPr txBox="1"/>
          <p:nvPr/>
        </p:nvSpPr>
        <p:spPr>
          <a:xfrm>
            <a:off x="1588770" y="925195"/>
            <a:ext cx="9269730" cy="822960"/>
          </a:xfrm>
          <a:prstGeom prst="rect">
            <a:avLst/>
          </a:prstGeom>
          <a:noFill/>
        </p:spPr>
        <p:txBody>
          <a:bodyPr wrap="square" rtlCol="0">
            <a:spAutoFit/>
          </a:bodyPr>
          <a:p>
            <a:r>
              <a:rPr lang="x-none" altLang="zh-CN" sz="2400"/>
              <a:t>分析：在固定背景下，该算法可以较好的检测处运动物体并跟踪，但背景图会有有运动目标的残影。可以进一步改进。</a:t>
            </a:r>
            <a:endParaRPr lang="x-none" altLang="zh-CN" sz="2400"/>
          </a:p>
        </p:txBody>
      </p:sp>
      <p:pic>
        <p:nvPicPr>
          <p:cNvPr id="10" name="图片 9"/>
          <p:cNvPicPr>
            <a:picLocks noChangeAspect="1"/>
          </p:cNvPicPr>
          <p:nvPr/>
        </p:nvPicPr>
        <p:blipFill>
          <a:blip r:embed="rId1"/>
          <a:stretch>
            <a:fillRect/>
          </a:stretch>
        </p:blipFill>
        <p:spPr>
          <a:xfrm>
            <a:off x="2944495" y="1759585"/>
            <a:ext cx="5570855" cy="4385310"/>
          </a:xfrm>
          <a:prstGeom prst="rect">
            <a:avLst/>
          </a:prstGeom>
        </p:spPr>
      </p:pic>
    </p:spTree>
  </p:cSld>
  <p:clrMapOvr>
    <a:masterClrMapping/>
  </p:clrMapOvr>
  <p:transition spd="med">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261" y="2642022"/>
            <a:ext cx="4211957" cy="579120"/>
          </a:xfrm>
          <a:prstGeom prst="rect">
            <a:avLst/>
          </a:prstGeom>
          <a:noFill/>
        </p:spPr>
        <p:txBody>
          <a:bodyPr wrap="square" rtlCol="0">
            <a:spAutoFit/>
          </a:bodyPr>
          <a:lstStyle/>
          <a:p>
            <a:r>
              <a:rPr lang="x-none" sz="3200" dirty="0">
                <a:latin typeface="+mj-ea"/>
                <a:ea typeface="+mj-ea"/>
              </a:rPr>
              <a:t>运动目标跟踪</a:t>
            </a:r>
            <a:endParaRPr lang="x-none"/>
          </a:p>
        </p:txBody>
      </p:sp>
      <p:grpSp>
        <p:nvGrpSpPr>
          <p:cNvPr id="10"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a:off x="1327581" y="1922264"/>
            <a:ext cx="2362983" cy="2314356"/>
            <a:chOff x="1327581" y="1922264"/>
            <a:chExt cx="2362983" cy="2314356"/>
          </a:xfrm>
        </p:grpSpPr>
        <p:sp>
          <p:nvSpPr>
            <p:cNvPr id="2" name="矩形: 圆角 1"/>
            <p:cNvSpPr/>
            <p:nvPr/>
          </p:nvSpPr>
          <p:spPr>
            <a:xfrm rot="18900000" flipH="1">
              <a:off x="1327581" y="2215861"/>
              <a:ext cx="1163776" cy="1163773"/>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圆角 2"/>
            <p:cNvSpPr/>
            <p:nvPr/>
          </p:nvSpPr>
          <p:spPr>
            <a:xfrm rot="18900000" flipH="1">
              <a:off x="2135134" y="1922264"/>
              <a:ext cx="1360649" cy="1360645"/>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1683462" y="2892800"/>
              <a:ext cx="1343823" cy="134382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584454" y="2790685"/>
              <a:ext cx="1106110" cy="1106103"/>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文本框 5"/>
          <p:cNvSpPr txBox="1"/>
          <p:nvPr/>
        </p:nvSpPr>
        <p:spPr>
          <a:xfrm>
            <a:off x="2122185" y="2312692"/>
            <a:ext cx="864260" cy="2333625"/>
          </a:xfrm>
          <a:prstGeom prst="rect">
            <a:avLst/>
          </a:prstGeom>
          <a:noFill/>
        </p:spPr>
        <p:txBody>
          <a:bodyPr wrap="square" rtlCol="0">
            <a:spAutoFit/>
          </a:bodyPr>
          <a:lstStyle>
            <a:defPPr>
              <a:defRPr lang="zh-CN"/>
            </a:defPPr>
            <a:lvl1pPr>
              <a:defRPr sz="7200">
                <a:solidFill>
                  <a:schemeClr val="bg1">
                    <a:lumMod val="85000"/>
                  </a:schemeClr>
                </a:solidFill>
              </a:defRPr>
            </a:lvl1pPr>
          </a:lstStyle>
          <a:p>
            <a:pPr algn="ctr"/>
            <a:r>
              <a:rPr lang="x-none" sz="8800" dirty="0">
                <a:solidFill>
                  <a:schemeClr val="bg1"/>
                </a:solidFill>
              </a:rPr>
              <a:t>2</a:t>
            </a:r>
            <a:endParaRPr lang="x-none" sz="8800" dirty="0">
              <a:solidFill>
                <a:schemeClr val="bg1"/>
              </a:solidFill>
            </a:endParaRPr>
          </a:p>
        </p:txBody>
      </p:sp>
      <p:sp>
        <p:nvSpPr>
          <p:cNvPr id="17" name="矩形: 圆角 16"/>
          <p:cNvSpPr/>
          <p:nvPr/>
        </p:nvSpPr>
        <p:spPr>
          <a:xfrm rot="18900000" flipH="1">
            <a:off x="1997838" y="2449856"/>
            <a:ext cx="1106110" cy="1106103"/>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flythrough/>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365760"/>
            </a:xfrm>
            <a:prstGeom prst="rect">
              <a:avLst/>
            </a:prstGeom>
            <a:noFill/>
          </p:spPr>
          <p:txBody>
            <a:bodyPr wrap="square" rtlCol="0">
              <a:spAutoFit/>
            </a:bodyPr>
            <a:lstStyle/>
            <a:p>
              <a:r>
                <a:rPr lang="x-none"/>
                <a:t>运动目标跟踪</a:t>
              </a:r>
              <a:endParaRPr lang="x-none"/>
            </a:p>
          </p:txBody>
        </p:sp>
      </p:grpSp>
      <p:sp>
        <p:nvSpPr>
          <p:cNvPr id="11" name="文本框 10"/>
          <p:cNvSpPr txBox="1"/>
          <p:nvPr/>
        </p:nvSpPr>
        <p:spPr>
          <a:xfrm>
            <a:off x="1600200" y="901065"/>
            <a:ext cx="9498330" cy="2560320"/>
          </a:xfrm>
          <a:prstGeom prst="rect">
            <a:avLst/>
          </a:prstGeom>
          <a:noFill/>
        </p:spPr>
        <p:txBody>
          <a:bodyPr wrap="square" rtlCol="0">
            <a:spAutoFit/>
          </a:bodyPr>
          <a:p>
            <a:pPr marL="285750" indent="-285750">
              <a:buClrTx/>
              <a:buFont typeface="Wingdings" charset="2"/>
              <a:buChar char=""/>
            </a:pPr>
            <a:r>
              <a:rPr lang="x-none" altLang="zh-CN" sz="2400"/>
              <a:t>原理：目标跟踪即等价于在连续的图像帧间创建基于位置、速度、形状、纹理、色彩等有关特征的对应匹配问题。</a:t>
            </a:r>
            <a:endParaRPr lang="x-none" altLang="zh-CN" sz="2400"/>
          </a:p>
          <a:p>
            <a:pPr marL="285750" indent="-285750">
              <a:buClrTx/>
              <a:buFont typeface="Wingdings" charset="2"/>
              <a:buChar char=""/>
            </a:pPr>
            <a:endParaRPr lang="x-none" altLang="zh-CN"/>
          </a:p>
          <a:p>
            <a:pPr marL="285750" indent="-285750">
              <a:buClrTx/>
              <a:buFont typeface="Wingdings" charset="2"/>
              <a:buChar char=""/>
            </a:pPr>
            <a:endParaRPr lang="x-none" altLang="zh-CN"/>
          </a:p>
          <a:p>
            <a:pPr marL="285750" indent="-285750">
              <a:buClrTx/>
              <a:buFont typeface="Wingdings" charset="2"/>
              <a:buChar char=""/>
            </a:pPr>
            <a:endParaRPr lang="x-none" altLang="zh-CN"/>
          </a:p>
          <a:p>
            <a:pPr indent="0">
              <a:buClrTx/>
              <a:buFont typeface="Wingdings" charset="2"/>
              <a:buChar char=""/>
            </a:pPr>
            <a:r>
              <a:rPr lang="x-none" altLang="zh-CN" sz="2400"/>
              <a:t>运动目标特征可以分为：</a:t>
            </a:r>
            <a:endParaRPr lang="x-none" altLang="zh-CN" sz="2400"/>
          </a:p>
          <a:p>
            <a:pPr indent="0">
              <a:buClrTx/>
              <a:buFont typeface="Wingdings" charset="2"/>
              <a:buNone/>
            </a:pPr>
            <a:endParaRPr lang="x-none" altLang="zh-CN"/>
          </a:p>
          <a:p>
            <a:pPr indent="0">
              <a:buClrTx/>
              <a:buFont typeface="Wingdings" charset="2"/>
              <a:buNone/>
            </a:pPr>
            <a:r>
              <a:rPr lang="x-none" altLang="zh-CN"/>
              <a:t>   </a:t>
            </a:r>
            <a:endParaRPr lang="x-none" altLang="zh-CN"/>
          </a:p>
        </p:txBody>
      </p:sp>
      <p:sp>
        <p:nvSpPr>
          <p:cNvPr id="12" name="文本框 11"/>
          <p:cNvSpPr txBox="1"/>
          <p:nvPr/>
        </p:nvSpPr>
        <p:spPr>
          <a:xfrm>
            <a:off x="1988820" y="3392805"/>
            <a:ext cx="7772400" cy="1920240"/>
          </a:xfrm>
          <a:prstGeom prst="rect">
            <a:avLst/>
          </a:prstGeom>
          <a:noFill/>
        </p:spPr>
        <p:txBody>
          <a:bodyPr wrap="square" rtlCol="0">
            <a:spAutoFit/>
          </a:bodyPr>
          <a:p>
            <a:pPr marL="285750" indent="-285750">
              <a:buClrTx/>
              <a:buFont typeface="Wingdings" charset="2"/>
              <a:buChar char=""/>
            </a:pPr>
            <a:r>
              <a:rPr lang="zh-CN" altLang="en-US" sz="2000"/>
              <a:t>像的视觉特征，如图像的轮廓、边缘、形状、纹理和区域等特征；</a:t>
            </a:r>
            <a:endParaRPr lang="zh-CN" altLang="en-US" sz="2000"/>
          </a:p>
          <a:p>
            <a:pPr marL="285750" indent="-285750">
              <a:buClrTx/>
              <a:buFont typeface="Wingdings" charset="2"/>
              <a:buChar char=""/>
            </a:pPr>
            <a:r>
              <a:rPr lang="zh-CN" altLang="en-US" sz="2000"/>
              <a:t>图像的统计特征，如颜色直方图、各种不变矩等特征；</a:t>
            </a:r>
            <a:endParaRPr lang="zh-CN" altLang="en-US" sz="2000"/>
          </a:p>
          <a:p>
            <a:pPr marL="285750" indent="-285750">
              <a:buClrTx/>
              <a:buFont typeface="Wingdings" charset="2"/>
              <a:buChar char=""/>
            </a:pPr>
            <a:r>
              <a:rPr lang="zh-CN" altLang="en-US" sz="2000"/>
              <a:t>图像变换系数特征，如傅立叶描述子、小波变换系数和自回归模型等特征；</a:t>
            </a:r>
            <a:endParaRPr lang="zh-CN" altLang="en-US" sz="2000"/>
          </a:p>
          <a:p>
            <a:pPr marL="285750" indent="-285750">
              <a:buClrTx/>
              <a:buFont typeface="Wingdings" charset="2"/>
              <a:buChar char=""/>
            </a:pPr>
            <a:r>
              <a:rPr lang="zh-CN" altLang="en-US" sz="2000"/>
              <a:t>图像的代数特征，如图像矩阵的奇异值分解等。</a:t>
            </a:r>
            <a:endParaRPr lang="zh-CN" altLang="en-US" sz="2000"/>
          </a:p>
        </p:txBody>
      </p:sp>
    </p:spTree>
  </p:cSld>
  <p:clrMapOvr>
    <a:masterClrMapping/>
  </p:clrMapOvr>
  <p:transition spd="med">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365760"/>
            </a:xfrm>
            <a:prstGeom prst="rect">
              <a:avLst/>
            </a:prstGeom>
            <a:noFill/>
          </p:spPr>
          <p:txBody>
            <a:bodyPr wrap="square" rtlCol="0">
              <a:spAutoFit/>
            </a:bodyPr>
            <a:lstStyle/>
            <a:p>
              <a:r>
                <a:rPr lang="x-none"/>
                <a:t>运动目标跟踪</a:t>
              </a:r>
              <a:endParaRPr lang="x-none"/>
            </a:p>
          </p:txBody>
        </p:sp>
      </p:grpSp>
      <p:sp>
        <p:nvSpPr>
          <p:cNvPr id="9" name="文本框 8"/>
          <p:cNvSpPr txBox="1"/>
          <p:nvPr/>
        </p:nvSpPr>
        <p:spPr>
          <a:xfrm>
            <a:off x="1474470" y="3838575"/>
            <a:ext cx="8835390" cy="822960"/>
          </a:xfrm>
          <a:prstGeom prst="rect">
            <a:avLst/>
          </a:prstGeom>
          <a:noFill/>
        </p:spPr>
        <p:txBody>
          <a:bodyPr wrap="square" rtlCol="0">
            <a:spAutoFit/>
          </a:bodyPr>
          <a:p>
            <a:r>
              <a:rPr lang="x-none" altLang="zh-CN" sz="2400"/>
              <a:t>图像匹配法：通过图像匹配法可以识别待跟踪的运动目标并且确定其相对位置。</a:t>
            </a:r>
            <a:endParaRPr lang="x-none" altLang="zh-CN" sz="2400"/>
          </a:p>
        </p:txBody>
      </p:sp>
      <p:sp>
        <p:nvSpPr>
          <p:cNvPr id="10" name="文本框 9"/>
          <p:cNvSpPr txBox="1"/>
          <p:nvPr/>
        </p:nvSpPr>
        <p:spPr>
          <a:xfrm>
            <a:off x="1417320" y="946785"/>
            <a:ext cx="8961120" cy="2348865"/>
          </a:xfrm>
          <a:prstGeom prst="rect">
            <a:avLst/>
          </a:prstGeom>
          <a:noFill/>
        </p:spPr>
        <p:txBody>
          <a:bodyPr wrap="square" rtlCol="0">
            <a:spAutoFit/>
          </a:bodyPr>
          <a:p>
            <a:r>
              <a:rPr lang="zh-CN" altLang="en-US" sz="2400"/>
              <a:t>目标跟踪方法--基于轮廓跟踪</a:t>
            </a:r>
            <a:endParaRPr lang="zh-CN" altLang="en-US" sz="2400"/>
          </a:p>
          <a:p>
            <a:endParaRPr lang="zh-CN" altLang="en-US"/>
          </a:p>
          <a:p>
            <a:endParaRPr lang="zh-CN" altLang="en-US"/>
          </a:p>
          <a:p>
            <a:r>
              <a:rPr lang="x-none" altLang="zh-CN" sz="2400"/>
              <a:t>通过运动目标检测，我们得到了运动目标的二值图像，就可以通过一个简单的二值图像闭合边界的轮廓跟踪算法来实现对运动目标的跟踪。</a:t>
            </a:r>
            <a:endParaRPr lang="x-none" altLang="zh-CN" sz="2400"/>
          </a:p>
        </p:txBody>
      </p:sp>
    </p:spTree>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365760"/>
            </a:xfrm>
            <a:prstGeom prst="rect">
              <a:avLst/>
            </a:prstGeom>
            <a:noFill/>
          </p:spPr>
          <p:txBody>
            <a:bodyPr wrap="square" rtlCol="0">
              <a:spAutoFit/>
            </a:bodyPr>
            <a:lstStyle/>
            <a:p>
              <a:r>
                <a:rPr lang="x-none"/>
                <a:t>实验结果及分析</a:t>
              </a:r>
              <a:endParaRPr lang="x-none"/>
            </a:p>
          </p:txBody>
        </p:sp>
      </p:grpSp>
      <p:pic>
        <p:nvPicPr>
          <p:cNvPr id="9" name="图片 8"/>
          <p:cNvPicPr>
            <a:picLocks noChangeAspect="1"/>
          </p:cNvPicPr>
          <p:nvPr/>
        </p:nvPicPr>
        <p:blipFill>
          <a:blip r:embed="rId1"/>
          <a:stretch>
            <a:fillRect/>
          </a:stretch>
        </p:blipFill>
        <p:spPr>
          <a:xfrm>
            <a:off x="2927985" y="469900"/>
            <a:ext cx="5163185" cy="4043680"/>
          </a:xfrm>
          <a:prstGeom prst="rect">
            <a:avLst/>
          </a:prstGeom>
        </p:spPr>
      </p:pic>
      <p:sp>
        <p:nvSpPr>
          <p:cNvPr id="10" name="文本框 9"/>
          <p:cNvSpPr txBox="1"/>
          <p:nvPr/>
        </p:nvSpPr>
        <p:spPr>
          <a:xfrm>
            <a:off x="2068830" y="4958715"/>
            <a:ext cx="8332470" cy="1005840"/>
          </a:xfrm>
          <a:prstGeom prst="rect">
            <a:avLst/>
          </a:prstGeom>
          <a:noFill/>
        </p:spPr>
        <p:txBody>
          <a:bodyPr wrap="square" rtlCol="0">
            <a:spAutoFit/>
          </a:bodyPr>
          <a:p>
            <a:r>
              <a:rPr lang="x-none" altLang="zh-CN" sz="2000"/>
              <a:t>分析：因为背景图的残影原因，导致跟踪了很多不存在的运动目标，而且当存在遮挡时，跟踪效果也比较差。</a:t>
            </a:r>
            <a:endParaRPr lang="x-none" altLang="zh-CN" sz="2000"/>
          </a:p>
          <a:p>
            <a:r>
              <a:rPr lang="x-none" altLang="zh-CN" sz="2000"/>
              <a:t>对遮挡问题，需要进一步结合卡尔曼滤波进行处理。</a:t>
            </a:r>
            <a:endParaRPr lang="x-none" altLang="zh-CN" sz="2000"/>
          </a:p>
        </p:txBody>
      </p:sp>
    </p:spTree>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318" y="-33800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flipH="1">
            <a:off x="-275789" y="-280336"/>
            <a:ext cx="2301188" cy="2301184"/>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flipH="1">
            <a:off x="514168" y="131367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1399622" y="1285248"/>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rot="18900000" flipH="1">
            <a:off x="-392637" y="1742929"/>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rot="18900000" flipH="1">
            <a:off x="-660002" y="2643715"/>
            <a:ext cx="2288802" cy="228879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rot="18900000" flipH="1">
            <a:off x="1676057" y="2915468"/>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rot="18900000" flipH="1">
            <a:off x="1290410" y="375445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rot="18900000" flipH="1">
            <a:off x="-300841" y="442832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rot="18900000" flipH="1">
            <a:off x="866137" y="5554075"/>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8900000" flipH="1">
            <a:off x="-281792" y="5808433"/>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753976" y="1697429"/>
            <a:ext cx="5792493" cy="1446550"/>
          </a:xfrm>
          <a:prstGeom prst="rect">
            <a:avLst/>
          </a:prstGeom>
          <a:noFill/>
        </p:spPr>
        <p:txBody>
          <a:bodyPr wrap="square" rtlCol="0">
            <a:spAutoFit/>
          </a:bodyPr>
          <a:lstStyle/>
          <a:p>
            <a:pPr algn="r"/>
            <a:r>
              <a:rPr lang="zh-CN" altLang="en-US" sz="8800" dirty="0">
                <a:solidFill>
                  <a:schemeClr val="accent1"/>
                </a:solidFill>
                <a:ea typeface="+mj-ea"/>
              </a:rPr>
              <a:t>谢谢观赏</a:t>
            </a:r>
          </a:p>
        </p:txBody>
      </p:sp>
      <p:cxnSp>
        <p:nvCxnSpPr>
          <p:cNvPr id="30" name="直接连接符 29"/>
          <p:cNvCxnSpPr/>
          <p:nvPr/>
        </p:nvCxnSpPr>
        <p:spPr>
          <a:xfrm>
            <a:off x="5920740" y="3005013"/>
            <a:ext cx="539876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964930" y="4051732"/>
            <a:ext cx="2429138" cy="518160"/>
          </a:xfrm>
          <a:prstGeom prst="rect">
            <a:avLst/>
          </a:prstGeom>
          <a:noFill/>
        </p:spPr>
        <p:txBody>
          <a:bodyPr wrap="square" rtlCol="0">
            <a:spAutoFit/>
          </a:bodyPr>
          <a:lstStyle/>
          <a:p>
            <a:pPr algn="r"/>
            <a:r>
              <a:rPr lang="zh-CN" altLang="en-US" sz="2800" dirty="0" smtClean="0">
                <a:latin typeface="+mj-ea"/>
                <a:ea typeface="+mj-ea"/>
              </a:rPr>
              <a:t>汇</a:t>
            </a:r>
            <a:r>
              <a:rPr lang="zh-CN" altLang="en-US" sz="2800" dirty="0">
                <a:latin typeface="+mj-ea"/>
                <a:ea typeface="+mj-ea"/>
              </a:rPr>
              <a:t>报</a:t>
            </a:r>
            <a:r>
              <a:rPr lang="zh-CN" altLang="en-US" sz="2800" dirty="0" smtClean="0">
                <a:latin typeface="+mj-ea"/>
                <a:ea typeface="+mj-ea"/>
              </a:rPr>
              <a:t>人：</a:t>
            </a:r>
            <a:r>
              <a:rPr lang="x-none" altLang="zh-CN" sz="2800" dirty="0" smtClean="0">
                <a:latin typeface="+mj-ea"/>
                <a:ea typeface="+mj-ea"/>
              </a:rPr>
              <a:t>张宁</a:t>
            </a:r>
            <a:endParaRPr lang="x-none" altLang="zh-CN" sz="2800" dirty="0" smtClean="0">
              <a:latin typeface="+mj-ea"/>
              <a:ea typeface="+mj-ea"/>
            </a:endParaRPr>
          </a:p>
        </p:txBody>
      </p:sp>
      <p:sp>
        <p:nvSpPr>
          <p:cNvPr id="25" name="矩形: 圆角 24"/>
          <p:cNvSpPr/>
          <p:nvPr/>
        </p:nvSpPr>
        <p:spPr>
          <a:xfrm rot="18900000" flipH="1">
            <a:off x="556414" y="6255536"/>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8900000" flipH="1">
            <a:off x="-398766" y="5691461"/>
            <a:ext cx="1199616" cy="1199612"/>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flythrough dir="out"/>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318" y="-33800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flipH="1">
            <a:off x="-275789" y="-280336"/>
            <a:ext cx="2301188" cy="2301184"/>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flipH="1">
            <a:off x="514168" y="131367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1399622" y="1285248"/>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rot="18900000" flipH="1">
            <a:off x="-392637" y="1742929"/>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rot="18900000" flipH="1">
            <a:off x="-660002" y="2643715"/>
            <a:ext cx="2288802" cy="228879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rot="18900000" flipH="1">
            <a:off x="1676057" y="2915468"/>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rot="18900000" flipH="1">
            <a:off x="1290410" y="375445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rot="18900000" flipH="1">
            <a:off x="-300841" y="442832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rot="18900000" flipH="1">
            <a:off x="866137" y="5554075"/>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8900000" flipH="1">
            <a:off x="-281792" y="5808433"/>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098280" y="1069897"/>
            <a:ext cx="2322458" cy="523220"/>
          </a:xfrm>
          <a:prstGeom prst="rect">
            <a:avLst/>
          </a:prstGeom>
          <a:noFill/>
        </p:spPr>
        <p:txBody>
          <a:bodyPr wrap="square" rtlCol="0">
            <a:spAutoFit/>
          </a:bodyPr>
          <a:lstStyle/>
          <a:p>
            <a:pPr algn="r"/>
            <a:r>
              <a:rPr lang="en-US" altLang="zh-CN" sz="2800" dirty="0">
                <a:solidFill>
                  <a:schemeClr val="accent2"/>
                </a:solidFill>
                <a:latin typeface="+mj-lt"/>
                <a:ea typeface="+mj-ea"/>
              </a:rPr>
              <a:t>contents</a:t>
            </a:r>
            <a:endParaRPr lang="zh-CN" altLang="en-US" sz="2800" dirty="0">
              <a:solidFill>
                <a:schemeClr val="accent2"/>
              </a:solidFill>
              <a:latin typeface="+mj-lt"/>
              <a:ea typeface="+mj-ea"/>
            </a:endParaRPr>
          </a:p>
        </p:txBody>
      </p:sp>
      <p:sp>
        <p:nvSpPr>
          <p:cNvPr id="28" name="文本框 27"/>
          <p:cNvSpPr txBox="1"/>
          <p:nvPr/>
        </p:nvSpPr>
        <p:spPr>
          <a:xfrm>
            <a:off x="7595403" y="287729"/>
            <a:ext cx="3874865" cy="830997"/>
          </a:xfrm>
          <a:prstGeom prst="rect">
            <a:avLst/>
          </a:prstGeom>
          <a:noFill/>
        </p:spPr>
        <p:txBody>
          <a:bodyPr wrap="square" rtlCol="0">
            <a:spAutoFit/>
          </a:bodyPr>
          <a:lstStyle/>
          <a:p>
            <a:pPr algn="r"/>
            <a:r>
              <a:rPr lang="zh-CN" altLang="en-US" sz="4800" dirty="0">
                <a:solidFill>
                  <a:schemeClr val="accent1"/>
                </a:solidFill>
                <a:latin typeface="+mj-ea"/>
                <a:ea typeface="+mj-ea"/>
              </a:rPr>
              <a:t>目录</a:t>
            </a:r>
          </a:p>
        </p:txBody>
      </p:sp>
      <p:cxnSp>
        <p:nvCxnSpPr>
          <p:cNvPr id="30" name="直接连接符 29"/>
          <p:cNvCxnSpPr/>
          <p:nvPr/>
        </p:nvCxnSpPr>
        <p:spPr>
          <a:xfrm>
            <a:off x="8302171" y="1054656"/>
            <a:ext cx="3017337"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矩形: 圆角 24"/>
          <p:cNvSpPr/>
          <p:nvPr/>
        </p:nvSpPr>
        <p:spPr>
          <a:xfrm rot="18900000" flipH="1">
            <a:off x="556414" y="6255536"/>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8900000" flipH="1">
            <a:off x="-398766" y="5691461"/>
            <a:ext cx="1199616" cy="1199612"/>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548937" y="1549575"/>
            <a:ext cx="1066800" cy="1200329"/>
          </a:xfrm>
          <a:prstGeom prst="rect">
            <a:avLst/>
          </a:prstGeom>
          <a:noFill/>
        </p:spPr>
        <p:txBody>
          <a:bodyPr wrap="square" rtlCol="0">
            <a:spAutoFit/>
          </a:bodyPr>
          <a:lstStyle/>
          <a:p>
            <a:r>
              <a:rPr lang="en-US" altLang="zh-CN" sz="7200" dirty="0">
                <a:solidFill>
                  <a:schemeClr val="bg1">
                    <a:lumMod val="85000"/>
                  </a:schemeClr>
                </a:solidFill>
              </a:rPr>
              <a:t>1</a:t>
            </a:r>
            <a:endParaRPr lang="zh-CN" altLang="en-US" sz="7200" dirty="0">
              <a:solidFill>
                <a:schemeClr val="bg1">
                  <a:lumMod val="85000"/>
                </a:schemeClr>
              </a:solidFill>
            </a:endParaRPr>
          </a:p>
        </p:txBody>
      </p:sp>
      <p:sp>
        <p:nvSpPr>
          <p:cNvPr id="14" name="文本框 13"/>
          <p:cNvSpPr txBox="1"/>
          <p:nvPr/>
        </p:nvSpPr>
        <p:spPr>
          <a:xfrm>
            <a:off x="8172450" y="2085413"/>
            <a:ext cx="3248288" cy="457200"/>
          </a:xfrm>
          <a:prstGeom prst="rect">
            <a:avLst/>
          </a:prstGeom>
          <a:noFill/>
        </p:spPr>
        <p:txBody>
          <a:bodyPr wrap="square" rtlCol="0">
            <a:spAutoFit/>
          </a:bodyPr>
          <a:lstStyle/>
          <a:p>
            <a:pPr algn="r"/>
            <a:r>
              <a:rPr lang="x-none" sz="2400"/>
              <a:t>运动目标检测</a:t>
            </a:r>
            <a:endParaRPr lang="x-none" sz="2400"/>
          </a:p>
        </p:txBody>
      </p:sp>
      <p:sp>
        <p:nvSpPr>
          <p:cNvPr id="43" name="文本框 42"/>
          <p:cNvSpPr txBox="1"/>
          <p:nvPr/>
        </p:nvSpPr>
        <p:spPr>
          <a:xfrm>
            <a:off x="9548937" y="2828219"/>
            <a:ext cx="1066800" cy="1200329"/>
          </a:xfrm>
          <a:prstGeom prst="rect">
            <a:avLst/>
          </a:prstGeom>
          <a:noFill/>
        </p:spPr>
        <p:txBody>
          <a:bodyPr wrap="square" rtlCol="0">
            <a:spAutoFit/>
          </a:bodyPr>
          <a:lstStyle/>
          <a:p>
            <a:r>
              <a:rPr lang="en-US" altLang="zh-CN" sz="7200" dirty="0">
                <a:solidFill>
                  <a:schemeClr val="bg1">
                    <a:lumMod val="85000"/>
                  </a:schemeClr>
                </a:solidFill>
              </a:rPr>
              <a:t>2</a:t>
            </a:r>
            <a:endParaRPr lang="zh-CN" altLang="en-US" sz="7200" dirty="0">
              <a:solidFill>
                <a:schemeClr val="bg1">
                  <a:lumMod val="85000"/>
                </a:schemeClr>
              </a:solidFill>
            </a:endParaRPr>
          </a:p>
        </p:txBody>
      </p:sp>
      <p:sp>
        <p:nvSpPr>
          <p:cNvPr id="44" name="文本框 43"/>
          <p:cNvSpPr txBox="1"/>
          <p:nvPr/>
        </p:nvSpPr>
        <p:spPr>
          <a:xfrm>
            <a:off x="8172450" y="3364057"/>
            <a:ext cx="3248288" cy="457200"/>
          </a:xfrm>
          <a:prstGeom prst="rect">
            <a:avLst/>
          </a:prstGeom>
          <a:noFill/>
        </p:spPr>
        <p:txBody>
          <a:bodyPr wrap="square" rtlCol="0">
            <a:spAutoFit/>
          </a:bodyPr>
          <a:lstStyle/>
          <a:p>
            <a:pPr algn="r"/>
            <a:r>
              <a:rPr lang="x-none" sz="2400" dirty="0">
                <a:latin typeface="+mj-ea"/>
                <a:ea typeface="+mj-ea"/>
              </a:rPr>
              <a:t>运动目标跟踪</a:t>
            </a:r>
            <a:endParaRPr lang="x-none"/>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250"/>
                                        <p:tgtEl>
                                          <p:spTgt spid="30"/>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ppt_x"/>
                                          </p:val>
                                        </p:tav>
                                        <p:tav tm="100000">
                                          <p:val>
                                            <p:strVal val="#ppt_x"/>
                                          </p:val>
                                        </p:tav>
                                      </p:tavLst>
                                    </p:anim>
                                    <p:anim calcmode="lin" valueType="num">
                                      <p:cBhvr additive="base">
                                        <p:cTn id="11" dur="500" fill="hold"/>
                                        <p:tgtEl>
                                          <p:spTgt spid="28"/>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decel="10000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1+#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anim calcmode="lin" valueType="num">
                                      <p:cBhvr>
                                        <p:cTn id="25" dur="250" fill="hold"/>
                                        <p:tgtEl>
                                          <p:spTgt spid="14"/>
                                        </p:tgtEl>
                                        <p:attrNameLst>
                                          <p:attrName>ppt_x</p:attrName>
                                        </p:attrNameLst>
                                      </p:cBhvr>
                                      <p:tavLst>
                                        <p:tav tm="0">
                                          <p:val>
                                            <p:strVal val="#ppt_x"/>
                                          </p:val>
                                        </p:tav>
                                        <p:tav tm="100000">
                                          <p:val>
                                            <p:strVal val="#ppt_x"/>
                                          </p:val>
                                        </p:tav>
                                      </p:tavLst>
                                    </p:anim>
                                    <p:anim calcmode="lin" valueType="num">
                                      <p:cBhvr>
                                        <p:cTn id="26"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1+#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par>
                                <p:cTn id="33" presetID="42" presetClass="entr" presetSubtype="0" fill="hold" grpId="0" nodeType="withEffect">
                                  <p:stCondLst>
                                    <p:cond delay="25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250"/>
                                        <p:tgtEl>
                                          <p:spTgt spid="44"/>
                                        </p:tgtEl>
                                      </p:cBhvr>
                                    </p:animEffect>
                                    <p:anim calcmode="lin" valueType="num">
                                      <p:cBhvr>
                                        <p:cTn id="36" dur="250" fill="hold"/>
                                        <p:tgtEl>
                                          <p:spTgt spid="44"/>
                                        </p:tgtEl>
                                        <p:attrNameLst>
                                          <p:attrName>ppt_x</p:attrName>
                                        </p:attrNameLst>
                                      </p:cBhvr>
                                      <p:tavLst>
                                        <p:tav tm="0">
                                          <p:val>
                                            <p:strVal val="#ppt_x"/>
                                          </p:val>
                                        </p:tav>
                                        <p:tav tm="100000">
                                          <p:val>
                                            <p:strVal val="#ppt_x"/>
                                          </p:val>
                                        </p:tav>
                                      </p:tavLst>
                                    </p:anim>
                                    <p:anim calcmode="lin" valueType="num">
                                      <p:cBhvr>
                                        <p:cTn id="37" dur="25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p:bldP spid="15" grpId="0"/>
      <p:bldP spid="14" grpId="0"/>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261" y="2642022"/>
            <a:ext cx="4211957" cy="579120"/>
          </a:xfrm>
          <a:prstGeom prst="rect">
            <a:avLst/>
          </a:prstGeom>
          <a:noFill/>
        </p:spPr>
        <p:txBody>
          <a:bodyPr wrap="square" rtlCol="0">
            <a:spAutoFit/>
          </a:bodyPr>
          <a:lstStyle/>
          <a:p>
            <a:r>
              <a:rPr lang="x-none" sz="3200" dirty="0">
                <a:latin typeface="+mj-ea"/>
                <a:ea typeface="+mj-ea"/>
              </a:rPr>
              <a:t>运动目标检测</a:t>
            </a:r>
            <a:endParaRPr lang="x-none"/>
          </a:p>
        </p:txBody>
      </p:sp>
      <p:grpSp>
        <p:nvGrpSpPr>
          <p:cNvPr id="10"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a:off x="1327581" y="1922264"/>
            <a:ext cx="2362983" cy="2314356"/>
            <a:chOff x="1327581" y="1922264"/>
            <a:chExt cx="2362983" cy="2314356"/>
          </a:xfrm>
        </p:grpSpPr>
        <p:sp>
          <p:nvSpPr>
            <p:cNvPr id="2" name="矩形: 圆角 1"/>
            <p:cNvSpPr/>
            <p:nvPr/>
          </p:nvSpPr>
          <p:spPr>
            <a:xfrm rot="18900000" flipH="1">
              <a:off x="1327581" y="2215861"/>
              <a:ext cx="1163776" cy="1163773"/>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圆角 2"/>
            <p:cNvSpPr/>
            <p:nvPr/>
          </p:nvSpPr>
          <p:spPr>
            <a:xfrm rot="18900000" flipH="1">
              <a:off x="2135134" y="1922264"/>
              <a:ext cx="1360649" cy="1360645"/>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1683462" y="2892800"/>
              <a:ext cx="1343823" cy="134382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584454" y="2790685"/>
              <a:ext cx="1106110" cy="1106103"/>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文本框 5"/>
          <p:cNvSpPr txBox="1"/>
          <p:nvPr/>
        </p:nvSpPr>
        <p:spPr>
          <a:xfrm>
            <a:off x="2122185" y="2312692"/>
            <a:ext cx="864260" cy="1446550"/>
          </a:xfrm>
          <a:prstGeom prst="rect">
            <a:avLst/>
          </a:prstGeom>
          <a:noFill/>
        </p:spPr>
        <p:txBody>
          <a:bodyPr wrap="square" rtlCol="0">
            <a:spAutoFit/>
          </a:bodyPr>
          <a:lstStyle>
            <a:defPPr>
              <a:defRPr lang="zh-CN"/>
            </a:defPPr>
            <a:lvl1pPr>
              <a:defRPr sz="7200">
                <a:solidFill>
                  <a:schemeClr val="bg1">
                    <a:lumMod val="85000"/>
                  </a:schemeClr>
                </a:solidFill>
              </a:defRPr>
            </a:lvl1pPr>
          </a:lstStyle>
          <a:p>
            <a:pPr algn="ctr"/>
            <a:r>
              <a:rPr lang="en-US" altLang="zh-CN" sz="8800" dirty="0">
                <a:solidFill>
                  <a:schemeClr val="bg1"/>
                </a:solidFill>
              </a:rPr>
              <a:t>1</a:t>
            </a:r>
            <a:endParaRPr lang="zh-CN" altLang="en-US" sz="8800" dirty="0">
              <a:solidFill>
                <a:schemeClr val="bg1"/>
              </a:solidFill>
            </a:endParaRPr>
          </a:p>
        </p:txBody>
      </p:sp>
      <p:sp>
        <p:nvSpPr>
          <p:cNvPr id="17" name="矩形: 圆角 16"/>
          <p:cNvSpPr/>
          <p:nvPr/>
        </p:nvSpPr>
        <p:spPr>
          <a:xfrm rot="18900000" flipH="1">
            <a:off x="1997838" y="2449856"/>
            <a:ext cx="1106110" cy="1106103"/>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flythrough/>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13069" y="-120985"/>
            <a:ext cx="4681468" cy="936732"/>
            <a:chOff x="-213069" y="-120985"/>
            <a:chExt cx="4681468" cy="936732"/>
          </a:xfrm>
        </p:grpSpPr>
        <p:grpSp>
          <p:nvGrpSpPr>
            <p:cNvPr id="2" name="组合 1"/>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3" name="矩形: 圆角 2"/>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6"/>
            <p:cNvSpPr txBox="1"/>
            <p:nvPr/>
          </p:nvSpPr>
          <p:spPr>
            <a:xfrm>
              <a:off x="897885" y="265195"/>
              <a:ext cx="3570514" cy="365760"/>
            </a:xfrm>
            <a:prstGeom prst="rect">
              <a:avLst/>
            </a:prstGeom>
            <a:noFill/>
          </p:spPr>
          <p:txBody>
            <a:bodyPr wrap="square" rtlCol="0">
              <a:spAutoFit/>
            </a:bodyPr>
            <a:lstStyle/>
            <a:p>
              <a:r>
                <a:rPr lang="x-none"/>
                <a:t>运动目标检测及跟踪</a:t>
              </a:r>
              <a:endParaRPr lang="x-none"/>
            </a:p>
          </p:txBody>
        </p:sp>
      </p:grpSp>
      <p:sp>
        <p:nvSpPr>
          <p:cNvPr id="8" name="文本框 7"/>
          <p:cNvSpPr txBox="1"/>
          <p:nvPr/>
        </p:nvSpPr>
        <p:spPr>
          <a:xfrm>
            <a:off x="944880" y="968375"/>
            <a:ext cx="10298430" cy="3078480"/>
          </a:xfrm>
          <a:prstGeom prst="rect">
            <a:avLst/>
          </a:prstGeom>
          <a:noFill/>
        </p:spPr>
        <p:txBody>
          <a:bodyPr wrap="square" rtlCol="0">
            <a:spAutoFit/>
          </a:bodyPr>
          <a:p>
            <a:r>
              <a:rPr lang="x-none" altLang="zh-CN" sz="2800"/>
              <a:t>运动目标检测（前景背景分离）</a:t>
            </a:r>
            <a:endParaRPr lang="x-none" altLang="zh-CN" sz="2800"/>
          </a:p>
          <a:p>
            <a:endParaRPr lang="x-none" altLang="zh-CN" sz="2800"/>
          </a:p>
          <a:p>
            <a:pPr marL="457200" indent="-457200">
              <a:buClrTx/>
              <a:buFont typeface="Wingdings" charset="2"/>
              <a:buChar char=""/>
            </a:pPr>
            <a:r>
              <a:rPr lang="x-none" altLang="zh-CN" sz="2800"/>
              <a:t>以像素为特征的方法</a:t>
            </a:r>
            <a:endParaRPr lang="x-none" altLang="zh-CN" sz="2800"/>
          </a:p>
          <a:p>
            <a:pPr marL="457200" indent="-457200">
              <a:buClrTx/>
              <a:buFont typeface="Wingdings" charset="2"/>
              <a:buChar char=""/>
            </a:pPr>
            <a:r>
              <a:rPr lang="x-none" altLang="zh-CN" sz="2800"/>
              <a:t>以纹理为特征的方法</a:t>
            </a:r>
            <a:endParaRPr lang="x-none" altLang="zh-CN" sz="2800"/>
          </a:p>
          <a:p>
            <a:pPr marL="457200" indent="-457200">
              <a:buClrTx/>
              <a:buFont typeface="东文宋体" charset="0"/>
              <a:buChar char="☆"/>
            </a:pPr>
            <a:endParaRPr lang="x-none" altLang="zh-CN" sz="2800"/>
          </a:p>
          <a:p>
            <a:pPr marL="457200" indent="-457200">
              <a:buClrTx/>
              <a:buFont typeface="东文宋体" charset="0"/>
              <a:buChar char="☆"/>
            </a:pPr>
            <a:endParaRPr lang="x-none" altLang="zh-CN" sz="2800"/>
          </a:p>
          <a:p>
            <a:pPr marL="457200" indent="-457200">
              <a:buClrTx/>
              <a:buFont typeface="东文宋体" charset="0"/>
              <a:buChar char="☆"/>
            </a:pPr>
            <a:endParaRPr lang="x-none" altLang="zh-CN" sz="2800"/>
          </a:p>
        </p:txBody>
      </p:sp>
      <p:sp>
        <p:nvSpPr>
          <p:cNvPr id="9" name="文本框 8"/>
          <p:cNvSpPr txBox="1"/>
          <p:nvPr/>
        </p:nvSpPr>
        <p:spPr>
          <a:xfrm>
            <a:off x="1120140" y="3108325"/>
            <a:ext cx="10092690" cy="3385185"/>
          </a:xfrm>
          <a:prstGeom prst="rect">
            <a:avLst/>
          </a:prstGeom>
          <a:noFill/>
        </p:spPr>
        <p:txBody>
          <a:bodyPr wrap="square" rtlCol="0">
            <a:spAutoFit/>
          </a:bodyPr>
          <a:p>
            <a:r>
              <a:rPr lang="zh-CN" altLang="en-US" sz="2400"/>
              <a:t>      像素方法假设的基础是背景建模，即建立背景像素的模型，符合该模型的像素判断为背景并且作为新的输入对背景进一步更新，不符合该模型的像素点判断为前景（即运动目标）</a:t>
            </a:r>
            <a:endParaRPr lang="zh-CN" altLang="en-US" sz="2400"/>
          </a:p>
          <a:p>
            <a:r>
              <a:rPr lang="zh-CN" altLang="en-US" sz="2400"/>
              <a:t>主流的前景检测方法包括</a:t>
            </a:r>
            <a:r>
              <a:rPr lang="x-none" altLang="zh-CN" sz="2400"/>
              <a:t>：</a:t>
            </a:r>
            <a:endParaRPr lang="x-none" altLang="zh-CN" sz="2400"/>
          </a:p>
          <a:p>
            <a:endParaRPr lang="x-none" altLang="zh-CN" sz="2400"/>
          </a:p>
          <a:p>
            <a:pPr marL="285750" indent="-285750">
              <a:buClrTx/>
              <a:buFont typeface="Wingdings" charset="2"/>
              <a:buChar char=""/>
            </a:pPr>
            <a:r>
              <a:rPr lang="x-none" altLang="zh-CN" sz="2000"/>
              <a:t>静态差分</a:t>
            </a:r>
            <a:endParaRPr lang="x-none" altLang="zh-CN" sz="2000"/>
          </a:p>
          <a:p>
            <a:pPr marL="285750" indent="-285750">
              <a:buClrTx/>
              <a:buFont typeface="Wingdings" charset="2"/>
              <a:buChar char=""/>
            </a:pPr>
            <a:r>
              <a:rPr lang="x-none" altLang="zh-CN" sz="2000"/>
              <a:t>CodeBook方法</a:t>
            </a:r>
            <a:endParaRPr lang="x-none" altLang="zh-CN" sz="2000"/>
          </a:p>
          <a:p>
            <a:pPr marL="285750" indent="-285750">
              <a:buClrTx/>
              <a:buFont typeface="Wingdings" charset="2"/>
              <a:buChar char=""/>
            </a:pPr>
            <a:r>
              <a:rPr lang="x-none" altLang="zh-CN" sz="2000"/>
              <a:t>高斯背景建模</a:t>
            </a:r>
            <a:endParaRPr lang="x-none" altLang="zh-CN" sz="2000"/>
          </a:p>
          <a:p>
            <a:pPr marL="285750" indent="-285750">
              <a:buClrTx/>
              <a:buFont typeface="Wingdings" charset="2"/>
              <a:buChar char=""/>
            </a:pPr>
            <a:r>
              <a:rPr lang="x-none" altLang="zh-CN" sz="2000"/>
              <a:t>VIBE方法</a:t>
            </a:r>
            <a:endParaRPr lang="x-none" altLang="zh-CN" sz="200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13069" y="-120985"/>
            <a:ext cx="4681468" cy="936732"/>
            <a:chOff x="-213069" y="-120985"/>
            <a:chExt cx="4681468" cy="936732"/>
          </a:xfrm>
        </p:grpSpPr>
        <p:grpSp>
          <p:nvGrpSpPr>
            <p:cNvPr id="2" name="组合 1"/>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3" name="矩形: 圆角 2"/>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6"/>
            <p:cNvSpPr txBox="1"/>
            <p:nvPr/>
          </p:nvSpPr>
          <p:spPr>
            <a:xfrm>
              <a:off x="897885" y="265195"/>
              <a:ext cx="3570514" cy="365760"/>
            </a:xfrm>
            <a:prstGeom prst="rect">
              <a:avLst/>
            </a:prstGeom>
            <a:noFill/>
          </p:spPr>
          <p:txBody>
            <a:bodyPr wrap="square" rtlCol="0">
              <a:spAutoFit/>
            </a:bodyPr>
            <a:lstStyle/>
            <a:p>
              <a:r>
                <a:rPr lang="x-none"/>
                <a:t>运动目标检测及跟踪</a:t>
              </a:r>
              <a:endParaRPr lang="x-none"/>
            </a:p>
          </p:txBody>
        </p:sp>
      </p:grpSp>
      <p:sp>
        <p:nvSpPr>
          <p:cNvPr id="15" name="文本框 14"/>
          <p:cNvSpPr txBox="1"/>
          <p:nvPr/>
        </p:nvSpPr>
        <p:spPr>
          <a:xfrm>
            <a:off x="1154430" y="913765"/>
            <a:ext cx="10858500" cy="4602480"/>
          </a:xfrm>
          <a:prstGeom prst="rect">
            <a:avLst/>
          </a:prstGeom>
          <a:noFill/>
        </p:spPr>
        <p:txBody>
          <a:bodyPr wrap="square" rtlCol="0">
            <a:spAutoFit/>
          </a:bodyPr>
          <a:p>
            <a:pPr marL="285750" indent="-285750">
              <a:buClrTx/>
              <a:buFont typeface="Arial" panose="02080604020202020204" charset="0"/>
              <a:buChar char="•"/>
            </a:pPr>
            <a:r>
              <a:rPr lang="x-none" altLang="zh-CN" sz="2800"/>
              <a:t>静态差分</a:t>
            </a:r>
            <a:endParaRPr lang="x-none" altLang="zh-CN" sz="2800"/>
          </a:p>
          <a:p>
            <a:pPr indent="0">
              <a:buClrTx/>
              <a:buFont typeface="Arial" panose="02080604020202020204" charset="0"/>
              <a:buNone/>
            </a:pPr>
            <a:endParaRPr lang="x-none" altLang="zh-CN" sz="2800"/>
          </a:p>
          <a:p>
            <a:r>
              <a:rPr lang="x-none" altLang="zh-CN"/>
              <a:t>    </a:t>
            </a:r>
            <a:r>
              <a:rPr lang="x-none" altLang="zh-CN" sz="2400"/>
              <a:t>以视频首帧或者手动选取视频中不存在目标的场景帧作为参考帧，简单通过视频帧减去参考帧即得到运动的目标区域。这种方法优点在于很容易理解，缺点是无法表述场景的更新，当发生较大的变化时（比如光照、抖动、背景较大变化）结果会有很大误差。</a:t>
            </a:r>
            <a:endParaRPr lang="x-none" altLang="zh-CN" sz="2400"/>
          </a:p>
          <a:p>
            <a:r>
              <a:rPr lang="x-none" altLang="zh-CN" sz="2400"/>
              <a:t>   静态差分可以表述为：</a:t>
            </a:r>
            <a:endParaRPr lang="x-none" altLang="zh-CN" sz="2400"/>
          </a:p>
          <a:p>
            <a:endParaRPr lang="x-none" altLang="zh-CN" sz="2400"/>
          </a:p>
          <a:p>
            <a:endParaRPr lang="x-none" altLang="zh-CN" sz="2400"/>
          </a:p>
          <a:p>
            <a:endParaRPr lang="x-none" altLang="zh-CN" sz="2400"/>
          </a:p>
          <a:p>
            <a:r>
              <a:rPr lang="x-none" altLang="zh-CN" sz="2400"/>
              <a:t> 其中Pi,j为原始视频像素值，Refi,j为参考帧，Subi,j 为差分结果，t为差分阈值。</a:t>
            </a:r>
            <a:endParaRPr lang="x-none" altLang="zh-CN" sz="2400"/>
          </a:p>
          <a:p>
            <a:endParaRPr lang="x-none" altLang="zh-CN" sz="2400"/>
          </a:p>
        </p:txBody>
      </p:sp>
      <p:pic>
        <p:nvPicPr>
          <p:cNvPr id="9" name="图片 8"/>
          <p:cNvPicPr>
            <a:picLocks noChangeAspect="1"/>
          </p:cNvPicPr>
          <p:nvPr/>
        </p:nvPicPr>
        <p:blipFill>
          <a:blip r:embed="rId1"/>
          <a:stretch>
            <a:fillRect/>
          </a:stretch>
        </p:blipFill>
        <p:spPr>
          <a:xfrm>
            <a:off x="3359785" y="3691890"/>
            <a:ext cx="4262120" cy="822960"/>
          </a:xfrm>
          <a:prstGeom prst="rect">
            <a:avLst/>
          </a:prstGeom>
        </p:spPr>
      </p:pic>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13069" y="-120985"/>
            <a:ext cx="4681468" cy="936732"/>
            <a:chOff x="-213069" y="-120985"/>
            <a:chExt cx="4681468" cy="936732"/>
          </a:xfrm>
        </p:grpSpPr>
        <p:grpSp>
          <p:nvGrpSpPr>
            <p:cNvPr id="2" name="组合 1"/>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3" name="矩形: 圆角 2"/>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6"/>
            <p:cNvSpPr txBox="1"/>
            <p:nvPr/>
          </p:nvSpPr>
          <p:spPr>
            <a:xfrm>
              <a:off x="897885" y="265195"/>
              <a:ext cx="3570514" cy="365760"/>
            </a:xfrm>
            <a:prstGeom prst="rect">
              <a:avLst/>
            </a:prstGeom>
            <a:noFill/>
          </p:spPr>
          <p:txBody>
            <a:bodyPr wrap="square" rtlCol="0">
              <a:spAutoFit/>
            </a:bodyPr>
            <a:lstStyle/>
            <a:p>
              <a:r>
                <a:rPr lang="x-none"/>
                <a:t>运动目标检测及跟踪</a:t>
              </a:r>
              <a:endParaRPr lang="x-none"/>
            </a:p>
          </p:txBody>
        </p:sp>
      </p:grpSp>
      <p:sp>
        <p:nvSpPr>
          <p:cNvPr id="15" name="文本框 14"/>
          <p:cNvSpPr txBox="1"/>
          <p:nvPr/>
        </p:nvSpPr>
        <p:spPr>
          <a:xfrm>
            <a:off x="1154430" y="913765"/>
            <a:ext cx="8366760" cy="3840480"/>
          </a:xfrm>
          <a:prstGeom prst="rect">
            <a:avLst/>
          </a:prstGeom>
          <a:noFill/>
        </p:spPr>
        <p:txBody>
          <a:bodyPr wrap="square" rtlCol="0">
            <a:spAutoFit/>
          </a:bodyPr>
          <a:p>
            <a:pPr marL="285750" indent="-285750">
              <a:buClrTx/>
              <a:buFont typeface="Wingdings" charset="2"/>
              <a:buChar char=""/>
            </a:pPr>
            <a:r>
              <a:rPr lang="x-none" altLang="zh-CN" sz="2400"/>
              <a:t>运动检测</a:t>
            </a:r>
            <a:endParaRPr lang="x-none" altLang="zh-CN" sz="2400"/>
          </a:p>
          <a:p>
            <a:endParaRPr lang="x-none" altLang="zh-CN"/>
          </a:p>
          <a:p>
            <a:endParaRPr lang="x-none" altLang="zh-CN" sz="2400"/>
          </a:p>
          <a:p>
            <a:endParaRPr lang="x-none" altLang="zh-CN" sz="2400"/>
          </a:p>
          <a:p>
            <a:r>
              <a:rPr lang="x-none" altLang="zh-CN" sz="2400"/>
              <a:t>思路：先得到背景图像，然后将输入图像减去背景图像从而得到前景图像</a:t>
            </a:r>
            <a:endParaRPr lang="x-none" altLang="zh-CN" sz="2400"/>
          </a:p>
          <a:p>
            <a:endParaRPr lang="x-none" altLang="zh-CN"/>
          </a:p>
          <a:p>
            <a:endParaRPr lang="x-none" altLang="zh-CN"/>
          </a:p>
          <a:p>
            <a:endParaRPr lang="x-none" altLang="zh-CN" sz="2400"/>
          </a:p>
          <a:p>
            <a:endParaRPr lang="x-none" altLang="zh-CN" sz="2400"/>
          </a:p>
          <a:p>
            <a:r>
              <a:rPr lang="x-none" altLang="zh-CN" sz="2400"/>
              <a:t>主要针对场景的背景相对固定，而前景变化较大。</a:t>
            </a:r>
            <a:endParaRPr lang="x-none" altLang="zh-CN" sz="2400"/>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365760"/>
            </a:xfrm>
            <a:prstGeom prst="rect">
              <a:avLst/>
            </a:prstGeom>
            <a:noFill/>
          </p:spPr>
          <p:txBody>
            <a:bodyPr wrap="square" rtlCol="0">
              <a:spAutoFit/>
            </a:bodyPr>
            <a:lstStyle/>
            <a:p>
              <a:r>
                <a:rPr lang="x-none"/>
                <a:t>背景差法</a:t>
              </a:r>
              <a:endParaRPr lang="x-none"/>
            </a:p>
          </p:txBody>
        </p:sp>
      </p:grpSp>
      <p:sp>
        <p:nvSpPr>
          <p:cNvPr id="15" name="文本框 14"/>
          <p:cNvSpPr txBox="1"/>
          <p:nvPr/>
        </p:nvSpPr>
        <p:spPr>
          <a:xfrm>
            <a:off x="1623060" y="1336675"/>
            <a:ext cx="8572500" cy="822960"/>
          </a:xfrm>
          <a:prstGeom prst="rect">
            <a:avLst/>
          </a:prstGeom>
          <a:noFill/>
        </p:spPr>
        <p:txBody>
          <a:bodyPr wrap="square" rtlCol="0">
            <a:spAutoFit/>
          </a:bodyPr>
          <a:p>
            <a:pPr marL="342900" indent="-342900">
              <a:buClrTx/>
              <a:buFont typeface="Wingdings" charset="2"/>
              <a:buChar char=""/>
            </a:pPr>
            <a:r>
              <a:rPr lang="x-none" altLang="zh-CN" sz="2400"/>
              <a:t>原理：计算当前图像与背景图像的逐像素的灰度差，再通过设置阀值来确定运动前景区域。</a:t>
            </a:r>
            <a:endParaRPr lang="x-none" altLang="zh-CN" sz="2400"/>
          </a:p>
        </p:txBody>
      </p:sp>
      <p:sp>
        <p:nvSpPr>
          <p:cNvPr id="17" name="文本框 16"/>
          <p:cNvSpPr txBox="1"/>
          <p:nvPr/>
        </p:nvSpPr>
        <p:spPr>
          <a:xfrm>
            <a:off x="1691640" y="2879725"/>
            <a:ext cx="8389620" cy="1554480"/>
          </a:xfrm>
          <a:prstGeom prst="rect">
            <a:avLst/>
          </a:prstGeom>
          <a:noFill/>
        </p:spPr>
        <p:txBody>
          <a:bodyPr wrap="square" rtlCol="0">
            <a:spAutoFit/>
          </a:bodyPr>
          <a:p>
            <a:pPr marL="285750" indent="-285750">
              <a:buClrTx/>
              <a:buFont typeface="Wingdings" charset="2"/>
              <a:buChar char=""/>
            </a:pPr>
            <a:r>
              <a:rPr lang="x-none" altLang="zh-CN" sz="2400"/>
              <a:t>背景图的选取？</a:t>
            </a:r>
            <a:endParaRPr lang="x-none" altLang="zh-CN" sz="2400"/>
          </a:p>
          <a:p>
            <a:pPr marL="285750" indent="-285750">
              <a:buClrTx/>
              <a:buFont typeface="Wingdings" charset="2"/>
              <a:buChar char=""/>
            </a:pPr>
            <a:endParaRPr lang="x-none" altLang="zh-CN" sz="2400"/>
          </a:p>
          <a:p>
            <a:pPr indent="0">
              <a:buClrTx/>
              <a:buFont typeface="Wingdings" charset="2"/>
              <a:buNone/>
            </a:pPr>
            <a:r>
              <a:rPr lang="x-none" altLang="zh-CN" sz="2400"/>
              <a:t>以第一帧图像作为背景图进行初始化后续不断对背景图进行更新。</a:t>
            </a:r>
            <a:endParaRPr lang="x-none" altLang="zh-CN" sz="240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365760"/>
            </a:xfrm>
            <a:prstGeom prst="rect">
              <a:avLst/>
            </a:prstGeom>
            <a:noFill/>
          </p:spPr>
          <p:txBody>
            <a:bodyPr wrap="square" rtlCol="0">
              <a:spAutoFit/>
            </a:bodyPr>
            <a:lstStyle/>
            <a:p>
              <a:r>
                <a:rPr lang="x-none"/>
                <a:t>算法流程</a:t>
              </a:r>
              <a:endParaRPr lang="x-none"/>
            </a:p>
          </p:txBody>
        </p:sp>
      </p:grpSp>
      <p:sp>
        <p:nvSpPr>
          <p:cNvPr id="9" name="矩形 8"/>
          <p:cNvSpPr/>
          <p:nvPr/>
        </p:nvSpPr>
        <p:spPr>
          <a:xfrm>
            <a:off x="4035425" y="731520"/>
            <a:ext cx="2972435" cy="537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第一帧作为背景图初始化</a:t>
            </a:r>
            <a:endParaRPr lang="x-none" altLang="zh-CN">
              <a:solidFill>
                <a:schemeClr val="tx1"/>
              </a:solidFill>
            </a:endParaRPr>
          </a:p>
        </p:txBody>
      </p:sp>
      <p:sp>
        <p:nvSpPr>
          <p:cNvPr id="10" name="矩形 9"/>
          <p:cNvSpPr/>
          <p:nvPr/>
        </p:nvSpPr>
        <p:spPr>
          <a:xfrm>
            <a:off x="4048125" y="1750060"/>
            <a:ext cx="2972435" cy="537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先高斯滤波，以平滑图像</a:t>
            </a:r>
            <a:endParaRPr lang="x-none" altLang="zh-CN">
              <a:solidFill>
                <a:schemeClr val="tx1"/>
              </a:solidFill>
            </a:endParaRPr>
          </a:p>
        </p:txBody>
      </p:sp>
      <p:sp>
        <p:nvSpPr>
          <p:cNvPr id="11" name="矩形 10"/>
          <p:cNvSpPr/>
          <p:nvPr/>
        </p:nvSpPr>
        <p:spPr>
          <a:xfrm>
            <a:off x="4059555" y="2790190"/>
            <a:ext cx="2972435" cy="537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当前帧跟背景图相减，得到灰度差值</a:t>
            </a:r>
            <a:endParaRPr lang="x-none" altLang="zh-CN">
              <a:solidFill>
                <a:schemeClr val="tx1"/>
              </a:solidFill>
            </a:endParaRPr>
          </a:p>
        </p:txBody>
      </p:sp>
      <p:sp>
        <p:nvSpPr>
          <p:cNvPr id="12" name="矩形 11"/>
          <p:cNvSpPr/>
          <p:nvPr/>
        </p:nvSpPr>
        <p:spPr>
          <a:xfrm>
            <a:off x="4059555" y="3818890"/>
            <a:ext cx="2972435" cy="537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对灰度图像进行阀值操作得到二值化前景图</a:t>
            </a:r>
            <a:endParaRPr lang="x-none" altLang="zh-CN">
              <a:solidFill>
                <a:schemeClr val="tx1"/>
              </a:solidFill>
            </a:endParaRPr>
          </a:p>
        </p:txBody>
      </p:sp>
      <p:sp>
        <p:nvSpPr>
          <p:cNvPr id="13" name="矩形 12"/>
          <p:cNvSpPr/>
          <p:nvPr/>
        </p:nvSpPr>
        <p:spPr>
          <a:xfrm>
            <a:off x="4048125" y="4801870"/>
            <a:ext cx="2972435" cy="537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形态学滤波，去除噪音</a:t>
            </a:r>
            <a:endParaRPr lang="x-none" altLang="zh-CN">
              <a:solidFill>
                <a:schemeClr val="tx1"/>
              </a:solidFill>
            </a:endParaRPr>
          </a:p>
        </p:txBody>
      </p:sp>
      <p:sp>
        <p:nvSpPr>
          <p:cNvPr id="14" name="矩形 13"/>
          <p:cNvSpPr/>
          <p:nvPr/>
        </p:nvSpPr>
        <p:spPr>
          <a:xfrm>
            <a:off x="4036695" y="5727700"/>
            <a:ext cx="2972435" cy="537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更新当前帧为背景图</a:t>
            </a:r>
            <a:endParaRPr lang="x-none" altLang="zh-CN">
              <a:solidFill>
                <a:schemeClr val="tx1"/>
              </a:solidFill>
            </a:endParaRPr>
          </a:p>
        </p:txBody>
      </p:sp>
      <p:cxnSp>
        <p:nvCxnSpPr>
          <p:cNvPr id="16" name="直接箭头连接符 15"/>
          <p:cNvCxnSpPr>
            <a:stCxn id="9" idx="2"/>
            <a:endCxn id="10" idx="0"/>
          </p:cNvCxnSpPr>
          <p:nvPr/>
        </p:nvCxnSpPr>
        <p:spPr>
          <a:xfrm>
            <a:off x="5521960" y="1269365"/>
            <a:ext cx="12700" cy="480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2"/>
            <a:endCxn id="11" idx="0"/>
          </p:cNvCxnSpPr>
          <p:nvPr/>
        </p:nvCxnSpPr>
        <p:spPr>
          <a:xfrm>
            <a:off x="5534660" y="2287905"/>
            <a:ext cx="11430" cy="50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2"/>
            <a:endCxn id="12" idx="0"/>
          </p:cNvCxnSpPr>
          <p:nvPr/>
        </p:nvCxnSpPr>
        <p:spPr>
          <a:xfrm>
            <a:off x="5546090" y="3328035"/>
            <a:ext cx="0" cy="490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a:endCxn id="13" idx="0"/>
          </p:cNvCxnSpPr>
          <p:nvPr/>
        </p:nvCxnSpPr>
        <p:spPr>
          <a:xfrm flipH="1">
            <a:off x="5534660" y="4356735"/>
            <a:ext cx="11430" cy="445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2"/>
            <a:endCxn id="14" idx="0"/>
          </p:cNvCxnSpPr>
          <p:nvPr/>
        </p:nvCxnSpPr>
        <p:spPr>
          <a:xfrm flipH="1">
            <a:off x="5523230" y="5339715"/>
            <a:ext cx="11430" cy="387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4" idx="2"/>
            <a:endCxn id="10" idx="3"/>
          </p:cNvCxnSpPr>
          <p:nvPr/>
        </p:nvCxnSpPr>
        <p:spPr>
          <a:xfrm rot="5400000" flipH="1" flipV="1">
            <a:off x="4149090" y="3393440"/>
            <a:ext cx="4246245" cy="1497330"/>
          </a:xfrm>
          <a:prstGeom prst="bentConnector4">
            <a:avLst>
              <a:gd name="adj1" fmla="val -5600"/>
              <a:gd name="adj2" fmla="val 11588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365760"/>
            </a:xfrm>
            <a:prstGeom prst="rect">
              <a:avLst/>
            </a:prstGeom>
            <a:noFill/>
          </p:spPr>
          <p:txBody>
            <a:bodyPr wrap="square" rtlCol="0">
              <a:spAutoFit/>
            </a:bodyPr>
            <a:lstStyle/>
            <a:p>
              <a:r>
                <a:rPr lang="x-none"/>
                <a:t>实验结果及分析</a:t>
              </a:r>
              <a:endParaRPr lang="x-none"/>
            </a:p>
          </p:txBody>
        </p:sp>
      </p:grpSp>
      <p:pic>
        <p:nvPicPr>
          <p:cNvPr id="15" name="图片 14"/>
          <p:cNvPicPr>
            <a:picLocks noChangeAspect="1"/>
          </p:cNvPicPr>
          <p:nvPr/>
        </p:nvPicPr>
        <p:blipFill>
          <a:blip r:embed="rId1"/>
          <a:stretch>
            <a:fillRect/>
          </a:stretch>
        </p:blipFill>
        <p:spPr>
          <a:xfrm>
            <a:off x="464185" y="817245"/>
            <a:ext cx="3481070" cy="2768600"/>
          </a:xfrm>
          <a:prstGeom prst="rect">
            <a:avLst/>
          </a:prstGeom>
        </p:spPr>
      </p:pic>
      <p:pic>
        <p:nvPicPr>
          <p:cNvPr id="19" name="图片 18"/>
          <p:cNvPicPr>
            <a:picLocks noChangeAspect="1"/>
          </p:cNvPicPr>
          <p:nvPr/>
        </p:nvPicPr>
        <p:blipFill>
          <a:blip r:embed="rId2"/>
          <a:stretch>
            <a:fillRect/>
          </a:stretch>
        </p:blipFill>
        <p:spPr>
          <a:xfrm>
            <a:off x="4403090" y="859790"/>
            <a:ext cx="3453130" cy="2732405"/>
          </a:xfrm>
          <a:prstGeom prst="rect">
            <a:avLst/>
          </a:prstGeom>
        </p:spPr>
      </p:pic>
      <p:pic>
        <p:nvPicPr>
          <p:cNvPr id="22" name="图片 21"/>
          <p:cNvPicPr>
            <a:picLocks noChangeAspect="1"/>
          </p:cNvPicPr>
          <p:nvPr/>
        </p:nvPicPr>
        <p:blipFill>
          <a:blip r:embed="rId3"/>
          <a:stretch>
            <a:fillRect/>
          </a:stretch>
        </p:blipFill>
        <p:spPr>
          <a:xfrm>
            <a:off x="8309610" y="904240"/>
            <a:ext cx="3430270" cy="2684145"/>
          </a:xfrm>
          <a:prstGeom prst="rect">
            <a:avLst/>
          </a:prstGeom>
        </p:spPr>
      </p:pic>
      <p:pic>
        <p:nvPicPr>
          <p:cNvPr id="27" name="图片 26"/>
          <p:cNvPicPr>
            <a:picLocks noChangeAspect="1"/>
          </p:cNvPicPr>
          <p:nvPr/>
        </p:nvPicPr>
        <p:blipFill>
          <a:blip r:embed="rId4"/>
          <a:stretch>
            <a:fillRect/>
          </a:stretch>
        </p:blipFill>
        <p:spPr>
          <a:xfrm>
            <a:off x="3554095" y="3719830"/>
            <a:ext cx="5210175" cy="2949575"/>
          </a:xfrm>
          <a:prstGeom prst="rect">
            <a:avLst/>
          </a:prstGeom>
        </p:spPr>
      </p:pic>
    </p:spTree>
  </p:cSld>
  <p:clrMapOvr>
    <a:masterClrMapping/>
  </p:clrMapOvr>
  <p:transition spd="med">
    <p:push/>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商务04">
      <a:dk1>
        <a:sysClr val="windowText" lastClr="000000"/>
      </a:dk1>
      <a:lt1>
        <a:sysClr val="window" lastClr="FFFFFF"/>
      </a:lt1>
      <a:dk2>
        <a:srgbClr val="44546A"/>
      </a:dk2>
      <a:lt2>
        <a:srgbClr val="E7E6E6"/>
      </a:lt2>
      <a:accent1>
        <a:srgbClr val="2476B5"/>
      </a:accent1>
      <a:accent2>
        <a:srgbClr val="45B058"/>
      </a:accent2>
      <a:accent3>
        <a:srgbClr val="364D76"/>
      </a:accent3>
      <a:accent4>
        <a:srgbClr val="FAFAFA"/>
      </a:accent4>
      <a:accent5>
        <a:srgbClr val="1D2E4B"/>
      </a:accent5>
      <a:accent6>
        <a:srgbClr val="70AD47"/>
      </a:accent6>
      <a:hlink>
        <a:srgbClr val="0563C1"/>
      </a:hlink>
      <a:folHlink>
        <a:srgbClr val="954F72"/>
      </a:folHlink>
    </a:clrScheme>
    <a:fontScheme name="我的字体1">
      <a:majorFont>
        <a:latin typeface="Nexa Bold"/>
        <a:ea typeface="方正北魏楷书简体"/>
        <a:cs typeface=""/>
      </a:majorFont>
      <a:minorFont>
        <a:latin typeface="华文细黑"/>
        <a:ea typeface="汉仪中等线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Words>
  <Application>Kingsoft Office WPP</Application>
  <PresentationFormat>自定义</PresentationFormat>
  <Paragraphs>128</Paragraphs>
  <Slides>15</Slides>
  <Notes>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简洁圆角方块</dc:title>
  <dc:creator>第一PPT</dc:creator>
  <cp:keywords>www.1ppt.com</cp:keywords>
  <dc:description>www.1ppt.com</dc:description>
  <cp:lastModifiedBy>zn</cp:lastModifiedBy>
  <cp:revision>125</cp:revision>
  <dcterms:created xsi:type="dcterms:W3CDTF">2018-04-28T13:38:07Z</dcterms:created>
  <dcterms:modified xsi:type="dcterms:W3CDTF">2018-04-28T13:38:07Z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