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406" r:id="rId2"/>
    <p:sldId id="585" r:id="rId3"/>
    <p:sldId id="587" r:id="rId4"/>
    <p:sldId id="593" r:id="rId5"/>
    <p:sldId id="594" r:id="rId6"/>
    <p:sldId id="586" r:id="rId7"/>
    <p:sldId id="588" r:id="rId8"/>
    <p:sldId id="589" r:id="rId9"/>
    <p:sldId id="596" r:id="rId10"/>
    <p:sldId id="597" r:id="rId11"/>
    <p:sldId id="598" r:id="rId12"/>
    <p:sldId id="599" r:id="rId13"/>
    <p:sldId id="600" r:id="rId14"/>
    <p:sldId id="590" r:id="rId15"/>
    <p:sldId id="59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0811" autoAdjust="0"/>
  </p:normalViewPr>
  <p:slideViewPr>
    <p:cSldViewPr>
      <p:cViewPr varScale="1">
        <p:scale>
          <a:sx n="75" d="100"/>
          <a:sy n="75" d="100"/>
        </p:scale>
        <p:origin x="-306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165D8-E7B7-41B3-9519-3487AA96DA03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AF3E1-D805-4347-972A-429C7E256E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88951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5A13-5943-47B2-ABB1-FEC470A06467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B3C4D-062E-469D-8398-38C8907792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5A13-5943-47B2-ABB1-FEC470A06467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B3C4D-062E-469D-8398-38C8907792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5A13-5943-47B2-ABB1-FEC470A06467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B3C4D-062E-469D-8398-38C8907792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5A13-5943-47B2-ABB1-FEC470A06467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B3C4D-062E-469D-8398-38C8907792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5A13-5943-47B2-ABB1-FEC470A06467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B3C4D-062E-469D-8398-38C8907792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5A13-5943-47B2-ABB1-FEC470A06467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B3C4D-062E-469D-8398-38C8907792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4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5A13-5943-47B2-ABB1-FEC470A06467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B3C4D-062E-469D-8398-38C8907792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5A13-5943-47B2-ABB1-FEC470A06467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B3C4D-062E-469D-8398-38C8907792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5A13-5943-47B2-ABB1-FEC470A06467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B3C4D-062E-469D-8398-38C8907792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4"/>
            <a:ext cx="681566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5A13-5943-47B2-ABB1-FEC470A06467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B3C4D-062E-469D-8398-38C8907792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5A13-5943-47B2-ABB1-FEC470A06467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B3C4D-062E-469D-8398-38C8907792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05A13-5943-47B2-ABB1-FEC470A06467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B3C4D-062E-469D-8398-38C8907792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67608" y="2492896"/>
            <a:ext cx="6912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0"/>
              </a:spcBef>
              <a:spcAft>
                <a:spcPts val="600"/>
              </a:spcAft>
            </a:pPr>
            <a:r>
              <a:rPr lang="zh-CN" altLang="en-US" sz="5400" b="1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</a:t>
            </a:r>
            <a:r>
              <a:rPr lang="en-US" altLang="zh-CN" sz="5400" b="1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</a:t>
            </a:r>
            <a:r>
              <a:rPr lang="zh-CN" altLang="en-US" sz="5400" b="1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</a:t>
            </a:r>
            <a:r>
              <a:rPr lang="en-US" altLang="zh-CN" sz="5400" b="1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</a:t>
            </a:r>
            <a:r>
              <a:rPr lang="zh-CN" altLang="en-US" sz="5400" b="1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</a:t>
            </a:r>
            <a:endParaRPr lang="en-US" altLang="zh-CN" sz="5400" b="1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15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560496" y="1268760"/>
            <a:ext cx="11543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5 3 10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3 10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3 10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3 10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5 100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10 1</a:t>
            </a: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1 3</a:t>
            </a: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3 2</a:t>
            </a: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4 2</a:t>
            </a: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45751851"/>
              </p:ext>
            </p:extLst>
          </p:nvPr>
        </p:nvGraphicFramePr>
        <p:xfrm>
          <a:off x="2032000" y="1146448"/>
          <a:ext cx="580571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40556608"/>
              </p:ext>
            </p:extLst>
          </p:nvPr>
        </p:nvGraphicFramePr>
        <p:xfrm>
          <a:off x="2063552" y="1844824"/>
          <a:ext cx="580571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063552" y="2564904"/>
          <a:ext cx="580571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椭圆 7"/>
          <p:cNvSpPr/>
          <p:nvPr/>
        </p:nvSpPr>
        <p:spPr>
          <a:xfrm>
            <a:off x="4007768" y="4365104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655840" y="3717032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>
            <a:stCxn id="8" idx="7"/>
            <a:endCxn id="9" idx="3"/>
          </p:cNvCxnSpPr>
          <p:nvPr/>
        </p:nvCxnSpPr>
        <p:spPr>
          <a:xfrm flipV="1">
            <a:off x="4438007" y="4147271"/>
            <a:ext cx="291650" cy="29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991544" y="404664"/>
          <a:ext cx="580571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827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560496" y="1268760"/>
            <a:ext cx="11543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5 3 10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3 10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3 10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3 10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5 100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10 1</a:t>
            </a: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1 3</a:t>
            </a: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3 2</a:t>
            </a: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4 2</a:t>
            </a: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48836625"/>
              </p:ext>
            </p:extLst>
          </p:nvPr>
        </p:nvGraphicFramePr>
        <p:xfrm>
          <a:off x="2032000" y="1146448"/>
          <a:ext cx="580571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86509510"/>
              </p:ext>
            </p:extLst>
          </p:nvPr>
        </p:nvGraphicFramePr>
        <p:xfrm>
          <a:off x="2063552" y="1844824"/>
          <a:ext cx="580571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47150041"/>
              </p:ext>
            </p:extLst>
          </p:nvPr>
        </p:nvGraphicFramePr>
        <p:xfrm>
          <a:off x="2063552" y="2564904"/>
          <a:ext cx="580571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椭圆 7"/>
          <p:cNvSpPr/>
          <p:nvPr/>
        </p:nvSpPr>
        <p:spPr>
          <a:xfrm>
            <a:off x="4007768" y="4365104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655840" y="3717032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>
            <a:stCxn id="8" idx="7"/>
            <a:endCxn id="9" idx="3"/>
          </p:cNvCxnSpPr>
          <p:nvPr/>
        </p:nvCxnSpPr>
        <p:spPr>
          <a:xfrm flipV="1">
            <a:off x="4438007" y="4147271"/>
            <a:ext cx="291650" cy="29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991544" y="404664"/>
          <a:ext cx="580571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椭圆 11"/>
          <p:cNvSpPr/>
          <p:nvPr/>
        </p:nvSpPr>
        <p:spPr>
          <a:xfrm>
            <a:off x="5347070" y="3220350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>
            <a:stCxn id="9" idx="7"/>
            <a:endCxn id="12" idx="3"/>
          </p:cNvCxnSpPr>
          <p:nvPr/>
        </p:nvCxnSpPr>
        <p:spPr>
          <a:xfrm flipV="1">
            <a:off x="5086079" y="3650589"/>
            <a:ext cx="334808" cy="14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436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560496" y="1268760"/>
            <a:ext cx="11543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5 3 10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3 10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3 10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3 10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5 100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10 1</a:t>
            </a: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1 3</a:t>
            </a: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3 2</a:t>
            </a: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4 2</a:t>
            </a: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99279856"/>
              </p:ext>
            </p:extLst>
          </p:nvPr>
        </p:nvGraphicFramePr>
        <p:xfrm>
          <a:off x="2032000" y="1146448"/>
          <a:ext cx="580571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94111451"/>
              </p:ext>
            </p:extLst>
          </p:nvPr>
        </p:nvGraphicFramePr>
        <p:xfrm>
          <a:off x="2063552" y="1844824"/>
          <a:ext cx="580571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61917359"/>
              </p:ext>
            </p:extLst>
          </p:nvPr>
        </p:nvGraphicFramePr>
        <p:xfrm>
          <a:off x="2063552" y="2564904"/>
          <a:ext cx="580571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椭圆 7"/>
          <p:cNvSpPr/>
          <p:nvPr/>
        </p:nvSpPr>
        <p:spPr>
          <a:xfrm>
            <a:off x="4007768" y="4365104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655840" y="3717032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>
            <a:stCxn id="8" idx="7"/>
            <a:endCxn id="9" idx="3"/>
          </p:cNvCxnSpPr>
          <p:nvPr/>
        </p:nvCxnSpPr>
        <p:spPr>
          <a:xfrm flipV="1">
            <a:off x="4438007" y="4147271"/>
            <a:ext cx="291650" cy="29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991544" y="404664"/>
          <a:ext cx="580571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椭圆 11"/>
          <p:cNvSpPr/>
          <p:nvPr/>
        </p:nvSpPr>
        <p:spPr>
          <a:xfrm>
            <a:off x="5347070" y="3220350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>
            <a:stCxn id="9" idx="7"/>
            <a:endCxn id="12" idx="3"/>
          </p:cNvCxnSpPr>
          <p:nvPr/>
        </p:nvCxnSpPr>
        <p:spPr>
          <a:xfrm flipV="1">
            <a:off x="5086079" y="3650589"/>
            <a:ext cx="334808" cy="14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5861891" y="4113076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>
            <a:stCxn id="13" idx="0"/>
            <a:endCxn id="12" idx="5"/>
          </p:cNvCxnSpPr>
          <p:nvPr/>
        </p:nvCxnSpPr>
        <p:spPr>
          <a:xfrm flipH="1" flipV="1">
            <a:off x="5777309" y="3650589"/>
            <a:ext cx="336610" cy="462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1733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560496" y="1268760"/>
            <a:ext cx="11543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5 3 10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3 10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3 10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3 10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5 100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10 1</a:t>
            </a: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1 3</a:t>
            </a: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3 2</a:t>
            </a: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4 2</a:t>
            </a: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52548286"/>
              </p:ext>
            </p:extLst>
          </p:nvPr>
        </p:nvGraphicFramePr>
        <p:xfrm>
          <a:off x="2032000" y="1146448"/>
          <a:ext cx="580571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altLang="en-US" sz="240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08508599"/>
              </p:ext>
            </p:extLst>
          </p:nvPr>
        </p:nvGraphicFramePr>
        <p:xfrm>
          <a:off x="2063552" y="1844824"/>
          <a:ext cx="580571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</a:t>
                      </a:r>
                      <a:endParaRPr lang="zh-CN" altLang="en-US" sz="240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11041589"/>
              </p:ext>
            </p:extLst>
          </p:nvPr>
        </p:nvGraphicFramePr>
        <p:xfrm>
          <a:off x="2063552" y="2564904"/>
          <a:ext cx="580571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椭圆 7"/>
          <p:cNvSpPr/>
          <p:nvPr/>
        </p:nvSpPr>
        <p:spPr>
          <a:xfrm>
            <a:off x="4007768" y="4365104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655840" y="3717032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>
            <a:stCxn id="8" idx="7"/>
            <a:endCxn id="9" idx="3"/>
          </p:cNvCxnSpPr>
          <p:nvPr/>
        </p:nvCxnSpPr>
        <p:spPr>
          <a:xfrm flipV="1">
            <a:off x="4438007" y="4147271"/>
            <a:ext cx="291650" cy="29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991544" y="404664"/>
          <a:ext cx="580571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椭圆 11"/>
          <p:cNvSpPr/>
          <p:nvPr/>
        </p:nvSpPr>
        <p:spPr>
          <a:xfrm>
            <a:off x="5347070" y="3220350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>
            <a:stCxn id="9" idx="7"/>
            <a:endCxn id="12" idx="3"/>
          </p:cNvCxnSpPr>
          <p:nvPr/>
        </p:nvCxnSpPr>
        <p:spPr>
          <a:xfrm flipV="1">
            <a:off x="5086079" y="3650589"/>
            <a:ext cx="334808" cy="14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5861891" y="4113076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>
            <a:stCxn id="13" idx="0"/>
            <a:endCxn id="12" idx="5"/>
          </p:cNvCxnSpPr>
          <p:nvPr/>
        </p:nvCxnSpPr>
        <p:spPr>
          <a:xfrm flipH="1" flipV="1">
            <a:off x="5777309" y="3650589"/>
            <a:ext cx="336610" cy="462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883468" y="5086993"/>
            <a:ext cx="5431259" cy="539507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的最大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价值？你想到了什么？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656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2"/>
          <p:cNvSpPr>
            <a:spLocks noGrp="1"/>
          </p:cNvSpPr>
          <p:nvPr>
            <p:ph idx="1"/>
          </p:nvPr>
        </p:nvSpPr>
        <p:spPr>
          <a:xfrm>
            <a:off x="551384" y="764704"/>
            <a:ext cx="10873208" cy="5256584"/>
          </a:xfrm>
        </p:spPr>
        <p:txBody>
          <a:bodyPr/>
          <a:lstStyle/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迷宫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小希非常喜欢玩迷宫游戏，现在她自己设计了一个迷宫游戏。在她设计的迷宫中，首先她认为所有的通道都应该是双向连通的，就是说如果有一个通道连通了房间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，那么既可以通过它从房间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走到房间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，也可以通过它从房间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走到房间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，为了提高难度，小希希望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任意两个房间有且仅有一条路径可以相通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（除非走了回头路）。小希现在把她的设计图给你，让你帮忙判断她的设计图是否符合她的设计思路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输入包含多组数据，每组数据是一个以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结尾的整数对列表，表示了一条通道连接的两个房间的编号。房间的编号至少为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，且不超过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。每两组数据之间有一个空行。整个文件以两个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结尾。</a:t>
            </a:r>
          </a:p>
        </p:txBody>
      </p:sp>
    </p:spTree>
    <p:extLst>
      <p:ext uri="{BB962C8B-B14F-4D97-AF65-F5344CB8AC3E}">
        <p14:creationId xmlns:p14="http://schemas.microsoft.com/office/powerpoint/2010/main" xmlns="" val="16614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3472" y="1052736"/>
            <a:ext cx="35283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6 8  5 3  5 2  6 4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5 6  0 0</a:t>
            </a: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8 1  7 3  6 2  8 9  7 5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7 4  7 8  7 6  0 0</a:t>
            </a: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3 8  6 8  6 4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5 3  5 6  5 2  0 0</a:t>
            </a: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-1 -1</a:t>
            </a:r>
          </a:p>
        </p:txBody>
      </p:sp>
      <p:sp>
        <p:nvSpPr>
          <p:cNvPr id="5" name="椭圆 4"/>
          <p:cNvSpPr/>
          <p:nvPr/>
        </p:nvSpPr>
        <p:spPr>
          <a:xfrm>
            <a:off x="6210371" y="1167244"/>
            <a:ext cx="504056" cy="49162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064062" y="1115593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815353" y="546265"/>
            <a:ext cx="504056" cy="49162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715453" y="419298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5" idx="7"/>
            <a:endCxn id="7" idx="3"/>
          </p:cNvCxnSpPr>
          <p:nvPr/>
        </p:nvCxnSpPr>
        <p:spPr>
          <a:xfrm flipV="1">
            <a:off x="6640610" y="965893"/>
            <a:ext cx="248560" cy="273348"/>
          </a:xfrm>
          <a:prstGeom prst="straightConnector1">
            <a:avLst/>
          </a:prstGeom>
          <a:ln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8" idx="5"/>
          </p:cNvCxnSpPr>
          <p:nvPr/>
        </p:nvCxnSpPr>
        <p:spPr>
          <a:xfrm flipH="1" flipV="1">
            <a:off x="8145692" y="849537"/>
            <a:ext cx="170398" cy="266056"/>
          </a:xfrm>
          <a:prstGeom prst="straightConnector1">
            <a:avLst/>
          </a:prstGeom>
          <a:ln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7463425" y="1728182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>
            <a:stCxn id="6" idx="3"/>
            <a:endCxn id="12" idx="7"/>
          </p:cNvCxnSpPr>
          <p:nvPr/>
        </p:nvCxnSpPr>
        <p:spPr>
          <a:xfrm flipH="1">
            <a:off x="7893664" y="1545832"/>
            <a:ext cx="244215" cy="256167"/>
          </a:xfrm>
          <a:prstGeom prst="line">
            <a:avLst/>
          </a:prstGeom>
          <a:ln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831082" y="1753977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>
            <a:stCxn id="5" idx="5"/>
            <a:endCxn id="15" idx="1"/>
          </p:cNvCxnSpPr>
          <p:nvPr/>
        </p:nvCxnSpPr>
        <p:spPr>
          <a:xfrm>
            <a:off x="6640610" y="1586872"/>
            <a:ext cx="264289" cy="240922"/>
          </a:xfrm>
          <a:prstGeom prst="line">
            <a:avLst/>
          </a:prstGeom>
          <a:ln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5" idx="6"/>
            <a:endCxn id="6" idx="2"/>
          </p:cNvCxnSpPr>
          <p:nvPr/>
        </p:nvCxnSpPr>
        <p:spPr>
          <a:xfrm flipV="1">
            <a:off x="6714427" y="1367621"/>
            <a:ext cx="1349635" cy="45436"/>
          </a:xfrm>
          <a:prstGeom prst="line">
            <a:avLst/>
          </a:prstGeom>
          <a:ln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6381496" y="3773394"/>
            <a:ext cx="504056" cy="49162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235187" y="3721743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885552" y="3107953"/>
            <a:ext cx="504056" cy="49162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727562" y="3186059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>
            <a:stCxn id="22" idx="7"/>
            <a:endCxn id="24" idx="3"/>
          </p:cNvCxnSpPr>
          <p:nvPr/>
        </p:nvCxnSpPr>
        <p:spPr>
          <a:xfrm flipV="1">
            <a:off x="6811735" y="3527581"/>
            <a:ext cx="147634" cy="317810"/>
          </a:xfrm>
          <a:prstGeom prst="straightConnector1">
            <a:avLst/>
          </a:prstGeom>
          <a:ln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7634550" y="4334332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959369" y="4261930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>
            <a:stCxn id="24" idx="6"/>
            <a:endCxn id="25" idx="2"/>
          </p:cNvCxnSpPr>
          <p:nvPr/>
        </p:nvCxnSpPr>
        <p:spPr>
          <a:xfrm>
            <a:off x="7389608" y="3353766"/>
            <a:ext cx="337954" cy="84321"/>
          </a:xfrm>
          <a:prstGeom prst="line">
            <a:avLst/>
          </a:prstGeom>
          <a:ln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2" idx="5"/>
            <a:endCxn id="30" idx="1"/>
          </p:cNvCxnSpPr>
          <p:nvPr/>
        </p:nvCxnSpPr>
        <p:spPr>
          <a:xfrm>
            <a:off x="6811735" y="4193022"/>
            <a:ext cx="221451" cy="142725"/>
          </a:xfrm>
          <a:prstGeom prst="line">
            <a:avLst/>
          </a:prstGeom>
          <a:ln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5" idx="5"/>
            <a:endCxn id="23" idx="1"/>
          </p:cNvCxnSpPr>
          <p:nvPr/>
        </p:nvCxnSpPr>
        <p:spPr>
          <a:xfrm>
            <a:off x="8157801" y="3616298"/>
            <a:ext cx="151203" cy="179262"/>
          </a:xfrm>
          <a:prstGeom prst="line">
            <a:avLst/>
          </a:prstGeom>
          <a:ln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3" idx="3"/>
            <a:endCxn id="28" idx="7"/>
          </p:cNvCxnSpPr>
          <p:nvPr/>
        </p:nvCxnSpPr>
        <p:spPr>
          <a:xfrm flipH="1">
            <a:off x="8064789" y="4151982"/>
            <a:ext cx="244215" cy="256167"/>
          </a:xfrm>
          <a:prstGeom prst="line">
            <a:avLst/>
          </a:prstGeom>
          <a:ln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2" idx="6"/>
            <a:endCxn id="23" idx="2"/>
          </p:cNvCxnSpPr>
          <p:nvPr/>
        </p:nvCxnSpPr>
        <p:spPr>
          <a:xfrm flipV="1">
            <a:off x="6885552" y="3973771"/>
            <a:ext cx="1349635" cy="45436"/>
          </a:xfrm>
          <a:prstGeom prst="line">
            <a:avLst/>
          </a:prstGeom>
          <a:ln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202604" y="5431587"/>
            <a:ext cx="3431946" cy="718807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rtlCol="0" anchor="ctr">
            <a:noAutofit/>
          </a:bodyPr>
          <a:lstStyle/>
          <a:p>
            <a:pPr algn="ctr" defTabSz="685800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判定什么？如何判定？</a:t>
            </a:r>
          </a:p>
        </p:txBody>
      </p:sp>
      <p:sp>
        <p:nvSpPr>
          <p:cNvPr id="2" name="矩形 1"/>
          <p:cNvSpPr/>
          <p:nvPr/>
        </p:nvSpPr>
        <p:spPr>
          <a:xfrm>
            <a:off x="8739243" y="5139199"/>
            <a:ext cx="3252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pasteme.cn/1368 </a:t>
            </a:r>
          </a:p>
        </p:txBody>
      </p:sp>
    </p:spTree>
    <p:extLst>
      <p:ext uri="{BB962C8B-B14F-4D97-AF65-F5344CB8AC3E}">
        <p14:creationId xmlns:p14="http://schemas.microsoft.com/office/powerpoint/2010/main" xmlns="" val="300627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2"/>
          <p:cNvSpPr>
            <a:spLocks noGrp="1"/>
          </p:cNvSpPr>
          <p:nvPr>
            <p:ph idx="1"/>
          </p:nvPr>
        </p:nvSpPr>
        <p:spPr>
          <a:xfrm>
            <a:off x="479376" y="548680"/>
            <a:ext cx="9865096" cy="5256584"/>
          </a:xfrm>
        </p:spPr>
        <p:txBody>
          <a:bodyPr/>
          <a:lstStyle/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亲戚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给出某个亲戚关系图，求任意给出的两个人是否具有亲戚关系。规定：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是亲戚，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是亲戚，那么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也是亲戚。如果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是亲戚，那么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的亲戚都是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的亲戚，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的亲戚也都是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的亲戚。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第一行三个整数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n,m,p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，分别表示有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个亲戚关系，询问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对亲戚关系。以下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行：每行两个数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Mj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1&lt;=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Mj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&lt;=n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Mj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具有亲戚关系。接下来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行：每行两个数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Pj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，询问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Pj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是否具有亲戚关系。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 smtClean="0"/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行，每行一个’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Yes’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或’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No’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。表示第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个询问的答案为“具有”或“不具有”亲戚关系。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24325" y="5343737"/>
            <a:ext cx="1008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0723827" y="404664"/>
            <a:ext cx="2014899" cy="496855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rtlCol="0" anchor="t" anchorCtr="0">
            <a:noAutofit/>
          </a:bodyPr>
          <a:lstStyle/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11 8 2</a:t>
            </a: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1 2</a:t>
            </a: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4 5</a:t>
            </a: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3 4</a:t>
            </a: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1 3</a:t>
            </a: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5 6</a:t>
            </a: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7 10</a:t>
            </a: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5 10</a:t>
            </a: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8 9</a:t>
            </a: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2 10</a:t>
            </a: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5 11</a:t>
            </a:r>
          </a:p>
        </p:txBody>
      </p:sp>
    </p:spTree>
    <p:extLst>
      <p:ext uri="{BB962C8B-B14F-4D97-AF65-F5344CB8AC3E}">
        <p14:creationId xmlns:p14="http://schemas.microsoft.com/office/powerpoint/2010/main" xmlns="" val="352498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椭圆 65"/>
          <p:cNvSpPr/>
          <p:nvPr/>
        </p:nvSpPr>
        <p:spPr>
          <a:xfrm>
            <a:off x="551384" y="924575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1278424" y="924575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997313" y="919538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724353" y="919538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443242" y="919538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170282" y="919538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889171" y="914501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616211" y="914501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343251" y="914501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062140" y="909464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781029" y="908720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2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696399" y="908720"/>
            <a:ext cx="2014899" cy="496855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rtlCol="0" anchor="t" anchorCtr="0">
            <a:noAutofit/>
          </a:bodyPr>
          <a:lstStyle/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11 8 2</a:t>
            </a: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2 1 </a:t>
            </a:r>
            <a:endParaRPr lang="en-US" altLang="zh-CN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华文楷体"/>
            </a:endParaRP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5 4 </a:t>
            </a:r>
            <a:endParaRPr lang="en-US" altLang="zh-CN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华文楷体"/>
            </a:endParaRP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4 3 </a:t>
            </a:r>
            <a:endParaRPr lang="en-US" altLang="zh-CN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华文楷体"/>
            </a:endParaRP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3 1 </a:t>
            </a:r>
            <a:endParaRPr lang="en-US" altLang="zh-CN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华文楷体"/>
            </a:endParaRP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6 5</a:t>
            </a:r>
            <a:endParaRPr lang="en-US" altLang="zh-CN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华文楷体"/>
            </a:endParaRP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10 7</a:t>
            </a:r>
            <a:endParaRPr lang="en-US" altLang="zh-CN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华文楷体"/>
            </a:endParaRP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10 5</a:t>
            </a:r>
            <a:endParaRPr lang="en-US" altLang="zh-CN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华文楷体"/>
            </a:endParaRP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9 8</a:t>
            </a:r>
            <a:endParaRPr lang="en-US" altLang="zh-CN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华文楷体"/>
            </a:endParaRP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2 10</a:t>
            </a: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5 11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530452" y="2348880"/>
            <a:ext cx="1851805" cy="1398708"/>
            <a:chOff x="2095493" y="2276872"/>
            <a:chExt cx="1851805" cy="1398708"/>
          </a:xfrm>
        </p:grpSpPr>
        <p:sp>
          <p:nvSpPr>
            <p:cNvPr id="45" name="椭圆 44"/>
            <p:cNvSpPr/>
            <p:nvPr/>
          </p:nvSpPr>
          <p:spPr>
            <a:xfrm>
              <a:off x="3443242" y="2276872"/>
              <a:ext cx="504056" cy="50405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2095493" y="3171524"/>
              <a:ext cx="504056" cy="50405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连接符 5"/>
            <p:cNvCxnSpPr>
              <a:stCxn id="45" idx="3"/>
              <a:endCxn id="46" idx="7"/>
            </p:cNvCxnSpPr>
            <p:nvPr/>
          </p:nvCxnSpPr>
          <p:spPr>
            <a:xfrm flipH="1">
              <a:off x="2525732" y="2707111"/>
              <a:ext cx="991327" cy="538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1985307" y="3927608"/>
            <a:ext cx="686493" cy="1430735"/>
            <a:chOff x="1852071" y="3831464"/>
            <a:chExt cx="686493" cy="1430735"/>
          </a:xfrm>
        </p:grpSpPr>
        <p:sp>
          <p:nvSpPr>
            <p:cNvPr id="51" name="椭圆 50"/>
            <p:cNvSpPr/>
            <p:nvPr/>
          </p:nvSpPr>
          <p:spPr>
            <a:xfrm>
              <a:off x="2034508" y="3831464"/>
              <a:ext cx="504056" cy="50405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1852071" y="4758143"/>
              <a:ext cx="504056" cy="50405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/>
            <p:cNvCxnSpPr>
              <a:stCxn id="51" idx="4"/>
              <a:endCxn id="52" idx="0"/>
            </p:cNvCxnSpPr>
            <p:nvPr/>
          </p:nvCxnSpPr>
          <p:spPr>
            <a:xfrm flipH="1">
              <a:off x="2104099" y="4335520"/>
              <a:ext cx="182437" cy="4226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2419772" y="3231464"/>
            <a:ext cx="504056" cy="769961"/>
            <a:chOff x="2419772" y="2948880"/>
            <a:chExt cx="504056" cy="769961"/>
          </a:xfrm>
        </p:grpSpPr>
        <p:sp>
          <p:nvSpPr>
            <p:cNvPr id="77" name="椭圆 76"/>
            <p:cNvSpPr/>
            <p:nvPr/>
          </p:nvSpPr>
          <p:spPr>
            <a:xfrm>
              <a:off x="2419772" y="2948880"/>
              <a:ext cx="504056" cy="50405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/>
            <p:cNvCxnSpPr>
              <a:stCxn id="77" idx="4"/>
              <a:endCxn id="51" idx="7"/>
            </p:cNvCxnSpPr>
            <p:nvPr/>
          </p:nvCxnSpPr>
          <p:spPr>
            <a:xfrm flipH="1">
              <a:off x="2597983" y="3452936"/>
              <a:ext cx="73817" cy="265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接连接符 29"/>
          <p:cNvCxnSpPr>
            <a:stCxn id="45" idx="4"/>
            <a:endCxn id="77" idx="7"/>
          </p:cNvCxnSpPr>
          <p:nvPr/>
        </p:nvCxnSpPr>
        <p:spPr>
          <a:xfrm flipH="1">
            <a:off x="2850011" y="2852936"/>
            <a:ext cx="280218" cy="452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3263465" y="2779119"/>
            <a:ext cx="504056" cy="956401"/>
            <a:chOff x="3263465" y="2496535"/>
            <a:chExt cx="504056" cy="956401"/>
          </a:xfrm>
        </p:grpSpPr>
        <p:sp>
          <p:nvSpPr>
            <p:cNvPr id="80" name="椭圆 79"/>
            <p:cNvSpPr/>
            <p:nvPr/>
          </p:nvSpPr>
          <p:spPr>
            <a:xfrm>
              <a:off x="3263465" y="2948880"/>
              <a:ext cx="504056" cy="50405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1" name="直接连接符 80"/>
            <p:cNvCxnSpPr>
              <a:stCxn id="45" idx="5"/>
              <a:endCxn id="80" idx="0"/>
            </p:cNvCxnSpPr>
            <p:nvPr/>
          </p:nvCxnSpPr>
          <p:spPr>
            <a:xfrm>
              <a:off x="3308440" y="2496535"/>
              <a:ext cx="207053" cy="4523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857843" y="3231464"/>
            <a:ext cx="586419" cy="1369848"/>
            <a:chOff x="4297948" y="2938129"/>
            <a:chExt cx="586419" cy="1369848"/>
          </a:xfrm>
        </p:grpSpPr>
        <p:sp>
          <p:nvSpPr>
            <p:cNvPr id="82" name="椭圆 81"/>
            <p:cNvSpPr/>
            <p:nvPr/>
          </p:nvSpPr>
          <p:spPr>
            <a:xfrm>
              <a:off x="4380311" y="2938129"/>
              <a:ext cx="504056" cy="50405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4297948" y="3803921"/>
              <a:ext cx="504056" cy="50405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接连接符 47"/>
            <p:cNvCxnSpPr>
              <a:stCxn id="82" idx="4"/>
              <a:endCxn id="90" idx="0"/>
            </p:cNvCxnSpPr>
            <p:nvPr/>
          </p:nvCxnSpPr>
          <p:spPr>
            <a:xfrm flipH="1">
              <a:off x="4549976" y="3442185"/>
              <a:ext cx="82363" cy="3617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直接连接符 54"/>
          <p:cNvCxnSpPr>
            <a:stCxn id="82" idx="0"/>
            <a:endCxn id="45" idx="6"/>
          </p:cNvCxnSpPr>
          <p:nvPr/>
        </p:nvCxnSpPr>
        <p:spPr>
          <a:xfrm flipH="1" flipV="1">
            <a:off x="3382257" y="2600908"/>
            <a:ext cx="809977" cy="630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645963" y="2979436"/>
            <a:ext cx="785676" cy="1417432"/>
            <a:chOff x="5645963" y="2696852"/>
            <a:chExt cx="785676" cy="1417432"/>
          </a:xfrm>
        </p:grpSpPr>
        <p:sp>
          <p:nvSpPr>
            <p:cNvPr id="92" name="椭圆 91"/>
            <p:cNvSpPr/>
            <p:nvPr/>
          </p:nvSpPr>
          <p:spPr>
            <a:xfrm>
              <a:off x="5927583" y="2696852"/>
              <a:ext cx="504056" cy="50405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5645963" y="3610228"/>
              <a:ext cx="504056" cy="50405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7" name="直接连接符 56"/>
            <p:cNvCxnSpPr>
              <a:stCxn id="92" idx="4"/>
              <a:endCxn id="99" idx="0"/>
            </p:cNvCxnSpPr>
            <p:nvPr/>
          </p:nvCxnSpPr>
          <p:spPr>
            <a:xfrm flipH="1">
              <a:off x="5897991" y="3200908"/>
              <a:ext cx="281620" cy="409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椭圆 100"/>
          <p:cNvSpPr/>
          <p:nvPr/>
        </p:nvSpPr>
        <p:spPr>
          <a:xfrm>
            <a:off x="7419154" y="3317349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2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90293" y="1591705"/>
            <a:ext cx="5328861" cy="573517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rtlCol="0" anchor="ctr">
            <a:noAutofit/>
          </a:bodyPr>
          <a:lstStyle/>
          <a:p>
            <a:pPr algn="ctr" defTabSz="685800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让我们全部人员划分为若干“家族”</a:t>
            </a:r>
          </a:p>
        </p:txBody>
      </p:sp>
    </p:spTree>
    <p:extLst>
      <p:ext uri="{BB962C8B-B14F-4D97-AF65-F5344CB8AC3E}">
        <p14:creationId xmlns:p14="http://schemas.microsoft.com/office/powerpoint/2010/main" xmlns="" val="111637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9696399" y="908720"/>
            <a:ext cx="2014899" cy="496855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rtlCol="0" anchor="t" anchorCtr="0">
            <a:noAutofit/>
          </a:bodyPr>
          <a:lstStyle/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11 8 2</a:t>
            </a: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2 1 </a:t>
            </a:r>
            <a:endParaRPr lang="en-US" altLang="zh-CN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华文楷体"/>
            </a:endParaRP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5 4 </a:t>
            </a:r>
            <a:endParaRPr lang="en-US" altLang="zh-CN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华文楷体"/>
            </a:endParaRP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4 3 </a:t>
            </a:r>
            <a:endParaRPr lang="en-US" altLang="zh-CN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华文楷体"/>
            </a:endParaRP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3 1 </a:t>
            </a:r>
            <a:endParaRPr lang="en-US" altLang="zh-CN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华文楷体"/>
            </a:endParaRP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6 5</a:t>
            </a:r>
            <a:endParaRPr lang="en-US" altLang="zh-CN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华文楷体"/>
            </a:endParaRP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10 7</a:t>
            </a:r>
            <a:endParaRPr lang="en-US" altLang="zh-CN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华文楷体"/>
            </a:endParaRP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10 5</a:t>
            </a:r>
            <a:endParaRPr lang="en-US" altLang="zh-CN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华文楷体"/>
            </a:endParaRP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9 8</a:t>
            </a:r>
            <a:endParaRPr lang="en-US" altLang="zh-CN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华文楷体"/>
            </a:endParaRP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2 10</a:t>
            </a: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5 11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530452" y="2348880"/>
            <a:ext cx="1851805" cy="1398708"/>
            <a:chOff x="2095493" y="2276872"/>
            <a:chExt cx="1851805" cy="1398708"/>
          </a:xfrm>
        </p:grpSpPr>
        <p:sp>
          <p:nvSpPr>
            <p:cNvPr id="45" name="椭圆 44"/>
            <p:cNvSpPr/>
            <p:nvPr/>
          </p:nvSpPr>
          <p:spPr>
            <a:xfrm>
              <a:off x="3443242" y="2276872"/>
              <a:ext cx="504056" cy="50405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2095493" y="3171524"/>
              <a:ext cx="504056" cy="50405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连接符 5"/>
            <p:cNvCxnSpPr>
              <a:stCxn id="45" idx="3"/>
              <a:endCxn id="46" idx="7"/>
            </p:cNvCxnSpPr>
            <p:nvPr/>
          </p:nvCxnSpPr>
          <p:spPr>
            <a:xfrm flipH="1">
              <a:off x="2525732" y="2707111"/>
              <a:ext cx="991327" cy="538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1985307" y="3927608"/>
            <a:ext cx="686493" cy="1430735"/>
            <a:chOff x="1852071" y="3831464"/>
            <a:chExt cx="686493" cy="1430735"/>
          </a:xfrm>
        </p:grpSpPr>
        <p:sp>
          <p:nvSpPr>
            <p:cNvPr id="51" name="椭圆 50"/>
            <p:cNvSpPr/>
            <p:nvPr/>
          </p:nvSpPr>
          <p:spPr>
            <a:xfrm>
              <a:off x="2034508" y="3831464"/>
              <a:ext cx="504056" cy="50405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1852071" y="4758143"/>
              <a:ext cx="504056" cy="50405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/>
            <p:cNvCxnSpPr>
              <a:stCxn id="51" idx="4"/>
              <a:endCxn id="52" idx="0"/>
            </p:cNvCxnSpPr>
            <p:nvPr/>
          </p:nvCxnSpPr>
          <p:spPr>
            <a:xfrm flipH="1">
              <a:off x="2104099" y="4335520"/>
              <a:ext cx="182437" cy="4226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2419772" y="3231464"/>
            <a:ext cx="504056" cy="769961"/>
            <a:chOff x="2419772" y="2948880"/>
            <a:chExt cx="504056" cy="769961"/>
          </a:xfrm>
        </p:grpSpPr>
        <p:sp>
          <p:nvSpPr>
            <p:cNvPr id="77" name="椭圆 76"/>
            <p:cNvSpPr/>
            <p:nvPr/>
          </p:nvSpPr>
          <p:spPr>
            <a:xfrm>
              <a:off x="2419772" y="2948880"/>
              <a:ext cx="504056" cy="50405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/>
            <p:cNvCxnSpPr>
              <a:stCxn id="77" idx="4"/>
              <a:endCxn id="51" idx="7"/>
            </p:cNvCxnSpPr>
            <p:nvPr/>
          </p:nvCxnSpPr>
          <p:spPr>
            <a:xfrm flipH="1">
              <a:off x="2597983" y="3452936"/>
              <a:ext cx="73817" cy="265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接连接符 29"/>
          <p:cNvCxnSpPr>
            <a:stCxn id="45" idx="4"/>
            <a:endCxn id="77" idx="7"/>
          </p:cNvCxnSpPr>
          <p:nvPr/>
        </p:nvCxnSpPr>
        <p:spPr>
          <a:xfrm flipH="1">
            <a:off x="2850011" y="2852936"/>
            <a:ext cx="280218" cy="452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3263465" y="2779119"/>
            <a:ext cx="504056" cy="956401"/>
            <a:chOff x="3263465" y="2496535"/>
            <a:chExt cx="504056" cy="956401"/>
          </a:xfrm>
        </p:grpSpPr>
        <p:sp>
          <p:nvSpPr>
            <p:cNvPr id="80" name="椭圆 79"/>
            <p:cNvSpPr/>
            <p:nvPr/>
          </p:nvSpPr>
          <p:spPr>
            <a:xfrm>
              <a:off x="3263465" y="2948880"/>
              <a:ext cx="504056" cy="50405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1" name="直接连接符 80"/>
            <p:cNvCxnSpPr>
              <a:stCxn id="45" idx="5"/>
              <a:endCxn id="80" idx="0"/>
            </p:cNvCxnSpPr>
            <p:nvPr/>
          </p:nvCxnSpPr>
          <p:spPr>
            <a:xfrm>
              <a:off x="3308440" y="2496535"/>
              <a:ext cx="207053" cy="4523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857843" y="3231464"/>
            <a:ext cx="586419" cy="1369848"/>
            <a:chOff x="4297948" y="2938129"/>
            <a:chExt cx="586419" cy="1369848"/>
          </a:xfrm>
        </p:grpSpPr>
        <p:sp>
          <p:nvSpPr>
            <p:cNvPr id="82" name="椭圆 81"/>
            <p:cNvSpPr/>
            <p:nvPr/>
          </p:nvSpPr>
          <p:spPr>
            <a:xfrm>
              <a:off x="4380311" y="2938129"/>
              <a:ext cx="504056" cy="50405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4297948" y="3803921"/>
              <a:ext cx="504056" cy="50405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接连接符 47"/>
            <p:cNvCxnSpPr>
              <a:stCxn id="82" idx="4"/>
              <a:endCxn id="90" idx="0"/>
            </p:cNvCxnSpPr>
            <p:nvPr/>
          </p:nvCxnSpPr>
          <p:spPr>
            <a:xfrm flipH="1">
              <a:off x="4549976" y="3442185"/>
              <a:ext cx="82363" cy="3617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直接连接符 54"/>
          <p:cNvCxnSpPr>
            <a:stCxn id="82" idx="0"/>
            <a:endCxn id="45" idx="6"/>
          </p:cNvCxnSpPr>
          <p:nvPr/>
        </p:nvCxnSpPr>
        <p:spPr>
          <a:xfrm flipH="1" flipV="1">
            <a:off x="3382257" y="2600908"/>
            <a:ext cx="809977" cy="630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645963" y="2979436"/>
            <a:ext cx="785676" cy="1417432"/>
            <a:chOff x="5645963" y="2696852"/>
            <a:chExt cx="785676" cy="1417432"/>
          </a:xfrm>
        </p:grpSpPr>
        <p:sp>
          <p:nvSpPr>
            <p:cNvPr id="92" name="椭圆 91"/>
            <p:cNvSpPr/>
            <p:nvPr/>
          </p:nvSpPr>
          <p:spPr>
            <a:xfrm>
              <a:off x="5927583" y="2696852"/>
              <a:ext cx="504056" cy="50405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5645963" y="3610228"/>
              <a:ext cx="504056" cy="50405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7" name="直接连接符 56"/>
            <p:cNvCxnSpPr>
              <a:stCxn id="92" idx="4"/>
              <a:endCxn id="99" idx="0"/>
            </p:cNvCxnSpPr>
            <p:nvPr/>
          </p:nvCxnSpPr>
          <p:spPr>
            <a:xfrm flipH="1">
              <a:off x="5897991" y="3200908"/>
              <a:ext cx="281620" cy="409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椭圆 100"/>
          <p:cNvSpPr/>
          <p:nvPr/>
        </p:nvSpPr>
        <p:spPr>
          <a:xfrm>
            <a:off x="7419154" y="3317349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2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62612560"/>
              </p:ext>
            </p:extLst>
          </p:nvPr>
        </p:nvGraphicFramePr>
        <p:xfrm>
          <a:off x="1631504" y="5420072"/>
          <a:ext cx="679493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587370"/>
                <a:gridCol w="617721"/>
                <a:gridCol w="617721"/>
                <a:gridCol w="617721"/>
                <a:gridCol w="617721"/>
                <a:gridCol w="617721"/>
                <a:gridCol w="617721"/>
                <a:gridCol w="617721"/>
                <a:gridCol w="617721"/>
                <a:gridCol w="6177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2594349" y="1575206"/>
            <a:ext cx="3837290" cy="573517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rtlCol="0" anchor="ctr">
            <a:noAutofit/>
          </a:bodyPr>
          <a:lstStyle/>
          <a:p>
            <a:pPr algn="ctr" defTabSz="685800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如何表示这样的关系？</a:t>
            </a:r>
          </a:p>
        </p:txBody>
      </p:sp>
    </p:spTree>
    <p:extLst>
      <p:ext uri="{BB962C8B-B14F-4D97-AF65-F5344CB8AC3E}">
        <p14:creationId xmlns:p14="http://schemas.microsoft.com/office/powerpoint/2010/main" xmlns="" val="614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9696399" y="908720"/>
            <a:ext cx="2014899" cy="496855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rtlCol="0" anchor="t" anchorCtr="0">
            <a:noAutofit/>
          </a:bodyPr>
          <a:lstStyle/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11 8 2</a:t>
            </a: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2 1 </a:t>
            </a:r>
            <a:endParaRPr lang="en-US" altLang="zh-CN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华文楷体"/>
            </a:endParaRP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5 4 </a:t>
            </a:r>
            <a:endParaRPr lang="en-US" altLang="zh-CN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华文楷体"/>
            </a:endParaRP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4 3 </a:t>
            </a:r>
            <a:endParaRPr lang="en-US" altLang="zh-CN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华文楷体"/>
            </a:endParaRP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3 1 </a:t>
            </a:r>
            <a:endParaRPr lang="en-US" altLang="zh-CN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华文楷体"/>
            </a:endParaRP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6 5</a:t>
            </a:r>
            <a:endParaRPr lang="en-US" altLang="zh-CN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华文楷体"/>
            </a:endParaRP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10 7</a:t>
            </a:r>
            <a:endParaRPr lang="en-US" altLang="zh-CN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华文楷体"/>
            </a:endParaRP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10 5</a:t>
            </a:r>
            <a:endParaRPr lang="en-US" altLang="zh-CN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华文楷体"/>
            </a:endParaRP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9 8</a:t>
            </a:r>
            <a:endParaRPr lang="en-US" altLang="zh-CN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华文楷体"/>
            </a:endParaRP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2 10</a:t>
            </a:r>
          </a:p>
          <a:p>
            <a:pPr defTabSz="68580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95000"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5 11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530452" y="2348880"/>
            <a:ext cx="1851805" cy="1398708"/>
            <a:chOff x="2095493" y="2276872"/>
            <a:chExt cx="1851805" cy="1398708"/>
          </a:xfrm>
        </p:grpSpPr>
        <p:sp>
          <p:nvSpPr>
            <p:cNvPr id="45" name="椭圆 44"/>
            <p:cNvSpPr/>
            <p:nvPr/>
          </p:nvSpPr>
          <p:spPr>
            <a:xfrm>
              <a:off x="3443242" y="2276872"/>
              <a:ext cx="504056" cy="50405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2095493" y="3171524"/>
              <a:ext cx="504056" cy="50405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连接符 5"/>
            <p:cNvCxnSpPr>
              <a:stCxn id="45" idx="3"/>
              <a:endCxn id="46" idx="7"/>
            </p:cNvCxnSpPr>
            <p:nvPr/>
          </p:nvCxnSpPr>
          <p:spPr>
            <a:xfrm flipH="1">
              <a:off x="2525732" y="2707111"/>
              <a:ext cx="991327" cy="538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1985307" y="3927608"/>
            <a:ext cx="686493" cy="1430735"/>
            <a:chOff x="1852071" y="3831464"/>
            <a:chExt cx="686493" cy="1430735"/>
          </a:xfrm>
        </p:grpSpPr>
        <p:sp>
          <p:nvSpPr>
            <p:cNvPr id="51" name="椭圆 50"/>
            <p:cNvSpPr/>
            <p:nvPr/>
          </p:nvSpPr>
          <p:spPr>
            <a:xfrm>
              <a:off x="2034508" y="3831464"/>
              <a:ext cx="504056" cy="50405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1852071" y="4758143"/>
              <a:ext cx="504056" cy="50405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/>
            <p:cNvCxnSpPr>
              <a:stCxn id="51" idx="4"/>
              <a:endCxn id="52" idx="0"/>
            </p:cNvCxnSpPr>
            <p:nvPr/>
          </p:nvCxnSpPr>
          <p:spPr>
            <a:xfrm flipH="1">
              <a:off x="2104099" y="4335520"/>
              <a:ext cx="182437" cy="4226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2419772" y="3231464"/>
            <a:ext cx="504056" cy="769961"/>
            <a:chOff x="2419772" y="2948880"/>
            <a:chExt cx="504056" cy="769961"/>
          </a:xfrm>
        </p:grpSpPr>
        <p:sp>
          <p:nvSpPr>
            <p:cNvPr id="77" name="椭圆 76"/>
            <p:cNvSpPr/>
            <p:nvPr/>
          </p:nvSpPr>
          <p:spPr>
            <a:xfrm>
              <a:off x="2419772" y="2948880"/>
              <a:ext cx="504056" cy="50405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/>
            <p:cNvCxnSpPr>
              <a:stCxn id="77" idx="4"/>
              <a:endCxn id="51" idx="7"/>
            </p:cNvCxnSpPr>
            <p:nvPr/>
          </p:nvCxnSpPr>
          <p:spPr>
            <a:xfrm flipH="1">
              <a:off x="2597983" y="3452936"/>
              <a:ext cx="73817" cy="265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接连接符 29"/>
          <p:cNvCxnSpPr>
            <a:stCxn id="45" idx="4"/>
            <a:endCxn id="77" idx="7"/>
          </p:cNvCxnSpPr>
          <p:nvPr/>
        </p:nvCxnSpPr>
        <p:spPr>
          <a:xfrm flipH="1">
            <a:off x="2850011" y="2852936"/>
            <a:ext cx="280218" cy="452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3263465" y="2779119"/>
            <a:ext cx="504056" cy="956401"/>
            <a:chOff x="3263465" y="2496535"/>
            <a:chExt cx="504056" cy="956401"/>
          </a:xfrm>
        </p:grpSpPr>
        <p:sp>
          <p:nvSpPr>
            <p:cNvPr id="80" name="椭圆 79"/>
            <p:cNvSpPr/>
            <p:nvPr/>
          </p:nvSpPr>
          <p:spPr>
            <a:xfrm>
              <a:off x="3263465" y="2948880"/>
              <a:ext cx="504056" cy="50405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1" name="直接连接符 80"/>
            <p:cNvCxnSpPr>
              <a:stCxn id="45" idx="5"/>
              <a:endCxn id="80" idx="0"/>
            </p:cNvCxnSpPr>
            <p:nvPr/>
          </p:nvCxnSpPr>
          <p:spPr>
            <a:xfrm>
              <a:off x="3308440" y="2496535"/>
              <a:ext cx="207053" cy="4523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857843" y="3231464"/>
            <a:ext cx="586419" cy="1369848"/>
            <a:chOff x="4297948" y="2938129"/>
            <a:chExt cx="586419" cy="1369848"/>
          </a:xfrm>
        </p:grpSpPr>
        <p:sp>
          <p:nvSpPr>
            <p:cNvPr id="82" name="椭圆 81"/>
            <p:cNvSpPr/>
            <p:nvPr/>
          </p:nvSpPr>
          <p:spPr>
            <a:xfrm>
              <a:off x="4380311" y="2938129"/>
              <a:ext cx="504056" cy="50405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4297948" y="3803921"/>
              <a:ext cx="504056" cy="50405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接连接符 47"/>
            <p:cNvCxnSpPr>
              <a:stCxn id="82" idx="4"/>
              <a:endCxn id="90" idx="0"/>
            </p:cNvCxnSpPr>
            <p:nvPr/>
          </p:nvCxnSpPr>
          <p:spPr>
            <a:xfrm flipH="1">
              <a:off x="4549976" y="3442185"/>
              <a:ext cx="82363" cy="3617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直接连接符 54"/>
          <p:cNvCxnSpPr>
            <a:stCxn id="82" idx="0"/>
            <a:endCxn id="45" idx="6"/>
          </p:cNvCxnSpPr>
          <p:nvPr/>
        </p:nvCxnSpPr>
        <p:spPr>
          <a:xfrm flipH="1" flipV="1">
            <a:off x="3382257" y="2600908"/>
            <a:ext cx="809977" cy="630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645963" y="2979436"/>
            <a:ext cx="785676" cy="1417432"/>
            <a:chOff x="5645963" y="2696852"/>
            <a:chExt cx="785676" cy="1417432"/>
          </a:xfrm>
        </p:grpSpPr>
        <p:sp>
          <p:nvSpPr>
            <p:cNvPr id="92" name="椭圆 91"/>
            <p:cNvSpPr/>
            <p:nvPr/>
          </p:nvSpPr>
          <p:spPr>
            <a:xfrm>
              <a:off x="5927583" y="2696852"/>
              <a:ext cx="504056" cy="50405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5645963" y="3610228"/>
              <a:ext cx="504056" cy="50405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7" name="直接连接符 56"/>
            <p:cNvCxnSpPr>
              <a:stCxn id="92" idx="4"/>
              <a:endCxn id="99" idx="0"/>
            </p:cNvCxnSpPr>
            <p:nvPr/>
          </p:nvCxnSpPr>
          <p:spPr>
            <a:xfrm flipH="1">
              <a:off x="5897991" y="3200908"/>
              <a:ext cx="281620" cy="409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椭圆 100"/>
          <p:cNvSpPr/>
          <p:nvPr/>
        </p:nvSpPr>
        <p:spPr>
          <a:xfrm>
            <a:off x="7419154" y="3317349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2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1631504" y="5420072"/>
          <a:ext cx="679493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587370"/>
                <a:gridCol w="617721"/>
                <a:gridCol w="617721"/>
                <a:gridCol w="617721"/>
                <a:gridCol w="617721"/>
                <a:gridCol w="617721"/>
                <a:gridCol w="617721"/>
                <a:gridCol w="617721"/>
                <a:gridCol w="617721"/>
                <a:gridCol w="6177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2390009" y="1545681"/>
            <a:ext cx="5328862" cy="573517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rtlCol="0" anchor="ctr">
            <a:noAutofit/>
          </a:bodyPr>
          <a:lstStyle/>
          <a:p>
            <a:pPr algn="ctr" defTabSz="685800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如何判定两个人是否属于一个家族？</a:t>
            </a:r>
          </a:p>
        </p:txBody>
      </p:sp>
    </p:spTree>
    <p:extLst>
      <p:ext uri="{BB962C8B-B14F-4D97-AF65-F5344CB8AC3E}">
        <p14:creationId xmlns:p14="http://schemas.microsoft.com/office/powerpoint/2010/main" xmlns="" val="903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2"/>
          <p:cNvSpPr>
            <a:spLocks noGrp="1"/>
          </p:cNvSpPr>
          <p:nvPr>
            <p:ph idx="1"/>
          </p:nvPr>
        </p:nvSpPr>
        <p:spPr>
          <a:xfrm>
            <a:off x="479376" y="548680"/>
            <a:ext cx="10081120" cy="5256584"/>
          </a:xfrm>
        </p:spPr>
        <p:txBody>
          <a:bodyPr/>
          <a:lstStyle/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村村通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市政府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“村村通工程”的目标是使全市任何两个城镇间都可以实现交通（但不一定有直接的道路相连，只要相互之间可达即可）。请你计算出最少还需要建设多少条道路？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若干组测试测试数据，每组测试数据的第一行给出两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个正整数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，分别是城镇数目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N&lt;1000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）和道路数目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；随后的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行对应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条道路，每行给出一对用空格隔开的正整数，分别是该条道路直接相连的两个城镇的编号。简单起见，城镇从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时，输入结束。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每组数据，对应一行一个整数。表示最少还需要建设的道路数目。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28414" y="513971"/>
            <a:ext cx="12241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4 2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1 3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4 3</a:t>
            </a: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3 3</a:t>
            </a: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1 2</a:t>
            </a: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1 3</a:t>
            </a: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2 3</a:t>
            </a:r>
          </a:p>
          <a:p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5 2</a:t>
            </a:r>
          </a:p>
          <a:p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1 2</a:t>
            </a:r>
          </a:p>
          <a:p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3 5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999 0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" name="矩形 3"/>
          <p:cNvSpPr/>
          <p:nvPr/>
        </p:nvSpPr>
        <p:spPr>
          <a:xfrm>
            <a:off x="10728414" y="5157192"/>
            <a:ext cx="12712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998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839497" y="4870433"/>
            <a:ext cx="4536639" cy="718807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rtlCol="0" anchor="ctr">
            <a:noAutofit/>
          </a:bodyPr>
          <a:lstStyle/>
          <a:p>
            <a:pPr algn="ctr" defTabSz="685800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华文楷体"/>
              </a:rPr>
              <a:t>说说你的思路吧？</a:t>
            </a:r>
          </a:p>
        </p:txBody>
      </p:sp>
    </p:spTree>
    <p:extLst>
      <p:ext uri="{BB962C8B-B14F-4D97-AF65-F5344CB8AC3E}">
        <p14:creationId xmlns:p14="http://schemas.microsoft.com/office/powerpoint/2010/main" xmlns="" val="269035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2"/>
          <p:cNvSpPr>
            <a:spLocks noGrp="1"/>
          </p:cNvSpPr>
          <p:nvPr>
            <p:ph idx="1"/>
          </p:nvPr>
        </p:nvSpPr>
        <p:spPr>
          <a:xfrm>
            <a:off x="623392" y="222838"/>
            <a:ext cx="11161240" cy="5256584"/>
          </a:xfrm>
        </p:spPr>
        <p:txBody>
          <a:bodyPr/>
          <a:lstStyle/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团伙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】1920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年的芝加哥，出现了一群强盗。如果两个强盗遇上了，那么他们要么是朋友，要么是敌人。而且有一点是肯定的，就是：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我朋友的朋友是我的朋友；我敌人的敌人也是我的朋友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。两个强盗是同一团伙的条件是当且仅当他们是朋友。现在给你一些关于强盗们的信息，问你最多有多少个强盗团伙。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第一行是一个整数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N(2&lt;=N&lt;=1000)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，表示强盗的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个数。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 (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1&lt;=M&lt;=5000)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，表示关于强盗的信息条数。 以下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行，每行可能是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p q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p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是朋友，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是敌人。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最大可能的团伙数。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18612" y="3717032"/>
            <a:ext cx="12241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1 4</a:t>
            </a:r>
          </a:p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 3 5</a:t>
            </a:r>
          </a:p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 4 6</a:t>
            </a:r>
          </a:p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1 2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335599" y="5182309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" name="椭圆 5"/>
          <p:cNvSpPr/>
          <p:nvPr/>
        </p:nvSpPr>
        <p:spPr>
          <a:xfrm>
            <a:off x="1255971" y="4935318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058974" y="4935318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806771" y="5773328"/>
            <a:ext cx="504056" cy="49162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962414" y="5673655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411753" y="5152349"/>
            <a:ext cx="504056" cy="49162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613805" y="4977360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8" idx="7"/>
            <a:endCxn id="10" idx="3"/>
          </p:cNvCxnSpPr>
          <p:nvPr/>
        </p:nvCxnSpPr>
        <p:spPr>
          <a:xfrm flipV="1">
            <a:off x="4237010" y="5571977"/>
            <a:ext cx="248560" cy="2733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0"/>
            <a:endCxn id="11" idx="5"/>
          </p:cNvCxnSpPr>
          <p:nvPr/>
        </p:nvCxnSpPr>
        <p:spPr>
          <a:xfrm flipH="1" flipV="1">
            <a:off x="6044044" y="5407599"/>
            <a:ext cx="170398" cy="266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十二角星 16"/>
          <p:cNvSpPr/>
          <p:nvPr/>
        </p:nvSpPr>
        <p:spPr>
          <a:xfrm>
            <a:off x="1770922" y="5067593"/>
            <a:ext cx="298947" cy="252028"/>
          </a:xfrm>
          <a:prstGeom prst="star1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251626" y="5773328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054629" y="5773328"/>
            <a:ext cx="504056" cy="5040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十二角星 20"/>
          <p:cNvSpPr/>
          <p:nvPr/>
        </p:nvSpPr>
        <p:spPr>
          <a:xfrm>
            <a:off x="1766577" y="5905603"/>
            <a:ext cx="298947" cy="252028"/>
          </a:xfrm>
          <a:prstGeom prst="star1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350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2"/>
          <p:cNvSpPr>
            <a:spLocks noGrp="1"/>
          </p:cNvSpPr>
          <p:nvPr>
            <p:ph idx="1"/>
          </p:nvPr>
        </p:nvSpPr>
        <p:spPr>
          <a:xfrm>
            <a:off x="551384" y="764704"/>
            <a:ext cx="9649072" cy="5256584"/>
          </a:xfrm>
        </p:spPr>
        <p:txBody>
          <a:bodyPr/>
          <a:lstStyle/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 smtClean="0"/>
              <a:t> 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搭配购买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听说在某个网站上有卖云朵的，小朋友们决定一同前往去看看这种神奇的商品，这个店里有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朵云，云朵已经被老板编号为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……,n,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并且每朵云都有一个价值，但是商店的老板是个很奇怪的人，他会告诉你一些云朵要搭配起来买才卖，也就是说买一朵云则与这朵云有搭配的云都要买。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n,m,w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朵云，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个搭配和你现有的钱的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n+1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行，每行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ci,di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朵云的价钱和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价值；第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n+2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n+1+m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ui,vi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表示买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就必须买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vi,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同理，如果买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就必须买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一行，表示可以获得的最大价值。</a:t>
            </a:r>
          </a:p>
        </p:txBody>
      </p:sp>
      <p:sp>
        <p:nvSpPr>
          <p:cNvPr id="4" name="矩形 3"/>
          <p:cNvSpPr/>
          <p:nvPr/>
        </p:nvSpPr>
        <p:spPr>
          <a:xfrm>
            <a:off x="10560496" y="1268760"/>
            <a:ext cx="11543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5 3 10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3 10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3 10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3 10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5 100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10 1</a:t>
            </a: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1 3</a:t>
            </a: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3 2</a:t>
            </a: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4 2</a:t>
            </a: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653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560496" y="1268760"/>
            <a:ext cx="11543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5 3 10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3 10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3 10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3 10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5 100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10 1</a:t>
            </a: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1 3</a:t>
            </a: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3 2</a:t>
            </a: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4 2</a:t>
            </a: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27358242"/>
              </p:ext>
            </p:extLst>
          </p:nvPr>
        </p:nvGraphicFramePr>
        <p:xfrm>
          <a:off x="2032000" y="1146448"/>
          <a:ext cx="580571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6558025"/>
              </p:ext>
            </p:extLst>
          </p:nvPr>
        </p:nvGraphicFramePr>
        <p:xfrm>
          <a:off x="2063552" y="1844824"/>
          <a:ext cx="580571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42799300"/>
              </p:ext>
            </p:extLst>
          </p:nvPr>
        </p:nvGraphicFramePr>
        <p:xfrm>
          <a:off x="2063552" y="2564904"/>
          <a:ext cx="580571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54517277"/>
              </p:ext>
            </p:extLst>
          </p:nvPr>
        </p:nvGraphicFramePr>
        <p:xfrm>
          <a:off x="1991544" y="404664"/>
          <a:ext cx="580571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280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vert="horz" lIns="91440" tIns="45720" rIns="91440" bIns="45720" rtlCol="0" anchor="ctr">
        <a:noAutofit/>
      </a:bodyPr>
      <a:lstStyle>
        <a:defPPr defTabSz="685800">
          <a:lnSpc>
            <a:spcPct val="150000"/>
          </a:lnSpc>
          <a:spcBef>
            <a:spcPct val="0"/>
          </a:spcBef>
          <a:buClr>
            <a:srgbClr val="FF0000"/>
          </a:buClr>
          <a:buFont typeface="黑体" pitchFamily="49" charset="-122"/>
          <a:buChar char="▌"/>
          <a:defRPr sz="2400" b="1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  <a:cs typeface="华文楷体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23150</TotalTime>
  <Words>1275</Words>
  <Application>Microsoft Office PowerPoint</Application>
  <PresentationFormat>自定义</PresentationFormat>
  <Paragraphs>376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pro</cp:lastModifiedBy>
  <cp:revision>631</cp:revision>
  <dcterms:created xsi:type="dcterms:W3CDTF">2017-09-21T14:00:10Z</dcterms:created>
  <dcterms:modified xsi:type="dcterms:W3CDTF">2018-12-07T15:08:43Z</dcterms:modified>
</cp:coreProperties>
</file>