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7" r:id="rId3"/>
    <p:sldId id="303" r:id="rId5"/>
    <p:sldId id="258" r:id="rId6"/>
    <p:sldId id="259" r:id="rId7"/>
    <p:sldId id="260" r:id="rId8"/>
    <p:sldId id="261" r:id="rId9"/>
    <p:sldId id="30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302" r:id="rId18"/>
  </p:sldIdLst>
  <p:sldSz cx="12188825" cy="6858000"/>
  <p:notesSz cx="6858000" cy="9144000"/>
  <p:defaultTextStyle>
    <a:defPPr rtl="0"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howGuides="1">
      <p:cViewPr varScale="1">
        <p:scale>
          <a:sx n="75" d="100"/>
          <a:sy n="75" d="100"/>
        </p:scale>
        <p:origin x="580" y="60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316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171C00-F99A-4A8D-A36B-7101D5AB876C}" type="datetime2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D77566-CD65-4859-9FA1-43956DC85B8C}" type="slidenum">
              <a: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1DE924-0016-4803-973E-836802415896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200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600" algn="l" defTabSz="1219200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9200" algn="l" defTabSz="1219200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165" algn="l" defTabSz="1219200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765" algn="l" defTabSz="1219200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矩形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 11"/>
            <p:cNvGrpSpPr/>
            <p:nvPr/>
          </p:nvGrpSpPr>
          <p:grpSpPr>
            <a:xfrm>
              <a:off x="0" y="0"/>
              <a:ext cx="4742741" cy="6858000"/>
              <a:chOff x="0" y="0"/>
              <a:chExt cx="4742741" cy="6858000"/>
            </a:xfrm>
          </p:grpSpPr>
          <p:pic>
            <p:nvPicPr>
              <p:cNvPr id="9" name="图片 8" descr="堆放的一摞书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4605581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 rtlCol="0"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83F36BC-C523-4E2E-B9CD-1A3BA67C2F6C}" type="datetime2">
              <a:rPr lang="zh-CN" altLang="en-US" smtClean="0"/>
            </a:fld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/>
              <a:t>添加页脚</a:t>
            </a:r>
            <a:endParaRPr lang="en-US" dirty="0"/>
          </a:p>
        </p:txBody>
      </p:sp>
      <p:sp>
        <p:nvSpPr>
          <p:cNvPr id="11" name="幻灯片编号占位符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2418715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US" dirty="0"/>
              <a:t>单击此处编辑母版文本样式</a:t>
            </a:r>
            <a:endParaRPr lang="en-US" dirty="0"/>
          </a:p>
          <a:p>
            <a:pPr lvl="1" rtl="0"/>
            <a:r>
              <a:rPr lang="en-US" dirty="0"/>
              <a:t>第二级</a:t>
            </a:r>
            <a:endParaRPr lang="en-US" dirty="0"/>
          </a:p>
          <a:p>
            <a:pPr lvl="2" rtl="0"/>
            <a:r>
              <a:rPr lang="en-US" dirty="0"/>
              <a:t>第三级</a:t>
            </a:r>
            <a:endParaRPr lang="en-US" dirty="0"/>
          </a:p>
          <a:p>
            <a:pPr lvl="3" rtl="0"/>
            <a:r>
              <a:rPr lang="en-US" dirty="0"/>
              <a:t>第四级</a:t>
            </a:r>
            <a:endParaRPr lang="en-US" dirty="0"/>
          </a:p>
          <a:p>
            <a:pPr lvl="4" rtl="0"/>
            <a:r>
              <a:rPr lang="en-US" dirty="0"/>
              <a:t>第五级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0AFB3F-0175-410C-AB6E-BC622F9630E0}" type="datetime2">
              <a:rPr lang="zh-CN" alt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添加页脚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>
            <a:lvl5pPr>
              <a:defRPr/>
            </a:lvl5pPr>
            <a:lvl6pPr marL="2418715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US" dirty="0"/>
              <a:t>单击此处编辑母版文本样式</a:t>
            </a:r>
            <a:endParaRPr lang="en-US" dirty="0"/>
          </a:p>
          <a:p>
            <a:pPr lvl="1" rtl="0"/>
            <a:r>
              <a:rPr lang="en-US" dirty="0"/>
              <a:t>第二级</a:t>
            </a:r>
            <a:endParaRPr lang="en-US" dirty="0"/>
          </a:p>
          <a:p>
            <a:pPr lvl="2" rtl="0"/>
            <a:r>
              <a:rPr lang="en-US" dirty="0"/>
              <a:t>第三级</a:t>
            </a:r>
            <a:endParaRPr lang="en-US" dirty="0"/>
          </a:p>
          <a:p>
            <a:pPr lvl="3" rtl="0"/>
            <a:r>
              <a:rPr lang="en-US" dirty="0"/>
              <a:t>第四级</a:t>
            </a:r>
            <a:endParaRPr lang="en-US" dirty="0"/>
          </a:p>
          <a:p>
            <a:pPr lvl="4" rtl="0"/>
            <a:r>
              <a:rPr lang="en-US" dirty="0"/>
              <a:t>第五级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B0B65B-EFB9-4C4A-966F-8A8AF643510C}" type="datetime2">
              <a:rPr lang="zh-CN" alt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添加页脚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CFB58D-B0C9-4690-ADE6-079786375A64}" type="datetime2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添加页脚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矩形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dirty="0">
                <a:latin typeface="微软雅黑" panose="020B0503020204020204" pitchFamily="34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b="0" dirty="0">
                <a:solidFill>
                  <a:schemeClr val="tx2"/>
                </a:solidFill>
                <a:latin typeface="微软雅黑" panose="020B0503020204020204" pitchFamily="34" charset="-122"/>
              </a:endParaRPr>
            </a:p>
          </p:txBody>
        </p:sp>
      </p:grpSp>
      <p:pic>
        <p:nvPicPr>
          <p:cNvPr id="5" name="图片 4" descr="堆放的一摞书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 rtlCol="0"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421FC7-D3D7-4E9B-BFC0-F1D4B253B79A}" type="datetime2">
              <a:rPr lang="zh-CN" alt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添加页脚</a:t>
            </a:r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296795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buFont typeface="Century Gothic" panose="020B0502020202020204" pitchFamily="34" charset="0"/>
              <a:buChar char="–"/>
              <a:defRPr sz="1800"/>
            </a:lvl7pPr>
            <a:lvl8pPr marL="2860675" indent="-285750">
              <a:defRPr sz="1800"/>
            </a:lvl8pPr>
            <a:lvl9pPr marL="3151505" indent="-285750">
              <a:defRPr sz="1800">
                <a:latin typeface="微软雅黑" panose="020B0503020204020204" pitchFamily="34" charset="-122"/>
              </a:defRPr>
            </a:lvl9pPr>
          </a:lstStyle>
          <a:p>
            <a:pPr lvl="0" rtl="0"/>
            <a:r>
              <a:rPr lang="en-US" dirty="0"/>
              <a:t>单击此处编辑母版文本样式</a:t>
            </a:r>
            <a:endParaRPr lang="en-US" dirty="0"/>
          </a:p>
          <a:p>
            <a:pPr lvl="1" rtl="0"/>
            <a:r>
              <a:rPr lang="en-US" dirty="0"/>
              <a:t>第二级</a:t>
            </a:r>
            <a:endParaRPr lang="en-US" dirty="0"/>
          </a:p>
          <a:p>
            <a:pPr lvl="2" rtl="0"/>
            <a:r>
              <a:rPr lang="en-US" dirty="0"/>
              <a:t>第三级</a:t>
            </a:r>
            <a:endParaRPr lang="en-US" dirty="0"/>
          </a:p>
          <a:p>
            <a:pPr lvl="3" rtl="0"/>
            <a:r>
              <a:rPr lang="en-US" dirty="0"/>
              <a:t>第四级</a:t>
            </a:r>
            <a:endParaRPr lang="en-US" dirty="0"/>
          </a:p>
          <a:p>
            <a:pPr lvl="4" rtl="0"/>
            <a:r>
              <a:rPr lang="en-US" dirty="0"/>
              <a:t>第五级</a:t>
            </a:r>
            <a:endParaRPr lang="en-US" dirty="0"/>
          </a:p>
          <a:p>
            <a:pPr lvl="8" rtl="0"/>
            <a:endParaRPr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296795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505" indent="-285750">
              <a:defRPr sz="1800"/>
            </a:lvl9pPr>
          </a:lstStyle>
          <a:p>
            <a:pPr lvl="0" rtl="0"/>
            <a:r>
              <a:rPr lang="en-US" dirty="0"/>
              <a:t>单击此处编辑母版文本样式</a:t>
            </a:r>
            <a:endParaRPr lang="en-US" dirty="0"/>
          </a:p>
          <a:p>
            <a:pPr lvl="1" rtl="0"/>
            <a:r>
              <a:rPr lang="en-US" dirty="0"/>
              <a:t>第二级</a:t>
            </a:r>
            <a:endParaRPr lang="en-US" dirty="0"/>
          </a:p>
          <a:p>
            <a:pPr lvl="2" rtl="0"/>
            <a:r>
              <a:rPr lang="en-US" dirty="0"/>
              <a:t>第三级</a:t>
            </a:r>
            <a:endParaRPr lang="en-US" dirty="0"/>
          </a:p>
          <a:p>
            <a:pPr lvl="3" rtl="0"/>
            <a:r>
              <a:rPr lang="en-US" dirty="0"/>
              <a:t>第四级</a:t>
            </a:r>
            <a:endParaRPr lang="en-US" dirty="0"/>
          </a:p>
          <a:p>
            <a:pPr lvl="4" rtl="0"/>
            <a:r>
              <a:rPr lang="en-US" dirty="0"/>
              <a:t>第五级</a:t>
            </a:r>
            <a:endParaRPr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7C1B5F-9745-45B7-9FAD-099759533102}" type="datetime2">
              <a:rPr lang="zh-CN" altLang="en-US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添加页脚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296795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505" indent="-285750">
              <a:defRPr sz="1800"/>
            </a:lvl9pPr>
          </a:lstStyle>
          <a:p>
            <a:pPr lvl="0" rtl="0"/>
            <a:r>
              <a:rPr lang="en-US" dirty="0"/>
              <a:t>单击此处编辑母版文本样式</a:t>
            </a:r>
            <a:endParaRPr lang="en-US" dirty="0"/>
          </a:p>
          <a:p>
            <a:pPr lvl="1" rtl="0"/>
            <a:r>
              <a:rPr lang="en-US" dirty="0"/>
              <a:t>第二级</a:t>
            </a:r>
            <a:endParaRPr lang="en-US" dirty="0"/>
          </a:p>
          <a:p>
            <a:pPr lvl="2" rtl="0"/>
            <a:r>
              <a:rPr lang="en-US" dirty="0"/>
              <a:t>第三级</a:t>
            </a:r>
            <a:endParaRPr lang="en-US" dirty="0"/>
          </a:p>
          <a:p>
            <a:pPr lvl="3" rtl="0"/>
            <a:r>
              <a:rPr lang="en-US" dirty="0"/>
              <a:t>第四级</a:t>
            </a:r>
            <a:endParaRPr lang="en-US" dirty="0"/>
          </a:p>
          <a:p>
            <a:pPr lvl="4" rtl="0"/>
            <a:r>
              <a:rPr lang="en-US" dirty="0"/>
              <a:t>第五级</a:t>
            </a:r>
            <a:endParaRPr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296795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505" indent="-285750">
              <a:defRPr sz="1800"/>
            </a:lvl9pPr>
          </a:lstStyle>
          <a:p>
            <a:pPr lvl="0" rtl="0"/>
            <a:r>
              <a:rPr lang="en-US" dirty="0"/>
              <a:t>单击此处编辑母版文本样式</a:t>
            </a:r>
            <a:endParaRPr lang="en-US" dirty="0"/>
          </a:p>
          <a:p>
            <a:pPr lvl="1" rtl="0"/>
            <a:r>
              <a:rPr lang="en-US" dirty="0"/>
              <a:t>第二级</a:t>
            </a:r>
            <a:endParaRPr lang="en-US" dirty="0"/>
          </a:p>
          <a:p>
            <a:pPr lvl="2" rtl="0"/>
            <a:r>
              <a:rPr lang="en-US" dirty="0"/>
              <a:t>第三级</a:t>
            </a:r>
            <a:endParaRPr lang="en-US" dirty="0"/>
          </a:p>
          <a:p>
            <a:pPr lvl="3" rtl="0"/>
            <a:r>
              <a:rPr lang="en-US" dirty="0"/>
              <a:t>第四级</a:t>
            </a:r>
            <a:endParaRPr lang="en-US" dirty="0"/>
          </a:p>
          <a:p>
            <a:pPr lvl="4" rtl="0"/>
            <a:r>
              <a:rPr lang="en-US" dirty="0"/>
              <a:t>第五级</a:t>
            </a:r>
            <a:endParaRPr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D1D637-32D6-444F-ACFA-6F4FC79B4AE5}" type="datetime2">
              <a:rPr lang="zh-CN" alt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添加页脚</a:t>
            </a:r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F11CA1-6AE0-40FA-8458-C8861004ED57}" type="datetime2">
              <a:rPr lang="zh-CN" alt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添加页脚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0328BB-9966-4988-B4FB-11D4929EA7A5}" type="datetime2">
              <a:rPr lang="zh-CN" alt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添加页脚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rtlCol="0"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418715" indent="-285750">
              <a:buFont typeface="Century Gothic" panose="020B0502020202020204" pitchFamily="34" charset="0"/>
              <a:buChar char="–"/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 dirty="0"/>
              <a:t>单击此处编辑母版文本样式</a:t>
            </a:r>
            <a:endParaRPr lang="en-US" dirty="0"/>
          </a:p>
          <a:p>
            <a:pPr lvl="1" rtl="0"/>
            <a:r>
              <a:rPr lang="en-US" dirty="0"/>
              <a:t>第二级</a:t>
            </a:r>
            <a:endParaRPr lang="en-US" dirty="0"/>
          </a:p>
          <a:p>
            <a:pPr lvl="2" rtl="0"/>
            <a:r>
              <a:rPr lang="en-US" dirty="0"/>
              <a:t>第三级</a:t>
            </a:r>
            <a:endParaRPr lang="en-US" dirty="0"/>
          </a:p>
          <a:p>
            <a:pPr lvl="3" rtl="0"/>
            <a:r>
              <a:rPr lang="en-US" dirty="0"/>
              <a:t>第四级</a:t>
            </a:r>
            <a:endParaRPr lang="en-US" dirty="0"/>
          </a:p>
          <a:p>
            <a:pPr lvl="4" rtl="0"/>
            <a:r>
              <a:rPr lang="en-US" dirty="0"/>
              <a:t>第五级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6A7A88-B9FA-4625-A359-EF72BC06E220}" type="datetime2">
              <a:rPr lang="zh-CN" alt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添加页脚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600" indent="0">
              <a:buNone/>
              <a:defRPr sz="3700"/>
            </a:lvl2pPr>
            <a:lvl3pPr marL="1219200" indent="0">
              <a:buNone/>
              <a:defRPr sz="3200"/>
            </a:lvl3pPr>
            <a:lvl4pPr marL="1828165" indent="0">
              <a:buNone/>
              <a:defRPr sz="2700"/>
            </a:lvl4pPr>
            <a:lvl5pPr marL="2437765" indent="0">
              <a:buNone/>
              <a:defRPr sz="2700"/>
            </a:lvl5pPr>
            <a:lvl6pPr marL="3047365" indent="0">
              <a:buNone/>
              <a:defRPr sz="2700"/>
            </a:lvl6pPr>
            <a:lvl7pPr marL="3656965" indent="0">
              <a:buNone/>
              <a:defRPr sz="2700"/>
            </a:lvl7pPr>
            <a:lvl8pPr marL="4266565" indent="0">
              <a:buNone/>
              <a:defRPr sz="2700"/>
            </a:lvl8pPr>
            <a:lvl9pPr marL="4876165" indent="0">
              <a:buNone/>
              <a:defRPr sz="2700"/>
            </a:lvl9pPr>
          </a:lstStyle>
          <a:p>
            <a:pPr rtl="0"/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E019E7-EED3-4539-A318-40ACEC1935D1}" type="datetime2">
              <a:rPr lang="zh-CN" altLang="en-US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添加页脚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矩形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n-US" dirty="0"/>
              <a:t>单击此处编辑母版标题样式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n-US" dirty="0"/>
              <a:t>单击此处编辑母版文本样式</a:t>
            </a:r>
            <a:endParaRPr lang="en-US" dirty="0"/>
          </a:p>
          <a:p>
            <a:pPr lvl="1" rtl="0"/>
            <a:r>
              <a:rPr lang="en-US" dirty="0"/>
              <a:t>第二级</a:t>
            </a:r>
            <a:endParaRPr lang="en-US" dirty="0"/>
          </a:p>
          <a:p>
            <a:pPr lvl="2" rtl="0"/>
            <a:r>
              <a:rPr lang="en-US" dirty="0"/>
              <a:t>第三级</a:t>
            </a:r>
            <a:endParaRPr lang="en-US" dirty="0"/>
          </a:p>
          <a:p>
            <a:pPr lvl="3" rtl="0"/>
            <a:r>
              <a:rPr lang="en-US" dirty="0"/>
              <a:t>第四级</a:t>
            </a:r>
            <a:endParaRPr lang="en-US" dirty="0"/>
          </a:p>
          <a:p>
            <a:pPr lvl="4" rtl="0"/>
            <a:r>
              <a:rPr 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445ED27-FA85-4784-8DDF-62C06106F447}" type="datetime2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/>
              <a:t>添加页脚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1219200" rtl="0" eaLnBrk="1" latinLnBrk="0" hangingPunct="1">
        <a:lnSpc>
          <a:spcPct val="85000"/>
        </a:lnSpc>
        <a:spcBef>
          <a:spcPct val="0"/>
        </a:spcBef>
        <a:buNone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5000"/>
        </a:lnSpc>
        <a:spcBef>
          <a:spcPts val="1865"/>
        </a:spcBef>
        <a:buClr>
          <a:schemeClr val="accent6">
            <a:lumMod val="50000"/>
          </a:schemeClr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1520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anose="020B0502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58240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84960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1104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132965" indent="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435" indent="-28575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155" indent="-28575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35" indent="-28575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6759682" cy="1642367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/>
              <a:t>数智化实用英语写作</a:t>
            </a:r>
            <a:r>
              <a:rPr lang="en-US" altLang="zh-CN" sz="3600" b="1" kern="100" dirty="0">
                <a:effectLst/>
                <a:latin typeface="new times"/>
                <a:ea typeface="宋体" pitchFamily="2" charset="-122"/>
                <a:cs typeface="Times New Roman" panose="02020603050405020304" pitchFamily="18" charset="0"/>
              </a:rPr>
              <a:t>Digital Intelligence Enhanced Practical English Writing</a:t>
            </a:r>
            <a:endParaRPr lang="zh-CN" altLang="en-US" sz="36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798268" y="3717033"/>
            <a:ext cx="7008574" cy="1244600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zh-CN" altLang="en-US" dirty="0"/>
              <a:t>第一周 课程简介，智能化工具介绍及使用</a:t>
            </a:r>
            <a:endParaRPr lang="en-US" altLang="zh-CN" dirty="0"/>
          </a:p>
          <a:p>
            <a:r>
              <a:rPr lang="en-US" altLang="zh-CN" dirty="0"/>
              <a:t>Week 1 Course introduction &amp; application of intelligent tools.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625600"/>
          </a:xfrm>
        </p:spPr>
        <p:txBody>
          <a:bodyPr/>
          <a:lstStyle/>
          <a:p>
            <a:r>
              <a:rPr lang="en-US" altLang="zh-CN" sz="4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Style Differentiation Exercise (20 minutes):</a:t>
            </a:r>
            <a:br>
              <a:rPr lang="zh-CN" altLang="zh-CN" sz="4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3852" y="1196752"/>
            <a:ext cx="10585176" cy="566124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instruct groups to retranslate the text into various styles using their AI tool: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- Academic English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- College English Test Band 4 level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- Poetic style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- Colloquial style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- Humorous style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- Heartfelt style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- Professional workplace style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1844" y="836712"/>
            <a:ext cx="10292819" cy="5335488"/>
          </a:xfrm>
        </p:spPr>
        <p:txBody>
          <a:bodyPr/>
          <a:lstStyle/>
          <a:p>
            <a:pPr marL="742950" indent="-742950" algn="just">
              <a:buFont typeface="+mj-lt"/>
              <a:buAutoNum type="arabicPeriod"/>
            </a:pPr>
            <a:r>
              <a:rPr lang="en-US" altLang="zh-CN" sz="3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Emphasize the importance of word choice and sentence structure in conveying different styles effectively.</a:t>
            </a:r>
            <a:endParaRPr lang="zh-CN" altLang="zh-CN" sz="3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indent="-742950" algn="just">
              <a:buFont typeface="+mj-lt"/>
              <a:buAutoNum type="arabicPeriod"/>
            </a:pPr>
            <a:r>
              <a:rPr lang="en-US" altLang="zh-CN" sz="3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Groups will share their results, discussing the nuances in vocabulary and syntax that distinguish each style.</a:t>
            </a:r>
            <a:endParaRPr lang="zh-CN" altLang="zh-CN" sz="3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1455" y="869196"/>
            <a:ext cx="10157354" cy="51194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相处久了你会发现，人与人之间最大的吸引力，不是你的容貌，不是你的光环，而是你传递给对方的温暖和踏实，真诚和善良。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很多人把高情商理解为圆滑，世故，会说话，其实在我看来，真诚才是这个世界最高级的情商。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在与人交往，特别是向上社交中，其实不需要讨好和任何套路，你只需要真诚的呈现你自己就好。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你如果需要对方帮助，可以直接提出你的要求。呈现真实的你，让对方看到你的价值即可。</a:t>
            </a:r>
            <a:endParaRPr lang="en-US" altLang="zh-CN" sz="3200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Ideological Content (5 minutes):</a:t>
            </a:r>
            <a:b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Assign a task where students must use English to introduce aspects of China's technological advancements that foster national pride.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Encourage students to think about how they can contribute to society within their professional fields.</a:t>
            </a:r>
            <a:endParaRPr lang="en-US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Use an AI tool to correct any grammar errors in their writing.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Take a photo or screenshot of the corrected text and share it in a designated online group for feedback from peers and instructors.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162" y="332656"/>
            <a:ext cx="5036234" cy="5904656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China has made significant advancements in several areas of technology, surpassing some Western developed countries:</a:t>
            </a:r>
            <a:endParaRPr lang="en-US" altLang="zh-CN" dirty="0"/>
          </a:p>
          <a:p>
            <a:r>
              <a:rPr lang="en-US" altLang="zh-CN" dirty="0"/>
              <a:t>1. 5G Technology:  </a:t>
            </a:r>
            <a:endParaRPr lang="en-US" altLang="zh-CN" dirty="0"/>
          </a:p>
          <a:p>
            <a:r>
              <a:rPr lang="en-US" altLang="zh-CN" dirty="0"/>
              <a:t>2. E-commerce  like Alibaba's Taobao and JD.</a:t>
            </a:r>
            <a:endParaRPr lang="en-US" altLang="zh-CN" dirty="0"/>
          </a:p>
          <a:p>
            <a:r>
              <a:rPr lang="en-US" altLang="zh-CN" dirty="0"/>
              <a:t>3. Fintech:  like Alipay and WeChat Pay</a:t>
            </a:r>
            <a:endParaRPr lang="en-US" altLang="zh-CN" dirty="0"/>
          </a:p>
          <a:p>
            <a:r>
              <a:rPr lang="en-US" altLang="zh-CN" dirty="0"/>
              <a:t>4. Artificial Intelligence:  Baidu, Tencent, and </a:t>
            </a:r>
            <a:r>
              <a:rPr lang="en-US" altLang="zh-CN" dirty="0" err="1"/>
              <a:t>iFlytek</a:t>
            </a:r>
            <a:r>
              <a:rPr lang="en-US" altLang="zh-CN" dirty="0"/>
              <a:t>  </a:t>
            </a:r>
            <a:endParaRPr lang="en-US" altLang="zh-CN" dirty="0"/>
          </a:p>
          <a:p>
            <a:r>
              <a:rPr lang="en-US" altLang="zh-CN" dirty="0"/>
              <a:t>5. Renewable Energy: China is the world's largest producer of solar panels and wind turbines.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454452" y="260648"/>
            <a:ext cx="50362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High-speed Rail: China's high-speed rail network is the longest in the world, at speeds over 300 km/h (186 mph).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7. Telecommunications Satellites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8. Quantum Communications: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9. Biotechnology: gene editing and novel drugs and vaccines.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10. Electric Vehicles: like BYD and NIO (</a:t>
            </a:r>
            <a:r>
              <a:rPr lang="en-US" altLang="zh-CN" dirty="0" err="1"/>
              <a:t>weilai</a:t>
            </a:r>
            <a:r>
              <a:rPr lang="en-US" altLang="zh-CN" dirty="0"/>
              <a:t>)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After class 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write a short paragraph on how you envision creating value for society in your future careers, focusing on your specific fields of study.</a:t>
            </a:r>
            <a:endParaRPr lang="zh-CN" altLang="zh-CN" sz="3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7309" y="1701800"/>
            <a:ext cx="4113007" cy="4470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准备一个课堂笔记本，记下所有课件上出现的生单词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根据学校要求，每周上课需要点名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使用教材</a:t>
            </a:r>
            <a:r>
              <a:rPr lang="en-US" altLang="zh-CN" dirty="0"/>
              <a:t>《</a:t>
            </a:r>
            <a:r>
              <a:rPr lang="zh-CN" altLang="en-US" dirty="0"/>
              <a:t>英语应用文写作</a:t>
            </a:r>
            <a:r>
              <a:rPr lang="en-US" altLang="zh-CN" dirty="0"/>
              <a:t>》</a:t>
            </a:r>
            <a:r>
              <a:rPr lang="zh-CN" altLang="en-US" dirty="0"/>
              <a:t>（可搜索电子版）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50397" y="1700808"/>
            <a:ext cx="532426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5000"/>
              </a:lnSpc>
              <a:buFont typeface="+mj-lt"/>
              <a:buAutoNum type="arabicPeriod"/>
            </a:pPr>
            <a:r>
              <a:rPr lang="en-US" altLang="zh-CN" dirty="0"/>
              <a:t>Prepare a classroom notebook to jot down all the unfamiliar words encountered during lectures. </a:t>
            </a:r>
            <a:endParaRPr lang="en-US" altLang="zh-CN" dirty="0"/>
          </a:p>
          <a:p>
            <a:pPr marL="457200" indent="-457200">
              <a:lnSpc>
                <a:spcPct val="95000"/>
              </a:lnSpc>
              <a:buFont typeface="+mj-lt"/>
              <a:buAutoNum type="arabicPeriod"/>
            </a:pPr>
            <a:r>
              <a:rPr lang="en-US" altLang="zh-CN" dirty="0"/>
              <a:t>According to our school policy, attendance must be recorded on a weekly basis. </a:t>
            </a:r>
            <a:endParaRPr lang="en-US" altLang="zh-CN" dirty="0"/>
          </a:p>
          <a:p>
            <a:pPr marL="457200" indent="-457200">
              <a:lnSpc>
                <a:spcPct val="95000"/>
              </a:lnSpc>
              <a:buFont typeface="+mj-lt"/>
              <a:buAutoNum type="arabicPeriod"/>
            </a:pPr>
            <a:r>
              <a:rPr lang="en-US" altLang="zh-CN" dirty="0"/>
              <a:t>The course textbook is "English practical Writing " (an e-version is available online).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Course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7309" y="1701800"/>
            <a:ext cx="4113007" cy="4463504"/>
          </a:xfrm>
        </p:spPr>
        <p:txBody>
          <a:bodyPr rtlCol="0">
            <a:normAutofit/>
          </a:bodyPr>
          <a:lstStyle/>
          <a:p>
            <a:r>
              <a:rPr lang="zh-CN" altLang="zh-CN" sz="2800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总评成绩包括（平时成绩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60%+</a:t>
            </a:r>
            <a:r>
              <a:rPr lang="zh-CN" altLang="zh-CN" sz="2800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期末考试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40%</a:t>
            </a:r>
            <a:r>
              <a:rPr lang="zh-CN" altLang="zh-CN" sz="2800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）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  <a:cs typeface="Times New Roman" panose="02020603050405020304" pitchFamily="18" charset="0"/>
            </a:endParaRPr>
          </a:p>
          <a:p>
            <a:r>
              <a:rPr lang="zh-CN" altLang="zh-CN" sz="2800" dirty="0">
                <a:solidFill>
                  <a:srgbClr val="000000"/>
                </a:solidFill>
                <a:effectLst/>
                <a:ea typeface="宋体" pitchFamily="2" charset="-122"/>
                <a:cs typeface="Times New Roman" panose="02020603050405020304" pitchFamily="18" charset="0"/>
              </a:rPr>
              <a:t>平时成绩包括（课程思政实践</a:t>
            </a:r>
            <a:r>
              <a:rPr lang="en-US" altLang="zh-CN" sz="2800" dirty="0">
                <a:solidFill>
                  <a:srgbClr val="000000"/>
                </a:solidFill>
                <a:effectLst/>
                <a:ea typeface="宋体" pitchFamily="2" charset="-122"/>
                <a:cs typeface="Times New Roman" panose="02020603050405020304" pitchFamily="18" charset="0"/>
              </a:rPr>
              <a:t>10%+</a:t>
            </a:r>
            <a:r>
              <a:rPr lang="zh-CN" altLang="zh-CN" sz="2800" dirty="0">
                <a:solidFill>
                  <a:srgbClr val="000000"/>
                </a:solidFill>
                <a:effectLst/>
                <a:ea typeface="宋体" pitchFamily="2" charset="-122"/>
                <a:cs typeface="Times New Roman" panose="02020603050405020304" pitchFamily="18" charset="0"/>
              </a:rPr>
              <a:t>课堂参与</a:t>
            </a:r>
            <a:r>
              <a:rPr lang="en-US" altLang="zh-CN" sz="2800" dirty="0">
                <a:solidFill>
                  <a:srgbClr val="000000"/>
                </a:solidFill>
                <a:effectLst/>
                <a:ea typeface="宋体" pitchFamily="2" charset="-122"/>
                <a:cs typeface="Times New Roman" panose="02020603050405020304" pitchFamily="18" charset="0"/>
              </a:rPr>
              <a:t>10%+</a:t>
            </a:r>
            <a:r>
              <a:rPr lang="zh-CN" altLang="zh-CN" sz="2800" dirty="0">
                <a:solidFill>
                  <a:srgbClr val="000000"/>
                </a:solidFill>
                <a:effectLst/>
                <a:ea typeface="宋体" pitchFamily="2" charset="-122"/>
                <a:cs typeface="Times New Roman" panose="02020603050405020304" pitchFamily="18" charset="0"/>
              </a:rPr>
              <a:t>课后作业</a:t>
            </a:r>
            <a:r>
              <a:rPr lang="en-US" altLang="zh-CN" sz="2800" dirty="0">
                <a:solidFill>
                  <a:srgbClr val="000000"/>
                </a:solidFill>
                <a:effectLst/>
                <a:ea typeface="宋体" pitchFamily="2" charset="-122"/>
                <a:cs typeface="Times New Roman" panose="02020603050405020304" pitchFamily="18" charset="0"/>
              </a:rPr>
              <a:t>20%+</a:t>
            </a:r>
            <a:r>
              <a:rPr lang="zh-CN" altLang="zh-CN" sz="2800" dirty="0">
                <a:solidFill>
                  <a:srgbClr val="000000"/>
                </a:solidFill>
                <a:effectLst/>
                <a:ea typeface="宋体" pitchFamily="2" charset="-122"/>
                <a:cs typeface="Times New Roman" panose="02020603050405020304" pitchFamily="18" charset="0"/>
              </a:rPr>
              <a:t>课堂测验</a:t>
            </a:r>
            <a:r>
              <a:rPr lang="en-US" altLang="zh-CN" sz="2800" dirty="0">
                <a:solidFill>
                  <a:srgbClr val="000000"/>
                </a:solidFill>
                <a:effectLst/>
                <a:ea typeface="宋体" pitchFamily="2" charset="-122"/>
                <a:cs typeface="Times New Roman" panose="02020603050405020304" pitchFamily="18" charset="0"/>
              </a:rPr>
              <a:t>10%+</a:t>
            </a:r>
            <a:r>
              <a:rPr lang="zh-CN" altLang="zh-CN" sz="2800" dirty="0">
                <a:solidFill>
                  <a:srgbClr val="000000"/>
                </a:solidFill>
                <a:effectLst/>
                <a:ea typeface="宋体" pitchFamily="2" charset="-122"/>
                <a:cs typeface="Times New Roman" panose="02020603050405020304" pitchFamily="18" charset="0"/>
              </a:rPr>
              <a:t>小组讨论</a:t>
            </a:r>
            <a:r>
              <a:rPr lang="en-US" altLang="zh-CN" sz="2800" dirty="0">
                <a:solidFill>
                  <a:srgbClr val="000000"/>
                </a:solidFill>
                <a:effectLst/>
                <a:ea typeface="宋体" pitchFamily="2" charset="-122"/>
                <a:cs typeface="Times New Roman" panose="02020603050405020304" pitchFamily="18" charset="0"/>
              </a:rPr>
              <a:t>10%</a:t>
            </a:r>
            <a:r>
              <a:rPr lang="zh-CN" altLang="zh-CN" sz="2800" dirty="0">
                <a:solidFill>
                  <a:srgbClr val="000000"/>
                </a:solidFill>
                <a:effectLst/>
                <a:ea typeface="宋体" pitchFamily="2" charset="-122"/>
                <a:cs typeface="Times New Roman" panose="02020603050405020304" pitchFamily="18" charset="0"/>
              </a:rPr>
              <a:t>）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6094412" y="1628800"/>
            <a:ext cx="4752528" cy="395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dirty="0"/>
              <a:t>Total score includes (Coursework grades 60% + final exam 40%). </a:t>
            </a:r>
            <a:endParaRPr lang="en-US" altLang="zh-CN" dirty="0"/>
          </a:p>
          <a:p>
            <a:pPr>
              <a:lnSpc>
                <a:spcPct val="95000"/>
              </a:lnSpc>
            </a:pPr>
            <a:endParaRPr lang="en-US" altLang="zh-CN" dirty="0"/>
          </a:p>
          <a:p>
            <a:pPr>
              <a:lnSpc>
                <a:spcPct val="95000"/>
              </a:lnSpc>
            </a:pPr>
            <a:r>
              <a:rPr lang="en-US" altLang="zh-CN" dirty="0"/>
              <a:t>Coursework grades include (course ideological and political practice 10% + classroom participation 10% + homework after class 20% + classroom test 10% + group discussion 10%).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考试题型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7309" y="1701800"/>
            <a:ext cx="4329031" cy="4470400"/>
          </a:xfrm>
        </p:spPr>
        <p:txBody>
          <a:bodyPr rtlCol="0"/>
          <a:lstStyle/>
          <a:p>
            <a:pPr rtl="0"/>
            <a:r>
              <a:rPr lang="zh-CN" altLang="en-US" dirty="0"/>
              <a:t>选词填空</a:t>
            </a:r>
            <a:endParaRPr lang="en-US" dirty="0"/>
          </a:p>
          <a:p>
            <a:pPr rtl="0"/>
            <a:r>
              <a:rPr lang="zh-CN" altLang="en-US" dirty="0"/>
              <a:t>匹配题</a:t>
            </a:r>
            <a:endParaRPr lang="en-US" altLang="zh-CN" dirty="0"/>
          </a:p>
          <a:p>
            <a:pPr rtl="0"/>
            <a:r>
              <a:rPr lang="zh-CN" altLang="en-US" dirty="0"/>
              <a:t>表格</a:t>
            </a:r>
            <a:endParaRPr lang="en-US" altLang="zh-CN" dirty="0"/>
          </a:p>
          <a:p>
            <a:pPr rtl="0"/>
            <a:r>
              <a:rPr lang="zh-CN" altLang="en-US" dirty="0"/>
              <a:t>留言条</a:t>
            </a:r>
            <a:endParaRPr lang="en-US" altLang="zh-CN" dirty="0"/>
          </a:p>
          <a:p>
            <a:pPr rtl="0"/>
            <a:r>
              <a:rPr lang="zh-CN" altLang="en-US" dirty="0"/>
              <a:t>通知</a:t>
            </a:r>
            <a:endParaRPr lang="en-US" altLang="zh-CN" dirty="0"/>
          </a:p>
          <a:p>
            <a:pPr rtl="0"/>
            <a:r>
              <a:rPr lang="zh-CN" altLang="en-US" dirty="0"/>
              <a:t>书信（信封与正文两部分）</a:t>
            </a:r>
            <a:r>
              <a:rPr lang="zh-CN" altLang="en-US" dirty="0">
                <a:solidFill>
                  <a:srgbClr val="FF0000"/>
                </a:solidFill>
              </a:rPr>
              <a:t>杭电英文地址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22404" y="692696"/>
            <a:ext cx="5180251" cy="4419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/>
              <a:t>Exam Question Types: </a:t>
            </a:r>
            <a:endParaRPr lang="en-US" altLang="zh-CN" sz="4000" dirty="0"/>
          </a:p>
          <a:p>
            <a:pPr>
              <a:lnSpc>
                <a:spcPct val="95000"/>
              </a:lnSpc>
            </a:pPr>
            <a:r>
              <a:rPr lang="en-US" altLang="zh-CN" dirty="0"/>
              <a:t>Multiple Choice Fill-in-the-Blanks </a:t>
            </a:r>
            <a:endParaRPr lang="en-US" altLang="zh-CN" dirty="0"/>
          </a:p>
          <a:p>
            <a:pPr>
              <a:lnSpc>
                <a:spcPct val="95000"/>
              </a:lnSpc>
            </a:pPr>
            <a:r>
              <a:rPr lang="en-US" altLang="zh-CN" dirty="0"/>
              <a:t>Matching </a:t>
            </a:r>
            <a:endParaRPr lang="en-US" altLang="zh-CN" dirty="0"/>
          </a:p>
          <a:p>
            <a:pPr>
              <a:lnSpc>
                <a:spcPct val="95000"/>
              </a:lnSpc>
            </a:pPr>
            <a:r>
              <a:rPr lang="en-US" altLang="zh-CN" dirty="0"/>
              <a:t>Form-filling </a:t>
            </a:r>
            <a:endParaRPr lang="en-US" altLang="zh-CN" dirty="0"/>
          </a:p>
          <a:p>
            <a:pPr>
              <a:lnSpc>
                <a:spcPct val="95000"/>
              </a:lnSpc>
            </a:pPr>
            <a:r>
              <a:rPr lang="en-US" altLang="zh-CN" dirty="0"/>
              <a:t>Notes</a:t>
            </a:r>
            <a:endParaRPr lang="en-US" altLang="zh-CN" dirty="0"/>
          </a:p>
          <a:p>
            <a:pPr>
              <a:lnSpc>
                <a:spcPct val="95000"/>
              </a:lnSpc>
            </a:pPr>
            <a:r>
              <a:rPr lang="en-US" altLang="zh-CN" dirty="0"/>
              <a:t> Notice</a:t>
            </a:r>
            <a:endParaRPr lang="en-US" altLang="zh-CN" dirty="0"/>
          </a:p>
          <a:p>
            <a:pPr>
              <a:lnSpc>
                <a:spcPct val="95000"/>
              </a:lnSpc>
            </a:pPr>
            <a:r>
              <a:rPr lang="en-US" altLang="zh-CN" dirty="0"/>
              <a:t> Letter </a:t>
            </a:r>
            <a:r>
              <a:rPr lang="zh-CN" altLang="en-US" dirty="0"/>
              <a:t>（</a:t>
            </a:r>
            <a:r>
              <a:rPr lang="en-US" altLang="zh-CN" dirty="0"/>
              <a:t>Envelope and body of the letter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endParaRPr lang="en-US" altLang="zh-CN" dirty="0"/>
          </a:p>
          <a:p>
            <a:pPr>
              <a:lnSpc>
                <a:spcPct val="95000"/>
              </a:lnSpc>
            </a:pP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PS. Address of Hangzhou </a:t>
            </a:r>
            <a:r>
              <a:rPr lang="en-US" altLang="zh-CN" dirty="0" err="1"/>
              <a:t>Dianzi</a:t>
            </a:r>
            <a:r>
              <a:rPr lang="en-US" altLang="zh-CN" dirty="0"/>
              <a:t> University in English.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714793"/>
          </a:xfrm>
        </p:spPr>
        <p:txBody>
          <a:bodyPr rtlCol="0"/>
          <a:lstStyle/>
          <a:p>
            <a:pPr rtl="0"/>
            <a:r>
              <a:rPr lang="en-US" altLang="zh-CN" dirty="0"/>
              <a:t>Content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62964" y="6126480"/>
            <a:ext cx="211698" cy="45719"/>
          </a:xfrm>
        </p:spPr>
        <p:txBody>
          <a:bodyPr rtlCol="0">
            <a:normAutofit fontScale="25000" lnSpcReduction="20000"/>
          </a:bodyPr>
          <a:lstStyle/>
          <a:p>
            <a:pPr rtl="0"/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95830" y="1180826"/>
          <a:ext cx="9735085" cy="5056485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568001"/>
                <a:gridCol w="5167084"/>
              </a:tblGrid>
              <a:tr h="548379">
                <a:tc>
                  <a:txBody>
                    <a:bodyPr/>
                    <a:lstStyle/>
                    <a:p>
                      <a:pPr algn="l"/>
                      <a:r>
                        <a:rPr lang="zh-CN" sz="2400" kern="100">
                          <a:effectLst/>
                        </a:rPr>
                        <a:t>英语写作基础</a:t>
                      </a:r>
                      <a:r>
                        <a:rPr lang="en-US" sz="2400" kern="100">
                          <a:effectLst/>
                        </a:rPr>
                        <a:t>-</a:t>
                      </a:r>
                      <a:r>
                        <a:rPr lang="zh-CN" sz="2400" kern="100">
                          <a:effectLst/>
                        </a:rPr>
                        <a:t>句子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56336" marR="56336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400" kern="100" dirty="0">
                          <a:effectLst/>
                        </a:rPr>
                        <a:t>实用文体写作</a:t>
                      </a:r>
                      <a:r>
                        <a:rPr lang="en-US" sz="2400" kern="100" dirty="0">
                          <a:effectLst/>
                        </a:rPr>
                        <a:t>-</a:t>
                      </a:r>
                      <a:r>
                        <a:rPr lang="zh-CN" sz="2400" kern="100" dirty="0">
                          <a:effectLst/>
                        </a:rPr>
                        <a:t>申请和简历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56336" marR="56336" marT="0" marB="0"/>
                </a:tc>
              </a:tr>
              <a:tr h="553457">
                <a:tc>
                  <a:txBody>
                    <a:bodyPr/>
                    <a:lstStyle/>
                    <a:p>
                      <a:pPr algn="l"/>
                      <a:r>
                        <a:rPr lang="zh-CN" sz="2400" kern="100">
                          <a:effectLst/>
                        </a:rPr>
                        <a:t>英语写作基础</a:t>
                      </a:r>
                      <a:r>
                        <a:rPr lang="en-US" sz="2400" kern="100">
                          <a:effectLst/>
                        </a:rPr>
                        <a:t>-</a:t>
                      </a:r>
                      <a:r>
                        <a:rPr lang="zh-CN" sz="2400" kern="100">
                          <a:effectLst/>
                        </a:rPr>
                        <a:t>篇章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56336" marR="56336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400" kern="100" dirty="0">
                          <a:effectLst/>
                        </a:rPr>
                        <a:t>实用文体写作</a:t>
                      </a:r>
                      <a:r>
                        <a:rPr lang="en-US" sz="2400" kern="100" dirty="0">
                          <a:effectLst/>
                        </a:rPr>
                        <a:t>-</a:t>
                      </a:r>
                      <a:r>
                        <a:rPr lang="zh-CN" sz="2400" kern="100" dirty="0">
                          <a:effectLst/>
                        </a:rPr>
                        <a:t>证书证明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56336" marR="56336" marT="0" marB="0"/>
                </a:tc>
              </a:tr>
              <a:tr h="599863">
                <a:tc>
                  <a:txBody>
                    <a:bodyPr/>
                    <a:lstStyle/>
                    <a:p>
                      <a:pPr algn="l"/>
                      <a:r>
                        <a:rPr lang="zh-CN" sz="2400" kern="100" dirty="0">
                          <a:effectLst/>
                        </a:rPr>
                        <a:t>写作风格</a:t>
                      </a:r>
                      <a:r>
                        <a:rPr lang="en-US" sz="2400" kern="100" dirty="0">
                          <a:effectLst/>
                        </a:rPr>
                        <a:t>-</a:t>
                      </a:r>
                      <a:r>
                        <a:rPr lang="zh-CN" sz="2400" kern="100" dirty="0">
                          <a:effectLst/>
                        </a:rPr>
                        <a:t>说明文、记叙文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56336" marR="56336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400" kern="100" dirty="0">
                          <a:effectLst/>
                        </a:rPr>
                        <a:t>实用文体写作</a:t>
                      </a:r>
                      <a:r>
                        <a:rPr lang="en-US" sz="2400" kern="100" dirty="0">
                          <a:effectLst/>
                        </a:rPr>
                        <a:t>-</a:t>
                      </a:r>
                      <a:r>
                        <a:rPr lang="zh-CN" sz="2400" kern="100" dirty="0">
                          <a:effectLst/>
                        </a:rPr>
                        <a:t>通告、请柬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56336" marR="56336" marT="0" marB="0"/>
                </a:tc>
              </a:tr>
              <a:tr h="592812">
                <a:tc>
                  <a:txBody>
                    <a:bodyPr/>
                    <a:lstStyle/>
                    <a:p>
                      <a:pPr algn="l"/>
                      <a:r>
                        <a:rPr lang="zh-CN" sz="2400" kern="100" dirty="0">
                          <a:effectLst/>
                        </a:rPr>
                        <a:t>写作风格</a:t>
                      </a:r>
                      <a:r>
                        <a:rPr lang="en-US" sz="2400" kern="100" dirty="0">
                          <a:effectLst/>
                        </a:rPr>
                        <a:t>-</a:t>
                      </a:r>
                      <a:r>
                        <a:rPr lang="zh-CN" sz="2400" kern="100" dirty="0">
                          <a:effectLst/>
                        </a:rPr>
                        <a:t>议论文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56336" marR="56336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400" kern="100" dirty="0">
                          <a:effectLst/>
                        </a:rPr>
                        <a:t>实用文体写作</a:t>
                      </a:r>
                      <a:r>
                        <a:rPr lang="en-US" sz="2400" kern="100" dirty="0">
                          <a:effectLst/>
                        </a:rPr>
                        <a:t>-</a:t>
                      </a:r>
                      <a:r>
                        <a:rPr lang="zh-CN" sz="2400" kern="100" dirty="0">
                          <a:effectLst/>
                        </a:rPr>
                        <a:t>旅游行程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56336" marR="56336" marT="0" marB="0"/>
                </a:tc>
              </a:tr>
              <a:tr h="778817">
                <a:tc>
                  <a:txBody>
                    <a:bodyPr/>
                    <a:lstStyle/>
                    <a:p>
                      <a:pPr algn="l"/>
                      <a:r>
                        <a:rPr lang="zh-CN" sz="2400" kern="100">
                          <a:effectLst/>
                        </a:rPr>
                        <a:t>英汉语言特点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56336" marR="56336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400" kern="100" dirty="0">
                          <a:effectLst/>
                        </a:rPr>
                        <a:t>学术写作与国际发表</a:t>
                      </a:r>
                      <a:r>
                        <a:rPr lang="en-US" sz="2400" kern="100" dirty="0">
                          <a:effectLst/>
                        </a:rPr>
                        <a:t>-</a:t>
                      </a:r>
                      <a:r>
                        <a:rPr lang="zh-CN" sz="2400" kern="100" dirty="0">
                          <a:effectLst/>
                        </a:rPr>
                        <a:t>结构格式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56336" marR="56336" marT="0" marB="0"/>
                </a:tc>
              </a:tr>
              <a:tr h="778817">
                <a:tc>
                  <a:txBody>
                    <a:bodyPr/>
                    <a:lstStyle/>
                    <a:p>
                      <a:pPr algn="l"/>
                      <a:r>
                        <a:rPr lang="zh-CN" sz="2400" kern="100">
                          <a:effectLst/>
                        </a:rPr>
                        <a:t>智能写作工具介绍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56336" marR="56336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400" kern="100" dirty="0">
                          <a:effectLst/>
                        </a:rPr>
                        <a:t>学术写作与国际发表</a:t>
                      </a:r>
                      <a:r>
                        <a:rPr lang="en-US" sz="2400" kern="100" dirty="0">
                          <a:effectLst/>
                        </a:rPr>
                        <a:t>-</a:t>
                      </a:r>
                      <a:r>
                        <a:rPr lang="zh-CN" sz="2400" kern="100" dirty="0">
                          <a:effectLst/>
                        </a:rPr>
                        <a:t>信息收集、语言风格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56336" marR="56336" marT="0" marB="0"/>
                </a:tc>
              </a:tr>
              <a:tr h="577573">
                <a:tc>
                  <a:txBody>
                    <a:bodyPr/>
                    <a:lstStyle/>
                    <a:p>
                      <a:pPr algn="l"/>
                      <a:r>
                        <a:rPr lang="zh-CN" sz="2400" kern="100">
                          <a:effectLst/>
                        </a:rPr>
                        <a:t>智能写作工具应用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56336" marR="56336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400" kern="100" dirty="0">
                          <a:effectLst/>
                        </a:rPr>
                        <a:t>综合实践与反馈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56336" marR="56336" marT="0" marB="0"/>
                </a:tc>
              </a:tr>
              <a:tr h="626767">
                <a:tc>
                  <a:txBody>
                    <a:bodyPr/>
                    <a:lstStyle/>
                    <a:p>
                      <a:pPr algn="l"/>
                      <a:r>
                        <a:rPr lang="zh-CN" sz="2400" kern="100" dirty="0">
                          <a:effectLst/>
                        </a:rPr>
                        <a:t>实用文体写作</a:t>
                      </a:r>
                      <a:r>
                        <a:rPr lang="en-US" sz="2400" kern="100" dirty="0">
                          <a:effectLst/>
                        </a:rPr>
                        <a:t>-</a:t>
                      </a:r>
                      <a:r>
                        <a:rPr lang="zh-CN" sz="2400" kern="100" dirty="0">
                          <a:effectLst/>
                        </a:rPr>
                        <a:t>书信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56336" marR="56336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400" kern="100" dirty="0">
                          <a:effectLst/>
                        </a:rPr>
                        <a:t>综合实践与反馈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56336" marR="56336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and application of AI 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国内部分免费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工具</a:t>
            </a:r>
            <a:endParaRPr lang="en-US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（讯飞星火，抖音豆包，天工，蓝心千询问，文心一言，通义千问，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Kimi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智能助手，）</a:t>
            </a:r>
            <a:endParaRPr lang="en-US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Using AI as:</a:t>
            </a:r>
            <a:endParaRPr lang="en-US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 source of information </a:t>
            </a:r>
            <a:endParaRPr lang="en-US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 grammar checking tool</a:t>
            </a:r>
            <a:endParaRPr lang="en-US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 text refining software</a:t>
            </a:r>
            <a:endParaRPr lang="en-US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981" y="365923"/>
            <a:ext cx="5472455" cy="4935285"/>
          </a:xfrm>
        </p:spPr>
        <p:txBody>
          <a:bodyPr>
            <a:normAutofit/>
          </a:bodyPr>
          <a:lstStyle/>
          <a:p>
            <a:r>
              <a:rPr lang="en-US" altLang="zh-CN" b="1" dirty="0"/>
              <a:t>In the AI era, what you see may not be real, so it's important to maintain your own clear judgment! 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46540" y="439000"/>
            <a:ext cx="3060878" cy="64087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Group Translation Exercise (20 minutes):</a:t>
            </a:r>
            <a:br>
              <a:rPr lang="zh-CN" altLang="zh-CN" sz="4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Divide the class into groups </a:t>
            </a:r>
            <a:endParaRPr lang="en-US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Assign each group an AI tool.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Provide each group with the same article to translate into English using their assigned tool.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Instruct groups to focus on detecting any grammar errors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Ask groups to present their findings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站在江河入海的时代，回顾奔涌的历史长流，是蹈海踏浪而来的文明记忆。曾有人在黑夜里，擎起天地间的第一簇火种，曾有人在漫天星斗下，隔着山川湖海遥望。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人聚成邑，邑聚为国，曾有古国在大江大河间初铸辉煌，自九州之中，酿就四方众望、人心所向的风潮。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经夏商周而立秦汉，生长在世界东方的古代中国文明，跋涉数千年岁月而来，穿梭在生死枯荣的古文明之林间，历风尘霜雪而初心未改。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蹈瞠出一条，不同于世界其他文明体的发展道路，创造出灿烂盛大的中华文明。</a:t>
            </a:r>
            <a:endParaRPr lang="zh-CN" altLang="en-US" sz="2400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课堂开放日演示文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3934</Words>
  <Application>WPS Office WWO_dingtalk_20240221035043-c523bba0e7</Application>
  <PresentationFormat>自定义</PresentationFormat>
  <Paragraphs>169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汉仪旗黑KW 55S</vt:lpstr>
      <vt:lpstr>Century Gothic</vt:lpstr>
      <vt:lpstr>new times</vt:lpstr>
      <vt:lpstr>Times New Roman</vt:lpstr>
      <vt:lpstr>汉仪书宋二KW</vt:lpstr>
      <vt:lpstr>等线</vt:lpstr>
      <vt:lpstr>汉仪中等线KW</vt:lpstr>
      <vt:lpstr>Kingsoft Confetti</vt:lpstr>
      <vt:lpstr>课堂开放日演示文稿</vt:lpstr>
      <vt:lpstr>数智化实用英语写作Digital Intelligence Enhanced Practical English Writing</vt:lpstr>
      <vt:lpstr>课程要求</vt:lpstr>
      <vt:lpstr>Course Introduction</vt:lpstr>
      <vt:lpstr>考试题型</vt:lpstr>
      <vt:lpstr>Content</vt:lpstr>
      <vt:lpstr>Introduction and application of AI tools</vt:lpstr>
      <vt:lpstr>In the AI era, what you see may not be real, so it's important to maintain your own clear judgment! </vt:lpstr>
      <vt:lpstr>Group Translation Exercise (20 minutes): </vt:lpstr>
      <vt:lpstr>Translation</vt:lpstr>
      <vt:lpstr>Style Differentiation Exercise (20 minutes): </vt:lpstr>
      <vt:lpstr> </vt:lpstr>
      <vt:lpstr> </vt:lpstr>
      <vt:lpstr>Ideological Content (5 minutes): </vt:lpstr>
      <vt:lpstr> </vt:lpstr>
      <vt:lpstr>After class task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数智化实用英语写作Digital Intelligence Enhanced Practical English Writing</dc:title>
  <dc:creator>兆颖 党</dc:creator>
  <cp:lastModifiedBy>兆颖 党</cp:lastModifiedBy>
  <dcterms:created xsi:type="dcterms:W3CDTF">2025-02-24T01:15:00Z</dcterms:created>
  <dcterms:modified xsi:type="dcterms:W3CDTF">2025-02-24T01:15:00Z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ICV">
    <vt:lpwstr/>
  </property>
  <property fmtid="{D5CDD505-2E9C-101B-9397-08002B2CF9AE}" pid="13" name="KSOProductBuildVer">
    <vt:lpwstr>2052-0.0.0.0</vt:lpwstr>
  </property>
</Properties>
</file>