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48"/>
  </p:notesMasterIdLst>
  <p:sldIdLst>
    <p:sldId id="286" r:id="rId2"/>
    <p:sldId id="287" r:id="rId3"/>
    <p:sldId id="288" r:id="rId4"/>
    <p:sldId id="289" r:id="rId5"/>
    <p:sldId id="290" r:id="rId6"/>
    <p:sldId id="291" r:id="rId7"/>
    <p:sldId id="292" r:id="rId8"/>
    <p:sldId id="293" r:id="rId9"/>
    <p:sldId id="294" r:id="rId10"/>
    <p:sldId id="295" r:id="rId11"/>
    <p:sldId id="266" r:id="rId12"/>
    <p:sldId id="296" r:id="rId13"/>
    <p:sldId id="725" r:id="rId14"/>
    <p:sldId id="726" r:id="rId15"/>
    <p:sldId id="727" r:id="rId16"/>
    <p:sldId id="728" r:id="rId17"/>
    <p:sldId id="729" r:id="rId18"/>
    <p:sldId id="730" r:id="rId19"/>
    <p:sldId id="731" r:id="rId20"/>
    <p:sldId id="732" r:id="rId21"/>
    <p:sldId id="256" r:id="rId22"/>
    <p:sldId id="257" r:id="rId23"/>
    <p:sldId id="259" r:id="rId24"/>
    <p:sldId id="258" r:id="rId25"/>
    <p:sldId id="260" r:id="rId26"/>
    <p:sldId id="261" r:id="rId27"/>
    <p:sldId id="264" r:id="rId28"/>
    <p:sldId id="284" r:id="rId29"/>
    <p:sldId id="265" r:id="rId30"/>
    <p:sldId id="285" r:id="rId31"/>
    <p:sldId id="270" r:id="rId32"/>
    <p:sldId id="262" r:id="rId33"/>
    <p:sldId id="263" r:id="rId34"/>
    <p:sldId id="271" r:id="rId35"/>
    <p:sldId id="272" r:id="rId36"/>
    <p:sldId id="273" r:id="rId37"/>
    <p:sldId id="274" r:id="rId38"/>
    <p:sldId id="275" r:id="rId39"/>
    <p:sldId id="276" r:id="rId40"/>
    <p:sldId id="277" r:id="rId41"/>
    <p:sldId id="278" r:id="rId42"/>
    <p:sldId id="279" r:id="rId43"/>
    <p:sldId id="280" r:id="rId44"/>
    <p:sldId id="281" r:id="rId45"/>
    <p:sldId id="283" r:id="rId46"/>
    <p:sldId id="28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2" d="100"/>
          <a:sy n="72" d="100"/>
        </p:scale>
        <p:origin x="1358" y="4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1:36.7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15161 5980,'0'0,"26"0,1 0,-1 0,1 0,52 0,1 0,-1 0,-26 0,53 26,-27-26,27 27,-27-27,-26 0,53 0,-27 0,27 0,-26 0,52 0,0 0,-26 0,53 0,-53 0,-1 0,54 0,-79 0,25 0,-52 0,-26 0,-27 0,53 0,-27 0,1 0,26 0,-53 0,26 0,0 0,1 0,-27 0,26 0,1 0,-1 0,1 0,26 0,-27 0,27 0,0 0,0 0,-27 0,27 0,0 0,0 0,-26 0,-1 0,0 0,-26 0,27 0,-1 0,1 0,-27 0,26 0,1 0,-1 0,-26 0,27 0,-1 0,1 0,-27 0,26 0,0 0,1 0,-27 0,26 0,27 0,-26 0,-27 0,26 0,1 0,-1 0,-26 0</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4:05.2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14235 12144,'26'-26,"80"26,27 0,52 0,26 0,-25 0,-81 0,107 0,-106 0,-27 0,27 0,-53 0,0 0,-27 0,1 0,26 0,-53 0,26 0,1 0,26 0,-53 0,26 0,1 0,-27 0,26 0</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4:11.1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15690 13176,'0'0,"53"0,0-26,53 26,0-27,79 27,0 0,27 0,-27 0,27 0,26 0,0 0,-79 0,26 0,-26 0,-1 0,28 0,-1 0,-53 0,133 0,-27 0,26 0,-105 0,0 0,79 0,-106 0,-26 0,26 0,-26 0,0 0,-27 0,-52 0,52 0,-52 0,52 0,-52 0,52 0,0 0,1 0,-27 0,26 0,27 0,0 0,-53 0,-1 0,28 0,-54 0,27 0,0 0,-26 0,-1 0,-26 0,26 0,1 0,-27 0,26 0,27 0,-26 0,-1 0,1 0,-1 0,1 0,-1 0,1 0,-27 0,52 0,1 0,-53 0,53 0,-53 0,27 0,-27-26,53 26,-27 0,1-27,-1 27,-26 0,53 0,-27-26,1 26,-27 0,26 0,1 0,-1 0</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4:13.35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2620 15690,'106'0,"79"26,53 1,0-27,-26 0,52 0,-26 0,53 0,-105 0,25 0,-25 0,-1 0,-27 0,-25 0,-27 0,26 0,0 0,53 0,-79 0,-26 0,25 0,1 0,-53 0,53 0,-80 0,80 0,80 0,-81 0,28 0,-54 0,0 0,27 0,79 0,-132 0,53 26,-26-26,-1 0,0 0,1 0,26 0,-27 0,0 0,-52 0,26 0,26 0,-26 0,26 0,1 0,-1 53,-26-53,26 0,1 27,-1-27,0 26,1-26,-1 0,27 0,-53 0,53 0,-27 0,1 0,-28 0,1 0,27 0,-27 0,26 0,0 0,1 0,-27 0,53 0,-27 0,0 0,27 0,-53 0,26 0,-26 0,0 0,27 0,-1 0,27 0,-53 0,0 0,-27 0,54 0,-28 0,28 0,-1 0,-52 0,26 0,-1 0,1 0,0 0,-26 0,26 0,0 0,0 0,-53 0,26 0,0 0,1 0,-27 0</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6:09.1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4445 6085,'27'0,"-27"0,53 0,0 0,0 0,-1 0,54 0,0 0,-26 0,25 0,-25 0,-1 0,0 0,1 0,-27 0,-27 0,27 0,0 0,0 0,-27 0,1 0,26 0,26 0,-26 0,0 0,0 0,0 0,26 0,27 0,0 0,-53 0,26 0,-26 0,-26 0,52 0,-26 0,0 0,0 0,0 0,26 0,-26 0,26 0,1 0,-1 0,-26 0,0 0,26 0,1 0,-27 0,26 0,-26 0,0 0,26 0,-26 0,26 0,-52 0,26 0,-27 0,27 0,-26 0,52 0,-53 0,54 0,26 0,-80 0,27 0,-27 0,27 0,0 0,27 0,-27 0,-27 0,53 0,-26 0,0 0,-26 0,26 0,0 0,-1 27,-25-27,26 0,-53 0,26 0,1 26,-1-26,1 0,-27 0,53 0,-53 27,26-27</inkml:trace>
</inkml:ink>
</file>

<file path=ppt/ink/ink14.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6:11.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6271 4842,'26'0,"80"0,0 0,53 0,-53 0,0 0,26 0,-53 0,27 0,-27 0,-52 0,26 0,0 0,26 0,27 0,-27 0,1 0,-1 0,0 0,27 0,-26 0,-1 0,-26 0,26 0,1 0,25 0,-78 0,52 0,1 0,-54 0,54 0,-28 0,1 0,27 0,-54 0,1 0,-1 0,1 0,-27 0,52 0,-25 0,-27 0,79 0,-52 0,26 0,0 0,0 0,-53 0,26 0,0 0,1 0,-27 0,26 0,1 0,-1 0,-26 0,27 0,26-27,-27 27,-26 0,27 0,-1 0,0 0,-26 0,27 0,-1 0</inkml:trace>
</inkml:ink>
</file>

<file path=ppt/ink/ink15.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6:45.0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2408 9631,'0'0,"0"0,27 0,25 0,1 0,0 0,27 0,25 0,-52-27,0 27,80 0,-54 0,27 0,0-26,52-1,-52 27,53-26,-27 0,1-1,52 27,-79 0,52 0,28 0,-54 0,53 0,0 0,0 0,-26 0,-53 0,-27 0,27 0,-79 0,26 0,0 0,-1 0,-25 0,26 0,0 0,0 0,0 0,0 0,26 0,0 0,-26 0,-26 0,78 0,-25 0,-1 0,-26-26,0 26,26 0,-52 0,-1 0,1 0,-1 0,54 0,-27-53,-53 53,52 0,28 0,-54-27,54 27,-54 0,54 0,-54 0,27 0,-27 0,27 0</inkml:trace>
</inkml:ink>
</file>

<file path=ppt/ink/ink16.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6:48.2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9472 9313,'0'0,"133"0,-54 0,0 0,27 0,0 0,26 0,1 0,-27 0,26 0,-26 0,0 0,-1 0,-25 0,-1 0,0 0,-26 0,27 0,-54 0,54 0,-27 0,26 0,0 0,-52 0,79 0,-54 0,1 0,27 0,-27 0,-27 0,27 0,0 0,-53 0,53 0,-27 0,-26 0,53 0,-53 0,27 0,-27 0,26 0,-26 0,27 0,-1 0,27 0,-53 0,79 0,-52 53,52-26,27-27,-53 0,0 0,-27 0,27 0,27 26,-1-26,27 0,79 0,-53 0,27 0,-27 0,-26 0,27 0,-28 0,-25 0,26 0,-1 0,1 0,27 0,-28 0,1 0,53 0,-53 0,26 0,27 0,0 0,-27 0,-26 0,26 0,80 0,-80 0,0 0,1 0,-28 0,28 0,-28 0,1 0,53 0,0 0,0 0,-1 0,-52 0,-26 0,25 0,1 0,0 0,26 0,-52 0,-27 0,26 0,0 0,1 0,26 0,-27 0,0 0,1 0,-1 0,0 0,54 0,-80 0,52 0,1 0,-26 0,-1 0,-52 0,52 0,-53 0,54 0,-27 0,0 0,26 0,-53 0,27 0,27 0,-27 0,52 0,-25-26,52 26,-26 0,0 0,-80 0,27 0,27 0,-54 0,0 0,1-27,-1 27</inkml:trace>
</inkml:ink>
</file>

<file path=ppt/ink/ink17.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7:59.2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3625 2487,'0'0,"27"0,52 0,-26 0,26 0,1 0,25 0,54 0,0 0,26 0,53 0,-26 0,-27 0,106 0,-53 0,-26 0,-27 0,-105 0,52 0,-26 27,-27-1,-52-26,-1 0,27 0,-53 0,26 0,54 0,-54 0,27 0,-26 0,26 0,-27 0,-26 0,53 0,-27 0,1 0,-1 0,-26 0,27 0</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01.1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7991 2487,'53'0,"-53"0,79 0,-26 0,53 0,0 27,-1-27,54 26,-79 0,-27-26,-1 0,28 0,-27 27,0-27,0 0,-27 26,0-26,54 0,-27 0,-27 27,54-27,-27 0,52 0,1 0,0 0,0 0,0 0,79 0,-79 0,26 0,-79 0,0 0,-27 0,27 0,-26 0,26 0,-27 0,1 0,25 0,-25 0,26 0,-27 0,1 0,-1 0,27 0,-26 0,-1 0,27 0,0 0,0 0,-27 0,27 0,-26 0,-1 0,27 0,-27 0,27 0,-26 0,-1 0,1 0,26 0,0 0,-53 0,52 0,-25 0</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06.42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13441 3334,'27'-27,"26"27,26 0,27 0,0 0,-27 0,27 0,53 0,-1 27,-52-27,-26 0,-1 0,0 0,1 0,-27 0,-27 0,27 0,0 0,-27 0,1 0,26 0,0 0,0 0,-53 0,52 0,1 0,-53 0,27 0,26 0,26 0,-52 0,52 0,-26 0,0 0,-27 0,27 0,-26 0,26 0,-27 0,27 0,0 0,-53 0,53 0,-53 0,26 0,27 0</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1:46.05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6985 10081,'0'0,"27"0,26 0,26 0,-52 0,25 0,1 0,0 0,-53 0,53 0,27 0,-1 0,-53 0,27 0,-26 0,26 0,-53 0,26 0,27 0,-53 0,53 0,0 0,0 0,-53 0,53 0,26 26,-79-26,53 0,26 0,1 0,-1 0,27 0,-27 0,27 0,27 0,-54 0,-26 0,53 0,-53 0,26 0,-53 0,27 0,-26 0,-1 0,54 0,-80 0,26 0,27 0,-27 0,27 0,-26 0,-27 0,53 0,-27 0,-26 0,53 0,-53 0,27 0,-27 0,52 0,-52 0,53 0,-53 27,27-27,-27 0,26 0,27 0,-53 0,53 26,0-26,-26 0,25 0,-25 0,52 0,-79 0,53 0,27 0,-54 0,0 0,1 0,-1 26,1-26,-27 0,26 0,1 0,-1 0,-26 0,27 0,-1 0</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08.52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13732 2434,'0'0,"27"0,79 0,-1 0,54 0,-53 0,53 0,-1 0,-25 0,-27 0,79 0,0 0,0 0,-26 0,26 0,0 0,1 0,-81 0,28 0,-80 0,52 0,-25 0,-1 0,-52 0,52 0,0 0,-26 0,27 0,-1 0,0 0,1 0,52 0,-53 0,54 0,-54 0,1 0,25 0,1 0,-53 0,0 0,26 0,-52 0,26 0,-27 0,54 0,-54 0,1 0,-1 0,0 0,1 0,-1 0</inkml:trace>
</inkml:ink>
</file>

<file path=ppt/ink/ink21.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14.6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21088 5821,'26'0,"-26"0,27 0,-1 0,27 0,-53 0,106 0,-80 0,27 0,0 0,0 0,26-27,-52 27,26-26,26 26,-26 0,0 0,0 0,0 0,-27 0,1 0,-1 0,-26 0,27 0,-1 0,1 0,-1-53,0 53,1 0</inkml:trace>
</inkml:ink>
</file>

<file path=ppt/ink/ink22.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16.75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13256 6747,'53'0,"-53"0,26 0,80 0,-26 0,-1 0,27 0,26 0,-53 0,1 0,-1 0,27 0,-27 0,-79 0,53 0,-26 0,-27 0,53 0,-27 0,1 0,26 0,-53 0,26 0,-26 0,53 0,-53 0,26 0,-26 0,53 0,-53 0,27 0,-27 0,53 0,-27 0,-26 0,53 0,0 0,0 0,-53 0,26 0,1 0,-1 0,-26 0,27 0,-1 0,1 0,-27 0,26 0,1 0</inkml:trace>
</inkml:ink>
</file>

<file path=ppt/ink/ink23.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28.2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17833 10213,'27'0,"-27"0,53-27,-27 27,27 0,26 0,1-26,-1 26,1-26,-1 26,0 0,27 0,0-27,-27 27,1-26,-1 26,-26 0,0-27,0 27,-27 0,27 0,0 0,26 0,1-26,-27 26,0 0,-27 0,27 0,-26 0,-1 0,0 0,-26 0,53 0,-26 0,-27 0,26 0,27 0,-26 0,-1 0,1 0,-1 0,27 0,-27 0,1 0,26 0,-27 0,1 0,26 0,-53 0,26 0,1 0,-27 0,26 0,27 0,-27 0,1 0,26 0,-53 0,26 0,27 0,-26 0,25 0,-25 0,26 0,-27 0,1 0,26 0,-27 0,27 0,-53 0,27 0,25 0,-52 0,27 0,26 0,-53 0,53 0,-27 0,1 0,-1 0,1 0,-1 0</inkml:trace>
</inkml:ink>
</file>

<file path=ppt/ink/ink24.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31.8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13415 11245,'0'-27,"53"27,52 0,-52 0,106 0,-27 0,-26 0,53 0,-27 0,27 0,26 0,-132 0,53 0,53 0,-27 0,-79 0,53 0,-53 0,-27 0,54 0,-28 0,1 0,53 0,-26 0,-54 0,27 0,0 0,26 0,1 0,-1 0,-26 0,26 0,-52 0,26 0,26 0,-52 0,25 0,1 0,27 0,-27 0,26 0,-26 0,-27 0,27 0,0 0,27 0,-54 0,27 0,-27 0,54 0,-54 0,27 0,-26 0,52 0,-79 0,53 0,-27 0,1 0,26 0,-27 0,1 0,-1 0,1 0,26 0,-53 0,26 0,0 0,1 0,-27 0,26 0,1 0,-1 0,-26 0,27 0,-1 0,1 0,-27 0,26 0,1 0,-54 0,1 0,-1 27,27-27,-53 0,27 26,-1 1</inkml:trace>
</inkml:ink>
</file>

<file path=ppt/ink/ink25.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49.5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17040 15425,'26'0,"0"-26,27 26,0 0,0 0,53-27,-27 1,1 26,-27 0,53 0,26 0,79 0,-78 0,105 0,-26 0,105 0,53 0,-26 0,-53 0,-52 0,25 0,-79 0,-79 0,0 0,-53 0,-27 0,1 0,-1 0,-26 0,27 0,-1 0,1 0,-27 0,53 0,0 0,-27 0,27 0,0 0,0 0,26 0,-26 0,0 0,26 0,-26 0,27 0,-80 0,53 0,-1 0,1 0,-53 0,53 0,0 0,-53 0,53 0,-26 0,-27 0,26 0,1 0,-1 0</inkml:trace>
</inkml:ink>
</file>

<file path=ppt/ink/ink26.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51.4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13362 16510,'0'-26,"0"26,53 0,26 0,-52 0,-1 0,53 0,-26 0,27 0,-27 0,0 0,-1 0,28 0,-27 0,0 0,0 0,-1 0,28 0,-27 0,26 0,27 0,-80 0,54 0,-1 0,-52 0,52 0,0 0,-26 0,27 0,26 0,-27 0,0 0,-26 0,27 0,-1 0,27 0,-27 0,80 0,-53 0,0 0,-1 0,28 0,-27 0,-27 0,27 0,-53 0,26 0,0 0,-26 0,27 0,-27 0,26 0,0 0,1 0,26 0,52 0,28 0,-81 0,1 0,53 0,0 0,79 0,-79 0,79 0,-53 0,27 0,-107 0,54 0,-27 0,-26 0,27 0,-54 0,27 0,0 0,-1 0,-25 0,26 0,-27 0,0 0,1 0,-80 0,53 0,-27 0</inkml:trace>
</inkml:ink>
</file>

<file path=ppt/ink/ink27.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8:54.5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13573 17595,'0'0,"0"0,27 0,52 0,-26 0,53 0,0 0,53 0,26 0,53 0,27 0,-27 0,-27 0,54 0,-53 0,-1 0,27 0,-52 0,-28 0,1 0,0 0,-53 0,26 0,0 0,-26 0,-27 0,27 0,-53 0,-26 0,52 0,-26 0,0 0,-27 0,27 0,-53 0,27 0,-27 0,53 0,-27 0,-26 0,53 0,-53 0,53 0,0 0,-27 0,27 0,0 0,0 0,-53 0,53 0,-53 0,26 0,-26 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2:02.2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3731 15452,'0'0,"53"0,26 0,1 0,-54 0,53 0,-26 0,27 26,-1-26,1 27,-1-27,-26 53,0-53,53 0,-27 0,27 26,-53-26,53 0,-27 26,80 27,-54-53,28 27,-27-27,-80 0,53 26,1-26,-54 0,27 0,-26 0,26 0,-53 0,26 0,27 0,-27 0,1 0,26 0,-53 0,26 0,27 0,-26 0,-27 0,53 0,-27 0,53 0,-79 0,27 0,26 0,-27 0,1 0,-1 0,1 0,-27 0,52 0,-25 0,-27 0,26 0,1 0,-1 0,-26 0,27 0,-1 0,1 0,26 0,-53 0,26 0,27 0,-53 0</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2:06.84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11139 15743,'0'0,"0"0,53 0,0-27,0 27,26 0,107 0,-1 0,106 0,26 0,54 0,-80 0,-53 0,0 0,-53 0,-52 0,52 0,-106 0,27 0,0 0,26 0,27 27,79 26,-106-53,54 53,-1-53,-79 0,79 26,26 27,-52-53,53 0,0 0,52 0,1 0,-1 0,27 0,-53 0,-26 0,-80 0,54 0,-81 0,-25 0,-1 0,1 0,-54 0,27 0,0 0,0 0,-27 0,27 0,27 0,-28 0,54 0,-26 0,-1 0,27 0,-80 0,54 0,-1 0,-26 0,0 0,-53 0,26 0,-26 0,53 0,-53 0</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3:45.8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11060 5503,'0'0,"79"0,27 0,53 0,-53 0,79 0,-53 0,27 0,-27 0,1 0,-1 0,53 0,-158 0,78 0,-25 0,-1 0,-52 0,25 27,1-27,0 0,-26 0,26 0,0 0,0 0,-1 26,1-26,27 0,-27 0,26 0,-53 0,27 0,-26 0,-27 0,26 0,-26 0,27 0,-1 0,-26 0,27 0,-1 0,1 0,26 0,-27 0,-26 0,53 0,0 0,0 0,-27 0,27 0,-53 0,27 0</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3:49.9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19368 5477,'0'0,"26"0,27 0,-26 0,52 0,53 0,-79 0,27 0,-1 0,27 0,79 26,-26-26,-53 27,52-27,28 53,-81-27,54-26,-79 0,-1 27,-26-27,0 26,26-26,-79 0,53 0,-53 0,27 0,52 0,-79 0,53 0,0 0,0 0,-27 0,1 0,25 0,-52 0,27 0,26 0,-53 0,26 0,1 0,-1 0,1 0,-1 0,1 0,-1 0,27 0,-27 0,-26 0,53 0,-53 0,27 0,26 0,-53 0,26 0</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3:53.27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2540 6535,'0'0,"27"0,26 0,26 0,27 0,26 0,1-26,-28-1,54 27,-53 0,0 0,0 0,-27 0,27 0,26 0,-26 0,-53 0,53 0,0 0,26 0,53 0,-132 0,53 0,-53 0,26 0,-26 0,0 0,0 0,26 0,27 0,0 0,-27 0,27 0,-27 0,-26 0,27 0,-54 0,27 0,-26 0,52 0,-53 0,27 0,-26 0,26 0,-53 0,53 0,0 0,-27 0,53 0,-26 0,0 0,27 0,-1 0,-26 0,26 0,-26 0,0 0,0 0,0 0,-27 0,1 0,52 0,-26 0,0 0,26 0,-26 0,27 0,-27 0,-27 0,1 0,25 0,-25 0,-27 0,53 0,-27 0,1 0,26 0,-53 0,26 0,1 0,-27 0,26 0,0 0,1 0,-27 0,26 0,1 0,-1 0,-26 0,27 0,-1 0,1 0</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3:58.91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8679 11060,'0'0,"0"0,53 0,0 0,-27 0,80 0,53 0,52 0,80 0,0 0,0 0,-105 0,25 0,-26 0,27 0,-27 0,27 0,-53 0,-27 0,80 0,-54 0,28 0,-1 0,0 0,27 0,-80 0,27 0,0 0,-27 0,-26 0,26 0,-79 0,53 0,-53 0,-27 0,27 0,0 0,26 0,-26 0,-26 0,-1 0,27 0,-53 0,26 0</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720" units="cm"/>
        </inkml:traceFormat>
        <inkml:channelProperties>
          <inkml:channelProperty channel="X" name="resolution" value="56.63717" units="1/cm"/>
          <inkml:channelProperty channel="Y" name="resolution" value="28.34646" units="1/cm"/>
        </inkml:channelProperties>
      </inkml:inkSource>
      <inkml:timestamp xml:id="ts0" timeString="2019-05-20T03:04:01.94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14261 11033,'80'0,"-54"0,27 0,0 0,0 0,-27 0,80 0,-26 0,-1 0,-26 0,26 0,27 0,-26 0,-54 0,27 0,0 0,53 0,-27 0,0 0,-52 0,26 0,0 0,0 0,-53 0,53 0,-1 0,-52 0,53 0,27 0,-27 0,0 0,-27 0,53 0,1 0,26 0,-27 0,27 0,-27 0,1 0,-54 0,27 0,26 0,-26 0,-53 0,53 0,0 0,-26 0,-1 0,0 0,27 0,-26 0,-1 0,27 0,27 0,-54 0,0 0,27 0,27 0,-54 0,27 0,-26 0,52 0,-79 0,26 0,27 0,-53 0,27 0,-1 0,27 0,-53 0,53 0,-26 0,-27 0,52 0,-25 0,26 0,-53 0,26 0,27 0,-53-26,27 26,26 0,-27 0,1 0,25 0,-25 0,26 0,0-53,-27 53,27 0,0 0,-53 0,53-27,0 27,-53 0,26 0,1 0,26 0,-53 0,26 0,1 0,-1 0,-26 0,53 0,-27 0,-26 0,53 0,-53 0,27 0,-27 0,53 0,-27 0,-26 0,53 0,-26 0,-1 0,27 0,53-26,0 26,-80 0,53 0,-26 0,27 0,-27 0,0 0,-27 0,27 0,-27 0,-26 0,27 0,-1 0,27 0,-53 0,27 0,-1 0,1 0,-27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DDAE3B-CD3E-47F4-B8DE-DFE3EE5C75D4}" type="datetimeFigureOut">
              <a:rPr lang="zh-CN" altLang="en-US" smtClean="0"/>
              <a:t>2025/5/25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003915-11C8-4A10-A88D-A0C43C2E84B7}" type="slidenum">
              <a:rPr lang="zh-CN" altLang="en-US" smtClean="0"/>
              <a:t>‹#›</a:t>
            </a:fld>
            <a:endParaRPr lang="zh-CN" altLang="en-US"/>
          </a:p>
        </p:txBody>
      </p:sp>
    </p:spTree>
    <p:extLst>
      <p:ext uri="{BB962C8B-B14F-4D97-AF65-F5344CB8AC3E}">
        <p14:creationId xmlns:p14="http://schemas.microsoft.com/office/powerpoint/2010/main" val="701838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a:t>单击此处编辑母版副标题样式</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37157483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2471706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395679698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412880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a:xfrm>
            <a:off x="6453378" y="5211060"/>
            <a:ext cx="1584198" cy="228600"/>
          </a:xfrm>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255475011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3984413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159171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53986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245999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Footer Placeholder 8"/>
          <p:cNvSpPr>
            <a:spLocks noGrp="1"/>
          </p:cNvSpPr>
          <p:nvPr>
            <p:ph type="ftr" sz="quarter" idx="11"/>
          </p:nvPr>
        </p:nvSpPr>
        <p:spPr/>
        <p:txBody>
          <a:bodyPr/>
          <a:lstStyle>
            <a:lvl1pPr algn="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pPr lvl="0" eaLnBrk="1" hangingPunct="1"/>
            <a:fld id="{9A0DB2DC-4C9A-4742-B13C-FB6460FD3503}" type="slidenum">
              <a:rPr lang="zh-CN" altLang="en-US" smtClean="0"/>
              <a:pPr lvl="0" eaLnBrk="1" hangingPunct="1"/>
              <a:t>‹#›</a:t>
            </a:fld>
            <a:endParaRPr lang="zh-CN" altLang="en-US" dirty="0"/>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077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pPr lvl="0" eaLnBrk="1" hangingPunct="1"/>
            <a:fld id="{9A0DB2DC-4C9A-4742-B13C-FB6460FD3503}" type="slidenum">
              <a:rPr lang="zh-CN" altLang="en-US" smtClean="0"/>
              <a:pPr lvl="0" eaLnBrk="1" hangingPunct="1"/>
              <a:t>‹#›</a:t>
            </a:fld>
            <a:endParaRPr lang="zh-CN" altLang="en-US" dirty="0"/>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442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lvl="0" eaLnBrk="1" hangingPunct="1"/>
            <a:fld id="{9A0DB2DC-4C9A-4742-B13C-FB6460FD3503}" type="slidenum">
              <a:rPr lang="zh-CN" altLang="en-US" smtClean="0"/>
              <a:pPr lvl="0" eaLnBrk="1" hangingPunct="1"/>
              <a:t>‹#›</a:t>
            </a:fld>
            <a:endParaRPr lang="zh-CN" altLang="en-US" dirty="0"/>
          </a:p>
        </p:txBody>
      </p:sp>
    </p:spTree>
    <p:extLst>
      <p:ext uri="{BB962C8B-B14F-4D97-AF65-F5344CB8AC3E}">
        <p14:creationId xmlns:p14="http://schemas.microsoft.com/office/powerpoint/2010/main" val="6946239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zhang123@yahoo.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zhang123@yahoo.com.c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0.emf"/><Relationship Id="rId4" Type="http://schemas.openxmlformats.org/officeDocument/2006/relationships/customXml" Target="../ink/ink2.xml"/><Relationship Id="rId9" Type="http://schemas.openxmlformats.org/officeDocument/2006/relationships/image" Target="../media/image5.emf"/></Relationships>
</file>

<file path=ppt/slides/_rels/slide25.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customXml" Target="../ink/ink10.xml"/><Relationship Id="rId17" Type="http://schemas.openxmlformats.org/officeDocument/2006/relationships/image" Target="../media/image13.emf"/><Relationship Id="rId2" Type="http://schemas.openxmlformats.org/officeDocument/2006/relationships/customXml" Target="../ink/ink5.xml"/><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9.emf"/><Relationship Id="rId14" Type="http://schemas.openxmlformats.org/officeDocument/2006/relationships/customXml" Target="../ink/ink11.xml"/></Relationships>
</file>

<file path=ppt/slides/_rels/slide26.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15.emf"/><Relationship Id="rId4" Type="http://schemas.openxmlformats.org/officeDocument/2006/relationships/customXml" Target="../ink/ink14.xml"/><Relationship Id="rId9" Type="http://schemas.openxmlformats.org/officeDocument/2006/relationships/image" Target="../media/image17.emf"/></Relationships>
</file>

<file path=ppt/slides/_rels/slide27.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23.emf"/><Relationship Id="rId18" Type="http://schemas.openxmlformats.org/officeDocument/2006/relationships/customXml" Target="../ink/ink25.xml"/><Relationship Id="rId3" Type="http://schemas.openxmlformats.org/officeDocument/2006/relationships/image" Target="../media/image18.emf"/><Relationship Id="rId21" Type="http://schemas.openxmlformats.org/officeDocument/2006/relationships/image" Target="../media/image27.emf"/><Relationship Id="rId7" Type="http://schemas.openxmlformats.org/officeDocument/2006/relationships/image" Target="../media/image20.emf"/><Relationship Id="rId12" Type="http://schemas.openxmlformats.org/officeDocument/2006/relationships/customXml" Target="../ink/ink22.xml"/><Relationship Id="rId17" Type="http://schemas.openxmlformats.org/officeDocument/2006/relationships/image" Target="../media/image25.emf"/><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22.emf"/><Relationship Id="rId5" Type="http://schemas.openxmlformats.org/officeDocument/2006/relationships/image" Target="../media/image19.emf"/><Relationship Id="rId15" Type="http://schemas.openxmlformats.org/officeDocument/2006/relationships/image" Target="../media/image24.emf"/><Relationship Id="rId23" Type="http://schemas.openxmlformats.org/officeDocument/2006/relationships/image" Target="../media/image28.emf"/><Relationship Id="rId10" Type="http://schemas.openxmlformats.org/officeDocument/2006/relationships/customXml" Target="../ink/ink21.xml"/><Relationship Id="rId19" Type="http://schemas.openxmlformats.org/officeDocument/2006/relationships/image" Target="../media/image26.emf"/><Relationship Id="rId4" Type="http://schemas.openxmlformats.org/officeDocument/2006/relationships/customXml" Target="../ink/ink18.xml"/><Relationship Id="rId9" Type="http://schemas.openxmlformats.org/officeDocument/2006/relationships/image" Target="../media/image21.emf"/><Relationship Id="rId14" Type="http://schemas.openxmlformats.org/officeDocument/2006/relationships/customXml" Target="../ink/ink23.xml"/><Relationship Id="rId22" Type="http://schemas.openxmlformats.org/officeDocument/2006/relationships/customXml" Target="../ink/ink27.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wikipedia.org/" TargetMode="External"/><Relationship Id="rId2" Type="http://schemas.openxmlformats.org/officeDocument/2006/relationships/hyperlink" Target="http://www.baidu.com/" TargetMode="External"/><Relationship Id="rId1" Type="http://schemas.openxmlformats.org/officeDocument/2006/relationships/slideLayout" Target="../slideLayouts/slideLayout2.xml"/><Relationship Id="rId5" Type="http://schemas.openxmlformats.org/officeDocument/2006/relationships/hyperlink" Target="http://www.eueueu.com/" TargetMode="External"/><Relationship Id="rId4" Type="http://schemas.openxmlformats.org/officeDocument/2006/relationships/hyperlink" Target="http://www.mafengwo.cn/"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skyscanner.com/" TargetMode="External"/><Relationship Id="rId2" Type="http://schemas.openxmlformats.org/officeDocument/2006/relationships/hyperlink" Target="http://www.qunaer.com/" TargetMode="External"/><Relationship Id="rId1" Type="http://schemas.openxmlformats.org/officeDocument/2006/relationships/slideLayout" Target="../slideLayouts/slideLayout2.xml"/><Relationship Id="rId5" Type="http://schemas.openxmlformats.org/officeDocument/2006/relationships/hyperlink" Target="http://www.airasiago.com/" TargetMode="External"/><Relationship Id="rId4" Type="http://schemas.openxmlformats.org/officeDocument/2006/relationships/hyperlink" Target="http://www.airasia.com/"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airasia.co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www.airasiago.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agoda.com/" TargetMode="External"/><Relationship Id="rId2" Type="http://schemas.openxmlformats.org/officeDocument/2006/relationships/hyperlink" Target="http://www.ctrip.com/" TargetMode="External"/><Relationship Id="rId1" Type="http://schemas.openxmlformats.org/officeDocument/2006/relationships/slideLayout" Target="../slideLayouts/slideLayout2.xml"/><Relationship Id="rId4" Type="http://schemas.openxmlformats.org/officeDocument/2006/relationships/hyperlink" Target="http://www.booking.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agod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32654;&#22269;&#20986;&#20837;&#22659;&#34920;&#26684;.do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21508;&#22269;&#20837;&#22659;&#21345;&#26679;&#26412;.doc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71F82-68FC-A649-9A51-141F943B383D}"/>
              </a:ext>
            </a:extLst>
          </p:cNvPr>
          <p:cNvSpPr>
            <a:spLocks noGrp="1"/>
          </p:cNvSpPr>
          <p:nvPr>
            <p:ph type="ctrTitle"/>
          </p:nvPr>
        </p:nvSpPr>
        <p:spPr/>
        <p:txBody>
          <a:bodyPr>
            <a:normAutofit/>
          </a:bodyPr>
          <a:lstStyle/>
          <a:p>
            <a:r>
              <a:rPr lang="en-US" altLang="zh-CN" sz="6000" b="1" kern="100" dirty="0">
                <a:latin typeface="Times New Roman" panose="02020603050405020304" pitchFamily="18" charset="0"/>
                <a:ea typeface="宋体" panose="02010600030101010101" pitchFamily="2" charset="-122"/>
              </a:rPr>
              <a:t>Requesting Letter</a:t>
            </a:r>
            <a:endParaRPr lang="zh-CN" altLang="en-US" sz="6000" b="1" dirty="0"/>
          </a:p>
        </p:txBody>
      </p:sp>
    </p:spTree>
    <p:extLst>
      <p:ext uri="{BB962C8B-B14F-4D97-AF65-F5344CB8AC3E}">
        <p14:creationId xmlns:p14="http://schemas.microsoft.com/office/powerpoint/2010/main" val="3714601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a:extLst>
              <a:ext uri="{FF2B5EF4-FFF2-40B4-BE49-F238E27FC236}">
                <a16:creationId xmlns:a16="http://schemas.microsoft.com/office/drawing/2014/main" id="{5D1DCF3A-5548-74AE-68D3-5BB65EE2BFBE}"/>
              </a:ext>
            </a:extLst>
          </p:cNvPr>
          <p:cNvPicPr>
            <a:picLocks noGrp="1" noChangeAspect="1"/>
          </p:cNvPicPr>
          <p:nvPr>
            <p:ph idx="1"/>
          </p:nvPr>
        </p:nvPicPr>
        <p:blipFill>
          <a:blip r:embed="rId2"/>
          <a:stretch>
            <a:fillRect/>
          </a:stretch>
        </p:blipFill>
        <p:spPr>
          <a:xfrm>
            <a:off x="632841" y="1108484"/>
            <a:ext cx="4001643" cy="4641033"/>
          </a:xfrm>
          <a:prstGeom prst="rect">
            <a:avLst/>
          </a:prstGeom>
        </p:spPr>
      </p:pic>
      <p:sp>
        <p:nvSpPr>
          <p:cNvPr id="7" name="文本框 6">
            <a:extLst>
              <a:ext uri="{FF2B5EF4-FFF2-40B4-BE49-F238E27FC236}">
                <a16:creationId xmlns:a16="http://schemas.microsoft.com/office/drawing/2014/main" id="{B5398FF4-A397-13E5-D81A-CF8376E813E8}"/>
              </a:ext>
            </a:extLst>
          </p:cNvPr>
          <p:cNvSpPr txBox="1"/>
          <p:nvPr/>
        </p:nvSpPr>
        <p:spPr>
          <a:xfrm>
            <a:off x="5331024" y="2531768"/>
            <a:ext cx="2925365" cy="369332"/>
          </a:xfrm>
          <a:prstGeom prst="rect">
            <a:avLst/>
          </a:prstGeom>
          <a:noFill/>
        </p:spPr>
        <p:txBody>
          <a:bodyPr wrap="square" rtlCol="0">
            <a:spAutoFit/>
          </a:bodyPr>
          <a:lstStyle/>
          <a:p>
            <a:r>
              <a:rPr lang="en-US" altLang="zh-CN" b="1" dirty="0"/>
              <a:t>AI Revision Prompt 1</a:t>
            </a:r>
            <a:endParaRPr lang="zh-CN" altLang="en-US" b="1" dirty="0"/>
          </a:p>
        </p:txBody>
      </p:sp>
      <p:sp>
        <p:nvSpPr>
          <p:cNvPr id="9" name="文本框 8">
            <a:extLst>
              <a:ext uri="{FF2B5EF4-FFF2-40B4-BE49-F238E27FC236}">
                <a16:creationId xmlns:a16="http://schemas.microsoft.com/office/drawing/2014/main" id="{3BC5C731-F290-B4DA-F75E-1D91FFEF46A3}"/>
              </a:ext>
            </a:extLst>
          </p:cNvPr>
          <p:cNvSpPr txBox="1"/>
          <p:nvPr/>
        </p:nvSpPr>
        <p:spPr>
          <a:xfrm>
            <a:off x="5331023" y="5522516"/>
            <a:ext cx="2759274" cy="369332"/>
          </a:xfrm>
          <a:prstGeom prst="rect">
            <a:avLst/>
          </a:prstGeom>
          <a:noFill/>
        </p:spPr>
        <p:txBody>
          <a:bodyPr wrap="square" rtlCol="0">
            <a:spAutoFit/>
          </a:bodyPr>
          <a:lstStyle/>
          <a:p>
            <a:r>
              <a:rPr lang="en-US" altLang="zh-CN" b="1" dirty="0"/>
              <a:t>AI Revision Prompt 2</a:t>
            </a:r>
          </a:p>
        </p:txBody>
      </p:sp>
      <p:sp>
        <p:nvSpPr>
          <p:cNvPr id="10" name="箭头: 左 9">
            <a:extLst>
              <a:ext uri="{FF2B5EF4-FFF2-40B4-BE49-F238E27FC236}">
                <a16:creationId xmlns:a16="http://schemas.microsoft.com/office/drawing/2014/main" id="{9011301E-23AA-BC16-FECD-302D502A5BBF}"/>
              </a:ext>
            </a:extLst>
          </p:cNvPr>
          <p:cNvSpPr/>
          <p:nvPr/>
        </p:nvSpPr>
        <p:spPr>
          <a:xfrm>
            <a:off x="4915781" y="5636016"/>
            <a:ext cx="361664" cy="1135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2B85B8F-6666-4A56-62BB-256C8293335A}"/>
              </a:ext>
            </a:extLst>
          </p:cNvPr>
          <p:cNvPicPr>
            <a:picLocks noChangeAspect="1"/>
          </p:cNvPicPr>
          <p:nvPr/>
        </p:nvPicPr>
        <p:blipFill>
          <a:blip r:embed="rId3"/>
          <a:stretch>
            <a:fillRect/>
          </a:stretch>
        </p:blipFill>
        <p:spPr>
          <a:xfrm>
            <a:off x="4915781" y="2634020"/>
            <a:ext cx="374936" cy="141744"/>
          </a:xfrm>
          <a:prstGeom prst="rect">
            <a:avLst/>
          </a:prstGeom>
        </p:spPr>
      </p:pic>
    </p:spTree>
    <p:extLst>
      <p:ext uri="{BB962C8B-B14F-4D97-AF65-F5344CB8AC3E}">
        <p14:creationId xmlns:p14="http://schemas.microsoft.com/office/powerpoint/2010/main" val="876111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16CA7-DD3E-66D0-D5DB-1FE4021F68B2}"/>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B4922BE-C6C2-5DB2-A6A7-8D2B144A3C6C}"/>
              </a:ext>
            </a:extLst>
          </p:cNvPr>
          <p:cNvSpPr>
            <a:spLocks noGrp="1"/>
          </p:cNvSpPr>
          <p:nvPr>
            <p:ph idx="1"/>
          </p:nvPr>
        </p:nvSpPr>
        <p:spPr>
          <a:xfrm>
            <a:off x="401837" y="1205508"/>
            <a:ext cx="7988499" cy="4586288"/>
          </a:xfrm>
        </p:spPr>
        <p:txBody>
          <a:bodyPr>
            <a:noAutofit/>
          </a:bodyPr>
          <a:lstStyle/>
          <a:p>
            <a:pPr marL="0" indent="0" algn="r">
              <a:lnSpc>
                <a:spcPct val="150000"/>
              </a:lnSpc>
              <a:buNone/>
            </a:pPr>
            <a:r>
              <a:rPr lang="en-US" altLang="zh-CN" sz="1800" kern="100" dirty="0">
                <a:latin typeface="Times New Roman" panose="02020603050405020304" pitchFamily="18" charset="0"/>
                <a:ea typeface="宋体" panose="02010600030101010101" pitchFamily="2" charset="-122"/>
              </a:rPr>
              <a:t>  September 25</a:t>
            </a:r>
            <a:endParaRPr lang="zh-CN" altLang="zh-CN" sz="1800" kern="100" dirty="0">
              <a:latin typeface="Times New Roman" panose="02020603050405020304" pitchFamily="18" charset="0"/>
              <a:ea typeface="宋体" panose="02010600030101010101" pitchFamily="2" charset="-122"/>
            </a:endParaRPr>
          </a:p>
          <a:p>
            <a:pPr marL="0" indent="0" algn="just">
              <a:lnSpc>
                <a:spcPct val="150000"/>
              </a:lnSpc>
              <a:buNone/>
            </a:pPr>
            <a:r>
              <a:rPr lang="en-US" altLang="zh-CN" sz="1800" kern="100" dirty="0">
                <a:latin typeface="Times New Roman" panose="02020603050405020304" pitchFamily="18" charset="0"/>
                <a:ea typeface="宋体" panose="02010600030101010101" pitchFamily="2" charset="-122"/>
              </a:rPr>
              <a:t>   Dear Professor Hu,</a:t>
            </a:r>
            <a:endParaRPr lang="zh-CN" altLang="zh-CN" sz="1800" kern="100" dirty="0">
              <a:latin typeface="Times New Roman" panose="02020603050405020304" pitchFamily="18" charset="0"/>
              <a:ea typeface="宋体" panose="02010600030101010101" pitchFamily="2" charset="-122"/>
            </a:endParaRPr>
          </a:p>
          <a:p>
            <a:pPr indent="0" algn="just">
              <a:lnSpc>
                <a:spcPct val="150000"/>
              </a:lnSpc>
              <a:buNone/>
            </a:pPr>
            <a:r>
              <a:rPr lang="en-US" altLang="zh-CN" sz="1800" kern="100" dirty="0">
                <a:latin typeface="Times New Roman" panose="02020603050405020304" pitchFamily="18" charset="0"/>
                <a:ea typeface="宋体" panose="02010600030101010101" pitchFamily="2" charset="-122"/>
              </a:rPr>
              <a:t>        Your lecture on “American Literature” is really instructive for my English study. But it is a pity that I was late that day due to a minor accident on my way to the lecture, missed the first half of the lecture, and failed to get the handout. I wonder if it is possible for me to get the handout. If it is possible, would you please email it to the address: </a:t>
            </a:r>
            <a:r>
              <a:rPr lang="en-US" altLang="zh-CN" sz="1800" u="sng" kern="100" dirty="0">
                <a:solidFill>
                  <a:srgbClr val="0000FF"/>
                </a:solidFill>
                <a:latin typeface="Times New Roman" panose="02020603050405020304" pitchFamily="18" charset="0"/>
                <a:ea typeface="宋体" panose="02010600030101010101" pitchFamily="2" charset="-122"/>
                <a:hlinkClick r:id="rId2"/>
              </a:rPr>
              <a:t>zhang123@yahoo.com</a:t>
            </a:r>
            <a:r>
              <a:rPr lang="en-US" altLang="zh-CN" sz="1800" kern="100" dirty="0">
                <a:latin typeface="Times New Roman" panose="02020603050405020304" pitchFamily="18" charset="0"/>
                <a:ea typeface="宋体" panose="02010600030101010101" pitchFamily="2" charset="-122"/>
              </a:rPr>
              <a:t> or call me at 13112345678 and I will go fetch it. Heartfelt thanks.</a:t>
            </a:r>
            <a:endParaRPr lang="zh-CN" altLang="zh-CN" sz="1800" kern="100" dirty="0">
              <a:latin typeface="Times New Roman" panose="02020603050405020304" pitchFamily="18" charset="0"/>
              <a:ea typeface="宋体" panose="02010600030101010101" pitchFamily="2" charset="-122"/>
            </a:endParaRPr>
          </a:p>
          <a:p>
            <a:pPr indent="0" algn="r">
              <a:lnSpc>
                <a:spcPct val="150000"/>
              </a:lnSpc>
              <a:buNone/>
            </a:pPr>
            <a:r>
              <a:rPr lang="en-US" altLang="zh-CN" sz="1800" kern="100" dirty="0">
                <a:latin typeface="Times New Roman" panose="02020603050405020304" pitchFamily="18" charset="0"/>
                <a:ea typeface="宋体" panose="02010600030101010101" pitchFamily="2" charset="-122"/>
              </a:rPr>
              <a:t>Respectfully yours,</a:t>
            </a:r>
            <a:endParaRPr lang="zh-CN" altLang="zh-CN" sz="1800" kern="100" dirty="0">
              <a:latin typeface="Times New Roman" panose="02020603050405020304" pitchFamily="18" charset="0"/>
              <a:ea typeface="宋体" panose="02010600030101010101" pitchFamily="2" charset="-122"/>
            </a:endParaRPr>
          </a:p>
          <a:p>
            <a:pPr marR="133350" indent="0" algn="r">
              <a:lnSpc>
                <a:spcPct val="150000"/>
              </a:lnSpc>
              <a:buNone/>
            </a:pPr>
            <a:r>
              <a:rPr lang="en-US" altLang="zh-CN" sz="1800" kern="100" dirty="0">
                <a:latin typeface="Times New Roman" panose="02020603050405020304" pitchFamily="18" charset="0"/>
                <a:ea typeface="宋体" panose="02010600030101010101" pitchFamily="2" charset="-122"/>
              </a:rPr>
              <a:t>Zhang Yun</a:t>
            </a:r>
            <a:endParaRPr lang="zh-CN" altLang="zh-CN" sz="18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5569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39652" y="1160748"/>
            <a:ext cx="6264696" cy="4590510"/>
          </a:xfrm>
        </p:spPr>
        <p:txBody>
          <a:bodyPr>
            <a:normAutofit fontScale="92500" lnSpcReduction="10000"/>
          </a:bodyPr>
          <a:lstStyle/>
          <a:p>
            <a:pPr marL="0" indent="0">
              <a:buNone/>
            </a:pPr>
            <a:r>
              <a:rPr lang="en-US" altLang="zh-CN" sz="1800" dirty="0"/>
              <a:t>Dear Ms. Roberts:</a:t>
            </a:r>
          </a:p>
          <a:p>
            <a:pPr marL="0" indent="0">
              <a:buNone/>
            </a:pPr>
            <a:endParaRPr lang="en-US" altLang="zh-CN" sz="1800" dirty="0"/>
          </a:p>
          <a:p>
            <a:pPr marL="0" indent="0">
              <a:buNone/>
            </a:pPr>
            <a:r>
              <a:rPr lang="en-US" altLang="zh-CN" sz="2100" b="1" dirty="0"/>
              <a:t>Subject: Letter of recommendation for Eric Laurence</a:t>
            </a:r>
          </a:p>
          <a:p>
            <a:pPr marL="0" indent="0">
              <a:buNone/>
            </a:pPr>
            <a:endParaRPr lang="en-US" altLang="zh-CN" sz="1800" b="1" dirty="0"/>
          </a:p>
          <a:p>
            <a:pPr marL="0" indent="0" algn="just">
              <a:buNone/>
            </a:pPr>
            <a:r>
              <a:rPr lang="en-US" altLang="zh-CN" sz="1800" dirty="0"/>
              <a:t>It’s with great  pleasure that I write this letter on behalf of Eric Laurence. He was employed by me as a Contracts Manager for five years and left to pursue his Master’s degree full time. We told Eric that the position would be waiting for him when he finished, but he now wants to pursue opportunities with a larger company.</a:t>
            </a:r>
          </a:p>
          <a:p>
            <a:pPr marL="0" indent="0" algn="just">
              <a:buNone/>
            </a:pPr>
            <a:endParaRPr lang="en-US" altLang="zh-CN" sz="1800" dirty="0"/>
          </a:p>
          <a:p>
            <a:pPr marL="0" indent="0" algn="just">
              <a:buNone/>
            </a:pPr>
            <a:r>
              <a:rPr lang="en-US" altLang="zh-CN" sz="1800" dirty="0"/>
              <a:t>I’m enclosing a copy of an award Eric received while he was with us. Eric is a person of the highest integrity, who works efficiently and tirelessly to get the job done. He’s creative and delightful to work with. You’d be most fortunate to have him join your staff.</a:t>
            </a:r>
          </a:p>
          <a:p>
            <a:pPr marL="0" indent="0">
              <a:buNone/>
            </a:pPr>
            <a:endParaRPr lang="en-US" altLang="zh-CN" sz="1800" dirty="0"/>
          </a:p>
          <a:p>
            <a:pPr marL="0" indent="0">
              <a:buNone/>
            </a:pPr>
            <a:endParaRPr lang="zh-CN"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a:sym typeface="+mn-ea"/>
              </a:rPr>
              <a:t>C</a:t>
            </a:r>
            <a:r>
              <a:rPr lang="zh-CN" altLang="en-US" b="1">
                <a:sym typeface="+mn-ea"/>
              </a:rPr>
              <a:t>omplain</a:t>
            </a:r>
            <a:r>
              <a:rPr lang="en-US" altLang="zh-CN" b="1">
                <a:sym typeface="+mn-ea"/>
              </a:rPr>
              <a:t>t Letter</a:t>
            </a:r>
            <a:endParaRPr lang="zh-CN" altLang="en-US"/>
          </a:p>
        </p:txBody>
      </p:sp>
      <p:sp>
        <p:nvSpPr>
          <p:cNvPr id="4" name="内容占位符 3"/>
          <p:cNvSpPr>
            <a:spLocks noGrp="1"/>
          </p:cNvSpPr>
          <p:nvPr>
            <p:ph idx="1"/>
          </p:nvPr>
        </p:nvSpPr>
        <p:spPr>
          <a:xfrm>
            <a:off x="1601670" y="2057401"/>
            <a:ext cx="5940660" cy="3394472"/>
          </a:xfrm>
        </p:spPr>
        <p:txBody>
          <a:bodyPr/>
          <a:lstStyle/>
          <a:p>
            <a:pPr marL="0" indent="0" algn="just">
              <a:buNone/>
            </a:pPr>
            <a:r>
              <a:rPr lang="zh-CN" altLang="en-US">
                <a:sym typeface="+mn-ea"/>
              </a:rPr>
              <a:t>1. 写信给plaza 经理，投诉上周五1月5日晚上8点左右你在plaza遇到一位女售货员拒绝你试衣服请求的问题。</a:t>
            </a:r>
            <a:endParaRPr lang="zh-CN" altLang="en-US"/>
          </a:p>
          <a:p>
            <a:pPr marL="0" indent="0" algn="just">
              <a:buNone/>
            </a:pPr>
            <a:r>
              <a:rPr lang="zh-CN" altLang="en-US">
                <a:sym typeface="+mn-ea"/>
              </a:rPr>
              <a:t>2. 谴责她粗鲁的态度，并敦促经理要求这位售货员做出当面道歉。</a:t>
            </a:r>
            <a:endParaRPr lang="zh-CN" altLang="en-US"/>
          </a:p>
          <a:p>
            <a:pPr marL="0" indent="0" algn="just">
              <a:buNone/>
            </a:pPr>
            <a:r>
              <a:rPr lang="zh-CN" altLang="en-US">
                <a:sym typeface="+mn-ea"/>
              </a:rPr>
              <a:t>3. 提供你的联系方式。</a:t>
            </a:r>
            <a:endParaRPr lang="zh-CN" altLang="en-US"/>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424" y="1189673"/>
            <a:ext cx="6173153" cy="4619625"/>
          </a:xfrm>
        </p:spPr>
        <p:txBody>
          <a:bodyPr>
            <a:normAutofit fontScale="85000" lnSpcReduction="20000"/>
          </a:bodyPr>
          <a:lstStyle/>
          <a:p>
            <a:pPr marL="0" indent="0">
              <a:buNone/>
            </a:pPr>
            <a:r>
              <a:rPr lang="en-US" altLang="zh-CN" sz="1500" dirty="0">
                <a:sym typeface="+mn-ea"/>
              </a:rPr>
              <a:t>J</a:t>
            </a:r>
            <a:r>
              <a:rPr lang="zh-CN" altLang="en-US" sz="1500" dirty="0">
                <a:sym typeface="+mn-ea"/>
              </a:rPr>
              <a:t>an. 8, 20</a:t>
            </a:r>
            <a:r>
              <a:rPr lang="en-US" altLang="zh-CN" sz="1500" dirty="0">
                <a:sym typeface="+mn-ea"/>
              </a:rPr>
              <a:t>25</a:t>
            </a:r>
            <a:endParaRPr lang="zh-CN" altLang="en-US" sz="1500" dirty="0"/>
          </a:p>
          <a:p>
            <a:pPr marL="0" indent="0">
              <a:buNone/>
            </a:pPr>
            <a:endParaRPr lang="zh-CN" altLang="en-US" sz="1500" dirty="0"/>
          </a:p>
          <a:p>
            <a:pPr marL="0" indent="0">
              <a:buNone/>
            </a:pPr>
            <a:r>
              <a:rPr lang="zh-CN" altLang="en-US" sz="1500" dirty="0">
                <a:sym typeface="+mn-ea"/>
              </a:rPr>
              <a:t>Dear Mr. Smith,</a:t>
            </a:r>
            <a:endParaRPr lang="zh-CN" altLang="en-US" sz="1500" dirty="0"/>
          </a:p>
          <a:p>
            <a:pPr marL="0" indent="0">
              <a:buNone/>
            </a:pPr>
            <a:endParaRPr lang="zh-CN" altLang="en-US" sz="1500" dirty="0"/>
          </a:p>
          <a:p>
            <a:pPr marL="0" indent="0" algn="just">
              <a:buNone/>
            </a:pPr>
            <a:r>
              <a:rPr lang="zh-CN" altLang="en-US" sz="1500" dirty="0">
                <a:sym typeface="+mn-ea"/>
              </a:rPr>
              <a:t>I am writing to complain about the rude behavior of one saleslady in your plaza. On last Friday, Jan. 5, around 8 o</a:t>
            </a:r>
            <a:r>
              <a:rPr lang="en-US" altLang="zh-CN" sz="1500" dirty="0">
                <a:sym typeface="+mn-ea"/>
              </a:rPr>
              <a:t>'</a:t>
            </a:r>
            <a:r>
              <a:rPr lang="zh-CN" altLang="en-US" sz="1500" dirty="0">
                <a:sym typeface="+mn-ea"/>
              </a:rPr>
              <a:t>clock, my friend and I were shopping in your plaza. Unfortunately, we were treated very rudely by the salesgirl of ABC. This arrogant saleslady refused us when we asked to try on one dress, claiming that we could try on only after we pay for it.</a:t>
            </a:r>
            <a:endParaRPr lang="zh-CN" altLang="en-US" sz="1500" dirty="0"/>
          </a:p>
          <a:p>
            <a:pPr marL="0" indent="0" algn="just">
              <a:buNone/>
            </a:pPr>
            <a:endParaRPr lang="zh-CN" altLang="en-US" sz="1500" dirty="0"/>
          </a:p>
          <a:p>
            <a:pPr marL="0" indent="0" algn="just">
              <a:buNone/>
            </a:pPr>
            <a:r>
              <a:rPr lang="zh-CN" altLang="en-US" sz="1500" dirty="0">
                <a:sym typeface="+mn-ea"/>
              </a:rPr>
              <a:t>This kind of behavior is inexcusable, and an unpleasant surprise from plaza like yours. I would like a sincere apology from this saleslady, but you do whatever you feel is necessary. Keep in mind, however, that your actions will demonstrate how much you value my continued business.</a:t>
            </a:r>
            <a:endParaRPr lang="zh-CN" altLang="en-US" sz="1500" dirty="0"/>
          </a:p>
          <a:p>
            <a:pPr marL="0" indent="0" algn="just">
              <a:buNone/>
            </a:pPr>
            <a:endParaRPr lang="zh-CN" altLang="en-US" sz="1500" dirty="0"/>
          </a:p>
          <a:p>
            <a:pPr marL="0" indent="0" algn="just">
              <a:buNone/>
            </a:pPr>
            <a:r>
              <a:rPr lang="zh-CN" altLang="en-US" sz="1500" dirty="0">
                <a:sym typeface="+mn-ea"/>
              </a:rPr>
              <a:t>My cell phone number is 9095555555. I look forward to your reply.</a:t>
            </a:r>
            <a:endParaRPr lang="zh-CN" altLang="en-US" sz="1500" dirty="0"/>
          </a:p>
          <a:p>
            <a:pPr marL="0" indent="0">
              <a:buNone/>
            </a:pPr>
            <a:endParaRPr lang="zh-CN" altLang="en-US" sz="1500" dirty="0"/>
          </a:p>
          <a:p>
            <a:pPr marL="0" indent="0">
              <a:buNone/>
            </a:pPr>
            <a:r>
              <a:rPr lang="zh-CN" altLang="en-US" sz="1500" dirty="0">
                <a:sym typeface="+mn-ea"/>
              </a:rPr>
              <a:t>Yours sincerely,</a:t>
            </a:r>
            <a:endParaRPr lang="zh-CN" altLang="en-US" sz="1500" dirty="0"/>
          </a:p>
          <a:p>
            <a:pPr marL="0" indent="0">
              <a:buNone/>
            </a:pPr>
            <a:r>
              <a:rPr lang="en-US" altLang="zh-CN" sz="1500" dirty="0">
                <a:sym typeface="+mn-ea"/>
              </a:rPr>
              <a:t>Lucy</a:t>
            </a:r>
            <a:r>
              <a:rPr lang="zh-CN" altLang="en-US" sz="1500" dirty="0">
                <a:sym typeface="+mn-ea"/>
              </a:rPr>
              <a:t> </a:t>
            </a:r>
            <a:r>
              <a:rPr lang="en-US" altLang="zh-CN" sz="1500" dirty="0">
                <a:sym typeface="+mn-ea"/>
              </a:rPr>
              <a:t>Moore</a:t>
            </a:r>
            <a:endParaRPr lang="zh-CN" alt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Content: </a:t>
            </a:r>
          </a:p>
        </p:txBody>
      </p:sp>
      <p:sp>
        <p:nvSpPr>
          <p:cNvPr id="3" name="内容占位符 2"/>
          <p:cNvSpPr>
            <a:spLocks noGrp="1"/>
          </p:cNvSpPr>
          <p:nvPr>
            <p:ph idx="1"/>
          </p:nvPr>
        </p:nvSpPr>
        <p:spPr/>
        <p:txBody>
          <a:bodyPr/>
          <a:lstStyle/>
          <a:p>
            <a:endParaRPr lang="zh-CN" altLang="en-US"/>
          </a:p>
          <a:p>
            <a:r>
              <a:rPr lang="zh-CN" altLang="en-US"/>
              <a:t>  1. 抱怨投诉行为</a:t>
            </a:r>
          </a:p>
          <a:p>
            <a:r>
              <a:rPr lang="zh-CN" altLang="en-US"/>
              <a:t>  2. 内容具体描述</a:t>
            </a:r>
          </a:p>
          <a:p>
            <a:r>
              <a:rPr lang="zh-CN" altLang="en-US"/>
              <a:t>  3. 要求弥补,纠正,赔偿</a:t>
            </a:r>
          </a:p>
          <a:p>
            <a:r>
              <a:rPr lang="zh-CN" altLang="en-US"/>
              <a:t>  4. 敦促或威胁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1. 抱怨投诉行为</a:t>
            </a:r>
            <a:endParaRPr lang="zh-CN" altLang="en-US"/>
          </a:p>
        </p:txBody>
      </p:sp>
      <p:sp>
        <p:nvSpPr>
          <p:cNvPr id="3" name="内容占位符 2"/>
          <p:cNvSpPr>
            <a:spLocks noGrp="1"/>
          </p:cNvSpPr>
          <p:nvPr>
            <p:ph idx="1"/>
          </p:nvPr>
        </p:nvSpPr>
        <p:spPr>
          <a:xfrm>
            <a:off x="1612583" y="2057400"/>
            <a:ext cx="5873115" cy="3394710"/>
          </a:xfrm>
        </p:spPr>
        <p:txBody>
          <a:bodyPr/>
          <a:lstStyle/>
          <a:p>
            <a:pPr marL="0" indent="0" algn="just">
              <a:buNone/>
            </a:pPr>
            <a:r>
              <a:rPr lang="zh-CN" altLang="en-US"/>
              <a:t>I</a:t>
            </a:r>
            <a:r>
              <a:rPr lang="en-US" altLang="zh-CN"/>
              <a:t>'</a:t>
            </a:r>
            <a:r>
              <a:rPr lang="zh-CN" altLang="en-US"/>
              <a:t>m sorry. I can</a:t>
            </a:r>
            <a:r>
              <a:rPr lang="en-US" altLang="zh-CN"/>
              <a:t>'</a:t>
            </a:r>
            <a:r>
              <a:rPr lang="zh-CN" altLang="en-US"/>
              <a:t>t bear the noise any more. </a:t>
            </a:r>
          </a:p>
          <a:p>
            <a:pPr marL="0" indent="0" algn="just">
              <a:buNone/>
            </a:pPr>
            <a:r>
              <a:rPr lang="zh-CN" altLang="en-US"/>
              <a:t>I</a:t>
            </a:r>
            <a:r>
              <a:rPr lang="en-US" altLang="zh-CN"/>
              <a:t>'</a:t>
            </a:r>
            <a:r>
              <a:rPr lang="zh-CN" altLang="en-US"/>
              <a:t>m writing to complain about </a:t>
            </a:r>
          </a:p>
          <a:p>
            <a:pPr marL="0" indent="0" algn="just">
              <a:buNone/>
            </a:pPr>
            <a:r>
              <a:rPr lang="zh-CN" altLang="en-US"/>
              <a:t>I</a:t>
            </a:r>
            <a:r>
              <a:rPr lang="en-US" altLang="zh-CN"/>
              <a:t>'</a:t>
            </a:r>
            <a:r>
              <a:rPr lang="zh-CN" altLang="en-US"/>
              <a:t>m writing to report the problems with your… </a:t>
            </a:r>
          </a:p>
          <a:p>
            <a:pPr marL="0" indent="0" algn="just">
              <a:buNone/>
            </a:pPr>
            <a:r>
              <a:rPr lang="zh-CN" altLang="en-US" i="1"/>
              <a:t>I</a:t>
            </a:r>
            <a:r>
              <a:rPr lang="en-US" altLang="zh-CN" i="1"/>
              <a:t>'</a:t>
            </a:r>
            <a:r>
              <a:rPr lang="zh-CN" altLang="en-US" i="1"/>
              <a:t>m writing to bring your attention to the problems I have had with your…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2. 内容具体描述</a:t>
            </a:r>
            <a:endParaRPr lang="zh-CN" altLang="en-US"/>
          </a:p>
        </p:txBody>
      </p:sp>
      <p:sp>
        <p:nvSpPr>
          <p:cNvPr id="3" name="内容占位符 2"/>
          <p:cNvSpPr>
            <a:spLocks noGrp="1"/>
          </p:cNvSpPr>
          <p:nvPr>
            <p:ph idx="1"/>
          </p:nvPr>
        </p:nvSpPr>
        <p:spPr/>
        <p:txBody>
          <a:bodyPr/>
          <a:lstStyle/>
          <a:p>
            <a:r>
              <a:rPr lang="zh-CN" altLang="en-US"/>
              <a:t>Here</a:t>
            </a:r>
            <a:r>
              <a:rPr lang="en-US" altLang="zh-CN"/>
              <a:t>'</a:t>
            </a:r>
            <a:r>
              <a:rPr lang="zh-CN" altLang="en-US"/>
              <a:t>s the problem I</a:t>
            </a:r>
            <a:r>
              <a:rPr lang="en-US" altLang="zh-CN"/>
              <a:t>'</a:t>
            </a:r>
            <a:r>
              <a:rPr lang="zh-CN" altLang="en-US"/>
              <a:t>ve had…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3. 要求弥补,纠正,赔偿</a:t>
            </a:r>
            <a:endParaRPr lang="zh-CN" altLang="en-US"/>
          </a:p>
        </p:txBody>
      </p:sp>
      <p:sp>
        <p:nvSpPr>
          <p:cNvPr id="3" name="内容占位符 2"/>
          <p:cNvSpPr>
            <a:spLocks noGrp="1"/>
          </p:cNvSpPr>
          <p:nvPr>
            <p:ph idx="1"/>
          </p:nvPr>
        </p:nvSpPr>
        <p:spPr/>
        <p:txBody>
          <a:bodyPr/>
          <a:lstStyle/>
          <a:p>
            <a:r>
              <a:rPr lang="zh-CN" altLang="en-US"/>
              <a:t>I hope you can address this problem soon. </a:t>
            </a:r>
          </a:p>
          <a:p>
            <a:r>
              <a:rPr lang="zh-CN" altLang="en-US"/>
              <a:t>I hope you will take steps to rectify this situation soon. </a:t>
            </a:r>
          </a:p>
          <a:p>
            <a:r>
              <a:rPr lang="zh-CN" altLang="en-US"/>
              <a:t>Would you please turn it down a little?  </a:t>
            </a:r>
          </a:p>
          <a:p>
            <a:r>
              <a:rPr lang="zh-CN" altLang="en-US"/>
              <a:t>It would be very kind (considerate) of you to…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4. 敦促或威胁 </a:t>
            </a:r>
            <a:endParaRPr lang="zh-CN" altLang="en-US"/>
          </a:p>
        </p:txBody>
      </p:sp>
      <p:sp>
        <p:nvSpPr>
          <p:cNvPr id="3" name="内容占位符 2"/>
          <p:cNvSpPr>
            <a:spLocks noGrp="1"/>
          </p:cNvSpPr>
          <p:nvPr>
            <p:ph idx="1"/>
          </p:nvPr>
        </p:nvSpPr>
        <p:spPr/>
        <p:txBody>
          <a:bodyPr/>
          <a:lstStyle/>
          <a:p>
            <a:pPr algn="l"/>
            <a:r>
              <a:rPr lang="zh-CN" altLang="en-US"/>
              <a:t>Frankly, I am not willing to put up with the situation any more. </a:t>
            </a:r>
          </a:p>
          <a:p>
            <a:pPr algn="l"/>
            <a:r>
              <a:rPr lang="zh-CN" altLang="en-US"/>
              <a:t>You must rectify the situation, or I will take it to the court. </a:t>
            </a:r>
          </a:p>
          <a:p>
            <a:pPr algn="l"/>
            <a:r>
              <a:rPr lang="zh-CN" altLang="en-US"/>
              <a:t>If you can't give me a satisfactory answer, I will complain it to the Consumer Association.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974702A5-6136-BF7A-8D1F-D7D88EEABF5B}"/>
              </a:ext>
            </a:extLst>
          </p:cNvPr>
          <p:cNvSpPr>
            <a:spLocks noGrp="1"/>
          </p:cNvSpPr>
          <p:nvPr>
            <p:ph idx="1"/>
          </p:nvPr>
        </p:nvSpPr>
        <p:spPr>
          <a:xfrm>
            <a:off x="181536" y="1085850"/>
            <a:ext cx="8559053" cy="4793876"/>
          </a:xfrm>
        </p:spPr>
        <p:txBody>
          <a:bodyPr>
            <a:normAutofit fontScale="85000" lnSpcReduction="10000"/>
          </a:bodyPr>
          <a:lstStyle/>
          <a:p>
            <a:pPr marL="0" indent="0" algn="r">
              <a:lnSpc>
                <a:spcPct val="150000"/>
              </a:lnSpc>
              <a:buNone/>
            </a:pPr>
            <a:r>
              <a:rPr lang="en-US" altLang="zh-CN" sz="2475" kern="100" dirty="0">
                <a:latin typeface="Times New Roman" panose="02020603050405020304" pitchFamily="18" charset="0"/>
                <a:ea typeface="宋体" panose="02010600030101010101" pitchFamily="2" charset="-122"/>
              </a:rPr>
              <a:t>March 13 </a:t>
            </a:r>
            <a:endParaRPr lang="zh-CN" altLang="zh-CN" sz="2475" kern="100" dirty="0">
              <a:latin typeface="Times New Roman" panose="02020603050405020304" pitchFamily="18" charset="0"/>
              <a:ea typeface="宋体" panose="02010600030101010101" pitchFamily="2" charset="-122"/>
            </a:endParaRPr>
          </a:p>
          <a:p>
            <a:pPr marL="0" indent="0" algn="just">
              <a:lnSpc>
                <a:spcPct val="150000"/>
              </a:lnSpc>
              <a:buNone/>
            </a:pPr>
            <a:r>
              <a:rPr lang="en-US" altLang="zh-CN" sz="2475" kern="100" dirty="0">
                <a:latin typeface="Times New Roman" panose="02020603050405020304" pitchFamily="18" charset="0"/>
                <a:ea typeface="宋体" panose="02010600030101010101" pitchFamily="2" charset="-122"/>
              </a:rPr>
              <a:t>  Dear Professor Liu,</a:t>
            </a:r>
            <a:endParaRPr lang="zh-CN" altLang="zh-CN" sz="2475" kern="100" dirty="0">
              <a:latin typeface="Times New Roman" panose="02020603050405020304" pitchFamily="18" charset="0"/>
              <a:ea typeface="宋体" panose="02010600030101010101" pitchFamily="2" charset="-122"/>
            </a:endParaRPr>
          </a:p>
          <a:p>
            <a:pPr indent="0" algn="just">
              <a:lnSpc>
                <a:spcPct val="150000"/>
              </a:lnSpc>
              <a:buNone/>
            </a:pPr>
            <a:r>
              <a:rPr lang="en-US" altLang="zh-CN" sz="2475" kern="100" dirty="0">
                <a:latin typeface="Times New Roman" panose="02020603050405020304" pitchFamily="18" charset="0"/>
                <a:ea typeface="宋体" panose="02010600030101010101" pitchFamily="2" charset="-122"/>
              </a:rPr>
              <a:t>    I’m very happy to have had attended your lecture on “Linguistics and Language Teaching” last Saturday. Your lecture is quite instructive to my present thesis writing; therefore, I hope I can get your further help. I wonder if it is possible for you to give me a list of reference books on this topic to the following email address: </a:t>
            </a:r>
            <a:r>
              <a:rPr lang="en-US" altLang="zh-CN" sz="2475" u="sng" kern="100" dirty="0">
                <a:solidFill>
                  <a:srgbClr val="0000FF"/>
                </a:solidFill>
                <a:latin typeface="Times New Roman" panose="02020603050405020304" pitchFamily="18" charset="0"/>
                <a:ea typeface="宋体" panose="02010600030101010101" pitchFamily="2" charset="-122"/>
                <a:hlinkClick r:id="rId2"/>
              </a:rPr>
              <a:t>zhang123@yahoo.com.cn</a:t>
            </a:r>
            <a:r>
              <a:rPr lang="en-US" altLang="zh-CN" sz="2475" kern="100" dirty="0">
                <a:latin typeface="Times New Roman" panose="02020603050405020304" pitchFamily="18" charset="0"/>
                <a:ea typeface="宋体" panose="02010600030101010101" pitchFamily="2" charset="-122"/>
              </a:rPr>
              <a:t>. Heartfelt thanks.</a:t>
            </a:r>
            <a:endParaRPr lang="zh-CN" altLang="zh-CN" sz="2475" kern="100" dirty="0">
              <a:latin typeface="Times New Roman" panose="02020603050405020304" pitchFamily="18" charset="0"/>
              <a:ea typeface="宋体" panose="02010600030101010101" pitchFamily="2" charset="-122"/>
            </a:endParaRPr>
          </a:p>
          <a:p>
            <a:pPr indent="0" algn="r">
              <a:lnSpc>
                <a:spcPct val="150000"/>
              </a:lnSpc>
              <a:buNone/>
            </a:pPr>
            <a:r>
              <a:rPr lang="en-US" altLang="zh-CN" sz="2475" kern="100" dirty="0">
                <a:latin typeface="Times New Roman" panose="02020603050405020304" pitchFamily="18" charset="0"/>
                <a:ea typeface="宋体" panose="02010600030101010101" pitchFamily="2" charset="-122"/>
              </a:rPr>
              <a:t>Sincerely yours,</a:t>
            </a:r>
          </a:p>
          <a:p>
            <a:pPr indent="0" algn="r">
              <a:lnSpc>
                <a:spcPct val="150000"/>
              </a:lnSpc>
              <a:buNone/>
            </a:pPr>
            <a:r>
              <a:rPr lang="en-US" altLang="zh-CN" sz="2475" kern="100" dirty="0">
                <a:latin typeface="Times New Roman" panose="02020603050405020304" pitchFamily="18" charset="0"/>
                <a:ea typeface="宋体" panose="02010600030101010101" pitchFamily="2" charset="-122"/>
              </a:rPr>
              <a:t>Zhang Yue</a:t>
            </a:r>
            <a:endParaRPr lang="zh-CN" altLang="zh-CN" sz="2475"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30017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Extension Work 10’</a:t>
            </a:r>
          </a:p>
        </p:txBody>
      </p:sp>
      <p:sp>
        <p:nvSpPr>
          <p:cNvPr id="4" name="内容占位符 3"/>
          <p:cNvSpPr>
            <a:spLocks noGrp="1"/>
          </p:cNvSpPr>
          <p:nvPr>
            <p:ph idx="1"/>
          </p:nvPr>
        </p:nvSpPr>
        <p:spPr>
          <a:xfrm>
            <a:off x="1485900" y="1920480"/>
            <a:ext cx="6172200" cy="3531394"/>
          </a:xfrm>
        </p:spPr>
        <p:txBody>
          <a:bodyPr>
            <a:normAutofit/>
          </a:bodyPr>
          <a:lstStyle/>
          <a:p>
            <a:r>
              <a:rPr lang="en-US" altLang="zh-CN" dirty="0"/>
              <a:t>1.</a:t>
            </a:r>
            <a:r>
              <a:rPr lang="zh-CN" altLang="en-US" dirty="0"/>
              <a:t>写一封</a:t>
            </a:r>
            <a:r>
              <a:rPr lang="en-US" altLang="zh-CN" dirty="0"/>
              <a:t>email</a:t>
            </a:r>
            <a:r>
              <a:rPr lang="zh-CN" altLang="en-US" dirty="0"/>
              <a:t>给某网站客服</a:t>
            </a:r>
          </a:p>
          <a:p>
            <a:r>
              <a:rPr lang="en-US" altLang="zh-CN" dirty="0"/>
              <a:t>2.</a:t>
            </a:r>
            <a:r>
              <a:rPr lang="zh-CN" altLang="en-US" dirty="0"/>
              <a:t>投诉你收到的货品破损的情况</a:t>
            </a:r>
            <a:endParaRPr lang="en-US" altLang="zh-CN" dirty="0"/>
          </a:p>
          <a:p>
            <a:r>
              <a:rPr lang="en-US" altLang="zh-CN" dirty="0"/>
              <a:t>3.</a:t>
            </a:r>
            <a:r>
              <a:rPr lang="zh-CN" altLang="en-US" dirty="0"/>
              <a:t>提供快递破损证明并要求退款</a:t>
            </a:r>
            <a:endParaRPr lang="en-US" altLang="zh-CN" dirty="0"/>
          </a:p>
          <a:p>
            <a:pPr marL="0" indent="0">
              <a:buNone/>
            </a:pPr>
            <a:r>
              <a:rPr lang="zh-CN" altLang="en-US" dirty="0"/>
              <a:t>作业要求：</a:t>
            </a:r>
            <a:endParaRPr lang="en-US" altLang="zh-CN" dirty="0"/>
          </a:p>
          <a:p>
            <a:pPr marL="0" indent="0">
              <a:buNone/>
            </a:pPr>
            <a:r>
              <a:rPr lang="en-US" altLang="zh-CN" dirty="0"/>
              <a:t>1.</a:t>
            </a:r>
            <a:r>
              <a:rPr lang="zh-CN" altLang="en-US" dirty="0"/>
              <a:t>按照课上讲授的写作思路写一封投诉信</a:t>
            </a:r>
            <a:endParaRPr lang="en-US" altLang="zh-CN" dirty="0"/>
          </a:p>
          <a:p>
            <a:pPr marL="0" indent="0">
              <a:buNone/>
            </a:pPr>
            <a:r>
              <a:rPr lang="en-US" altLang="zh-CN" dirty="0"/>
              <a:t>2.</a:t>
            </a:r>
            <a:r>
              <a:rPr lang="zh-CN" altLang="en-US" dirty="0"/>
              <a:t>让</a:t>
            </a:r>
            <a:r>
              <a:rPr lang="en-US" altLang="zh-CN" dirty="0"/>
              <a:t>AI</a:t>
            </a:r>
            <a:r>
              <a:rPr lang="zh-CN" altLang="en-US" dirty="0"/>
              <a:t>批改，指出文中错误 </a:t>
            </a:r>
            <a:r>
              <a:rPr lang="en-US" altLang="zh-CN" dirty="0"/>
              <a:t>(</a:t>
            </a:r>
            <a:r>
              <a:rPr lang="zh-CN" altLang="en-US" dirty="0"/>
              <a:t>格式、内容、语言等</a:t>
            </a:r>
            <a:r>
              <a:rPr lang="en-US" altLang="zh-CN" dirty="0"/>
              <a:t>)</a:t>
            </a:r>
            <a:r>
              <a:rPr lang="zh-CN" altLang="en-US" dirty="0"/>
              <a:t>并给出修改建议</a:t>
            </a:r>
            <a:endParaRPr lang="en-US" altLang="zh-CN" dirty="0"/>
          </a:p>
          <a:p>
            <a:pPr marL="0" indent="0">
              <a:buNone/>
            </a:pPr>
            <a:r>
              <a:rPr lang="en-US" altLang="zh-CN" dirty="0"/>
              <a:t>3.</a:t>
            </a:r>
            <a:r>
              <a:rPr lang="zh-CN" altLang="en-US" dirty="0"/>
              <a:t>根据</a:t>
            </a:r>
            <a:r>
              <a:rPr lang="en-US" altLang="zh-CN" dirty="0"/>
              <a:t>AI</a:t>
            </a:r>
            <a:r>
              <a:rPr lang="zh-CN" altLang="en-US" dirty="0"/>
              <a:t>建议修改后提交</a:t>
            </a:r>
            <a:r>
              <a:rPr lang="en-US" altLang="zh-CN" dirty="0"/>
              <a:t>1st draft(5</a:t>
            </a:r>
            <a:r>
              <a:rPr lang="zh-CN" altLang="en-US" dirty="0"/>
              <a:t>分</a:t>
            </a:r>
            <a:r>
              <a:rPr lang="en-US" altLang="zh-CN" dirty="0"/>
              <a:t>), AI revision(2</a:t>
            </a:r>
            <a:r>
              <a:rPr lang="zh-CN" altLang="en-US" dirty="0"/>
              <a:t>分</a:t>
            </a:r>
            <a:r>
              <a:rPr lang="en-US" altLang="zh-CN" dirty="0"/>
              <a:t>) </a:t>
            </a:r>
            <a:r>
              <a:rPr lang="zh-CN" altLang="en-US" dirty="0"/>
              <a:t>，</a:t>
            </a:r>
            <a:r>
              <a:rPr lang="en-US" altLang="zh-CN" dirty="0"/>
              <a:t>final draft(3</a:t>
            </a:r>
            <a:r>
              <a:rPr lang="zh-CN" altLang="en-US" dirty="0"/>
              <a:t>分</a:t>
            </a:r>
            <a:r>
              <a:rPr lang="en-US" altLang="zh-CN" dirty="0"/>
              <a:t>)</a:t>
            </a:r>
          </a:p>
          <a:p>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09600" y="2438400"/>
            <a:ext cx="7772400" cy="1470025"/>
          </a:xfrm>
          <a:ln/>
        </p:spPr>
        <p:txBody>
          <a:bodyPr vert="horz" wrap="square" lIns="91440" tIns="45720" rIns="91440" bIns="45720" anchor="ctr"/>
          <a:lstStyle/>
          <a:p>
            <a:pPr eaLnBrk="1" hangingPunct="1"/>
            <a:r>
              <a:rPr lang="en-US" altLang="zh-CN" b="1" dirty="0"/>
              <a:t>Itinerary</a:t>
            </a:r>
            <a:r>
              <a:rPr lang="en-US" altLang="zh-CN" sz="3200" b="1" dirty="0"/>
              <a:t>(</a:t>
            </a:r>
            <a:r>
              <a:rPr lang="zh-CN" altLang="en-US" sz="3200" b="1" dirty="0"/>
              <a:t>旅行日程</a:t>
            </a:r>
            <a:r>
              <a:rPr lang="en-US" altLang="zh-CN" sz="3200" b="1" dirty="0"/>
              <a:t>)</a:t>
            </a:r>
            <a:r>
              <a:rPr lang="en-US" altLang="zh-CN" b="1" dirty="0"/>
              <a:t> &amp; Travel Guide</a:t>
            </a:r>
            <a:endParaRPr lang="zh-CN" altLang="en-US" b="1" dirty="0"/>
          </a:p>
        </p:txBody>
      </p:sp>
      <p:sp>
        <p:nvSpPr>
          <p:cNvPr id="2051" name="副标题 2"/>
          <p:cNvSpPr>
            <a:spLocks noGrp="1"/>
          </p:cNvSpPr>
          <p:nvPr>
            <p:ph type="subTitle" idx="1"/>
          </p:nvPr>
        </p:nvSpPr>
        <p:spPr>
          <a:xfrm>
            <a:off x="1371600" y="2590800"/>
            <a:ext cx="6400800" cy="1752600"/>
          </a:xfrm>
          <a:ln/>
        </p:spPr>
        <p:txBody>
          <a:bodyPr vert="horz" wrap="square" lIns="91440" tIns="45720" rIns="91440" bIns="45720" anchor="t"/>
          <a:lstStyle/>
          <a:p>
            <a:pPr eaLnBrk="1" hangingPunct="1"/>
            <a:r>
              <a:rPr lang="en-US" altLang="zh-CN" sz="4000" b="1" kern="1200" dirty="0">
                <a:solidFill>
                  <a:schemeClr val="tx1"/>
                </a:solidFill>
                <a:latin typeface="+mn-lt"/>
                <a:ea typeface="+mn-ea"/>
                <a:cs typeface="+mn-cs"/>
              </a:rPr>
              <a:t> </a:t>
            </a:r>
            <a:endParaRPr lang="zh-CN" altLang="en-US" sz="4000" b="1" kern="1200" dirty="0">
              <a:solidFill>
                <a:schemeClr val="tx1"/>
              </a:solidFill>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85800"/>
            <a:ext cx="8229600" cy="5440363"/>
          </a:xfrm>
          <a:ln/>
        </p:spPr>
        <p:txBody>
          <a:bodyPr vert="horz" wrap="square" lIns="91440" tIns="45720" rIns="91440" bIns="45720" anchor="t"/>
          <a:lstStyle/>
          <a:p>
            <a:pPr eaLnBrk="1" hangingPunct="1">
              <a:buNone/>
            </a:pPr>
            <a:r>
              <a:rPr lang="en-US" altLang="zh-CN" dirty="0"/>
              <a:t>Itinerary</a:t>
            </a:r>
          </a:p>
          <a:p>
            <a:pPr eaLnBrk="1" hangingPunct="1"/>
            <a:r>
              <a:rPr lang="en-US" altLang="zh-CN" dirty="0"/>
              <a:t>an established line of travel or access </a:t>
            </a:r>
          </a:p>
          <a:p>
            <a:pPr eaLnBrk="1" hangingPunct="1"/>
            <a:r>
              <a:rPr lang="en-US" altLang="zh-CN" dirty="0"/>
              <a:t>a guidebook for travelers </a:t>
            </a:r>
          </a:p>
          <a:p>
            <a:pPr eaLnBrk="1" hangingPunct="1"/>
            <a:r>
              <a:rPr lang="en-US" altLang="zh-CN" dirty="0"/>
              <a:t>a proposed route of travel </a:t>
            </a:r>
          </a:p>
          <a:p>
            <a:pPr eaLnBrk="1" hangingPunct="1">
              <a:buNone/>
            </a:pPr>
            <a:r>
              <a:rPr lang="en-US" altLang="zh-CN" dirty="0"/>
              <a:t>It includes the advice on what to see and do,</a:t>
            </a:r>
          </a:p>
          <a:p>
            <a:pPr eaLnBrk="1" hangingPunct="1">
              <a:buNone/>
            </a:pPr>
            <a:r>
              <a:rPr lang="en-US" altLang="zh-CN" dirty="0"/>
              <a:t>maps, city guides, local transportation, local</a:t>
            </a:r>
          </a:p>
          <a:p>
            <a:pPr eaLnBrk="1" hangingPunct="1">
              <a:buNone/>
            </a:pPr>
            <a:r>
              <a:rPr lang="en-US" altLang="zh-CN" dirty="0"/>
              <a:t>customs and festivals, etc</a:t>
            </a:r>
          </a:p>
          <a:p>
            <a:pPr eaLnBrk="1" hangingPunct="1">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81200" y="228600"/>
            <a:ext cx="8229600" cy="487363"/>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Useful Expressions</a:t>
            </a:r>
            <a:endParaRPr kumimoji="0"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3" name="内容占位符 2"/>
          <p:cNvSpPr>
            <a:spLocks noGrp="1"/>
          </p:cNvSpPr>
          <p:nvPr>
            <p:ph idx="1"/>
          </p:nvPr>
        </p:nvSpPr>
        <p:spPr>
          <a:xfrm>
            <a:off x="1905000" y="1143000"/>
            <a:ext cx="6781800" cy="4983163"/>
          </a:xfrm>
        </p:spPr>
        <p:txBody>
          <a:bodyPr vert="horz" wrap="square" lIns="91440" tIns="45720" rIns="91440" bIns="45720" numCol="1" rtlCol="0" anchor="t" anchorCtr="0" compatLnSpc="1">
            <a:normAutofit fontScale="62500" lnSpcReduction="20000"/>
          </a:bodyPr>
          <a:lstStyle/>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1.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每日行程安排：</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day by day itineraries</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2.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报价包含</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price inclusion</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3.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报价不含</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price exclusion</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4.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发车日期</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departure date</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5.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经济游</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豪华游</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budget tour\ deluxe tour</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6.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住宿</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accommodation</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7.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淡季</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旺季</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low season\high season</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8.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协议条款</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合同条款</a:t>
            </a: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chemeClr val="tx1"/>
                </a:solidFill>
                <a:effectLst/>
                <a:uLnTx/>
                <a:uFillTx/>
                <a:latin typeface="+mn-lt"/>
                <a:ea typeface="+mn-ea"/>
                <a:cs typeface="+mn-cs"/>
              </a:rPr>
              <a:t>terms and conditions</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3200" b="1"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checkerboard(across)">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checkerboard(across)">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checkerboard(across)">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checkerboard(across)">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2" dur="500"/>
                                        <p:tgtEl>
                                          <p:spTgt spid="3">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37" dur="500"/>
                                        <p:tgtEl>
                                          <p:spTgt spid="3">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checkerboard(across)">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checkerboard(across)">
                                      <p:cBhvr>
                                        <p:cTn id="4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867400"/>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Useful Expressions and Sentence Patterns</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rgbClr val="002060"/>
                </a:solidFill>
                <a:effectLst/>
                <a:uLnTx/>
                <a:uFillTx/>
                <a:latin typeface="+mn-ea"/>
                <a:ea typeface="+mn-ea"/>
                <a:cs typeface="+mn-cs"/>
              </a:rPr>
              <a:t>旅游景点介绍，如历史文化背景， 特产等</a:t>
            </a:r>
            <a:endParaRPr kumimoji="0" lang="en-US" altLang="zh-CN" sz="2800" b="1" i="0" u="none" strike="noStrike" kern="1200" cap="none" spc="0" normalizeH="0" baseline="0" noProof="0" dirty="0">
              <a:ln>
                <a:noFill/>
              </a:ln>
              <a:solidFill>
                <a:srgbClr val="002060"/>
              </a:solidFill>
              <a:effectLst/>
              <a:uLnTx/>
              <a:uFillTx/>
              <a:latin typeface="+mn-ea"/>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2060"/>
                </a:solidFill>
                <a:effectLst/>
                <a:uLnTx/>
                <a:uFillTx/>
                <a:latin typeface="+mn-lt"/>
                <a:ea typeface="+mn-ea"/>
                <a:cs typeface="+mn-cs"/>
              </a:rPr>
              <a:t>1.</a:t>
            </a:r>
            <a:r>
              <a:rPr kumimoji="0" lang="zh-CN" altLang="en-US" sz="2800" b="1" i="0" u="none" strike="noStrike" kern="1200" cap="none" spc="0" normalizeH="0" baseline="0" noProof="0" dirty="0">
                <a:ln>
                  <a:noFill/>
                </a:ln>
                <a:solidFill>
                  <a:srgbClr val="002060"/>
                </a:solidFill>
                <a:effectLst/>
                <a:uLnTx/>
                <a:uFillTx/>
                <a:latin typeface="+mn-lt"/>
                <a:ea typeface="+mn-ea"/>
                <a:cs typeface="+mn-cs"/>
              </a:rPr>
              <a:t>本次旅程将带您到中国的一些偏远地区。</a:t>
            </a:r>
            <a:endParaRPr kumimoji="0" lang="en-US" altLang="zh-CN" sz="2800" b="1" i="0" u="none" strike="noStrike" kern="1200" cap="none" spc="0" normalizeH="0" baseline="0" noProof="0" dirty="0">
              <a:ln>
                <a:noFill/>
              </a:ln>
              <a:solidFill>
                <a:srgbClr val="002060"/>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This tour takes you to the very remote parts</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of China.</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002060"/>
                </a:solidFill>
                <a:effectLst/>
                <a:uLnTx/>
                <a:uFillTx/>
                <a:latin typeface="+mn-ea"/>
                <a:ea typeface="+mn-ea"/>
                <a:cs typeface="+mn-cs"/>
              </a:rPr>
              <a:t>2.</a:t>
            </a:r>
            <a:r>
              <a:rPr kumimoji="0" lang="zh-CN" altLang="en-US" sz="2800" b="1" i="0" u="none" strike="noStrike" kern="1200" cap="none" spc="0" normalizeH="0" baseline="0" noProof="0" dirty="0">
                <a:ln>
                  <a:noFill/>
                </a:ln>
                <a:solidFill>
                  <a:srgbClr val="002060"/>
                </a:solidFill>
                <a:effectLst/>
                <a:uLnTx/>
                <a:uFillTx/>
                <a:latin typeface="+mn-ea"/>
                <a:ea typeface="+mn-ea"/>
                <a:cs typeface="+mn-cs"/>
              </a:rPr>
              <a:t>这是中国传统文化的象征。</a:t>
            </a:r>
            <a:endParaRPr kumimoji="0" lang="en-US" altLang="zh-CN" sz="2800" b="1" i="0" u="none" strike="noStrike" kern="1200" cap="none" spc="0" normalizeH="0" baseline="0" noProof="0" dirty="0">
              <a:ln>
                <a:noFill/>
              </a:ln>
              <a:solidFill>
                <a:srgbClr val="002060"/>
              </a:solidFill>
              <a:effectLst/>
              <a:uLnTx/>
              <a:uFillTx/>
              <a:latin typeface="+mn-ea"/>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5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That is the symbol of traditional Chinese</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5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culture.</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000" b="1" i="0" u="none" strike="noStrike" kern="1200" cap="none" spc="0" normalizeH="0" baseline="0" noProof="0" dirty="0">
                <a:ln>
                  <a:noFill/>
                </a:ln>
                <a:solidFill>
                  <a:srgbClr val="002060"/>
                </a:solidFill>
                <a:effectLst/>
                <a:uLnTx/>
                <a:uFillTx/>
                <a:latin typeface="+mn-ea"/>
                <a:ea typeface="+mn-ea"/>
                <a:cs typeface="+mn-cs"/>
              </a:rPr>
              <a:t>3.</a:t>
            </a:r>
            <a:r>
              <a:rPr kumimoji="0" lang="zh-CN" altLang="en-US" sz="3000" b="1" i="0" u="none" strike="noStrike" kern="1200" cap="none" spc="0" normalizeH="0" baseline="0" noProof="0" dirty="0">
                <a:ln>
                  <a:noFill/>
                </a:ln>
                <a:solidFill>
                  <a:srgbClr val="002060"/>
                </a:solidFill>
                <a:effectLst/>
                <a:uLnTx/>
                <a:uFillTx/>
                <a:latin typeface="+mn-ea"/>
                <a:ea typeface="+mn-ea"/>
                <a:cs typeface="+mn-cs"/>
              </a:rPr>
              <a:t>本次文化之旅的亮点是去探索有千年历史的南浔</a:t>
            </a:r>
            <a:endParaRPr kumimoji="0" lang="en-US" altLang="zh-CN" sz="3000" b="1" i="0" u="none" strike="noStrike" kern="1200" cap="none" spc="0" normalizeH="0" baseline="0" noProof="0" dirty="0">
              <a:ln>
                <a:noFill/>
              </a:ln>
              <a:solidFill>
                <a:srgbClr val="002060"/>
              </a:solidFill>
              <a:effectLst/>
              <a:uLnTx/>
              <a:uFillTx/>
              <a:latin typeface="+mn-ea"/>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3000" b="1" i="0" u="none" strike="noStrike" kern="1200" cap="none" spc="0" normalizeH="0" baseline="0" noProof="0" dirty="0">
                <a:ln>
                  <a:noFill/>
                </a:ln>
                <a:solidFill>
                  <a:srgbClr val="002060"/>
                </a:solidFill>
                <a:effectLst/>
                <a:uLnTx/>
                <a:uFillTx/>
                <a:latin typeface="+mn-ea"/>
                <a:ea typeface="+mn-ea"/>
                <a:cs typeface="+mn-cs"/>
              </a:rPr>
              <a:t>古镇。</a:t>
            </a:r>
            <a:endParaRPr kumimoji="0" lang="en-US" altLang="zh-CN" sz="3000" b="1" i="0" u="none" strike="noStrike" kern="1200" cap="none" spc="0" normalizeH="0" baseline="0" noProof="0" dirty="0">
              <a:ln>
                <a:noFill/>
              </a:ln>
              <a:solidFill>
                <a:srgbClr val="002060"/>
              </a:solidFill>
              <a:effectLst/>
              <a:uLnTx/>
              <a:uFillTx/>
              <a:latin typeface="+mn-ea"/>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The highlight of this culture travel route is to</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explore the Ancient Town of Nan </a:t>
            </a:r>
            <a:r>
              <a:rPr kumimoji="0" lang="en-US" altLang="zh-CN" sz="3200" b="1" i="0" u="none" strike="noStrike" kern="1200" cap="none" spc="0" normalizeH="0" baseline="0" noProof="0" dirty="0" err="1">
                <a:ln>
                  <a:noFill/>
                </a:ln>
                <a:solidFill>
                  <a:srgbClr val="002060"/>
                </a:solidFill>
                <a:effectLst/>
                <a:uLnTx/>
                <a:uFillTx/>
                <a:latin typeface="Times New Roman" panose="02020603050405020304" pitchFamily="18" charset="0"/>
                <a:ea typeface="+mn-ea"/>
                <a:cs typeface="Times New Roman" panose="02020603050405020304" pitchFamily="18" charset="0"/>
              </a:rPr>
              <a:t>Xun</a:t>
            </a:r>
            <a:r>
              <a:rPr kumimoji="0" lang="en-US" altLang="zh-CN" sz="3200" b="1" i="0" u="none" strike="noStrike" kern="1200" cap="none" spc="0" normalizeH="0" baseline="0" noProof="0" dirty="0">
                <a:ln>
                  <a:noFill/>
                </a:ln>
                <a:solidFill>
                  <a:srgbClr val="002060"/>
                </a:solidFill>
                <a:effectLst/>
                <a:uLnTx/>
                <a:uFillTx/>
                <a:latin typeface="Times New Roman" panose="02020603050405020304" pitchFamily="18" charset="0"/>
                <a:ea typeface="+mn-ea"/>
                <a:cs typeface="Times New Roman" panose="02020603050405020304" pitchFamily="18" charset="0"/>
              </a:rPr>
              <a:t>.</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5457960" y="2152800"/>
              <a:ext cx="1333800" cy="19440"/>
            </p14:xfrm>
          </p:contentPart>
        </mc:Choice>
        <mc:Fallback xmlns="">
          <p:pic>
            <p:nvPicPr>
              <p:cNvPr id="2" name="墨迹 1"/>
              <p:cNvPicPr/>
              <p:nvPr/>
            </p:nvPicPr>
            <p:blipFill>
              <a:blip r:embed="rId3"/>
              <a:stretch>
                <a:fillRect/>
              </a:stretch>
            </p:blipFill>
            <p:spPr>
              <a:xfrm>
                <a:off x="5442120" y="2089080"/>
                <a:ext cx="1365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2514600" y="3629160"/>
              <a:ext cx="1305360" cy="38160"/>
            </p14:xfrm>
          </p:contentPart>
        </mc:Choice>
        <mc:Fallback xmlns="">
          <p:pic>
            <p:nvPicPr>
              <p:cNvPr id="4" name="墨迹 3"/>
              <p:cNvPicPr/>
              <p:nvPr/>
            </p:nvPicPr>
            <p:blipFill>
              <a:blip r:embed="rId5"/>
              <a:stretch>
                <a:fillRect/>
              </a:stretch>
            </p:blipFill>
            <p:spPr>
              <a:xfrm>
                <a:off x="2498760" y="3565440"/>
                <a:ext cx="13370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1343160" y="5562720"/>
              <a:ext cx="1143360" cy="95400"/>
            </p14:xfrm>
          </p:contentPart>
        </mc:Choice>
        <mc:Fallback xmlns="">
          <p:pic>
            <p:nvPicPr>
              <p:cNvPr id="5" name="墨迹 4"/>
              <p:cNvPicPr/>
              <p:nvPr/>
            </p:nvPicPr>
            <p:blipFill>
              <a:blip r:embed="rId7"/>
              <a:stretch>
                <a:fillRect/>
              </a:stretch>
            </p:blipFill>
            <p:spPr>
              <a:xfrm>
                <a:off x="1327320" y="5499000"/>
                <a:ext cx="11750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p14:cNvContentPartPr/>
              <p14:nvPr/>
            </p14:nvContentPartPr>
            <p14:xfrm>
              <a:off x="4010040" y="5657760"/>
              <a:ext cx="3096000" cy="76680"/>
            </p14:xfrm>
          </p:contentPart>
        </mc:Choice>
        <mc:Fallback xmlns="">
          <p:pic>
            <p:nvPicPr>
              <p:cNvPr id="6" name="墨迹 5"/>
              <p:cNvPicPr/>
              <p:nvPr/>
            </p:nvPicPr>
            <p:blipFill>
              <a:blip r:embed="rId9"/>
              <a:stretch>
                <a:fillRect/>
              </a:stretch>
            </p:blipFill>
            <p:spPr>
              <a:xfrm>
                <a:off x="3994200" y="5594400"/>
                <a:ext cx="3127680" cy="2034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heckerboard(across)">
                                      <p:cBhvr>
                                        <p:cTn id="7" dur="500"/>
                                        <p:tgtEl>
                                          <p:spTgt spid="3">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checkerboard(across)">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checkerboard(across)">
                                      <p:cBhvr>
                                        <p:cTn id="15" dur="500"/>
                                        <p:tgtEl>
                                          <p:spTgt spid="3">
                                            <p:txEl>
                                              <p:pRg st="6" end="6"/>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checkerboard(across)">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23" dur="500"/>
                                        <p:tgtEl>
                                          <p:spTgt spid="3">
                                            <p:txEl>
                                              <p:pRg st="10" end="1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2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57200"/>
            <a:ext cx="8229600" cy="5668963"/>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每日行程安排及所包含服务项目</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4.</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报价包含：全程独立旅游车交通费、门票及导游费用。</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     The price includes all transfer with private vehicle, entrance fees and tour guide.</a:t>
            </a:r>
            <a:endParaRPr kumimoji="0" lang="zh-CN" altLang="en-US"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5.</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以上报价基于至少两位游客，单个游客请再付</a:t>
            </a:r>
            <a:r>
              <a:rPr kumimoji="0" lang="en-US" sz="3200" b="1" i="0" u="none" strike="noStrike" kern="1200" cap="none" spc="0" normalizeH="0" baseline="0" noProof="0" dirty="0">
                <a:ln>
                  <a:noFill/>
                </a:ln>
                <a:solidFill>
                  <a:srgbClr val="002060"/>
                </a:solidFill>
                <a:effectLst/>
                <a:uLnTx/>
                <a:uFillTx/>
                <a:latin typeface="+mn-lt"/>
                <a:ea typeface="+mn-ea"/>
                <a:cs typeface="+mn-cs"/>
              </a:rPr>
              <a:t>95</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美元，六人以上游客请发</a:t>
            </a:r>
            <a:r>
              <a:rPr kumimoji="0" lang="en-US" sz="3200" b="1" i="0" u="none" strike="noStrike" kern="1200" cap="none" spc="0" normalizeH="0" baseline="0" noProof="0" dirty="0">
                <a:ln>
                  <a:noFill/>
                </a:ln>
                <a:solidFill>
                  <a:srgbClr val="002060"/>
                </a:solidFill>
                <a:effectLst/>
                <a:uLnTx/>
                <a:uFillTx/>
                <a:latin typeface="+mn-lt"/>
                <a:ea typeface="+mn-ea"/>
                <a:cs typeface="+mn-cs"/>
              </a:rPr>
              <a:t>e-mail</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给我们以咨询新的报价。</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    The price above is based on minimum two travelers. For single person, please pay extra $95. For a group of over 6 people, please email us for a new quotation.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6.</a:t>
            </a:r>
            <a:r>
              <a:rPr kumimoji="0" lang="zh-CN" altLang="en-US" sz="3200" b="1" i="0" u="none" strike="noStrike" kern="1200" cap="none" spc="0" normalizeH="0" baseline="0" noProof="0" dirty="0">
                <a:ln>
                  <a:noFill/>
                </a:ln>
                <a:solidFill>
                  <a:srgbClr val="002060"/>
                </a:solidFill>
                <a:effectLst/>
                <a:uLnTx/>
                <a:uFillTx/>
                <a:latin typeface="+mn-lt"/>
                <a:ea typeface="+mn-ea"/>
                <a:cs typeface="+mn-cs"/>
              </a:rPr>
              <a:t>提前付款</a:t>
            </a:r>
            <a:endParaRPr kumimoji="0" lang="en-US" altLang="zh-CN"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3200" b="1" i="0" u="none" strike="noStrike" kern="1200" cap="none" spc="0" normalizeH="0" baseline="0" noProof="0" dirty="0">
                <a:ln>
                  <a:noFill/>
                </a:ln>
                <a:solidFill>
                  <a:srgbClr val="002060"/>
                </a:solidFill>
                <a:effectLst/>
                <a:uLnTx/>
                <a:uFillTx/>
                <a:latin typeface="+mn-lt"/>
                <a:ea typeface="+mn-ea"/>
                <a:cs typeface="+mn-cs"/>
              </a:rPr>
              <a:t>Payment in advance.</a:t>
            </a:r>
            <a:endParaRPr kumimoji="0" lang="zh-CN" altLang="en-US" sz="3200" b="1" i="0" u="none" strike="noStrike" kern="1200" cap="none" spc="0" normalizeH="0" baseline="0" noProof="0" dirty="0">
              <a:ln>
                <a:noFill/>
              </a:ln>
              <a:solidFill>
                <a:srgbClr val="00206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a:ln>
                <a:noFill/>
              </a:ln>
              <a:solidFill>
                <a:srgbClr val="002060"/>
              </a:solidFill>
              <a:effectLst/>
              <a:uLnTx/>
              <a:uFillTx/>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3981600" y="1981080"/>
              <a:ext cx="1114920" cy="19440"/>
            </p14:xfrm>
          </p:contentPart>
        </mc:Choice>
        <mc:Fallback xmlns="">
          <p:pic>
            <p:nvPicPr>
              <p:cNvPr id="2" name="墨迹 1"/>
              <p:cNvPicPr/>
              <p:nvPr/>
            </p:nvPicPr>
            <p:blipFill>
              <a:blip r:embed="rId3"/>
              <a:stretch>
                <a:fillRect/>
              </a:stretch>
            </p:blipFill>
            <p:spPr>
              <a:xfrm>
                <a:off x="3965760" y="1917720"/>
                <a:ext cx="114660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6972480" y="1971720"/>
              <a:ext cx="1067040" cy="66960"/>
            </p14:xfrm>
          </p:contentPart>
        </mc:Choice>
        <mc:Fallback xmlns="">
          <p:pic>
            <p:nvPicPr>
              <p:cNvPr id="4" name="墨迹 3"/>
              <p:cNvPicPr/>
              <p:nvPr/>
            </p:nvPicPr>
            <p:blipFill>
              <a:blip r:embed="rId5"/>
              <a:stretch>
                <a:fillRect/>
              </a:stretch>
            </p:blipFill>
            <p:spPr>
              <a:xfrm>
                <a:off x="6956640" y="1908000"/>
                <a:ext cx="109872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914400" y="2333520"/>
              <a:ext cx="1981800" cy="19440"/>
            </p14:xfrm>
          </p:contentPart>
        </mc:Choice>
        <mc:Fallback xmlns="">
          <p:pic>
            <p:nvPicPr>
              <p:cNvPr id="5" name="墨迹 4"/>
              <p:cNvPicPr/>
              <p:nvPr/>
            </p:nvPicPr>
            <p:blipFill>
              <a:blip r:embed="rId7"/>
              <a:stretch>
                <a:fillRect/>
              </a:stretch>
            </p:blipFill>
            <p:spPr>
              <a:xfrm>
                <a:off x="898560" y="2270160"/>
                <a:ext cx="201348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p14:cNvContentPartPr/>
              <p14:nvPr/>
            </p14:nvContentPartPr>
            <p14:xfrm>
              <a:off x="3124440" y="3981600"/>
              <a:ext cx="1990800" cy="360"/>
            </p14:xfrm>
          </p:contentPart>
        </mc:Choice>
        <mc:Fallback xmlns="">
          <p:pic>
            <p:nvPicPr>
              <p:cNvPr id="6" name="墨迹 5"/>
              <p:cNvPicPr/>
              <p:nvPr/>
            </p:nvPicPr>
            <p:blipFill>
              <a:blip r:embed="rId9"/>
              <a:stretch>
                <a:fillRect/>
              </a:stretch>
            </p:blipFill>
            <p:spPr>
              <a:xfrm>
                <a:off x="3108600" y="3917880"/>
                <a:ext cx="20228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p14:cNvContentPartPr/>
              <p14:nvPr/>
            </p14:nvContentPartPr>
            <p14:xfrm>
              <a:off x="5133960" y="3924360"/>
              <a:ext cx="2124720" cy="47880"/>
            </p14:xfrm>
          </p:contentPart>
        </mc:Choice>
        <mc:Fallback xmlns="">
          <p:pic>
            <p:nvPicPr>
              <p:cNvPr id="7" name="墨迹 6"/>
              <p:cNvPicPr/>
              <p:nvPr/>
            </p:nvPicPr>
            <p:blipFill>
              <a:blip r:embed="rId11"/>
              <a:stretch>
                <a:fillRect/>
              </a:stretch>
            </p:blipFill>
            <p:spPr>
              <a:xfrm>
                <a:off x="5118120" y="3860640"/>
                <a:ext cx="21564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p14:cNvContentPartPr/>
              <p14:nvPr/>
            </p14:nvContentPartPr>
            <p14:xfrm>
              <a:off x="5124600" y="4362480"/>
              <a:ext cx="667080" cy="9720"/>
            </p14:xfrm>
          </p:contentPart>
        </mc:Choice>
        <mc:Fallback xmlns="">
          <p:pic>
            <p:nvPicPr>
              <p:cNvPr id="8" name="墨迹 7"/>
              <p:cNvPicPr/>
              <p:nvPr/>
            </p:nvPicPr>
            <p:blipFill>
              <a:blip r:embed="rId13"/>
              <a:stretch>
                <a:fillRect/>
              </a:stretch>
            </p:blipFill>
            <p:spPr>
              <a:xfrm>
                <a:off x="5108760" y="4299120"/>
                <a:ext cx="69876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p14:cNvContentPartPr/>
              <p14:nvPr/>
            </p14:nvContentPartPr>
            <p14:xfrm>
              <a:off x="5648400" y="4695840"/>
              <a:ext cx="2495880" cy="47880"/>
            </p14:xfrm>
          </p:contentPart>
        </mc:Choice>
        <mc:Fallback xmlns="">
          <p:pic>
            <p:nvPicPr>
              <p:cNvPr id="9" name="墨迹 8"/>
              <p:cNvPicPr/>
              <p:nvPr/>
            </p:nvPicPr>
            <p:blipFill>
              <a:blip r:embed="rId15"/>
              <a:stretch>
                <a:fillRect/>
              </a:stretch>
            </p:blipFill>
            <p:spPr>
              <a:xfrm>
                <a:off x="5632560" y="4632480"/>
                <a:ext cx="25275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墨迹 9"/>
              <p14:cNvContentPartPr/>
              <p14:nvPr/>
            </p14:nvContentPartPr>
            <p14:xfrm>
              <a:off x="943200" y="5648400"/>
              <a:ext cx="3391200" cy="66960"/>
            </p14:xfrm>
          </p:contentPart>
        </mc:Choice>
        <mc:Fallback xmlns="">
          <p:pic>
            <p:nvPicPr>
              <p:cNvPr id="10" name="墨迹 9"/>
              <p:cNvPicPr/>
              <p:nvPr/>
            </p:nvPicPr>
            <p:blipFill>
              <a:blip r:embed="rId17"/>
              <a:stretch>
                <a:fillRect/>
              </a:stretch>
            </p:blipFill>
            <p:spPr>
              <a:xfrm>
                <a:off x="927360" y="5584680"/>
                <a:ext cx="3422880" cy="194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heckerboard(across)">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heckerboard(across)">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heckerboard(across)">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8200"/>
            <a:ext cx="8229600" cy="5287963"/>
          </a:xfrm>
          <a:ln/>
        </p:spPr>
        <p:txBody>
          <a:bodyPr vert="horz" wrap="square" lIns="91440" tIns="45720" rIns="91440" bIns="45720" anchor="t"/>
          <a:lstStyle/>
          <a:p>
            <a:pPr eaLnBrk="1" hangingPunct="1"/>
            <a:r>
              <a:rPr lang="en-US" altLang="zh-CN" b="1" dirty="0">
                <a:solidFill>
                  <a:srgbClr val="002060"/>
                </a:solidFill>
              </a:rPr>
              <a:t>7. </a:t>
            </a:r>
            <a:r>
              <a:rPr lang="zh-CN" altLang="en-US" b="1" dirty="0">
                <a:solidFill>
                  <a:srgbClr val="002060"/>
                </a:solidFill>
              </a:rPr>
              <a:t>导游将在机场接你们，然后到酒店。</a:t>
            </a:r>
            <a:endParaRPr lang="en-US" altLang="zh-CN" b="1" dirty="0">
              <a:solidFill>
                <a:srgbClr val="002060"/>
              </a:solidFill>
            </a:endParaRPr>
          </a:p>
          <a:p>
            <a:pPr eaLnBrk="1" hangingPunct="1"/>
            <a:r>
              <a:rPr lang="en-US" altLang="zh-CN" b="1" dirty="0">
                <a:solidFill>
                  <a:srgbClr val="002060"/>
                </a:solidFill>
              </a:rPr>
              <a:t>You are greeted by your guide at the airport and transferred to the hotel.</a:t>
            </a:r>
          </a:p>
          <a:p>
            <a:pPr eaLnBrk="1" hangingPunct="1"/>
            <a:r>
              <a:rPr lang="en-US" altLang="zh-CN" b="1" dirty="0">
                <a:solidFill>
                  <a:srgbClr val="002060"/>
                </a:solidFill>
              </a:rPr>
              <a:t>8.</a:t>
            </a:r>
            <a:r>
              <a:rPr lang="zh-CN" altLang="en-US" b="1" dirty="0">
                <a:solidFill>
                  <a:srgbClr val="002060"/>
                </a:solidFill>
              </a:rPr>
              <a:t>优惠条款：八人以上打八折。</a:t>
            </a:r>
            <a:endParaRPr lang="en-US" altLang="zh-CN" b="1" dirty="0">
              <a:solidFill>
                <a:srgbClr val="002060"/>
              </a:solidFill>
            </a:endParaRPr>
          </a:p>
          <a:p>
            <a:pPr eaLnBrk="1" hangingPunct="1"/>
            <a:r>
              <a:rPr lang="en-US" altLang="zh-CN" b="1" dirty="0">
                <a:solidFill>
                  <a:srgbClr val="002060"/>
                </a:solidFill>
              </a:rPr>
              <a:t>Bonuses info:  20% off for a group of 8 people and above.</a:t>
            </a:r>
            <a:endParaRPr lang="zh-CN" altLang="en-US" b="1" dirty="0">
              <a:solidFill>
                <a:srgbClr val="002060"/>
              </a:solidFill>
            </a:endParaRPr>
          </a:p>
        </p:txBody>
      </p:sp>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600200" y="2190600"/>
              <a:ext cx="1781640" cy="29160"/>
            </p14:xfrm>
          </p:contentPart>
        </mc:Choice>
        <mc:Fallback xmlns="">
          <p:pic>
            <p:nvPicPr>
              <p:cNvPr id="2" name="墨迹 1"/>
              <p:cNvPicPr/>
              <p:nvPr/>
            </p:nvPicPr>
            <p:blipFill>
              <a:blip r:embed="rId3"/>
              <a:stretch>
                <a:fillRect/>
              </a:stretch>
            </p:blipFill>
            <p:spPr>
              <a:xfrm>
                <a:off x="1584360" y="2127240"/>
                <a:ext cx="18133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墨迹 3"/>
              <p14:cNvContentPartPr/>
              <p14:nvPr/>
            </p14:nvContentPartPr>
            <p14:xfrm>
              <a:off x="2257560" y="1733400"/>
              <a:ext cx="1276560" cy="10080"/>
            </p14:xfrm>
          </p:contentPart>
        </mc:Choice>
        <mc:Fallback xmlns="">
          <p:pic>
            <p:nvPicPr>
              <p:cNvPr id="4" name="墨迹 3"/>
              <p:cNvPicPr/>
              <p:nvPr/>
            </p:nvPicPr>
            <p:blipFill>
              <a:blip r:embed="rId5"/>
              <a:stretch>
                <a:fillRect/>
              </a:stretch>
            </p:blipFill>
            <p:spPr>
              <a:xfrm>
                <a:off x="2241720" y="1670040"/>
                <a:ext cx="130824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866880" y="3371760"/>
              <a:ext cx="1895760" cy="95760"/>
            </p14:xfrm>
          </p:contentPart>
        </mc:Choice>
        <mc:Fallback xmlns="">
          <p:pic>
            <p:nvPicPr>
              <p:cNvPr id="5" name="墨迹 4"/>
              <p:cNvPicPr/>
              <p:nvPr/>
            </p:nvPicPr>
            <p:blipFill>
              <a:blip r:embed="rId7"/>
              <a:stretch>
                <a:fillRect/>
              </a:stretch>
            </p:blipFill>
            <p:spPr>
              <a:xfrm>
                <a:off x="851040" y="3308400"/>
                <a:ext cx="19274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p14:cNvContentPartPr/>
              <p14:nvPr/>
            </p14:nvContentPartPr>
            <p14:xfrm>
              <a:off x="3409920" y="3352680"/>
              <a:ext cx="4134240" cy="38520"/>
            </p14:xfrm>
          </p:contentPart>
        </mc:Choice>
        <mc:Fallback xmlns="">
          <p:pic>
            <p:nvPicPr>
              <p:cNvPr id="6" name="墨迹 5"/>
              <p:cNvPicPr/>
              <p:nvPr/>
            </p:nvPicPr>
            <p:blipFill>
              <a:blip r:embed="rId9"/>
              <a:stretch>
                <a:fillRect/>
              </a:stretch>
            </p:blipFill>
            <p:spPr>
              <a:xfrm>
                <a:off x="3394080" y="3289320"/>
                <a:ext cx="4165920" cy="1656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charRg st="111" end="159"/>
                                            </p:txEl>
                                          </p:spTgt>
                                        </p:tgtEl>
                                        <p:attrNameLst>
                                          <p:attrName>style.visibility</p:attrName>
                                        </p:attrNameLst>
                                      </p:cBhvr>
                                      <p:to>
                                        <p:strVal val="visible"/>
                                      </p:to>
                                    </p:set>
                                    <p:animEffect transition="in" filter="checkerboard(across)">
                                      <p:cBhvr>
                                        <p:cTn id="12" dur="500"/>
                                        <p:tgtEl>
                                          <p:spTgt spid="3">
                                            <p:txEl>
                                              <p:charRg st="111"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304800" y="304800"/>
          <a:ext cx="8229600" cy="6221875"/>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3810000">
                  <a:extLst>
                    <a:ext uri="{9D8B030D-6E8A-4147-A177-3AD203B41FA5}">
                      <a16:colId xmlns:a16="http://schemas.microsoft.com/office/drawing/2014/main" val="20003"/>
                    </a:ext>
                  </a:extLst>
                </a:gridCol>
              </a:tblGrid>
              <a:tr h="1132827">
                <a:tc>
                  <a:txBody>
                    <a:bodyPr/>
                    <a:lstStyle/>
                    <a:p>
                      <a:endParaRPr lang="en-US" altLang="zh-CN" dirty="0"/>
                    </a:p>
                    <a:p>
                      <a:endParaRPr lang="en-US" altLang="zh-CN" dirty="0"/>
                    </a:p>
                    <a:p>
                      <a:endParaRPr lang="en-US" altLang="zh-CN" dirty="0"/>
                    </a:p>
                    <a:p>
                      <a:endParaRPr lang="zh-CN" altLang="en-US" dirty="0"/>
                    </a:p>
                  </a:txBody>
                  <a:tcPr/>
                </a:tc>
                <a:tc>
                  <a:txBody>
                    <a:bodyPr/>
                    <a:lstStyle/>
                    <a:p>
                      <a:endParaRPr lang="en-US" altLang="zh-CN" sz="2400" dirty="0"/>
                    </a:p>
                    <a:p>
                      <a:r>
                        <a:rPr lang="en-US" altLang="zh-CN" sz="2000" dirty="0"/>
                        <a:t>Destination</a:t>
                      </a:r>
                      <a:endParaRPr lang="zh-CN" altLang="en-US" sz="2000" dirty="0"/>
                    </a:p>
                  </a:txBody>
                  <a:tcPr/>
                </a:tc>
                <a:tc>
                  <a:txBody>
                    <a:bodyPr/>
                    <a:lstStyle/>
                    <a:p>
                      <a:endParaRPr lang="en-US" altLang="zh-CN" sz="2400" dirty="0"/>
                    </a:p>
                    <a:p>
                      <a:r>
                        <a:rPr lang="en-US" altLang="zh-CN" sz="2000" dirty="0"/>
                        <a:t>Accommodation</a:t>
                      </a:r>
                      <a:endParaRPr lang="zh-CN" altLang="en-US" sz="2000" dirty="0"/>
                    </a:p>
                  </a:txBody>
                  <a:tcPr/>
                </a:tc>
                <a:tc>
                  <a:txBody>
                    <a:bodyPr/>
                    <a:lstStyle/>
                    <a:p>
                      <a:endParaRPr lang="en-US" altLang="zh-CN" sz="2400" dirty="0"/>
                    </a:p>
                    <a:p>
                      <a:r>
                        <a:rPr lang="en-US" altLang="zh-CN" sz="2000" dirty="0"/>
                        <a:t>Free  services and possible charges</a:t>
                      </a:r>
                      <a:endParaRPr lang="zh-CN" altLang="en-US" sz="2000" dirty="0"/>
                    </a:p>
                  </a:txBody>
                  <a:tcPr/>
                </a:tc>
                <a:extLst>
                  <a:ext uri="{0D108BD9-81ED-4DB2-BD59-A6C34878D82A}">
                    <a16:rowId xmlns:a16="http://schemas.microsoft.com/office/drawing/2014/main" val="10000"/>
                  </a:ext>
                </a:extLst>
              </a:tr>
              <a:tr h="1481389">
                <a:tc>
                  <a:txBody>
                    <a:bodyPr/>
                    <a:lstStyle/>
                    <a:p>
                      <a:endParaRPr lang="en-US" altLang="zh-CN" sz="2400" dirty="0"/>
                    </a:p>
                    <a:p>
                      <a:r>
                        <a:rPr lang="en-US" altLang="zh-CN" sz="2400" dirty="0"/>
                        <a:t>Day 1</a:t>
                      </a:r>
                    </a:p>
                    <a:p>
                      <a:endParaRPr lang="en-US" altLang="zh-CN" sz="2400" dirty="0"/>
                    </a:p>
                    <a:p>
                      <a:endParaRPr lang="zh-CN" altLang="en-US" sz="2400" dirty="0"/>
                    </a:p>
                  </a:txBody>
                  <a:tcPr/>
                </a:tc>
                <a:tc>
                  <a:txBody>
                    <a:bodyPr/>
                    <a:lstStyle/>
                    <a:p>
                      <a:endParaRPr lang="en-US" altLang="zh-CN" sz="2400" dirty="0"/>
                    </a:p>
                    <a:p>
                      <a:r>
                        <a:rPr lang="en-US" altLang="zh-CN" sz="2400" dirty="0"/>
                        <a:t>  England</a:t>
                      </a:r>
                      <a:endParaRPr lang="zh-CN" altLang="en-US" sz="2400" dirty="0"/>
                    </a:p>
                  </a:txBody>
                  <a:tcPr/>
                </a:tc>
                <a:tc>
                  <a:txBody>
                    <a:bodyPr/>
                    <a:lstStyle/>
                    <a:p>
                      <a:endParaRPr lang="en-US" altLang="zh-CN" sz="2400" dirty="0"/>
                    </a:p>
                    <a:p>
                      <a:r>
                        <a:rPr lang="en-US" altLang="zh-CN" sz="2400" dirty="0"/>
                        <a:t>           /</a:t>
                      </a:r>
                      <a:endParaRPr lang="zh-CN" altLang="en-US" sz="2400" dirty="0"/>
                    </a:p>
                  </a:txBody>
                  <a:tcPr/>
                </a:tc>
                <a:tc>
                  <a:txBody>
                    <a:bodyPr/>
                    <a:lstStyle/>
                    <a:p>
                      <a:endParaRPr lang="en-US" altLang="zh-CN" sz="2400" dirty="0"/>
                    </a:p>
                    <a:p>
                      <a:r>
                        <a:rPr lang="en-US" altLang="zh-CN" sz="2400" dirty="0"/>
                        <a:t>Free</a:t>
                      </a:r>
                      <a:r>
                        <a:rPr lang="en-US" altLang="zh-CN" sz="2400" baseline="0" dirty="0"/>
                        <a:t> meal, drinks, </a:t>
                      </a:r>
                      <a:r>
                        <a:rPr lang="en-US" altLang="zh-CN" sz="2400" baseline="0" dirty="0">
                          <a:solidFill>
                            <a:schemeClr val="tx1"/>
                          </a:solidFill>
                        </a:rPr>
                        <a:t>and in-flight entertainment</a:t>
                      </a:r>
                      <a:endParaRPr lang="zh-CN" altLang="en-US" sz="2400" dirty="0">
                        <a:solidFill>
                          <a:schemeClr val="tx1"/>
                        </a:solidFill>
                      </a:endParaRPr>
                    </a:p>
                  </a:txBody>
                  <a:tcPr/>
                </a:tc>
                <a:extLst>
                  <a:ext uri="{0D108BD9-81ED-4DB2-BD59-A6C34878D82A}">
                    <a16:rowId xmlns:a16="http://schemas.microsoft.com/office/drawing/2014/main" val="10001"/>
                  </a:ext>
                </a:extLst>
              </a:tr>
              <a:tr h="1481389">
                <a:tc>
                  <a:txBody>
                    <a:bodyPr/>
                    <a:lstStyle/>
                    <a:p>
                      <a:endParaRPr lang="en-US" altLang="zh-CN" sz="2400" dirty="0"/>
                    </a:p>
                    <a:p>
                      <a:endParaRPr lang="en-US" altLang="zh-CN" sz="2400" dirty="0"/>
                    </a:p>
                    <a:p>
                      <a:r>
                        <a:rPr lang="en-US" altLang="zh-CN" sz="2400" dirty="0"/>
                        <a:t>Day 2</a:t>
                      </a:r>
                    </a:p>
                    <a:p>
                      <a:endParaRPr lang="zh-CN" altLang="en-US" sz="2400" dirty="0"/>
                    </a:p>
                  </a:txBody>
                  <a:tcPr/>
                </a:tc>
                <a:tc>
                  <a:txBody>
                    <a:bodyPr/>
                    <a:lstStyle/>
                    <a:p>
                      <a:endParaRPr lang="en-US" altLang="zh-CN" sz="2400" dirty="0"/>
                    </a:p>
                    <a:p>
                      <a:r>
                        <a:rPr lang="en-US" altLang="zh-CN" sz="2400" dirty="0"/>
                        <a:t> </a:t>
                      </a:r>
                    </a:p>
                    <a:p>
                      <a:r>
                        <a:rPr lang="en-US" altLang="zh-CN" sz="2400" dirty="0"/>
                        <a:t>  London</a:t>
                      </a:r>
                      <a:endParaRPr lang="zh-CN" altLang="en-US" sz="2400" dirty="0"/>
                    </a:p>
                  </a:txBody>
                  <a:tcPr/>
                </a:tc>
                <a:tc>
                  <a:txBody>
                    <a:bodyPr/>
                    <a:lstStyle/>
                    <a:p>
                      <a:endParaRPr lang="en-US" altLang="zh-CN" sz="2400" dirty="0"/>
                    </a:p>
                    <a:p>
                      <a:r>
                        <a:rPr lang="en-US" altLang="zh-CN" sz="2400" dirty="0"/>
                        <a:t>Central Park Hotel</a:t>
                      </a:r>
                      <a:endParaRPr lang="zh-CN" altLang="en-US" sz="2400" dirty="0"/>
                    </a:p>
                  </a:txBody>
                  <a:tcPr/>
                </a:tc>
                <a:tc>
                  <a:txBody>
                    <a:bodyPr/>
                    <a:lstStyle/>
                    <a:p>
                      <a:endParaRPr lang="en-US" altLang="zh-CN" sz="2400" dirty="0"/>
                    </a:p>
                    <a:p>
                      <a:r>
                        <a:rPr lang="en-US" altLang="zh-CN" sz="2400" dirty="0"/>
                        <a:t>Breakfast. An optional transfer $ 42 ( or from London Gatwick  $ 53)</a:t>
                      </a:r>
                      <a:endParaRPr lang="zh-CN" altLang="en-US" sz="2400" dirty="0"/>
                    </a:p>
                  </a:txBody>
                  <a:tcPr/>
                </a:tc>
                <a:extLst>
                  <a:ext uri="{0D108BD9-81ED-4DB2-BD59-A6C34878D82A}">
                    <a16:rowId xmlns:a16="http://schemas.microsoft.com/office/drawing/2014/main" val="10002"/>
                  </a:ext>
                </a:extLst>
              </a:tr>
              <a:tr h="1924195">
                <a:tc>
                  <a:txBody>
                    <a:bodyPr/>
                    <a:lstStyle/>
                    <a:p>
                      <a:endParaRPr lang="en-US" altLang="zh-CN" sz="2400" dirty="0"/>
                    </a:p>
                    <a:p>
                      <a:endParaRPr lang="en-US" altLang="zh-CN" sz="2400" dirty="0"/>
                    </a:p>
                    <a:p>
                      <a:r>
                        <a:rPr lang="en-US" altLang="zh-CN" sz="2400" dirty="0"/>
                        <a:t>Day 3</a:t>
                      </a:r>
                    </a:p>
                    <a:p>
                      <a:endParaRPr lang="en-US" altLang="zh-CN" sz="2400" dirty="0"/>
                    </a:p>
                  </a:txBody>
                  <a:tcPr/>
                </a:tc>
                <a:tc>
                  <a:txBody>
                    <a:bodyPr/>
                    <a:lstStyle/>
                    <a:p>
                      <a:endParaRPr lang="en-US" altLang="zh-CN" sz="2400" dirty="0"/>
                    </a:p>
                    <a:p>
                      <a:endParaRPr lang="en-US" altLang="zh-CN" sz="2400" dirty="0"/>
                    </a:p>
                    <a:p>
                      <a:r>
                        <a:rPr lang="en-US" altLang="zh-CN" sz="2400" dirty="0"/>
                        <a:t>London</a:t>
                      </a:r>
                      <a:endParaRPr lang="zh-CN" altLang="en-US" sz="2400" dirty="0"/>
                    </a:p>
                  </a:txBody>
                  <a:tcPr/>
                </a:tc>
                <a:tc>
                  <a:txBody>
                    <a:bodyPr/>
                    <a:lstStyle/>
                    <a:p>
                      <a:endParaRPr lang="en-US" altLang="zh-CN" sz="2400" dirty="0"/>
                    </a:p>
                    <a:p>
                      <a:endParaRPr lang="en-US" altLang="zh-CN" sz="2400" dirty="0"/>
                    </a:p>
                    <a:p>
                      <a:r>
                        <a:rPr lang="en-US" altLang="zh-CN" sz="2400" dirty="0"/>
                        <a:t>Central</a:t>
                      </a:r>
                      <a:r>
                        <a:rPr lang="en-US" altLang="zh-CN" sz="2400" baseline="0" dirty="0"/>
                        <a:t> Park Hotel</a:t>
                      </a:r>
                      <a:endParaRPr lang="zh-CN" altLang="en-US" sz="2400" dirty="0"/>
                    </a:p>
                  </a:txBody>
                  <a:tcPr/>
                </a:tc>
                <a:tc>
                  <a:txBody>
                    <a:bodyPr/>
                    <a:lstStyle/>
                    <a:p>
                      <a:endParaRPr lang="en-US" altLang="zh-CN" sz="2400" dirty="0"/>
                    </a:p>
                    <a:p>
                      <a:endParaRPr lang="en-US" altLang="zh-CN" sz="2400" dirty="0"/>
                    </a:p>
                    <a:p>
                      <a:r>
                        <a:rPr lang="en-US" altLang="zh-CN" sz="2400" dirty="0"/>
                        <a:t>Breakfast. Shakespeare's Globe Theatre ($67)   Wallace Plaque</a:t>
                      </a:r>
                      <a:endParaRPr lang="zh-CN" altLang="en-US" sz="2400"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墨迹 1"/>
              <p14:cNvContentPartPr/>
              <p14:nvPr/>
            </p14:nvContentPartPr>
            <p14:xfrm>
              <a:off x="1305000" y="895320"/>
              <a:ext cx="1238760" cy="19440"/>
            </p14:xfrm>
          </p:contentPart>
        </mc:Choice>
        <mc:Fallback xmlns="">
          <p:pic>
            <p:nvPicPr>
              <p:cNvPr id="2" name="墨迹 1"/>
              <p:cNvPicPr/>
              <p:nvPr/>
            </p:nvPicPr>
            <p:blipFill>
              <a:blip r:embed="rId3"/>
              <a:stretch>
                <a:fillRect/>
              </a:stretch>
            </p:blipFill>
            <p:spPr>
              <a:xfrm>
                <a:off x="1289160" y="831960"/>
                <a:ext cx="127044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墨迹 2"/>
              <p14:cNvContentPartPr/>
              <p14:nvPr/>
            </p14:nvContentPartPr>
            <p14:xfrm>
              <a:off x="2876760" y="895320"/>
              <a:ext cx="1333800" cy="57600"/>
            </p14:xfrm>
          </p:contentPart>
        </mc:Choice>
        <mc:Fallback xmlns="">
          <p:pic>
            <p:nvPicPr>
              <p:cNvPr id="3" name="墨迹 2"/>
              <p:cNvPicPr/>
              <p:nvPr/>
            </p:nvPicPr>
            <p:blipFill>
              <a:blip r:embed="rId5"/>
              <a:stretch>
                <a:fillRect/>
              </a:stretch>
            </p:blipFill>
            <p:spPr>
              <a:xfrm>
                <a:off x="2860920" y="831960"/>
                <a:ext cx="136548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墨迹 4"/>
              <p14:cNvContentPartPr/>
              <p14:nvPr/>
            </p14:nvContentPartPr>
            <p14:xfrm>
              <a:off x="4838760" y="1190520"/>
              <a:ext cx="933840" cy="10080"/>
            </p14:xfrm>
          </p:contentPart>
        </mc:Choice>
        <mc:Fallback xmlns="">
          <p:pic>
            <p:nvPicPr>
              <p:cNvPr id="5" name="墨迹 4"/>
              <p:cNvPicPr/>
              <p:nvPr/>
            </p:nvPicPr>
            <p:blipFill>
              <a:blip r:embed="rId7"/>
              <a:stretch>
                <a:fillRect/>
              </a:stretch>
            </p:blipFill>
            <p:spPr>
              <a:xfrm>
                <a:off x="4822920" y="1127160"/>
                <a:ext cx="9655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墨迹 5"/>
              <p14:cNvContentPartPr/>
              <p14:nvPr/>
            </p14:nvContentPartPr>
            <p14:xfrm>
              <a:off x="4943520" y="876240"/>
              <a:ext cx="1686240" cy="360"/>
            </p14:xfrm>
          </p:contentPart>
        </mc:Choice>
        <mc:Fallback xmlns="">
          <p:pic>
            <p:nvPicPr>
              <p:cNvPr id="6" name="墨迹 5"/>
              <p:cNvPicPr/>
              <p:nvPr/>
            </p:nvPicPr>
            <p:blipFill>
              <a:blip r:embed="rId9"/>
              <a:stretch>
                <a:fillRect/>
              </a:stretch>
            </p:blipFill>
            <p:spPr>
              <a:xfrm>
                <a:off x="4927680" y="812880"/>
                <a:ext cx="17179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墨迹 6"/>
              <p14:cNvContentPartPr/>
              <p14:nvPr/>
            </p14:nvContentPartPr>
            <p14:xfrm>
              <a:off x="7591680" y="2057400"/>
              <a:ext cx="400320" cy="38520"/>
            </p14:xfrm>
          </p:contentPart>
        </mc:Choice>
        <mc:Fallback xmlns="">
          <p:pic>
            <p:nvPicPr>
              <p:cNvPr id="7" name="墨迹 6"/>
              <p:cNvPicPr/>
              <p:nvPr/>
            </p:nvPicPr>
            <p:blipFill>
              <a:blip r:embed="rId11"/>
              <a:stretch>
                <a:fillRect/>
              </a:stretch>
            </p:blipFill>
            <p:spPr>
              <a:xfrm>
                <a:off x="7575840" y="1994040"/>
                <a:ext cx="432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墨迹 7"/>
              <p14:cNvContentPartPr/>
              <p14:nvPr/>
            </p14:nvContentPartPr>
            <p14:xfrm>
              <a:off x="4772160" y="2428920"/>
              <a:ext cx="676800" cy="360"/>
            </p14:xfrm>
          </p:contentPart>
        </mc:Choice>
        <mc:Fallback xmlns="">
          <p:pic>
            <p:nvPicPr>
              <p:cNvPr id="8" name="墨迹 7"/>
              <p:cNvPicPr/>
              <p:nvPr/>
            </p:nvPicPr>
            <p:blipFill>
              <a:blip r:embed="rId13"/>
              <a:stretch>
                <a:fillRect/>
              </a:stretch>
            </p:blipFill>
            <p:spPr>
              <a:xfrm>
                <a:off x="4756320" y="2365200"/>
                <a:ext cx="708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墨迹 8"/>
              <p14:cNvContentPartPr/>
              <p14:nvPr/>
            </p14:nvContentPartPr>
            <p14:xfrm>
              <a:off x="6419880" y="3610080"/>
              <a:ext cx="1200600" cy="66960"/>
            </p14:xfrm>
          </p:contentPart>
        </mc:Choice>
        <mc:Fallback xmlns="">
          <p:pic>
            <p:nvPicPr>
              <p:cNvPr id="9" name="墨迹 8"/>
              <p:cNvPicPr/>
              <p:nvPr/>
            </p:nvPicPr>
            <p:blipFill>
              <a:blip r:embed="rId15"/>
              <a:stretch>
                <a:fillRect/>
              </a:stretch>
            </p:blipFill>
            <p:spPr>
              <a:xfrm>
                <a:off x="6404040" y="3546360"/>
                <a:ext cx="12322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墨迹 9"/>
              <p14:cNvContentPartPr/>
              <p14:nvPr/>
            </p14:nvContentPartPr>
            <p14:xfrm>
              <a:off x="4829400" y="4038480"/>
              <a:ext cx="1638720" cy="29160"/>
            </p14:xfrm>
          </p:contentPart>
        </mc:Choice>
        <mc:Fallback xmlns="">
          <p:pic>
            <p:nvPicPr>
              <p:cNvPr id="10" name="墨迹 9"/>
              <p:cNvPicPr/>
              <p:nvPr/>
            </p:nvPicPr>
            <p:blipFill>
              <a:blip r:embed="rId17"/>
              <a:stretch>
                <a:fillRect/>
              </a:stretch>
            </p:blipFill>
            <p:spPr>
              <a:xfrm>
                <a:off x="4813560" y="3975120"/>
                <a:ext cx="167040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墨迹 10"/>
              <p14:cNvContentPartPr/>
              <p14:nvPr/>
            </p14:nvContentPartPr>
            <p14:xfrm>
              <a:off x="6134400" y="5524560"/>
              <a:ext cx="1838520" cy="28800"/>
            </p14:xfrm>
          </p:contentPart>
        </mc:Choice>
        <mc:Fallback xmlns="">
          <p:pic>
            <p:nvPicPr>
              <p:cNvPr id="11" name="墨迹 10"/>
              <p:cNvPicPr/>
              <p:nvPr/>
            </p:nvPicPr>
            <p:blipFill>
              <a:blip r:embed="rId19"/>
              <a:stretch>
                <a:fillRect/>
              </a:stretch>
            </p:blipFill>
            <p:spPr>
              <a:xfrm>
                <a:off x="6118200" y="5460840"/>
                <a:ext cx="187056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墨迹 11"/>
              <p14:cNvContentPartPr/>
              <p14:nvPr/>
            </p14:nvContentPartPr>
            <p14:xfrm>
              <a:off x="4810320" y="5934240"/>
              <a:ext cx="2667240" cy="9720"/>
            </p14:xfrm>
          </p:contentPart>
        </mc:Choice>
        <mc:Fallback xmlns="">
          <p:pic>
            <p:nvPicPr>
              <p:cNvPr id="12" name="墨迹 11"/>
              <p:cNvPicPr/>
              <p:nvPr/>
            </p:nvPicPr>
            <p:blipFill>
              <a:blip r:embed="rId21"/>
              <a:stretch>
                <a:fillRect/>
              </a:stretch>
            </p:blipFill>
            <p:spPr>
              <a:xfrm>
                <a:off x="4794480" y="5870520"/>
                <a:ext cx="2698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墨迹 12"/>
              <p14:cNvContentPartPr/>
              <p14:nvPr/>
            </p14:nvContentPartPr>
            <p14:xfrm>
              <a:off x="4886280" y="6334200"/>
              <a:ext cx="1724400" cy="360"/>
            </p14:xfrm>
          </p:contentPart>
        </mc:Choice>
        <mc:Fallback xmlns="">
          <p:pic>
            <p:nvPicPr>
              <p:cNvPr id="13" name="墨迹 12"/>
              <p:cNvPicPr/>
              <p:nvPr/>
            </p:nvPicPr>
            <p:blipFill>
              <a:blip r:embed="rId23"/>
              <a:stretch>
                <a:fillRect/>
              </a:stretch>
            </p:blipFill>
            <p:spPr>
              <a:xfrm>
                <a:off x="4870440" y="6270480"/>
                <a:ext cx="1756440" cy="127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pic>
        <p:nvPicPr>
          <p:cNvPr id="4" name="内容占位符 3" descr="QQ截图20180603210737.png"/>
          <p:cNvPicPr>
            <a:picLocks noGrp="1" noChangeAspect="1"/>
          </p:cNvPicPr>
          <p:nvPr>
            <p:ph idx="1"/>
          </p:nvPr>
        </p:nvPicPr>
        <p:blipFill>
          <a:blip r:embed="rId2" cstate="print"/>
          <a:stretch>
            <a:fillRect/>
          </a:stretch>
        </p:blipFill>
        <p:spPr>
          <a:xfrm>
            <a:off x="3102959" y="2103438"/>
            <a:ext cx="2938082" cy="3932237"/>
          </a:xfrm>
        </p:spPr>
      </p:pic>
      <p:sp>
        <p:nvSpPr>
          <p:cNvPr id="6" name="TextBox 5"/>
          <p:cNvSpPr txBox="1"/>
          <p:nvPr/>
        </p:nvSpPr>
        <p:spPr>
          <a:xfrm>
            <a:off x="762000" y="457200"/>
            <a:ext cx="7620000" cy="1477328"/>
          </a:xfrm>
          <a:prstGeom prst="rect">
            <a:avLst/>
          </a:prstGeom>
          <a:noFill/>
        </p:spPr>
        <p:txBody>
          <a:bodyPr wrap="square" rtlCol="0">
            <a:spAutoFit/>
          </a:bodyPr>
          <a:lstStyle/>
          <a:p>
            <a:r>
              <a:rPr lang="en-US" altLang="zh-CN" sz="2400" dirty="0"/>
              <a:t>William Wallace was a Scottish knight who became one of the main leaders during the Wars of Scottish Independence. He is the hero of the movie</a:t>
            </a:r>
            <a:r>
              <a:rPr lang="en-US" altLang="zh-CN" sz="2400" i="1" dirty="0"/>
              <a:t> </a:t>
            </a:r>
            <a:r>
              <a:rPr lang="en-US" altLang="zh-CN" sz="2400" i="1" dirty="0" err="1"/>
              <a:t>Braveheart</a:t>
            </a:r>
            <a:r>
              <a:rPr lang="en-US" altLang="zh-CN" sz="2400" i="1" dirty="0"/>
              <a:t> </a:t>
            </a:r>
            <a:r>
              <a:rPr lang="en-US" altLang="zh-CN" i="1" dirty="0"/>
              <a:t>.</a:t>
            </a:r>
          </a:p>
          <a:p>
            <a:endParaRPr lang="zh-CN" altLang="en-US" dirty="0"/>
          </a:p>
        </p:txBody>
      </p:sp>
      <p:pic>
        <p:nvPicPr>
          <p:cNvPr id="1026" name="Picture 2" descr="https://gss0.bdstatic.com/94o3dSag_xI4khGkpoWK1HF6hhy/baike/c0%3Dbaike92%2C5%2C5%2C92%2C30/sign=d26721c7d43f8794c7f2407cb3726591/3c6d55fbb2fb43162d00b80520a4462309f7d3b6.jpg"/>
          <p:cNvPicPr>
            <a:picLocks noChangeAspect="1" noChangeArrowheads="1"/>
          </p:cNvPicPr>
          <p:nvPr/>
        </p:nvPicPr>
        <p:blipFill>
          <a:blip r:embed="rId3" cstate="print"/>
          <a:srcRect/>
          <a:stretch>
            <a:fillRect/>
          </a:stretch>
        </p:blipFill>
        <p:spPr bwMode="auto">
          <a:xfrm>
            <a:off x="1143000" y="2133600"/>
            <a:ext cx="2672764" cy="38862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457200" y="381000"/>
          <a:ext cx="8229600" cy="58521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gridCol w="3886200">
                  <a:extLst>
                    <a:ext uri="{9D8B030D-6E8A-4147-A177-3AD203B41FA5}">
                      <a16:colId xmlns:a16="http://schemas.microsoft.com/office/drawing/2014/main" val="20003"/>
                    </a:ext>
                  </a:extLst>
                </a:gridCol>
              </a:tblGrid>
              <a:tr h="370840">
                <a:tc>
                  <a:txBody>
                    <a:bodyPr/>
                    <a:lstStyle/>
                    <a:p>
                      <a:r>
                        <a:rPr lang="en-US" altLang="zh-CN" sz="2400" dirty="0"/>
                        <a:t>Day 4</a:t>
                      </a:r>
                      <a:endParaRPr lang="zh-CN" altLang="en-US" sz="2400" dirty="0"/>
                    </a:p>
                  </a:txBody>
                  <a:tcPr/>
                </a:tc>
                <a:tc>
                  <a:txBody>
                    <a:bodyPr/>
                    <a:lstStyle/>
                    <a:p>
                      <a:r>
                        <a:rPr lang="en-US" altLang="zh-CN" sz="2000" dirty="0"/>
                        <a:t>Netherlands</a:t>
                      </a:r>
                      <a:endParaRPr lang="zh-CN" altLang="en-US" sz="2000" dirty="0"/>
                    </a:p>
                  </a:txBody>
                  <a:tcPr/>
                </a:tc>
                <a:tc>
                  <a:txBody>
                    <a:bodyPr/>
                    <a:lstStyle/>
                    <a:p>
                      <a:r>
                        <a:rPr lang="en-US" altLang="zh-CN" sz="2400" dirty="0"/>
                        <a:t>NH Central Station</a:t>
                      </a:r>
                      <a:endParaRPr lang="zh-CN" altLang="en-US" sz="2400" dirty="0"/>
                    </a:p>
                  </a:txBody>
                  <a:tcPr/>
                </a:tc>
                <a:tc>
                  <a:txBody>
                    <a:bodyPr/>
                    <a:lstStyle/>
                    <a:p>
                      <a:r>
                        <a:rPr lang="en-US" altLang="zh-CN" sz="2400" dirty="0"/>
                        <a:t>Breakfast. Optional</a:t>
                      </a:r>
                      <a:r>
                        <a:rPr lang="en-US" altLang="zh-CN" sz="2400" baseline="0" dirty="0"/>
                        <a:t> transfer for $42 ($53 to Gatwick) for  your  flight to Amsterdam. </a:t>
                      </a:r>
                    </a:p>
                    <a:p>
                      <a:r>
                        <a:rPr lang="en-US" altLang="zh-CN" sz="2400" baseline="0" dirty="0"/>
                        <a:t>A Transfer from the airport to your hotel is available for $41</a:t>
                      </a:r>
                      <a:endParaRPr lang="zh-CN" altLang="en-US" sz="2400" dirty="0"/>
                    </a:p>
                  </a:txBody>
                  <a:tcPr/>
                </a:tc>
                <a:extLst>
                  <a:ext uri="{0D108BD9-81ED-4DB2-BD59-A6C34878D82A}">
                    <a16:rowId xmlns:a16="http://schemas.microsoft.com/office/drawing/2014/main" val="10000"/>
                  </a:ext>
                </a:extLst>
              </a:tr>
              <a:tr h="370840">
                <a:tc>
                  <a:txBody>
                    <a:bodyPr/>
                    <a:lstStyle/>
                    <a:p>
                      <a:r>
                        <a:rPr lang="en-US" altLang="zh-CN" sz="2400" dirty="0"/>
                        <a:t>Day 5</a:t>
                      </a:r>
                      <a:endParaRPr lang="zh-CN" altLang="en-US" sz="2400" dirty="0"/>
                    </a:p>
                  </a:txBody>
                  <a:tcPr/>
                </a:tc>
                <a:tc>
                  <a:txBody>
                    <a:bodyPr/>
                    <a:lstStyle/>
                    <a:p>
                      <a:r>
                        <a:rPr lang="en-US" altLang="zh-CN" sz="2000" dirty="0"/>
                        <a:t>Amsterdam</a:t>
                      </a:r>
                      <a:endParaRPr lang="zh-CN" altLang="en-US" sz="2000" dirty="0"/>
                    </a:p>
                  </a:txBody>
                  <a:tcPr/>
                </a:tc>
                <a:tc>
                  <a:txBody>
                    <a:bodyPr/>
                    <a:lstStyle/>
                    <a:p>
                      <a:r>
                        <a:rPr lang="en-US" altLang="zh-CN" sz="2400" dirty="0"/>
                        <a:t>NH Central Station</a:t>
                      </a:r>
                      <a:endParaRPr lang="zh-CN" altLang="en-US" sz="2400" dirty="0"/>
                    </a:p>
                  </a:txBody>
                  <a:tcPr/>
                </a:tc>
                <a:tc>
                  <a:txBody>
                    <a:bodyPr/>
                    <a:lstStyle/>
                    <a:p>
                      <a:r>
                        <a:rPr lang="en-US" altLang="zh-CN" sz="2400" dirty="0"/>
                        <a:t>Breakfast. Historic homes, 16</a:t>
                      </a:r>
                      <a:r>
                        <a:rPr lang="en-US" altLang="zh-CN" sz="2400" baseline="30000" dirty="0"/>
                        <a:t>th</a:t>
                      </a:r>
                      <a:r>
                        <a:rPr lang="en-US" altLang="zh-CN" sz="2400" dirty="0"/>
                        <a:t>-century</a:t>
                      </a:r>
                      <a:r>
                        <a:rPr lang="en-US" altLang="zh-CN" sz="2400" baseline="0" dirty="0"/>
                        <a:t> warehouse and churches ($31)</a:t>
                      </a:r>
                      <a:endParaRPr lang="zh-CN" altLang="en-US" sz="2400" dirty="0"/>
                    </a:p>
                  </a:txBody>
                  <a:tcPr/>
                </a:tc>
                <a:extLst>
                  <a:ext uri="{0D108BD9-81ED-4DB2-BD59-A6C34878D82A}">
                    <a16:rowId xmlns:a16="http://schemas.microsoft.com/office/drawing/2014/main" val="10001"/>
                  </a:ext>
                </a:extLst>
              </a:tr>
              <a:tr h="370840">
                <a:tc>
                  <a:txBody>
                    <a:bodyPr/>
                    <a:lstStyle/>
                    <a:p>
                      <a:r>
                        <a:rPr lang="en-US" altLang="zh-CN" sz="2400" dirty="0"/>
                        <a:t>Day 6</a:t>
                      </a:r>
                      <a:endParaRPr lang="zh-CN" altLang="en-US" sz="2400" dirty="0"/>
                    </a:p>
                  </a:txBody>
                  <a:tcPr/>
                </a:tc>
                <a:tc>
                  <a:txBody>
                    <a:bodyPr/>
                    <a:lstStyle/>
                    <a:p>
                      <a:r>
                        <a:rPr lang="en-US" altLang="zh-CN" sz="2000" dirty="0"/>
                        <a:t>Amsterdam</a:t>
                      </a:r>
                      <a:endParaRPr lang="zh-CN" altLang="en-US" sz="2000" dirty="0"/>
                    </a:p>
                  </a:txBody>
                  <a:tcPr/>
                </a:tc>
                <a:tc>
                  <a:txBody>
                    <a:bodyPr/>
                    <a:lstStyle/>
                    <a:p>
                      <a:r>
                        <a:rPr lang="en-US" altLang="zh-CN" sz="2400" dirty="0"/>
                        <a:t>NH Central Station</a:t>
                      </a:r>
                      <a:endParaRPr lang="zh-CN" altLang="en-US" sz="2400" dirty="0"/>
                    </a:p>
                  </a:txBody>
                  <a:tcPr/>
                </a:tc>
                <a:tc>
                  <a:txBody>
                    <a:bodyPr/>
                    <a:lstStyle/>
                    <a:p>
                      <a:r>
                        <a:rPr lang="en-US" altLang="zh-CN" sz="2400" dirty="0"/>
                        <a:t>Breakfast. Visit</a:t>
                      </a:r>
                      <a:r>
                        <a:rPr lang="en-US" altLang="zh-CN" sz="2400" baseline="0" dirty="0"/>
                        <a:t> a cheese farm before returning through the countryside to Amsterdam ($36)</a:t>
                      </a:r>
                      <a:endParaRPr lang="zh-CN" altLang="en-US" sz="2400" dirty="0"/>
                    </a:p>
                  </a:txBody>
                  <a:tcPr/>
                </a:tc>
                <a:extLst>
                  <a:ext uri="{0D108BD9-81ED-4DB2-BD59-A6C34878D82A}">
                    <a16:rowId xmlns:a16="http://schemas.microsoft.com/office/drawing/2014/main" val="10002"/>
                  </a:ext>
                </a:extLst>
              </a:tr>
              <a:tr h="370840">
                <a:tc>
                  <a:txBody>
                    <a:bodyPr/>
                    <a:lstStyle/>
                    <a:p>
                      <a:r>
                        <a:rPr lang="en-US" altLang="zh-CN" sz="2400" dirty="0"/>
                        <a:t>Day 7</a:t>
                      </a:r>
                      <a:endParaRPr lang="zh-CN" altLang="en-US" sz="2400" dirty="0"/>
                    </a:p>
                  </a:txBody>
                  <a:tcPr/>
                </a:tc>
                <a:tc>
                  <a:txBody>
                    <a:bodyPr/>
                    <a:lstStyle/>
                    <a:p>
                      <a:r>
                        <a:rPr lang="en-US" altLang="zh-CN" sz="2000" dirty="0"/>
                        <a:t>U.S.A</a:t>
                      </a:r>
                      <a:endParaRPr lang="zh-CN" altLang="en-US" sz="2000" dirty="0"/>
                    </a:p>
                  </a:txBody>
                  <a:tcPr/>
                </a:tc>
                <a:tc>
                  <a:txBody>
                    <a:bodyPr/>
                    <a:lstStyle/>
                    <a:p>
                      <a:r>
                        <a:rPr lang="en-US" altLang="zh-CN" sz="2400" dirty="0"/>
                        <a:t>/</a:t>
                      </a:r>
                      <a:endParaRPr lang="zh-CN" altLang="en-US" sz="2400" dirty="0"/>
                    </a:p>
                  </a:txBody>
                  <a:tcPr/>
                </a:tc>
                <a:tc>
                  <a:txBody>
                    <a:bodyPr/>
                    <a:lstStyle/>
                    <a:p>
                      <a:r>
                        <a:rPr lang="en-US" altLang="zh-CN" sz="2400" dirty="0"/>
                        <a:t>Breakfast. Optional transfer ($$41)</a:t>
                      </a:r>
                      <a:endParaRPr lang="zh-CN" altLang="en-US" sz="24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6FCF5-6146-8ACF-09BB-151BD28AE8DB}"/>
              </a:ext>
            </a:extLst>
          </p:cNvPr>
          <p:cNvSpPr>
            <a:spLocks noGrp="1"/>
          </p:cNvSpPr>
          <p:nvPr>
            <p:ph type="title"/>
          </p:nvPr>
        </p:nvSpPr>
        <p:spPr/>
        <p:txBody>
          <a:bodyPr>
            <a:normAutofit/>
          </a:bodyPr>
          <a:lstStyle/>
          <a:p>
            <a:pPr algn="ctr"/>
            <a:r>
              <a:rPr lang="en-US" altLang="zh-CN" sz="4950" b="1" kern="100" dirty="0">
                <a:solidFill>
                  <a:schemeClr val="accent1"/>
                </a:solidFill>
                <a:latin typeface="Times New Roman" panose="02020603050405020304" pitchFamily="18" charset="0"/>
                <a:ea typeface="宋体" panose="02010600030101010101" pitchFamily="2" charset="-122"/>
              </a:rPr>
              <a:t>Content: </a:t>
            </a:r>
            <a:endParaRPr lang="zh-CN" altLang="en-US" sz="4950" b="1" dirty="0">
              <a:solidFill>
                <a:schemeClr val="accent1"/>
              </a:solidFill>
            </a:endParaRPr>
          </a:p>
        </p:txBody>
      </p:sp>
      <p:sp>
        <p:nvSpPr>
          <p:cNvPr id="3" name="内容占位符 2">
            <a:extLst>
              <a:ext uri="{FF2B5EF4-FFF2-40B4-BE49-F238E27FC236}">
                <a16:creationId xmlns:a16="http://schemas.microsoft.com/office/drawing/2014/main" id="{95A8C48C-1214-D15A-16A8-C0217D82C3AA}"/>
              </a:ext>
            </a:extLst>
          </p:cNvPr>
          <p:cNvSpPr>
            <a:spLocks noGrp="1"/>
          </p:cNvSpPr>
          <p:nvPr>
            <p:ph idx="1"/>
          </p:nvPr>
        </p:nvSpPr>
        <p:spPr/>
        <p:txBody>
          <a:bodyPr/>
          <a:lstStyle/>
          <a:p>
            <a:pPr indent="266700" algn="just"/>
            <a:r>
              <a:rPr lang="en-US" altLang="zh-CN" sz="3600" kern="100" dirty="0">
                <a:latin typeface="Times New Roman" panose="02020603050405020304" pitchFamily="18" charset="0"/>
                <a:ea typeface="宋体" panose="02010600030101010101" pitchFamily="2" charset="-122"/>
              </a:rPr>
              <a:t>1. </a:t>
            </a:r>
            <a:r>
              <a:rPr lang="zh-CN" altLang="en-US" sz="3600" kern="100" dirty="0">
                <a:latin typeface="Times New Roman" panose="02020603050405020304" pitchFamily="18" charset="0"/>
                <a:ea typeface="宋体" panose="02010600030101010101" pitchFamily="2" charset="-122"/>
              </a:rPr>
              <a:t>陈述</a:t>
            </a:r>
            <a:r>
              <a:rPr lang="zh-CN" altLang="zh-CN" sz="3600" kern="100" dirty="0">
                <a:latin typeface="Times New Roman" panose="02020603050405020304" pitchFamily="18" charset="0"/>
                <a:ea typeface="宋体" panose="02010600030101010101" pitchFamily="2" charset="-122"/>
              </a:rPr>
              <a:t>请求</a:t>
            </a:r>
            <a:r>
              <a:rPr lang="zh-CN" altLang="en-US" sz="3600" kern="100" dirty="0">
                <a:latin typeface="Times New Roman" panose="02020603050405020304" pitchFamily="18" charset="0"/>
                <a:ea typeface="宋体" panose="02010600030101010101" pitchFamily="2" charset="-122"/>
              </a:rPr>
              <a:t>的</a:t>
            </a:r>
            <a:r>
              <a:rPr lang="zh-CN" altLang="zh-CN" sz="3600" kern="100" dirty="0">
                <a:latin typeface="Times New Roman" panose="02020603050405020304" pitchFamily="18" charset="0"/>
                <a:ea typeface="宋体" panose="02010600030101010101" pitchFamily="2" charset="-122"/>
              </a:rPr>
              <a:t>理</a:t>
            </a:r>
            <a:r>
              <a:rPr lang="zh-CN" altLang="en-US" sz="3600" kern="100" dirty="0">
                <a:latin typeface="Times New Roman" panose="02020603050405020304" pitchFamily="18" charset="0"/>
                <a:ea typeface="宋体" panose="02010600030101010101" pitchFamily="2" charset="-122"/>
              </a:rPr>
              <a:t>由</a:t>
            </a:r>
            <a:r>
              <a:rPr lang="zh-CN" altLang="zh-CN" sz="3600" kern="100" dirty="0">
                <a:latin typeface="Times New Roman" panose="02020603050405020304" pitchFamily="18" charset="0"/>
                <a:ea typeface="宋体" panose="02010600030101010101" pitchFamily="2" charset="-122"/>
              </a:rPr>
              <a:t> </a:t>
            </a:r>
          </a:p>
          <a:p>
            <a:pPr indent="266700" algn="just"/>
            <a:r>
              <a:rPr lang="en-US" altLang="zh-CN" sz="3600" kern="100" dirty="0">
                <a:latin typeface="Times New Roman" panose="02020603050405020304" pitchFamily="18" charset="0"/>
                <a:ea typeface="宋体" panose="02010600030101010101" pitchFamily="2" charset="-122"/>
              </a:rPr>
              <a:t>2. </a:t>
            </a:r>
            <a:r>
              <a:rPr lang="zh-CN" altLang="en-US" sz="3600" kern="100" dirty="0">
                <a:latin typeface="Times New Roman" panose="02020603050405020304" pitchFamily="18" charset="0"/>
                <a:ea typeface="宋体" panose="02010600030101010101" pitchFamily="2" charset="-122"/>
              </a:rPr>
              <a:t>发出</a:t>
            </a:r>
            <a:r>
              <a:rPr lang="zh-CN" altLang="zh-CN" sz="3600" kern="100" dirty="0">
                <a:latin typeface="Times New Roman" panose="02020603050405020304" pitchFamily="18" charset="0"/>
                <a:ea typeface="宋体" panose="02010600030101010101" pitchFamily="2" charset="-122"/>
              </a:rPr>
              <a:t>请求行为</a:t>
            </a:r>
          </a:p>
          <a:p>
            <a:pPr indent="266700" algn="just"/>
            <a:r>
              <a:rPr lang="en-US" altLang="zh-CN" sz="3600" kern="100" dirty="0">
                <a:latin typeface="Times New Roman" panose="02020603050405020304" pitchFamily="18" charset="0"/>
                <a:ea typeface="宋体" panose="02010600030101010101" pitchFamily="2" charset="-122"/>
              </a:rPr>
              <a:t>3. </a:t>
            </a:r>
            <a:r>
              <a:rPr lang="zh-CN" altLang="en-US" sz="3600" kern="100" dirty="0">
                <a:latin typeface="Times New Roman" panose="02020603050405020304" pitchFamily="18" charset="0"/>
                <a:ea typeface="宋体" panose="02010600030101010101" pitchFamily="2" charset="-122"/>
              </a:rPr>
              <a:t>提供</a:t>
            </a:r>
            <a:r>
              <a:rPr lang="zh-CN" altLang="zh-CN" sz="3600" kern="100" dirty="0">
                <a:latin typeface="Times New Roman" panose="02020603050405020304" pitchFamily="18" charset="0"/>
                <a:ea typeface="宋体" panose="02010600030101010101" pitchFamily="2" charset="-122"/>
              </a:rPr>
              <a:t>请求可能的实现方式</a:t>
            </a:r>
          </a:p>
          <a:p>
            <a:pPr indent="266700" algn="just"/>
            <a:r>
              <a:rPr lang="en-US" altLang="zh-CN" sz="3600" kern="100" dirty="0">
                <a:latin typeface="Times New Roman" panose="02020603050405020304" pitchFamily="18" charset="0"/>
                <a:ea typeface="宋体" panose="02010600030101010101" pitchFamily="2" charset="-122"/>
              </a:rPr>
              <a:t>4. </a:t>
            </a:r>
            <a:r>
              <a:rPr lang="zh-CN" altLang="zh-CN" sz="3600" kern="100" dirty="0">
                <a:latin typeface="Times New Roman" panose="02020603050405020304" pitchFamily="18" charset="0"/>
                <a:ea typeface="宋体" panose="02010600030101010101" pitchFamily="2" charset="-122"/>
              </a:rPr>
              <a:t>请求的后续行为</a:t>
            </a:r>
            <a:r>
              <a:rPr lang="zh-CN" altLang="en-US" sz="3600" kern="100" dirty="0">
                <a:latin typeface="Times New Roman" panose="02020603050405020304" pitchFamily="18" charset="0"/>
                <a:ea typeface="宋体" panose="02010600030101010101" pitchFamily="2" charset="-122"/>
              </a:rPr>
              <a:t>：致谢</a:t>
            </a:r>
            <a:endParaRPr lang="zh-CN" altLang="zh-CN" sz="3600" kern="100"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446230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8305800" cy="792162"/>
          </a:xfrm>
        </p:spPr>
        <p:txBody>
          <a:bodyPr>
            <a:normAutofit fontScale="90000"/>
          </a:bodyPr>
          <a:lstStyle/>
          <a:p>
            <a:r>
              <a:rPr lang="en-US" altLang="zh-CN" dirty="0"/>
              <a:t>NH Central Station</a:t>
            </a:r>
            <a:br>
              <a:rPr lang="zh-CN" altLang="en-US" dirty="0"/>
            </a:br>
            <a:endParaRPr lang="zh-CN" altLang="en-US" dirty="0"/>
          </a:p>
        </p:txBody>
      </p:sp>
      <p:sp>
        <p:nvSpPr>
          <p:cNvPr id="3" name="内容占位符 2"/>
          <p:cNvSpPr>
            <a:spLocks noGrp="1"/>
          </p:cNvSpPr>
          <p:nvPr>
            <p:ph idx="1"/>
          </p:nvPr>
        </p:nvSpPr>
        <p:spPr/>
        <p:txBody>
          <a:bodyPr/>
          <a:lstStyle/>
          <a:p>
            <a:r>
              <a:rPr lang="en-US" altLang="zh-CN" dirty="0"/>
              <a:t> </a:t>
            </a:r>
            <a:endParaRPr lang="zh-CN" altLang="en-US" dirty="0"/>
          </a:p>
        </p:txBody>
      </p:sp>
      <p:pic>
        <p:nvPicPr>
          <p:cNvPr id="40962" name="Picture 2" descr="Amsterdam Central Station Building"/>
          <p:cNvPicPr>
            <a:picLocks noChangeAspect="1" noChangeArrowheads="1"/>
          </p:cNvPicPr>
          <p:nvPr/>
        </p:nvPicPr>
        <p:blipFill>
          <a:blip r:embed="rId2" cstate="print"/>
          <a:srcRect/>
          <a:stretch>
            <a:fillRect/>
          </a:stretch>
        </p:blipFill>
        <p:spPr bwMode="auto">
          <a:xfrm>
            <a:off x="2743200" y="1447800"/>
            <a:ext cx="3429000" cy="4800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83820" y="65405"/>
          <a:ext cx="8975725" cy="6727190"/>
        </p:xfrm>
        <a:graphic>
          <a:graphicData uri="http://schemas.openxmlformats.org/drawingml/2006/table">
            <a:tbl>
              <a:tblPr firstRow="1" bandRow="1">
                <a:tableStyleId>{5940675A-B579-460E-94D1-54222C63F5DA}</a:tableStyleId>
              </a:tblPr>
              <a:tblGrid>
                <a:gridCol w="648335">
                  <a:extLst>
                    <a:ext uri="{9D8B030D-6E8A-4147-A177-3AD203B41FA5}">
                      <a16:colId xmlns:a16="http://schemas.microsoft.com/office/drawing/2014/main" val="20000"/>
                    </a:ext>
                  </a:extLst>
                </a:gridCol>
                <a:gridCol w="2550795">
                  <a:extLst>
                    <a:ext uri="{9D8B030D-6E8A-4147-A177-3AD203B41FA5}">
                      <a16:colId xmlns:a16="http://schemas.microsoft.com/office/drawing/2014/main" val="20001"/>
                    </a:ext>
                  </a:extLst>
                </a:gridCol>
                <a:gridCol w="4880610">
                  <a:extLst>
                    <a:ext uri="{9D8B030D-6E8A-4147-A177-3AD203B41FA5}">
                      <a16:colId xmlns:a16="http://schemas.microsoft.com/office/drawing/2014/main" val="20002"/>
                    </a:ext>
                  </a:extLst>
                </a:gridCol>
                <a:gridCol w="895985">
                  <a:extLst>
                    <a:ext uri="{9D8B030D-6E8A-4147-A177-3AD203B41FA5}">
                      <a16:colId xmlns:a16="http://schemas.microsoft.com/office/drawing/2014/main" val="20003"/>
                    </a:ext>
                  </a:extLst>
                </a:gridCol>
              </a:tblGrid>
              <a:tr h="256540">
                <a:tc>
                  <a:txBody>
                    <a:bodyPr/>
                    <a:lstStyle/>
                    <a:p>
                      <a:pPr indent="0">
                        <a:buNone/>
                      </a:pPr>
                      <a:r>
                        <a:rPr lang="en-US" altLang="zh-CN" sz="1600" b="1" dirty="0">
                          <a:solidFill>
                            <a:schemeClr val="tx1"/>
                          </a:solidFill>
                          <a:latin typeface="Times New Roman" panose="02020603050405020304" charset="0"/>
                          <a:cs typeface="Comic Sans MS" panose="030F0702030302020204" charset="0"/>
                        </a:rPr>
                        <a:t>Date</a:t>
                      </a:r>
                      <a:endParaRPr lang="en-US" altLang="zh-CN" sz="1600" b="1" dirty="0">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Sites</a:t>
                      </a: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Stay at</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dirty="0">
                          <a:solidFill>
                            <a:schemeClr val="tx1"/>
                          </a:solidFill>
                          <a:latin typeface="Times New Roman" panose="02020603050405020304" charset="0"/>
                          <a:cs typeface="Comic Sans MS" panose="030F0702030302020204" charset="0"/>
                        </a:rPr>
                        <a:t>Travel by</a:t>
                      </a:r>
                      <a:endParaRPr lang="en-US" altLang="zh-CN" sz="1600" b="1" dirty="0">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0390">
                <a:tc>
                  <a:txBody>
                    <a:bodyPr/>
                    <a:lstStyle/>
                    <a:p>
                      <a:pPr indent="0">
                        <a:buNone/>
                      </a:pPr>
                      <a:r>
                        <a:rPr lang="en-US" altLang="zh-CN" sz="1600" b="1">
                          <a:solidFill>
                            <a:schemeClr val="tx1"/>
                          </a:solidFill>
                          <a:latin typeface="Times New Roman" panose="02020603050405020304" charset="0"/>
                          <a:cs typeface="Comic Sans MS" panose="030F0702030302020204" charset="0"/>
                        </a:rPr>
                        <a:t>201</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15</a:t>
                      </a:r>
                      <a:r>
                        <a:rPr lang="en-US" altLang="zh-CN" sz="1600" b="1">
                          <a:solidFill>
                            <a:schemeClr val="tx1"/>
                          </a:solidFill>
                          <a:latin typeface="Times New Roman" panose="02020603050405020304" charset="0"/>
                          <a:cs typeface="Comic Sans MS" panose="030F0702030302020204" charset="0"/>
                        </a:rPr>
                        <a: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Hangzhou-Vancouver 11:05- 11:10Vancouver -Ottawa</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Courtyard Ottawa East </a:t>
                      </a:r>
                    </a:p>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200 Coventry Road, K1K 4S3 Ottawa</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Flight CA 1510/991</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120">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15</a:t>
                      </a:r>
                      <a:r>
                        <a:rPr lang="en-US" altLang="zh-CN" sz="1600" b="1">
                          <a:solidFill>
                            <a:schemeClr val="tx1"/>
                          </a:solidFill>
                          <a:latin typeface="Times New Roman" panose="02020603050405020304" charset="0"/>
                          <a:cs typeface="Comic Sans MS" panose="030F0702030302020204" charset="0"/>
                        </a:rPr>
                        <a:t>-7.1</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dirty="0">
                          <a:solidFill>
                            <a:schemeClr val="tx1"/>
                          </a:solidFill>
                          <a:latin typeface="Times New Roman" panose="02020603050405020304" charset="0"/>
                          <a:cs typeface="Comic Sans MS" panose="030F0702030302020204" charset="0"/>
                        </a:rPr>
                        <a:t>Ottawa </a:t>
                      </a:r>
                      <a:endParaRPr lang="en-US" altLang="zh-CN" sz="1600" b="1" dirty="0">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Courtyard Ottawa East</a:t>
                      </a:r>
                    </a:p>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200 Coventry Road, K1K 4S3 Ottawa</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18</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Ottawa-</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2h-</a:t>
                      </a:r>
                      <a:r>
                        <a:rPr lang="en-US" altLang="zh-CN" sz="1600" b="1">
                          <a:solidFill>
                            <a:schemeClr val="tx1"/>
                          </a:solidFill>
                          <a:latin typeface="Times New Roman" panose="02020603050405020304" charset="0"/>
                          <a:cs typeface="Comic Sans MS" panose="030F0702030302020204" charset="0"/>
                        </a:rPr>
                        <a:t>Kingston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Times New Roman" panose="02020603050405020304" charset="0"/>
                        </a:rPr>
                        <a:t>Residence Inn by Marriott Kingston Water's Edge   </a:t>
                      </a:r>
                      <a:r>
                        <a:rPr lang="en-US" altLang="zh-CN" sz="1600" b="1">
                          <a:solidFill>
                            <a:schemeClr val="tx1"/>
                          </a:solidFill>
                          <a:latin typeface="Times New Roman" panose="02020603050405020304" charset="0"/>
                          <a:cs typeface="Comic Sans MS" panose="030F0702030302020204" charset="0"/>
                        </a:rPr>
                        <a:t>7 Earl Street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a:t>
                      </a:r>
                      <a:r>
                        <a:rPr lang="en-US" altLang="zh-CN" sz="1600" b="1">
                          <a:solidFill>
                            <a:schemeClr val="tx1"/>
                          </a:solidFill>
                          <a:latin typeface="Times New Roman" panose="02020603050405020304" charset="0"/>
                          <a:cs typeface="Comic Sans MS" panose="030F0702030302020204" charset="0"/>
                        </a:rPr>
                        <a:t>Kingston , K7L 0A4</a:t>
                      </a:r>
                      <a:endParaRPr lang="en-US" altLang="zh-CN" sz="1600" b="1">
                        <a:solidFill>
                          <a:schemeClr val="tx1"/>
                        </a:solidFill>
                        <a:latin typeface="Times New Roman" panose="02020603050405020304" charset="0"/>
                        <a:ea typeface="宋体" panose="02010600030101010101" pitchFamily="2" charset="-122"/>
                        <a:cs typeface="Comic Sans MS" panose="030F0702030302020204" charset="0"/>
                      </a:endParaRP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car</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705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19</a:t>
                      </a:r>
                      <a:r>
                        <a:rPr lang="en-US" altLang="zh-CN" sz="1600" b="1">
                          <a:solidFill>
                            <a:schemeClr val="tx1"/>
                          </a:solidFill>
                          <a:latin typeface="Times New Roman" panose="02020603050405020304" charset="0"/>
                          <a:cs typeface="Comic Sans MS" panose="030F0702030302020204" charset="0"/>
                        </a:rPr>
                        <a: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Kingston</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2.5h-</a:t>
                      </a:r>
                      <a:r>
                        <a:rPr lang="en-US" altLang="zh-CN" sz="1600" b="1">
                          <a:solidFill>
                            <a:schemeClr val="tx1"/>
                          </a:solidFill>
                          <a:latin typeface="Times New Roman" panose="02020603050405020304" charset="0"/>
                          <a:cs typeface="Comic Sans MS" panose="030F0702030302020204" charset="0"/>
                        </a:rPr>
                        <a:t>Toronto</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-1.5h-Nigara</a:t>
                      </a:r>
                      <a:r>
                        <a:rPr lang="en-US" altLang="zh-CN" sz="1600" b="1">
                          <a:solidFill>
                            <a:schemeClr val="tx1"/>
                          </a:solidFill>
                          <a:latin typeface="Times New Roman" panose="02020603050405020304" charset="0"/>
                          <a:cs typeface="Comic Sans MS" panose="030F0702030302020204" charset="0"/>
                        </a:rPr>
                        <a:t> </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Fall </a:t>
                      </a:r>
                      <a:r>
                        <a:rPr lang="en-US" altLang="zh-CN" sz="1600" b="1">
                          <a:solidFill>
                            <a:schemeClr val="tx1"/>
                          </a:solidFill>
                          <a:latin typeface="Times New Roman" panose="02020603050405020304" charset="0"/>
                          <a:cs typeface="Comic Sans MS" panose="030F0702030302020204" charset="0"/>
                        </a:rPr>
                        <a: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Hilton Hotel and Suites Niagara Falls/Fallsview 6361</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 </a:t>
                      </a:r>
                      <a:r>
                        <a:rPr lang="en-US" altLang="zh-CN" sz="1600" b="1">
                          <a:solidFill>
                            <a:schemeClr val="tx1"/>
                          </a:solidFill>
                          <a:latin typeface="Times New Roman" panose="02020603050405020304" charset="0"/>
                          <a:cs typeface="Comic Sans MS" panose="030F0702030302020204" charset="0"/>
                        </a:rPr>
                        <a:t>Fallsview BoulevardNiagara Falls, L2G 3V9</a:t>
                      </a:r>
                      <a:endParaRPr lang="en-US" altLang="zh-CN" sz="1600" b="1">
                        <a:solidFill>
                          <a:schemeClr val="tx1"/>
                        </a:solidFill>
                        <a:latin typeface="Times New Roman" panose="02020603050405020304" charset="0"/>
                        <a:ea typeface="宋体" panose="02010600030101010101" pitchFamily="2" charset="-122"/>
                        <a:cs typeface="Comic Sans MS" panose="030F0702030302020204" charset="0"/>
                      </a:endParaRPr>
                    </a:p>
                  </a:txBody>
                  <a:tcPr marL="68580" marR="68580" marT="133350" marB="26669">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4995">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7.20</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Toronto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dirty="0">
                          <a:solidFill>
                            <a:schemeClr val="tx1"/>
                          </a:solidFill>
                          <a:latin typeface="Times New Roman" panose="02020603050405020304" charset="0"/>
                          <a:cs typeface="Calibri" panose="020F0502020204030204" charset="0"/>
                        </a:rPr>
                        <a:t> Residence Inn by Marriott Toronto Airport </a:t>
                      </a:r>
                    </a:p>
                    <a:p>
                      <a:pPr indent="0">
                        <a:buNone/>
                      </a:pPr>
                      <a:r>
                        <a:rPr lang="en-US" altLang="zh-CN" sz="1600" b="1" dirty="0">
                          <a:solidFill>
                            <a:schemeClr val="tx1"/>
                          </a:solidFill>
                          <a:latin typeface="Times New Roman" panose="02020603050405020304" charset="0"/>
                          <a:cs typeface="Comic Sans MS" panose="030F0702030302020204" charset="0"/>
                        </a:rPr>
                        <a:t>17 Reading Court </a:t>
                      </a:r>
                      <a:r>
                        <a:rPr lang="en-US" altLang="zh-CN" sz="1600" b="1" dirty="0" err="1">
                          <a:solidFill>
                            <a:schemeClr val="tx1"/>
                          </a:solidFill>
                          <a:latin typeface="Times New Roman" panose="02020603050405020304" charset="0"/>
                          <a:cs typeface="Comic Sans MS" panose="030F0702030302020204" charset="0"/>
                        </a:rPr>
                        <a:t>Etobicoke</a:t>
                      </a:r>
                      <a:r>
                        <a:rPr lang="en-US" altLang="zh-CN" sz="1600" b="1" dirty="0">
                          <a:solidFill>
                            <a:schemeClr val="tx1"/>
                          </a:solidFill>
                          <a:latin typeface="Times New Roman" panose="02020603050405020304" charset="0"/>
                          <a:ea typeface="宋体" panose="02010600030101010101" pitchFamily="2" charset="-122"/>
                          <a:cs typeface="宋体" panose="02010600030101010101" pitchFamily="2" charset="-122"/>
                        </a:rPr>
                        <a:t> </a:t>
                      </a:r>
                      <a:r>
                        <a:rPr lang="en-US" altLang="zh-CN" sz="1600" b="1" dirty="0">
                          <a:solidFill>
                            <a:schemeClr val="tx1"/>
                          </a:solidFill>
                          <a:latin typeface="Times New Roman" panose="02020603050405020304" charset="0"/>
                          <a:cs typeface="Comic Sans MS" panose="030F0702030302020204" charset="0"/>
                        </a:rPr>
                        <a:t>Toronto , M9W 7K7</a:t>
                      </a:r>
                      <a:endParaRPr lang="en-US" altLang="zh-CN" sz="1600" b="1" dirty="0">
                        <a:solidFill>
                          <a:schemeClr val="tx1"/>
                        </a:solidFill>
                        <a:latin typeface="Times New Roman" panose="02020603050405020304" charset="0"/>
                        <a:ea typeface="Calibri" panose="020F050202020403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car</a:t>
                      </a: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0860">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Toronto-Calgary</a:t>
                      </a:r>
                      <a:r>
                        <a:rPr lang="en-US" altLang="zh-CN" sz="1600" b="1">
                          <a:solidFill>
                            <a:schemeClr val="tx1"/>
                          </a:solidFill>
                          <a:latin typeface="Times New Roman" panose="02020603050405020304" charset="0"/>
                          <a:cs typeface="Helvetica Neue" charset="0"/>
                        </a:rPr>
                        <a:t>CrossIron Mills</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 shopping</a:t>
                      </a:r>
                      <a:r>
                        <a:rPr lang="en-US" altLang="zh-CN" sz="1600" b="1" i="1">
                          <a:solidFill>
                            <a:schemeClr val="tx1"/>
                          </a:solidFill>
                          <a:latin typeface="Times New Roman" panose="02020603050405020304" charset="0"/>
                          <a:cs typeface="Comic Sans MS" panose="030F0702030302020204" charset="0"/>
                        </a:rPr>
                        <a:t> </a:t>
                      </a:r>
                      <a:endParaRPr lang="en-US" altLang="zh-CN" sz="1600" b="1" i="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Lakeview Signature Inn </a:t>
                      </a:r>
                    </a:p>
                    <a:p>
                      <a:pPr indent="0">
                        <a:buNone/>
                      </a:pPr>
                      <a:r>
                        <a:rPr lang="en-US" altLang="zh-CN" sz="1600" b="1">
                          <a:solidFill>
                            <a:schemeClr val="tx1"/>
                          </a:solidFill>
                          <a:latin typeface="Times New Roman" panose="02020603050405020304" charset="0"/>
                          <a:cs typeface="Comic Sans MS" panose="030F0702030302020204" charset="0"/>
                        </a:rPr>
                        <a:t>2622 39th Avenue Northeast, T1Y 7J9  14037353336</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Flight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244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22-7.24</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Calgary-1A-</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a:t>
                      </a:r>
                      <a:r>
                        <a:rPr lang="en-US" altLang="zh-CN" sz="1600" b="1">
                          <a:solidFill>
                            <a:schemeClr val="tx1"/>
                          </a:solidFill>
                          <a:latin typeface="Times New Roman" panose="02020603050405020304" charset="0"/>
                          <a:cs typeface="Comic Sans MS" panose="030F0702030302020204" charset="0"/>
                        </a:rPr>
                        <a:t>Canmore</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)-banff-Lake louise</a:t>
                      </a:r>
                      <a:r>
                        <a:rPr lang="en-US" altLang="zh-CN" sz="1600" b="1">
                          <a:solidFill>
                            <a:schemeClr val="tx1"/>
                          </a:solidFill>
                          <a:latin typeface="Times New Roman" panose="02020603050405020304" charset="0"/>
                          <a:cs typeface="Comic Sans MS" panose="030F0702030302020204" charset="0"/>
                        </a:rPr>
                        <a: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Helvetica" charset="0"/>
                        </a:rPr>
                        <a:t>Lake Louise Inn</a:t>
                      </a:r>
                    </a:p>
                    <a:p>
                      <a:pPr indent="0">
                        <a:buNone/>
                      </a:pPr>
                      <a:r>
                        <a:rPr lang="en-US" altLang="zh-CN" sz="1600" b="1">
                          <a:solidFill>
                            <a:schemeClr val="tx1"/>
                          </a:solidFill>
                          <a:latin typeface="Times New Roman" panose="02020603050405020304" charset="0"/>
                          <a:cs typeface="Helvetica" charset="0"/>
                        </a:rPr>
                        <a:t>210 Village Road PO BOX 209, Lake Louise, T0L 1E0</a:t>
                      </a:r>
                      <a:endParaRPr lang="en-US" altLang="zh-CN" sz="1600" b="1">
                        <a:solidFill>
                          <a:schemeClr val="tx1"/>
                        </a:solidFill>
                        <a:latin typeface="Times New Roman" panose="02020603050405020304" charset="0"/>
                        <a:ea typeface="Helvetica" charset="0"/>
                        <a:cs typeface="Helvetica" charset="0"/>
                      </a:endParaRPr>
                    </a:p>
                  </a:txBody>
                  <a:tcPr marL="68580" marR="6858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2445">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7.25</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Lake Louise</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(232km)3h-</a:t>
                      </a:r>
                      <a:r>
                        <a:rPr lang="en-US" altLang="zh-CN" sz="1600" b="1">
                          <a:solidFill>
                            <a:schemeClr val="tx1"/>
                          </a:solidFill>
                          <a:latin typeface="Times New Roman" panose="02020603050405020304" charset="0"/>
                          <a:cs typeface="Comic Sans MS" panose="030F0702030302020204" charset="0"/>
                        </a:rPr>
                        <a:t>Jasper </a:t>
                      </a:r>
                      <a:endParaRPr lang="en-US" altLang="zh-CN" sz="1600" b="1">
                        <a:solidFill>
                          <a:schemeClr val="tx1"/>
                        </a:solidFill>
                        <a:latin typeface="Times New Roman" panose="02020603050405020304" charset="0"/>
                        <a:ea typeface="宋体" panose="02010600030101010101" pitchFamily="2" charset="-122"/>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Times New Roman" panose="02020603050405020304" charset="0"/>
                        </a:rPr>
                        <a:t> Dave &amp; Honey's Accommodation </a:t>
                      </a:r>
                    </a:p>
                    <a:p>
                      <a:pPr indent="0">
                        <a:buNone/>
                      </a:pPr>
                      <a:r>
                        <a:rPr lang="en-US" altLang="zh-CN" sz="1600" b="1">
                          <a:solidFill>
                            <a:schemeClr val="tx1"/>
                          </a:solidFill>
                          <a:latin typeface="Times New Roman" panose="02020603050405020304" charset="0"/>
                          <a:cs typeface="Times New Roman" panose="02020603050405020304" charset="0"/>
                        </a:rPr>
                        <a:t>804 Turret Street, T0E 1E0 ，Jasper    </a:t>
                      </a:r>
                      <a:r>
                        <a:rPr lang="en-US" altLang="zh-CN" sz="1600" b="1">
                          <a:solidFill>
                            <a:schemeClr val="tx1"/>
                          </a:solidFill>
                          <a:latin typeface="Times New Roman" panose="02020603050405020304" charset="0"/>
                          <a:cs typeface="Comic Sans MS" panose="030F0702030302020204" charset="0"/>
                        </a:rPr>
                        <a:t>1780852727</a:t>
                      </a:r>
                      <a:endParaRPr lang="en-US" altLang="zh-CN" sz="1600" b="1">
                        <a:solidFill>
                          <a:schemeClr val="tx1"/>
                        </a:solidFill>
                        <a:latin typeface="Times New Roman" panose="02020603050405020304" charset="0"/>
                        <a:ea typeface="Times New Roman" panose="020206030504050203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244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26</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Jasper-</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(321km)4h-</a:t>
                      </a:r>
                      <a:r>
                        <a:rPr lang="en-US" altLang="zh-CN" sz="1600" b="1">
                          <a:solidFill>
                            <a:schemeClr val="tx1"/>
                          </a:solidFill>
                          <a:latin typeface="Times New Roman" panose="02020603050405020304" charset="0"/>
                          <a:cs typeface="Comic Sans MS" panose="030F0702030302020204" charset="0"/>
                        </a:rPr>
                        <a:t> Golden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Kapristo Lodge</a:t>
                      </a:r>
                    </a:p>
                    <a:p>
                      <a:pPr indent="0">
                        <a:buNone/>
                      </a:pPr>
                      <a:r>
                        <a:rPr lang="en-US" altLang="zh-CN" sz="1600" b="1">
                          <a:solidFill>
                            <a:schemeClr val="tx1"/>
                          </a:solidFill>
                          <a:latin typeface="Times New Roman" panose="02020603050405020304" charset="0"/>
                          <a:cs typeface="Comic Sans MS" panose="030F0702030302020204" charset="0"/>
                        </a:rPr>
                        <a:t>1297 Campbell Road, V0A 1H7 12503446048</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1244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27</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Golden</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a:t>
                      </a:r>
                      <a:r>
                        <a:rPr lang="en-US" altLang="zh-CN" sz="1600" b="1">
                          <a:solidFill>
                            <a:schemeClr val="tx1"/>
                          </a:solidFill>
                          <a:latin typeface="Times New Roman" panose="02020603050405020304" charset="0"/>
                          <a:cs typeface="Comic Sans MS" panose="030F0702030302020204" charset="0"/>
                        </a:rPr>
                        <a:t>Vancouver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alibri" panose="020F0502020204030204" charset="0"/>
                        </a:rPr>
                        <a:t> Robson Suites</a:t>
                      </a:r>
                    </a:p>
                    <a:p>
                      <a:pPr indent="0">
                        <a:buNone/>
                      </a:pPr>
                      <a:r>
                        <a:rPr lang="en-US" altLang="zh-CN" sz="1600" b="1">
                          <a:solidFill>
                            <a:schemeClr val="tx1"/>
                          </a:solidFill>
                          <a:latin typeface="Times New Roman" panose="02020603050405020304" charset="0"/>
                          <a:cs typeface="Calibri" panose="020F0502020204030204" charset="0"/>
                        </a:rPr>
                        <a:t>777 Bidwell Street, V6G 3B9 +16046859777</a:t>
                      </a:r>
                      <a:endParaRPr lang="en-US" altLang="zh-CN" sz="1600" b="1">
                        <a:solidFill>
                          <a:schemeClr val="tx1"/>
                        </a:solidFill>
                        <a:latin typeface="Times New Roman" panose="020206030504050203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12445">
                <a:tc>
                  <a:txBody>
                    <a:bodyPr/>
                    <a:lstStyle/>
                    <a:p>
                      <a:pPr indent="0">
                        <a:buNone/>
                      </a:pPr>
                      <a:r>
                        <a:rPr lang="en-US" altLang="zh-CN" sz="1600" b="1">
                          <a:solidFill>
                            <a:schemeClr val="tx1"/>
                          </a:solidFill>
                          <a:latin typeface="Times New Roman" panose="02020603050405020304" charset="0"/>
                          <a:cs typeface="Comic Sans MS" panose="030F0702030302020204" charset="0"/>
                        </a:rPr>
                        <a:t>7.</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28</a:t>
                      </a:r>
                      <a:r>
                        <a:rPr lang="en-US" altLang="zh-CN" sz="1600" b="1">
                          <a:solidFill>
                            <a:schemeClr val="tx1"/>
                          </a:solidFill>
                          <a:latin typeface="Times New Roman" panose="02020603050405020304" charset="0"/>
                          <a:cs typeface="Comic Sans MS" panose="030F0702030302020204" charset="0"/>
                        </a:rPr>
                        <a:t>-</a:t>
                      </a: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8.1</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Vancouver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alibri" panose="020F0502020204030204" charset="0"/>
                        </a:rPr>
                        <a:t>Robson Suites</a:t>
                      </a:r>
                    </a:p>
                    <a:p>
                      <a:pPr indent="0">
                        <a:buNone/>
                      </a:pPr>
                      <a:r>
                        <a:rPr lang="en-US" altLang="zh-CN" sz="1600" b="1">
                          <a:solidFill>
                            <a:schemeClr val="tx1"/>
                          </a:solidFill>
                          <a:latin typeface="Times New Roman" panose="02020603050405020304" charset="0"/>
                          <a:cs typeface="Calibri" panose="020F0502020204030204" charset="0"/>
                        </a:rPr>
                        <a:t>777 Bidwell Street, V6G 3B9 +16046859777</a:t>
                      </a:r>
                      <a:endParaRPr lang="en-US" altLang="zh-CN" sz="1600" b="1">
                        <a:solidFill>
                          <a:schemeClr val="tx1"/>
                        </a:solidFill>
                        <a:latin typeface="Times New Roman" panose="02020603050405020304" charset="0"/>
                        <a:ea typeface="Calibri" panose="020F0502020204030204" charset="0"/>
                        <a:cs typeface="Calibri" panose="020F050202020403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car</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472440">
                <a:tc>
                  <a:txBody>
                    <a:bodyPr/>
                    <a:lstStyle/>
                    <a:p>
                      <a:pPr indent="0">
                        <a:buNone/>
                      </a:pPr>
                      <a:r>
                        <a:rPr lang="en-US" altLang="zh-CN" sz="1600" b="1">
                          <a:solidFill>
                            <a:schemeClr val="tx1"/>
                          </a:solidFill>
                          <a:latin typeface="Times New Roman" panose="02020603050405020304" charset="0"/>
                          <a:ea typeface="宋体" panose="02010600030101010101" pitchFamily="2" charset="-122"/>
                          <a:cs typeface="宋体" panose="02010600030101010101" pitchFamily="2" charset="-122"/>
                        </a:rPr>
                        <a:t>8.2</a:t>
                      </a: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Vancouver-Hangzhou10:40-18:30</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a:solidFill>
                            <a:schemeClr val="tx1"/>
                          </a:solidFill>
                          <a:latin typeface="Times New Roman" panose="02020603050405020304" charset="0"/>
                          <a:cs typeface="Comic Sans MS" panose="030F0702030302020204" charset="0"/>
                        </a:rPr>
                        <a:t> </a:t>
                      </a:r>
                      <a:endParaRPr lang="en-US" altLang="zh-CN" sz="1600" b="1">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600" b="1" dirty="0">
                          <a:solidFill>
                            <a:schemeClr val="tx1"/>
                          </a:solidFill>
                          <a:latin typeface="Times New Roman" panose="02020603050405020304" charset="0"/>
                          <a:cs typeface="Comic Sans MS" panose="030F0702030302020204" charset="0"/>
                        </a:rPr>
                        <a:t>FlightCA998/1563</a:t>
                      </a:r>
                      <a:endParaRPr lang="en-US" altLang="zh-CN" sz="1600" b="1" dirty="0">
                        <a:solidFill>
                          <a:schemeClr val="tx1"/>
                        </a:solidFill>
                        <a:latin typeface="Times New Roman" panose="02020603050405020304" charset="0"/>
                        <a:ea typeface="Comic Sans MS" panose="030F0702030302020204" charset="0"/>
                        <a:cs typeface="Comic Sans MS" panose="030F0702030302020204" charset="0"/>
                      </a:endParaRPr>
                    </a:p>
                  </a:txBody>
                  <a:tcPr marL="0" marR="0" marT="0" marB="1">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33400"/>
            <a:ext cx="8229600" cy="5592763"/>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Homework: Write a tourists’ guide by translating the following information.</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北京豪华</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3</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日游</a:t>
            </a: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报价：</a:t>
            </a:r>
            <a:r>
              <a:rPr kumimoji="0" lang="en-US" sz="3200" b="0" i="0" u="none" strike="noStrike" kern="1200" cap="none" spc="0" normalizeH="0" baseline="0" noProof="0" dirty="0">
                <a:ln>
                  <a:noFill/>
                </a:ln>
                <a:solidFill>
                  <a:schemeClr val="tx1"/>
                </a:solidFill>
                <a:effectLst/>
                <a:uLnTx/>
                <a:uFillTx/>
                <a:latin typeface="+mn-lt"/>
                <a:ea typeface="+mn-ea"/>
                <a:cs typeface="+mn-cs"/>
              </a:rPr>
              <a:t>RMB 2800</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出发时间：每天</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行程安排：第一天：天坛</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天安门广场</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故宫</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北海</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第二天：颐和园</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圆明园</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第三天：长城</a:t>
            </a:r>
            <a:r>
              <a:rPr kumimoji="0" lang="en-US" sz="32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十三陵</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报价包含服务：</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1.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免费从机场、车站接送至酒店，以及全程景点的旅游车接送服务</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2. 5</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星级住宿</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一日三餐</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a:ln>
                  <a:noFill/>
                </a:ln>
                <a:solidFill>
                  <a:schemeClr val="tx1"/>
                </a:solidFill>
                <a:effectLst/>
                <a:uLnTx/>
                <a:uFillTx/>
                <a:latin typeface="+mn-lt"/>
                <a:ea typeface="+mn-ea"/>
                <a:cs typeface="+mn-cs"/>
              </a:rPr>
              <a:t>4. </a:t>
            </a: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所有门票</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tx1"/>
                </a:solidFill>
                <a:effectLst/>
                <a:uLnTx/>
                <a:uFillTx/>
                <a:latin typeface="+mj-lt"/>
                <a:ea typeface="+mj-ea"/>
                <a:cs typeface="+mj-cs"/>
              </a:rPr>
              <a:t>Luxury Tour 3 Days of Beijing</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内容占位符 2"/>
          <p:cNvSpPr>
            <a:spLocks noGrp="1"/>
          </p:cNvSpPr>
          <p:nvPr>
            <p:ph idx="1"/>
          </p:nvPr>
        </p:nvSpPr>
        <p:spPr>
          <a:xfrm>
            <a:off x="304800" y="1066800"/>
            <a:ext cx="8382000" cy="5334000"/>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Quotation: 2800</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Departure Time: Daily</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Day by day itineraries: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Day 1 Temple of Heaven-</a:t>
            </a: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Tian’anmen</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Square-The Imperial Palace-</a:t>
            </a:r>
            <a:r>
              <a:rPr kumimoji="0" lang="en-US" altLang="zh-CN" sz="3200" b="0" i="0" u="none" strike="noStrike" kern="1200" cap="none" spc="0" normalizeH="0" baseline="0" noProof="0" dirty="0" err="1">
                <a:ln>
                  <a:noFill/>
                </a:ln>
                <a:solidFill>
                  <a:schemeClr val="tx1"/>
                </a:solidFill>
                <a:effectLst/>
                <a:uLnTx/>
                <a:uFillTx/>
                <a:latin typeface="+mn-lt"/>
                <a:ea typeface="+mn-ea"/>
                <a:cs typeface="+mn-cs"/>
              </a:rPr>
              <a:t>Beihai</a:t>
            </a:r>
            <a:r>
              <a:rPr kumimoji="0" lang="en-US" altLang="zh-CN" sz="3200" b="0" i="0" u="none" strike="noStrike" kern="1200" cap="none" spc="0" normalizeH="0" baseline="0" noProof="0" dirty="0">
                <a:ln>
                  <a:noFill/>
                </a:ln>
                <a:solidFill>
                  <a:schemeClr val="tx1"/>
                </a:solidFill>
                <a:effectLst/>
                <a:uLnTx/>
                <a:uFillTx/>
                <a:latin typeface="+mn-lt"/>
                <a:ea typeface="+mn-ea"/>
                <a:cs typeface="+mn-cs"/>
              </a:rPr>
              <a:t> Park</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Day 2 Summer Palace-Yuan Ming Yuan Garden</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Day 3 Great Wall-Ming Tombs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Price Inclusion: </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Free transfer from the airport and stations to the hotel and to all scenery spots with private van</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Accommodation: 5 star hotels</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cs"/>
              </a:rPr>
              <a:t>Three meals a day</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solidFill>
                  <a:schemeClr val="accent6">
                    <a:lumMod val="75000"/>
                  </a:schemeClr>
                </a:solidFill>
                <a:effectLst>
                  <a:outerShdw blurRad="38100" dist="38100" dir="2700000" algn="tl">
                    <a:srgbClr val="000000">
                      <a:alpha val="43137"/>
                    </a:srgbClr>
                  </a:outerShdw>
                </a:effectLst>
              </a:rPr>
              <a:t>Preparation</a:t>
            </a:r>
            <a:endParaRPr lang="zh-CN" altLang="en-US" sz="6000" dirty="0"/>
          </a:p>
        </p:txBody>
      </p:sp>
      <p:sp>
        <p:nvSpPr>
          <p:cNvPr id="3" name="内容占位符 2"/>
          <p:cNvSpPr>
            <a:spLocks noGrp="1"/>
          </p:cNvSpPr>
          <p:nvPr>
            <p:ph idx="1"/>
          </p:nvPr>
        </p:nvSpPr>
        <p:spPr>
          <a:xfrm>
            <a:off x="1043608" y="1600200"/>
            <a:ext cx="7643192" cy="4525963"/>
          </a:xfrm>
        </p:spPr>
        <p:txBody>
          <a:bodyPr/>
          <a:lstStyle/>
          <a:p>
            <a:pPr marL="0" indent="0">
              <a:buNone/>
            </a:pPr>
            <a:r>
              <a:rPr lang="en-US" altLang="zh-CN" sz="4000" b="1" dirty="0">
                <a:hlinkClick r:id="rId2"/>
              </a:rPr>
              <a:t>www.baidu.com</a:t>
            </a:r>
            <a:endParaRPr lang="en-US" altLang="zh-CN" sz="4000" b="1" dirty="0"/>
          </a:p>
          <a:p>
            <a:pPr marL="0" indent="0">
              <a:buNone/>
            </a:pPr>
            <a:r>
              <a:rPr lang="en-US" altLang="zh-CN" sz="4000" b="1" dirty="0">
                <a:hlinkClick r:id="rId3"/>
              </a:rPr>
              <a:t>www.wikipedia.org</a:t>
            </a:r>
            <a:endParaRPr lang="en-US" altLang="zh-CN" sz="4000" b="1" dirty="0"/>
          </a:p>
          <a:p>
            <a:pPr marL="0" indent="0">
              <a:buNone/>
            </a:pPr>
            <a:r>
              <a:rPr lang="en-US" altLang="zh-CN" sz="4000" b="1" dirty="0">
                <a:hlinkClick r:id="rId4"/>
              </a:rPr>
              <a:t>www.mafengwo.cn</a:t>
            </a:r>
            <a:endParaRPr lang="en-US" altLang="zh-CN" sz="4000" b="1" dirty="0"/>
          </a:p>
          <a:p>
            <a:pPr marL="0" indent="0">
              <a:buNone/>
            </a:pPr>
            <a:r>
              <a:rPr lang="en-US" altLang="zh-CN" sz="4000" b="1" dirty="0">
                <a:hlinkClick r:id="rId5"/>
              </a:rPr>
              <a:t>www.eueueu.com</a:t>
            </a:r>
            <a:endParaRPr lang="en-US" altLang="zh-CN" sz="4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solidFill>
                  <a:schemeClr val="accent6">
                    <a:lumMod val="75000"/>
                  </a:schemeClr>
                </a:solidFill>
                <a:effectLst>
                  <a:outerShdw blurRad="38100" dist="38100" dir="2700000" algn="tl">
                    <a:srgbClr val="000000">
                      <a:alpha val="43137"/>
                    </a:srgbClr>
                  </a:outerShdw>
                </a:effectLst>
              </a:rPr>
              <a:t>Booking</a:t>
            </a:r>
            <a:endParaRPr lang="zh-CN" altLang="en-US" sz="6000" dirty="0"/>
          </a:p>
        </p:txBody>
      </p:sp>
      <p:sp>
        <p:nvSpPr>
          <p:cNvPr id="3" name="内容占位符 2"/>
          <p:cNvSpPr>
            <a:spLocks noGrp="1"/>
          </p:cNvSpPr>
          <p:nvPr>
            <p:ph idx="1"/>
          </p:nvPr>
        </p:nvSpPr>
        <p:spPr/>
        <p:txBody>
          <a:bodyPr/>
          <a:lstStyle/>
          <a:p>
            <a:pPr marL="0" indent="0">
              <a:buNone/>
            </a:pPr>
            <a:r>
              <a:rPr lang="en-US" altLang="zh-CN" sz="4000" b="1" dirty="0">
                <a:hlinkClick r:id="rId2"/>
              </a:rPr>
              <a:t>www.qunaer.com</a:t>
            </a:r>
            <a:endParaRPr lang="en-US" altLang="zh-CN" sz="4000" b="1" dirty="0"/>
          </a:p>
          <a:p>
            <a:pPr marL="0" indent="0">
              <a:buNone/>
            </a:pPr>
            <a:r>
              <a:rPr lang="en-US" altLang="zh-CN" sz="4000" b="1" dirty="0">
                <a:hlinkClick r:id="rId3"/>
              </a:rPr>
              <a:t>www.skyscanner.com</a:t>
            </a:r>
            <a:endParaRPr lang="en-US" altLang="zh-CN" sz="4000" b="1" dirty="0"/>
          </a:p>
          <a:p>
            <a:pPr marL="0" indent="0">
              <a:buNone/>
            </a:pPr>
            <a:r>
              <a:rPr lang="en-US" altLang="zh-CN" sz="4000" b="1" dirty="0">
                <a:hlinkClick r:id="rId4"/>
              </a:rPr>
              <a:t>www.airasia.com</a:t>
            </a:r>
            <a:endParaRPr lang="en-US" altLang="zh-CN" sz="4000" b="1" dirty="0"/>
          </a:p>
          <a:p>
            <a:pPr marL="0" indent="0">
              <a:buNone/>
            </a:pPr>
            <a:r>
              <a:rPr lang="en-US" altLang="zh-CN" sz="4000" b="1" dirty="0">
                <a:hlinkClick r:id="rId5"/>
              </a:rPr>
              <a:t>www.airasiago.com</a:t>
            </a:r>
            <a:endParaRPr lang="en-US" altLang="zh-CN" sz="4000" b="1" dirty="0"/>
          </a:p>
          <a:p>
            <a:pPr marL="0" indent="0">
              <a:buNone/>
            </a:pPr>
            <a:endParaRPr lang="en-US" altLang="zh-CN" sz="4000" b="1" dirty="0"/>
          </a:p>
          <a:p>
            <a:pPr marL="0" indent="0">
              <a:buNone/>
            </a:pPr>
            <a:endParaRPr lang="en-US" altLang="zh-CN" sz="4000" b="1" dirty="0"/>
          </a:p>
          <a:p>
            <a:pPr marL="0" indent="0">
              <a:buNone/>
            </a:pP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hlinkClick r:id="rId2"/>
              </a:rPr>
              <a:t>www.airasia.com</a:t>
            </a:r>
            <a:endParaRPr lang="zh-CN" altLang="en-US" sz="6000" b="1"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570" y="1556792"/>
            <a:ext cx="9175144" cy="530120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hlinkClick r:id="rId2"/>
              </a:rPr>
              <a:t>www.airasiago.com</a:t>
            </a:r>
            <a:endParaRPr lang="zh-CN" altLang="en-US" sz="6000" b="1" dirty="0"/>
          </a:p>
        </p:txBody>
      </p:sp>
      <p:pic>
        <p:nvPicPr>
          <p:cNvPr id="4" name="内容占位符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574" y="1667216"/>
            <a:ext cx="9103160" cy="5190784"/>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r>
              <a:rPr lang="en-US" altLang="zh-CN" sz="6000" b="1" dirty="0">
                <a:solidFill>
                  <a:schemeClr val="accent6">
                    <a:lumMod val="75000"/>
                  </a:schemeClr>
                </a:solidFill>
                <a:effectLst>
                  <a:outerShdw blurRad="38100" dist="38100" dir="2700000" algn="tl">
                    <a:srgbClr val="000000">
                      <a:alpha val="43137"/>
                    </a:srgbClr>
                  </a:outerShdw>
                </a:effectLst>
              </a:rPr>
              <a:t>Booking</a:t>
            </a:r>
            <a:endParaRPr lang="zh-CN" altLang="en-US" sz="6000" dirty="0"/>
          </a:p>
        </p:txBody>
      </p:sp>
      <p:sp>
        <p:nvSpPr>
          <p:cNvPr id="3" name="内容占位符 2"/>
          <p:cNvSpPr>
            <a:spLocks noGrp="1"/>
          </p:cNvSpPr>
          <p:nvPr>
            <p:ph idx="1"/>
          </p:nvPr>
        </p:nvSpPr>
        <p:spPr/>
        <p:txBody>
          <a:bodyPr>
            <a:normAutofit/>
          </a:bodyPr>
          <a:lstStyle/>
          <a:p>
            <a:pPr marL="0" indent="0">
              <a:buNone/>
            </a:pPr>
            <a:r>
              <a:rPr lang="en-US" altLang="zh-CN" sz="4000" b="1" dirty="0">
                <a:hlinkClick r:id="rId2"/>
              </a:rPr>
              <a:t>www.ctrip.com</a:t>
            </a:r>
            <a:endParaRPr lang="en-US" altLang="zh-CN" sz="4000" b="1" dirty="0"/>
          </a:p>
          <a:p>
            <a:pPr marL="0" indent="0">
              <a:buNone/>
            </a:pPr>
            <a:r>
              <a:rPr lang="en-US" altLang="zh-CN" sz="4000" b="1" dirty="0">
                <a:hlinkClick r:id="rId3"/>
              </a:rPr>
              <a:t>www.agoda.com</a:t>
            </a:r>
            <a:endParaRPr lang="en-US" altLang="zh-CN" sz="4000" b="1" dirty="0"/>
          </a:p>
          <a:p>
            <a:pPr marL="0" indent="0">
              <a:buNone/>
            </a:pPr>
            <a:r>
              <a:rPr lang="en-US" altLang="zh-CN" sz="4000" b="1" dirty="0">
                <a:hlinkClick r:id="rId4"/>
              </a:rPr>
              <a:t>www.booking.com</a:t>
            </a:r>
            <a:endParaRPr lang="en-US" altLang="zh-CN" sz="40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hlinkClick r:id="rId2"/>
              </a:rPr>
              <a:t>www.agoda.com</a:t>
            </a:r>
            <a:endParaRPr lang="zh-CN" altLang="en-US" sz="6000" b="1" dirty="0"/>
          </a:p>
        </p:txBody>
      </p:sp>
      <p:pic>
        <p:nvPicPr>
          <p:cNvPr id="5" name="内容占位符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74972" y="2103438"/>
            <a:ext cx="6994057" cy="3932237"/>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65E75-4544-3077-01A8-981DA870030C}"/>
              </a:ext>
            </a:extLst>
          </p:cNvPr>
          <p:cNvSpPr>
            <a:spLocks noGrp="1"/>
          </p:cNvSpPr>
          <p:nvPr>
            <p:ph type="title"/>
          </p:nvPr>
        </p:nvSpPr>
        <p:spPr/>
        <p:txBody>
          <a:bodyPr>
            <a:normAutofit/>
          </a:bodyPr>
          <a:lstStyle/>
          <a:p>
            <a:r>
              <a:rPr lang="en-US" altLang="zh-CN" sz="4500" b="1" dirty="0">
                <a:solidFill>
                  <a:schemeClr val="accent1"/>
                </a:solidFill>
                <a:latin typeface="Times New Roman" panose="02020603050405020304" pitchFamily="18" charset="0"/>
                <a:cs typeface="Times New Roman" panose="02020603050405020304" pitchFamily="18" charset="0"/>
              </a:rPr>
              <a:t>Ask for permission:</a:t>
            </a:r>
            <a:endParaRPr lang="zh-CN" altLang="en-US" sz="4500" b="1" dirty="0">
              <a:solidFill>
                <a:schemeClr val="accent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AD82945-AFC7-C696-B4C1-DC375AF01C30}"/>
              </a:ext>
            </a:extLst>
          </p:cNvPr>
          <p:cNvSpPr>
            <a:spLocks noGrp="1"/>
          </p:cNvSpPr>
          <p:nvPr>
            <p:ph idx="1"/>
          </p:nvPr>
        </p:nvSpPr>
        <p:spPr>
          <a:xfrm>
            <a:off x="476845" y="2125267"/>
            <a:ext cx="8038505" cy="3601640"/>
          </a:xfrm>
        </p:spPr>
        <p:txBody>
          <a:bodyPr>
            <a:normAutofit fontScale="92500" lnSpcReduction="20000"/>
          </a:bodyPr>
          <a:lstStyle/>
          <a:p>
            <a:pPr indent="266700" algn="just"/>
            <a:r>
              <a:rPr lang="en-US" altLang="zh-CN" sz="3300" kern="100" dirty="0">
                <a:latin typeface="Times New Roman" panose="02020603050405020304" pitchFamily="18" charset="0"/>
                <a:ea typeface="宋体" panose="02010600030101010101" pitchFamily="2" charset="-122"/>
              </a:rPr>
              <a:t>a. Would it be possible for me to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b. Can I..?</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c. Would you mind if I…?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d. I wonder if I could have a few more days.</a:t>
            </a:r>
          </a:p>
          <a:p>
            <a:pPr indent="266700" algn="just"/>
            <a:r>
              <a:rPr lang="en-US" altLang="zh-CN" sz="3300" kern="100" dirty="0">
                <a:latin typeface="Times New Roman" panose="02020603050405020304" pitchFamily="18" charset="0"/>
                <a:ea typeface="宋体" panose="02010600030101010101" pitchFamily="2" charset="-122"/>
              </a:rPr>
              <a:t>e. Please give me a few more days.</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solidFill>
                  <a:srgbClr val="FF0000"/>
                </a:solidFill>
                <a:latin typeface="Times New Roman" panose="02020603050405020304" pitchFamily="18" charset="0"/>
                <a:ea typeface="宋体" panose="02010600030101010101" pitchFamily="2" charset="-122"/>
              </a:rPr>
              <a:t>Re-organize the sentences from the least polite to the most polite. Give your reasons.</a:t>
            </a:r>
            <a:endParaRPr lang="zh-CN" altLang="zh-CN" sz="3300" kern="100" dirty="0">
              <a:solidFill>
                <a:srgbClr val="FF0000"/>
              </a:solidFill>
              <a:latin typeface="Times New Roman" panose="02020603050405020304" pitchFamily="18" charset="0"/>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16440616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b="1" dirty="0">
                <a:solidFill>
                  <a:schemeClr val="accent6">
                    <a:lumMod val="75000"/>
                  </a:schemeClr>
                </a:solidFill>
                <a:effectLst>
                  <a:outerShdw blurRad="38100" dist="38100" dir="2700000" algn="tl">
                    <a:srgbClr val="000000">
                      <a:alpha val="43137"/>
                    </a:srgbClr>
                  </a:outerShdw>
                </a:effectLst>
              </a:rPr>
              <a:t>Getting Ready to Go</a:t>
            </a:r>
            <a:endParaRPr lang="zh-CN" altLang="en-US" sz="6000" dirty="0"/>
          </a:p>
        </p:txBody>
      </p:sp>
      <p:sp>
        <p:nvSpPr>
          <p:cNvPr id="3" name="内容占位符 2"/>
          <p:cNvSpPr>
            <a:spLocks noGrp="1"/>
          </p:cNvSpPr>
          <p:nvPr>
            <p:ph idx="1"/>
          </p:nvPr>
        </p:nvSpPr>
        <p:spPr/>
        <p:txBody>
          <a:bodyPr/>
          <a:lstStyle/>
          <a:p>
            <a:r>
              <a:rPr lang="en-US" altLang="zh-CN" sz="4000" b="1" dirty="0">
                <a:effectLst>
                  <a:outerShdw blurRad="38100" dist="38100" dir="2700000" algn="tl">
                    <a:srgbClr val="000000">
                      <a:alpha val="43137"/>
                    </a:srgbClr>
                  </a:outerShdw>
                </a:effectLst>
              </a:rPr>
              <a:t>Passport</a:t>
            </a:r>
          </a:p>
          <a:p>
            <a:r>
              <a:rPr lang="en-US" altLang="zh-CN" sz="4000" b="1" dirty="0">
                <a:effectLst>
                  <a:outerShdw blurRad="38100" dist="38100" dir="2700000" algn="tl">
                    <a:srgbClr val="000000">
                      <a:alpha val="43137"/>
                    </a:srgbClr>
                  </a:outerShdw>
                </a:effectLst>
              </a:rPr>
              <a:t>Visa</a:t>
            </a:r>
          </a:p>
          <a:p>
            <a:r>
              <a:rPr lang="en-US" altLang="zh-CN" sz="4000" b="1" dirty="0">
                <a:effectLst>
                  <a:outerShdw blurRad="38100" dist="38100" dir="2700000" algn="tl">
                    <a:srgbClr val="000000">
                      <a:alpha val="43137"/>
                    </a:srgbClr>
                  </a:outerShdw>
                </a:effectLst>
              </a:rPr>
              <a:t>Arrival/Departure Card</a:t>
            </a:r>
          </a:p>
          <a:p>
            <a:r>
              <a:rPr lang="en-US" altLang="zh-CN" sz="4000" b="1" dirty="0">
                <a:effectLst>
                  <a:outerShdw blurRad="38100" dist="38100" dir="2700000" algn="tl">
                    <a:srgbClr val="000000">
                      <a:alpha val="43137"/>
                    </a:srgbClr>
                  </a:outerShdw>
                </a:effectLst>
              </a:rPr>
              <a:t>Customs Declaration Form</a:t>
            </a:r>
          </a:p>
          <a:p>
            <a:pPr marL="0" indent="0">
              <a:buNone/>
            </a:pP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81225" y="2478881"/>
            <a:ext cx="4781550" cy="3181350"/>
          </a:xfrm>
          <a:prstGeom prst="rect">
            <a:avLst/>
          </a:prstGeom>
        </p:spPr>
      </p:pic>
      <p:pic>
        <p:nvPicPr>
          <p:cNvPr id="5" name="内容占位符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4572000" cy="322325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0"/>
            <a:ext cx="8229600" cy="1143000"/>
          </a:xfrm>
        </p:spPr>
        <p:txBody>
          <a:bodyPr>
            <a:normAutofit/>
          </a:bodyPr>
          <a:lstStyle/>
          <a:p>
            <a:r>
              <a:rPr lang="en-US" altLang="zh-CN" sz="6000" b="1" dirty="0"/>
              <a:t>Arrival Card</a:t>
            </a:r>
            <a:endParaRPr lang="zh-CN" altLang="en-US" sz="6000" b="1"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05092782"/>
              </p:ext>
            </p:extLst>
          </p:nvPr>
        </p:nvGraphicFramePr>
        <p:xfrm>
          <a:off x="107502" y="1124743"/>
          <a:ext cx="9036498" cy="5728527"/>
        </p:xfrm>
        <a:graphic>
          <a:graphicData uri="http://schemas.openxmlformats.org/drawingml/2006/table">
            <a:tbl>
              <a:tblPr firstRow="1" firstCol="1" bandRow="1">
                <a:tableStyleId>{5C22544A-7EE6-4342-B048-85BDC9FD1C3A}</a:tableStyleId>
              </a:tblPr>
              <a:tblGrid>
                <a:gridCol w="437956">
                  <a:extLst>
                    <a:ext uri="{9D8B030D-6E8A-4147-A177-3AD203B41FA5}">
                      <a16:colId xmlns:a16="http://schemas.microsoft.com/office/drawing/2014/main" val="20000"/>
                    </a:ext>
                  </a:extLst>
                </a:gridCol>
                <a:gridCol w="437956">
                  <a:extLst>
                    <a:ext uri="{9D8B030D-6E8A-4147-A177-3AD203B41FA5}">
                      <a16:colId xmlns:a16="http://schemas.microsoft.com/office/drawing/2014/main" val="20001"/>
                    </a:ext>
                  </a:extLst>
                </a:gridCol>
                <a:gridCol w="437956">
                  <a:extLst>
                    <a:ext uri="{9D8B030D-6E8A-4147-A177-3AD203B41FA5}">
                      <a16:colId xmlns:a16="http://schemas.microsoft.com/office/drawing/2014/main" val="20002"/>
                    </a:ext>
                  </a:extLst>
                </a:gridCol>
                <a:gridCol w="437956">
                  <a:extLst>
                    <a:ext uri="{9D8B030D-6E8A-4147-A177-3AD203B41FA5}">
                      <a16:colId xmlns:a16="http://schemas.microsoft.com/office/drawing/2014/main" val="20003"/>
                    </a:ext>
                  </a:extLst>
                </a:gridCol>
                <a:gridCol w="437956">
                  <a:extLst>
                    <a:ext uri="{9D8B030D-6E8A-4147-A177-3AD203B41FA5}">
                      <a16:colId xmlns:a16="http://schemas.microsoft.com/office/drawing/2014/main" val="20004"/>
                    </a:ext>
                  </a:extLst>
                </a:gridCol>
                <a:gridCol w="437956">
                  <a:extLst>
                    <a:ext uri="{9D8B030D-6E8A-4147-A177-3AD203B41FA5}">
                      <a16:colId xmlns:a16="http://schemas.microsoft.com/office/drawing/2014/main" val="20005"/>
                    </a:ext>
                  </a:extLst>
                </a:gridCol>
                <a:gridCol w="437956">
                  <a:extLst>
                    <a:ext uri="{9D8B030D-6E8A-4147-A177-3AD203B41FA5}">
                      <a16:colId xmlns:a16="http://schemas.microsoft.com/office/drawing/2014/main" val="20006"/>
                    </a:ext>
                  </a:extLst>
                </a:gridCol>
                <a:gridCol w="408760">
                  <a:extLst>
                    <a:ext uri="{9D8B030D-6E8A-4147-A177-3AD203B41FA5}">
                      <a16:colId xmlns:a16="http://schemas.microsoft.com/office/drawing/2014/main" val="20007"/>
                    </a:ext>
                  </a:extLst>
                </a:gridCol>
                <a:gridCol w="408760">
                  <a:extLst>
                    <a:ext uri="{9D8B030D-6E8A-4147-A177-3AD203B41FA5}">
                      <a16:colId xmlns:a16="http://schemas.microsoft.com/office/drawing/2014/main" val="20008"/>
                    </a:ext>
                  </a:extLst>
                </a:gridCol>
                <a:gridCol w="408760">
                  <a:extLst>
                    <a:ext uri="{9D8B030D-6E8A-4147-A177-3AD203B41FA5}">
                      <a16:colId xmlns:a16="http://schemas.microsoft.com/office/drawing/2014/main" val="20009"/>
                    </a:ext>
                  </a:extLst>
                </a:gridCol>
                <a:gridCol w="437956">
                  <a:extLst>
                    <a:ext uri="{9D8B030D-6E8A-4147-A177-3AD203B41FA5}">
                      <a16:colId xmlns:a16="http://schemas.microsoft.com/office/drawing/2014/main" val="20010"/>
                    </a:ext>
                  </a:extLst>
                </a:gridCol>
                <a:gridCol w="437956">
                  <a:extLst>
                    <a:ext uri="{9D8B030D-6E8A-4147-A177-3AD203B41FA5}">
                      <a16:colId xmlns:a16="http://schemas.microsoft.com/office/drawing/2014/main" val="20011"/>
                    </a:ext>
                  </a:extLst>
                </a:gridCol>
                <a:gridCol w="437956">
                  <a:extLst>
                    <a:ext uri="{9D8B030D-6E8A-4147-A177-3AD203B41FA5}">
                      <a16:colId xmlns:a16="http://schemas.microsoft.com/office/drawing/2014/main" val="20012"/>
                    </a:ext>
                  </a:extLst>
                </a:gridCol>
                <a:gridCol w="321168">
                  <a:extLst>
                    <a:ext uri="{9D8B030D-6E8A-4147-A177-3AD203B41FA5}">
                      <a16:colId xmlns:a16="http://schemas.microsoft.com/office/drawing/2014/main" val="20013"/>
                    </a:ext>
                  </a:extLst>
                </a:gridCol>
                <a:gridCol w="189781">
                  <a:extLst>
                    <a:ext uri="{9D8B030D-6E8A-4147-A177-3AD203B41FA5}">
                      <a16:colId xmlns:a16="http://schemas.microsoft.com/office/drawing/2014/main" val="20014"/>
                    </a:ext>
                  </a:extLst>
                </a:gridCol>
                <a:gridCol w="233576">
                  <a:extLst>
                    <a:ext uri="{9D8B030D-6E8A-4147-A177-3AD203B41FA5}">
                      <a16:colId xmlns:a16="http://schemas.microsoft.com/office/drawing/2014/main" val="20015"/>
                    </a:ext>
                  </a:extLst>
                </a:gridCol>
                <a:gridCol w="218978">
                  <a:extLst>
                    <a:ext uri="{9D8B030D-6E8A-4147-A177-3AD203B41FA5}">
                      <a16:colId xmlns:a16="http://schemas.microsoft.com/office/drawing/2014/main" val="20016"/>
                    </a:ext>
                  </a:extLst>
                </a:gridCol>
                <a:gridCol w="233576">
                  <a:extLst>
                    <a:ext uri="{9D8B030D-6E8A-4147-A177-3AD203B41FA5}">
                      <a16:colId xmlns:a16="http://schemas.microsoft.com/office/drawing/2014/main" val="20017"/>
                    </a:ext>
                  </a:extLst>
                </a:gridCol>
                <a:gridCol w="204380">
                  <a:extLst>
                    <a:ext uri="{9D8B030D-6E8A-4147-A177-3AD203B41FA5}">
                      <a16:colId xmlns:a16="http://schemas.microsoft.com/office/drawing/2014/main" val="20018"/>
                    </a:ext>
                  </a:extLst>
                </a:gridCol>
                <a:gridCol w="233576">
                  <a:extLst>
                    <a:ext uri="{9D8B030D-6E8A-4147-A177-3AD203B41FA5}">
                      <a16:colId xmlns:a16="http://schemas.microsoft.com/office/drawing/2014/main" val="20019"/>
                    </a:ext>
                  </a:extLst>
                </a:gridCol>
                <a:gridCol w="204380">
                  <a:extLst>
                    <a:ext uri="{9D8B030D-6E8A-4147-A177-3AD203B41FA5}">
                      <a16:colId xmlns:a16="http://schemas.microsoft.com/office/drawing/2014/main" val="20020"/>
                    </a:ext>
                  </a:extLst>
                </a:gridCol>
                <a:gridCol w="248175">
                  <a:extLst>
                    <a:ext uri="{9D8B030D-6E8A-4147-A177-3AD203B41FA5}">
                      <a16:colId xmlns:a16="http://schemas.microsoft.com/office/drawing/2014/main" val="20021"/>
                    </a:ext>
                  </a:extLst>
                </a:gridCol>
                <a:gridCol w="204380">
                  <a:extLst>
                    <a:ext uri="{9D8B030D-6E8A-4147-A177-3AD203B41FA5}">
                      <a16:colId xmlns:a16="http://schemas.microsoft.com/office/drawing/2014/main" val="20022"/>
                    </a:ext>
                  </a:extLst>
                </a:gridCol>
                <a:gridCol w="204380">
                  <a:extLst>
                    <a:ext uri="{9D8B030D-6E8A-4147-A177-3AD203B41FA5}">
                      <a16:colId xmlns:a16="http://schemas.microsoft.com/office/drawing/2014/main" val="20023"/>
                    </a:ext>
                  </a:extLst>
                </a:gridCol>
                <a:gridCol w="934308">
                  <a:extLst>
                    <a:ext uri="{9D8B030D-6E8A-4147-A177-3AD203B41FA5}">
                      <a16:colId xmlns:a16="http://schemas.microsoft.com/office/drawing/2014/main" val="20024"/>
                    </a:ext>
                  </a:extLst>
                </a:gridCol>
              </a:tblGrid>
              <a:tr h="272787">
                <a:tc gridSpan="5">
                  <a:txBody>
                    <a:bodyPr/>
                    <a:lstStyle/>
                    <a:p>
                      <a:pPr algn="l">
                        <a:spcAft>
                          <a:spcPts val="0"/>
                        </a:spcAft>
                      </a:pPr>
                      <a:r>
                        <a:rPr lang="en-US" sz="1200" kern="0" dirty="0">
                          <a:effectLst/>
                        </a:rPr>
                        <a:t>1. Family Name </a:t>
                      </a:r>
                      <a:r>
                        <a:rPr lang="zh-CN" sz="1200" kern="0" dirty="0">
                          <a:effectLst/>
                        </a:rPr>
                        <a:t>姓</a:t>
                      </a:r>
                      <a:endParaRPr lang="zh-CN" sz="1050" kern="100" dirty="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0"/>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1"/>
                  </a:ext>
                </a:extLst>
              </a:tr>
              <a:tr h="545574">
                <a:tc gridSpan="13">
                  <a:txBody>
                    <a:bodyPr/>
                    <a:lstStyle/>
                    <a:p>
                      <a:pPr algn="l">
                        <a:spcAft>
                          <a:spcPts val="0"/>
                        </a:spcAft>
                      </a:pPr>
                      <a:r>
                        <a:rPr lang="en-US" sz="1200" kern="0" dirty="0">
                          <a:effectLst/>
                        </a:rPr>
                        <a:t>2. First </a:t>
                      </a:r>
                      <a:r>
                        <a:rPr lang="en-US" sz="1200" kern="0">
                          <a:effectLst/>
                        </a:rPr>
                        <a:t>(Given</a:t>
                      </a:r>
                      <a:r>
                        <a:rPr lang="en-US" sz="1200" kern="0" dirty="0">
                          <a:effectLst/>
                        </a:rPr>
                        <a:t>) Name </a:t>
                      </a:r>
                      <a:r>
                        <a:rPr lang="zh-CN" sz="1200" kern="0" dirty="0">
                          <a:effectLst/>
                        </a:rPr>
                        <a:t>名</a:t>
                      </a:r>
                      <a:endParaRPr lang="zh-CN" sz="1050" kern="100" dirty="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2">
                  <a:txBody>
                    <a:bodyPr/>
                    <a:lstStyle/>
                    <a:p>
                      <a:pPr algn="l">
                        <a:spcAft>
                          <a:spcPts val="0"/>
                        </a:spcAft>
                      </a:pPr>
                      <a:r>
                        <a:rPr lang="en-US" sz="1200" kern="0">
                          <a:effectLst/>
                        </a:rPr>
                        <a:t>3. Birth Date (day/mo/yr)</a:t>
                      </a:r>
                      <a:endParaRPr lang="zh-CN" sz="1050" kern="100">
                        <a:effectLst/>
                      </a:endParaRPr>
                    </a:p>
                    <a:p>
                      <a:pPr algn="l">
                        <a:spcAft>
                          <a:spcPts val="0"/>
                        </a:spcAft>
                      </a:pPr>
                      <a:r>
                        <a:rPr lang="zh-CN" sz="1200" kern="0">
                          <a:effectLst/>
                        </a:rPr>
                        <a:t>出生日期（日</a:t>
                      </a:r>
                      <a:r>
                        <a:rPr lang="en-US" sz="1200" kern="0">
                          <a:effectLst/>
                        </a:rPr>
                        <a:t>/</a:t>
                      </a:r>
                      <a:r>
                        <a:rPr lang="zh-CN" sz="1200" kern="0">
                          <a:effectLst/>
                        </a:rPr>
                        <a:t>月</a:t>
                      </a:r>
                      <a:r>
                        <a:rPr lang="en-US" sz="1200" kern="0">
                          <a:effectLst/>
                        </a:rPr>
                        <a:t>/</a:t>
                      </a:r>
                      <a:r>
                        <a:rPr lang="zh-CN" sz="1200" kern="0">
                          <a:effectLst/>
                        </a:rPr>
                        <a:t>年）</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3"/>
                  </a:ext>
                </a:extLst>
              </a:tr>
              <a:tr h="545574">
                <a:tc gridSpan="13">
                  <a:txBody>
                    <a:bodyPr/>
                    <a:lstStyle/>
                    <a:p>
                      <a:pPr algn="l">
                        <a:spcAft>
                          <a:spcPts val="0"/>
                        </a:spcAft>
                      </a:pPr>
                      <a:r>
                        <a:rPr lang="en-US" sz="1200" kern="0">
                          <a:effectLst/>
                        </a:rPr>
                        <a:t>4. Country of Citizenship </a:t>
                      </a:r>
                      <a:r>
                        <a:rPr lang="zh-CN" sz="1200" kern="0">
                          <a:effectLst/>
                        </a:rPr>
                        <a:t>国籍</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2">
                  <a:txBody>
                    <a:bodyPr/>
                    <a:lstStyle/>
                    <a:p>
                      <a:pPr algn="l">
                        <a:spcAft>
                          <a:spcPts val="0"/>
                        </a:spcAft>
                      </a:pPr>
                      <a:r>
                        <a:rPr lang="en-US" sz="1200" kern="0">
                          <a:effectLst/>
                        </a:rPr>
                        <a:t>5.Sex (Male or Female)</a:t>
                      </a:r>
                      <a:endParaRPr lang="zh-CN" sz="1050" kern="100">
                        <a:effectLst/>
                      </a:endParaRPr>
                    </a:p>
                    <a:p>
                      <a:pPr algn="l">
                        <a:spcAft>
                          <a:spcPts val="0"/>
                        </a:spcAft>
                      </a:pPr>
                      <a:r>
                        <a:rPr lang="zh-CN" sz="1200" kern="0">
                          <a:effectLst/>
                        </a:rPr>
                        <a:t>性别（男或女）</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4"/>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5"/>
                  </a:ext>
                </a:extLst>
              </a:tr>
              <a:tr h="545574">
                <a:tc gridSpan="11">
                  <a:txBody>
                    <a:bodyPr/>
                    <a:lstStyle/>
                    <a:p>
                      <a:pPr algn="l">
                        <a:spcAft>
                          <a:spcPts val="0"/>
                        </a:spcAft>
                      </a:pPr>
                      <a:r>
                        <a:rPr lang="en-US" sz="1200" kern="0">
                          <a:effectLst/>
                        </a:rPr>
                        <a:t>6.Passport Number </a:t>
                      </a:r>
                      <a:r>
                        <a:rPr lang="zh-CN" sz="1200" kern="0">
                          <a:effectLst/>
                        </a:rPr>
                        <a:t>护照号</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12">
                  <a:txBody>
                    <a:bodyPr/>
                    <a:lstStyle/>
                    <a:p>
                      <a:pPr algn="l">
                        <a:spcAft>
                          <a:spcPts val="0"/>
                        </a:spcAft>
                      </a:pPr>
                      <a:r>
                        <a:rPr lang="en-US" sz="1200" kern="0">
                          <a:effectLst/>
                        </a:rPr>
                        <a:t>7.Airline and Flight Number</a:t>
                      </a:r>
                      <a:endParaRPr lang="zh-CN" sz="1050" kern="100">
                        <a:effectLst/>
                      </a:endParaRPr>
                    </a:p>
                    <a:p>
                      <a:pPr algn="l">
                        <a:spcAft>
                          <a:spcPts val="0"/>
                        </a:spcAft>
                      </a:pPr>
                      <a:r>
                        <a:rPr lang="zh-CN" sz="1200" kern="0">
                          <a:effectLst/>
                        </a:rPr>
                        <a:t>航班号</a:t>
                      </a:r>
                      <a:r>
                        <a:rPr lang="en-US" sz="1200" kern="0">
                          <a:effectLst/>
                        </a:rPr>
                        <a:t>NumberHANG</a:t>
                      </a:r>
                      <a:r>
                        <a:rPr lang="zh-CN" sz="1200" kern="0">
                          <a:effectLst/>
                        </a:rPr>
                        <a:t>航班号</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extLst>
                  <a:ext uri="{0D108BD9-81ED-4DB2-BD59-A6C34878D82A}">
                    <a16:rowId xmlns:a16="http://schemas.microsoft.com/office/drawing/2014/main" val="10007"/>
                  </a:ext>
                </a:extLst>
              </a:tr>
              <a:tr h="272787">
                <a:tc gridSpan="10">
                  <a:txBody>
                    <a:bodyPr/>
                    <a:lstStyle/>
                    <a:p>
                      <a:pPr algn="l">
                        <a:spcAft>
                          <a:spcPts val="0"/>
                        </a:spcAft>
                      </a:pPr>
                      <a:r>
                        <a:rPr lang="en-US" sz="1200" kern="0">
                          <a:effectLst/>
                        </a:rPr>
                        <a:t>8.Country Where You Live</a:t>
                      </a:r>
                      <a:r>
                        <a:rPr lang="zh-CN" sz="1200" kern="0">
                          <a:effectLst/>
                        </a:rPr>
                        <a:t>居住的国家</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5">
                  <a:txBody>
                    <a:bodyPr/>
                    <a:lstStyle/>
                    <a:p>
                      <a:pPr algn="l">
                        <a:spcAft>
                          <a:spcPts val="0"/>
                        </a:spcAft>
                      </a:pPr>
                      <a:r>
                        <a:rPr lang="en-US" sz="1200" kern="0">
                          <a:effectLst/>
                        </a:rPr>
                        <a:t>9.City Where You Boarded</a:t>
                      </a:r>
                      <a:r>
                        <a:rPr lang="zh-CN" sz="1200" kern="0">
                          <a:effectLst/>
                        </a:rPr>
                        <a:t>居住的城市</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8"/>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9"/>
                  </a:ext>
                </a:extLst>
              </a:tr>
              <a:tr h="545574">
                <a:tc gridSpan="13">
                  <a:txBody>
                    <a:bodyPr/>
                    <a:lstStyle/>
                    <a:p>
                      <a:pPr algn="l">
                        <a:spcAft>
                          <a:spcPts val="0"/>
                        </a:spcAft>
                      </a:pPr>
                      <a:r>
                        <a:rPr lang="en-US" sz="1200" kern="0">
                          <a:effectLst/>
                        </a:rPr>
                        <a:t>10.City Where Visa Was Issued</a:t>
                      </a:r>
                      <a:r>
                        <a:rPr lang="zh-CN" sz="1200" kern="0">
                          <a:effectLst/>
                        </a:rPr>
                        <a:t>获得签证的城市</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2">
                  <a:txBody>
                    <a:bodyPr/>
                    <a:lstStyle/>
                    <a:p>
                      <a:pPr algn="l">
                        <a:spcAft>
                          <a:spcPts val="0"/>
                        </a:spcAft>
                      </a:pPr>
                      <a:r>
                        <a:rPr lang="en-US" sz="1200" kern="0">
                          <a:effectLst/>
                        </a:rPr>
                        <a:t>11.Date Issued (day/mo/yr)</a:t>
                      </a:r>
                      <a:endParaRPr lang="zh-CN" sz="1050" kern="100">
                        <a:effectLst/>
                      </a:endParaRPr>
                    </a:p>
                    <a:p>
                      <a:pPr algn="l">
                        <a:spcAft>
                          <a:spcPts val="0"/>
                        </a:spcAft>
                      </a:pPr>
                      <a:r>
                        <a:rPr lang="zh-CN" sz="1200" kern="0">
                          <a:effectLst/>
                        </a:rPr>
                        <a:t>签证日期（日</a:t>
                      </a:r>
                      <a:r>
                        <a:rPr lang="en-US" sz="1200" kern="0">
                          <a:effectLst/>
                        </a:rPr>
                        <a:t>/</a:t>
                      </a:r>
                      <a:r>
                        <a:rPr lang="zh-CN" sz="1200" kern="0">
                          <a:effectLst/>
                        </a:rPr>
                        <a:t>月</a:t>
                      </a:r>
                      <a:r>
                        <a:rPr lang="en-US" sz="1200" kern="0">
                          <a:effectLst/>
                        </a:rPr>
                        <a:t>/</a:t>
                      </a:r>
                      <a:r>
                        <a:rPr lang="zh-CN" sz="1200" kern="0">
                          <a:effectLst/>
                        </a:rPr>
                        <a:t>年）</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0"/>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11"/>
                  </a:ext>
                </a:extLst>
              </a:tr>
              <a:tr h="272787">
                <a:tc gridSpan="25">
                  <a:txBody>
                    <a:bodyPr/>
                    <a:lstStyle/>
                    <a:p>
                      <a:pPr algn="l">
                        <a:spcAft>
                          <a:spcPts val="0"/>
                        </a:spcAft>
                      </a:pPr>
                      <a:r>
                        <a:rPr lang="en-US" sz="1200" kern="0">
                          <a:effectLst/>
                        </a:rPr>
                        <a:t>12.Address While in the United States (Number and Street)</a:t>
                      </a:r>
                      <a:r>
                        <a:rPr lang="zh-CN" sz="1200" kern="0">
                          <a:effectLst/>
                        </a:rPr>
                        <a:t>在美地址（含街道和门牌号）</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2"/>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13"/>
                  </a:ext>
                </a:extLst>
              </a:tr>
              <a:tr h="272787">
                <a:tc gridSpan="25">
                  <a:txBody>
                    <a:bodyPr/>
                    <a:lstStyle/>
                    <a:p>
                      <a:pPr algn="l">
                        <a:spcAft>
                          <a:spcPts val="0"/>
                        </a:spcAft>
                      </a:pPr>
                      <a:r>
                        <a:rPr lang="en-US" sz="1200" kern="0">
                          <a:effectLst/>
                        </a:rPr>
                        <a:t>13.City and State</a:t>
                      </a:r>
                      <a:r>
                        <a:rPr lang="zh-CN" sz="1200" kern="0">
                          <a:effectLst/>
                        </a:rPr>
                        <a:t>（上述地址所在）城市和州</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14"/>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15"/>
                  </a:ext>
                </a:extLst>
              </a:tr>
              <a:tr h="272787">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0" marR="0" marT="0" marB="0" anchor="ctr"/>
                </a:tc>
                <a:extLst>
                  <a:ext uri="{0D108BD9-81ED-4DB2-BD59-A6C34878D82A}">
                    <a16:rowId xmlns:a16="http://schemas.microsoft.com/office/drawing/2014/main" val="10016"/>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6000" b="1" dirty="0"/>
              <a:t>Departure Card</a:t>
            </a:r>
            <a:endParaRPr lang="zh-CN" altLang="en-US" sz="6000" b="1" dirty="0"/>
          </a:p>
        </p:txBody>
      </p:sp>
      <p:graphicFrame>
        <p:nvGraphicFramePr>
          <p:cNvPr id="4" name="内容占位符 3"/>
          <p:cNvGraphicFramePr>
            <a:graphicFrameLocks noGrp="1"/>
          </p:cNvGraphicFramePr>
          <p:nvPr>
            <p:ph idx="1"/>
          </p:nvPr>
        </p:nvGraphicFramePr>
        <p:xfrm>
          <a:off x="107504" y="2060848"/>
          <a:ext cx="9036496" cy="3456383"/>
        </p:xfrm>
        <a:graphic>
          <a:graphicData uri="http://schemas.openxmlformats.org/drawingml/2006/table">
            <a:tbl>
              <a:tblPr firstRow="1" firstCol="1" bandRow="1">
                <a:tableStyleId>{5C22544A-7EE6-4342-B048-85BDC9FD1C3A}</a:tableStyleId>
              </a:tblPr>
              <a:tblGrid>
                <a:gridCol w="451072">
                  <a:extLst>
                    <a:ext uri="{9D8B030D-6E8A-4147-A177-3AD203B41FA5}">
                      <a16:colId xmlns:a16="http://schemas.microsoft.com/office/drawing/2014/main" val="20000"/>
                    </a:ext>
                  </a:extLst>
                </a:gridCol>
                <a:gridCol w="466107">
                  <a:extLst>
                    <a:ext uri="{9D8B030D-6E8A-4147-A177-3AD203B41FA5}">
                      <a16:colId xmlns:a16="http://schemas.microsoft.com/office/drawing/2014/main" val="20001"/>
                    </a:ext>
                  </a:extLst>
                </a:gridCol>
                <a:gridCol w="466107">
                  <a:extLst>
                    <a:ext uri="{9D8B030D-6E8A-4147-A177-3AD203B41FA5}">
                      <a16:colId xmlns:a16="http://schemas.microsoft.com/office/drawing/2014/main" val="20002"/>
                    </a:ext>
                  </a:extLst>
                </a:gridCol>
                <a:gridCol w="466107">
                  <a:extLst>
                    <a:ext uri="{9D8B030D-6E8A-4147-A177-3AD203B41FA5}">
                      <a16:colId xmlns:a16="http://schemas.microsoft.com/office/drawing/2014/main" val="20003"/>
                    </a:ext>
                  </a:extLst>
                </a:gridCol>
                <a:gridCol w="390929">
                  <a:extLst>
                    <a:ext uri="{9D8B030D-6E8A-4147-A177-3AD203B41FA5}">
                      <a16:colId xmlns:a16="http://schemas.microsoft.com/office/drawing/2014/main" val="20004"/>
                    </a:ext>
                  </a:extLst>
                </a:gridCol>
                <a:gridCol w="135322">
                  <a:extLst>
                    <a:ext uri="{9D8B030D-6E8A-4147-A177-3AD203B41FA5}">
                      <a16:colId xmlns:a16="http://schemas.microsoft.com/office/drawing/2014/main" val="20005"/>
                    </a:ext>
                  </a:extLst>
                </a:gridCol>
                <a:gridCol w="390929">
                  <a:extLst>
                    <a:ext uri="{9D8B030D-6E8A-4147-A177-3AD203B41FA5}">
                      <a16:colId xmlns:a16="http://schemas.microsoft.com/office/drawing/2014/main" val="20006"/>
                    </a:ext>
                  </a:extLst>
                </a:gridCol>
                <a:gridCol w="135322">
                  <a:extLst>
                    <a:ext uri="{9D8B030D-6E8A-4147-A177-3AD203B41FA5}">
                      <a16:colId xmlns:a16="http://schemas.microsoft.com/office/drawing/2014/main" val="20007"/>
                    </a:ext>
                  </a:extLst>
                </a:gridCol>
                <a:gridCol w="345824">
                  <a:extLst>
                    <a:ext uri="{9D8B030D-6E8A-4147-A177-3AD203B41FA5}">
                      <a16:colId xmlns:a16="http://schemas.microsoft.com/office/drawing/2014/main" val="20008"/>
                    </a:ext>
                  </a:extLst>
                </a:gridCol>
                <a:gridCol w="120286">
                  <a:extLst>
                    <a:ext uri="{9D8B030D-6E8A-4147-A177-3AD203B41FA5}">
                      <a16:colId xmlns:a16="http://schemas.microsoft.com/office/drawing/2014/main" val="20009"/>
                    </a:ext>
                  </a:extLst>
                </a:gridCol>
                <a:gridCol w="345824">
                  <a:extLst>
                    <a:ext uri="{9D8B030D-6E8A-4147-A177-3AD203B41FA5}">
                      <a16:colId xmlns:a16="http://schemas.microsoft.com/office/drawing/2014/main" val="20010"/>
                    </a:ext>
                  </a:extLst>
                </a:gridCol>
                <a:gridCol w="120286">
                  <a:extLst>
                    <a:ext uri="{9D8B030D-6E8A-4147-A177-3AD203B41FA5}">
                      <a16:colId xmlns:a16="http://schemas.microsoft.com/office/drawing/2014/main" val="20011"/>
                    </a:ext>
                  </a:extLst>
                </a:gridCol>
                <a:gridCol w="345824">
                  <a:extLst>
                    <a:ext uri="{9D8B030D-6E8A-4147-A177-3AD203B41FA5}">
                      <a16:colId xmlns:a16="http://schemas.microsoft.com/office/drawing/2014/main" val="20012"/>
                    </a:ext>
                  </a:extLst>
                </a:gridCol>
                <a:gridCol w="120286">
                  <a:extLst>
                    <a:ext uri="{9D8B030D-6E8A-4147-A177-3AD203B41FA5}">
                      <a16:colId xmlns:a16="http://schemas.microsoft.com/office/drawing/2014/main" val="20013"/>
                    </a:ext>
                  </a:extLst>
                </a:gridCol>
                <a:gridCol w="345824">
                  <a:extLst>
                    <a:ext uri="{9D8B030D-6E8A-4147-A177-3AD203B41FA5}">
                      <a16:colId xmlns:a16="http://schemas.microsoft.com/office/drawing/2014/main" val="20014"/>
                    </a:ext>
                  </a:extLst>
                </a:gridCol>
                <a:gridCol w="120286">
                  <a:extLst>
                    <a:ext uri="{9D8B030D-6E8A-4147-A177-3AD203B41FA5}">
                      <a16:colId xmlns:a16="http://schemas.microsoft.com/office/drawing/2014/main" val="20015"/>
                    </a:ext>
                  </a:extLst>
                </a:gridCol>
                <a:gridCol w="345824">
                  <a:extLst>
                    <a:ext uri="{9D8B030D-6E8A-4147-A177-3AD203B41FA5}">
                      <a16:colId xmlns:a16="http://schemas.microsoft.com/office/drawing/2014/main" val="20016"/>
                    </a:ext>
                  </a:extLst>
                </a:gridCol>
                <a:gridCol w="120286">
                  <a:extLst>
                    <a:ext uri="{9D8B030D-6E8A-4147-A177-3AD203B41FA5}">
                      <a16:colId xmlns:a16="http://schemas.microsoft.com/office/drawing/2014/main" val="20017"/>
                    </a:ext>
                  </a:extLst>
                </a:gridCol>
                <a:gridCol w="375893">
                  <a:extLst>
                    <a:ext uri="{9D8B030D-6E8A-4147-A177-3AD203B41FA5}">
                      <a16:colId xmlns:a16="http://schemas.microsoft.com/office/drawing/2014/main" val="20018"/>
                    </a:ext>
                  </a:extLst>
                </a:gridCol>
                <a:gridCol w="105250">
                  <a:extLst>
                    <a:ext uri="{9D8B030D-6E8A-4147-A177-3AD203B41FA5}">
                      <a16:colId xmlns:a16="http://schemas.microsoft.com/office/drawing/2014/main" val="20019"/>
                    </a:ext>
                  </a:extLst>
                </a:gridCol>
                <a:gridCol w="390929">
                  <a:extLst>
                    <a:ext uri="{9D8B030D-6E8A-4147-A177-3AD203B41FA5}">
                      <a16:colId xmlns:a16="http://schemas.microsoft.com/office/drawing/2014/main" val="20020"/>
                    </a:ext>
                  </a:extLst>
                </a:gridCol>
                <a:gridCol w="120286">
                  <a:extLst>
                    <a:ext uri="{9D8B030D-6E8A-4147-A177-3AD203B41FA5}">
                      <a16:colId xmlns:a16="http://schemas.microsoft.com/office/drawing/2014/main" val="20021"/>
                    </a:ext>
                  </a:extLst>
                </a:gridCol>
                <a:gridCol w="345824">
                  <a:extLst>
                    <a:ext uri="{9D8B030D-6E8A-4147-A177-3AD203B41FA5}">
                      <a16:colId xmlns:a16="http://schemas.microsoft.com/office/drawing/2014/main" val="20022"/>
                    </a:ext>
                  </a:extLst>
                </a:gridCol>
                <a:gridCol w="120286">
                  <a:extLst>
                    <a:ext uri="{9D8B030D-6E8A-4147-A177-3AD203B41FA5}">
                      <a16:colId xmlns:a16="http://schemas.microsoft.com/office/drawing/2014/main" val="20023"/>
                    </a:ext>
                  </a:extLst>
                </a:gridCol>
                <a:gridCol w="345824">
                  <a:extLst>
                    <a:ext uri="{9D8B030D-6E8A-4147-A177-3AD203B41FA5}">
                      <a16:colId xmlns:a16="http://schemas.microsoft.com/office/drawing/2014/main" val="20024"/>
                    </a:ext>
                  </a:extLst>
                </a:gridCol>
                <a:gridCol w="120286">
                  <a:extLst>
                    <a:ext uri="{9D8B030D-6E8A-4147-A177-3AD203B41FA5}">
                      <a16:colId xmlns:a16="http://schemas.microsoft.com/office/drawing/2014/main" val="20025"/>
                    </a:ext>
                  </a:extLst>
                </a:gridCol>
                <a:gridCol w="345824">
                  <a:extLst>
                    <a:ext uri="{9D8B030D-6E8A-4147-A177-3AD203B41FA5}">
                      <a16:colId xmlns:a16="http://schemas.microsoft.com/office/drawing/2014/main" val="20026"/>
                    </a:ext>
                  </a:extLst>
                </a:gridCol>
                <a:gridCol w="120286">
                  <a:extLst>
                    <a:ext uri="{9D8B030D-6E8A-4147-A177-3AD203B41FA5}">
                      <a16:colId xmlns:a16="http://schemas.microsoft.com/office/drawing/2014/main" val="20027"/>
                    </a:ext>
                  </a:extLst>
                </a:gridCol>
                <a:gridCol w="345824">
                  <a:extLst>
                    <a:ext uri="{9D8B030D-6E8A-4147-A177-3AD203B41FA5}">
                      <a16:colId xmlns:a16="http://schemas.microsoft.com/office/drawing/2014/main" val="20028"/>
                    </a:ext>
                  </a:extLst>
                </a:gridCol>
                <a:gridCol w="120286">
                  <a:extLst>
                    <a:ext uri="{9D8B030D-6E8A-4147-A177-3AD203B41FA5}">
                      <a16:colId xmlns:a16="http://schemas.microsoft.com/office/drawing/2014/main" val="20029"/>
                    </a:ext>
                  </a:extLst>
                </a:gridCol>
                <a:gridCol w="345824">
                  <a:extLst>
                    <a:ext uri="{9D8B030D-6E8A-4147-A177-3AD203B41FA5}">
                      <a16:colId xmlns:a16="http://schemas.microsoft.com/office/drawing/2014/main" val="20030"/>
                    </a:ext>
                  </a:extLst>
                </a:gridCol>
                <a:gridCol w="120286">
                  <a:extLst>
                    <a:ext uri="{9D8B030D-6E8A-4147-A177-3AD203B41FA5}">
                      <a16:colId xmlns:a16="http://schemas.microsoft.com/office/drawing/2014/main" val="20031"/>
                    </a:ext>
                  </a:extLst>
                </a:gridCol>
                <a:gridCol w="375893">
                  <a:extLst>
                    <a:ext uri="{9D8B030D-6E8A-4147-A177-3AD203B41FA5}">
                      <a16:colId xmlns:a16="http://schemas.microsoft.com/office/drawing/2014/main" val="20032"/>
                    </a:ext>
                  </a:extLst>
                </a:gridCol>
                <a:gridCol w="105250">
                  <a:extLst>
                    <a:ext uri="{9D8B030D-6E8A-4147-A177-3AD203B41FA5}">
                      <a16:colId xmlns:a16="http://schemas.microsoft.com/office/drawing/2014/main" val="20033"/>
                    </a:ext>
                  </a:extLst>
                </a:gridCol>
              </a:tblGrid>
              <a:tr h="432048">
                <a:tc gridSpan="5">
                  <a:txBody>
                    <a:bodyPr/>
                    <a:lstStyle/>
                    <a:p>
                      <a:pPr algn="l">
                        <a:spcAft>
                          <a:spcPts val="0"/>
                        </a:spcAft>
                      </a:pPr>
                      <a:r>
                        <a:rPr lang="en-US" sz="1200" kern="0">
                          <a:effectLst/>
                        </a:rPr>
                        <a:t>1. Family Name </a:t>
                      </a:r>
                      <a:r>
                        <a:rPr lang="zh-CN" sz="1200" kern="0">
                          <a:effectLst/>
                        </a:rPr>
                        <a:t>姓</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extLst>
                  <a:ext uri="{0D108BD9-81ED-4DB2-BD59-A6C34878D82A}">
                    <a16:rowId xmlns:a16="http://schemas.microsoft.com/office/drawing/2014/main" val="10000"/>
                  </a:ext>
                </a:extLst>
              </a:tr>
              <a:tr h="432048">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1"/>
                  </a:ext>
                </a:extLst>
              </a:tr>
              <a:tr h="864095">
                <a:tc gridSpan="21">
                  <a:txBody>
                    <a:bodyPr/>
                    <a:lstStyle/>
                    <a:p>
                      <a:pPr algn="l">
                        <a:spcAft>
                          <a:spcPts val="0"/>
                        </a:spcAft>
                      </a:pPr>
                      <a:r>
                        <a:rPr lang="en-US" sz="1200" kern="0">
                          <a:effectLst/>
                        </a:rPr>
                        <a:t>2. First (Gicen) Name </a:t>
                      </a:r>
                      <a:r>
                        <a:rPr lang="zh-CN" sz="1200" kern="0">
                          <a:effectLst/>
                        </a:rPr>
                        <a:t>名</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2">
                  <a:txBody>
                    <a:bodyPr/>
                    <a:lstStyle/>
                    <a:p>
                      <a:pPr algn="l">
                        <a:spcAft>
                          <a:spcPts val="0"/>
                        </a:spcAft>
                      </a:pPr>
                      <a:r>
                        <a:rPr lang="en-US" sz="1200" kern="0">
                          <a:effectLst/>
                        </a:rPr>
                        <a:t>3. Birth Date (day/mo/yr)</a:t>
                      </a:r>
                      <a:endParaRPr lang="zh-CN" sz="1050" kern="100">
                        <a:effectLst/>
                      </a:endParaRPr>
                    </a:p>
                    <a:p>
                      <a:pPr algn="l">
                        <a:spcAft>
                          <a:spcPts val="0"/>
                        </a:spcAft>
                      </a:pPr>
                      <a:r>
                        <a:rPr lang="zh-CN" sz="1200" kern="0">
                          <a:effectLst/>
                        </a:rPr>
                        <a:t>出生日期（日</a:t>
                      </a:r>
                      <a:r>
                        <a:rPr lang="en-US" sz="1200" kern="0">
                          <a:effectLst/>
                        </a:rPr>
                        <a:t>/</a:t>
                      </a:r>
                      <a:r>
                        <a:rPr lang="zh-CN" sz="1200" kern="0">
                          <a:effectLst/>
                        </a:rPr>
                        <a:t>月</a:t>
                      </a:r>
                      <a:r>
                        <a:rPr lang="en-US" sz="1200" kern="0">
                          <a:effectLst/>
                        </a:rPr>
                        <a:t>/</a:t>
                      </a:r>
                      <a:r>
                        <a:rPr lang="zh-CN" sz="1200" kern="0">
                          <a:effectLst/>
                        </a:rPr>
                        <a:t>年）</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extLst>
                  <a:ext uri="{0D108BD9-81ED-4DB2-BD59-A6C34878D82A}">
                    <a16:rowId xmlns:a16="http://schemas.microsoft.com/office/drawing/2014/main" val="10002"/>
                  </a:ext>
                </a:extLst>
              </a:tr>
              <a:tr h="432048">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3">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extLst>
                  <a:ext uri="{0D108BD9-81ED-4DB2-BD59-A6C34878D82A}">
                    <a16:rowId xmlns:a16="http://schemas.microsoft.com/office/drawing/2014/main" val="10003"/>
                  </a:ext>
                </a:extLst>
              </a:tr>
              <a:tr h="432048">
                <a:tc gridSpan="21">
                  <a:txBody>
                    <a:bodyPr/>
                    <a:lstStyle/>
                    <a:p>
                      <a:pPr algn="l">
                        <a:spcAft>
                          <a:spcPts val="0"/>
                        </a:spcAft>
                      </a:pPr>
                      <a:r>
                        <a:rPr lang="en-US" sz="1200" kern="0">
                          <a:effectLst/>
                        </a:rPr>
                        <a:t>4. Country of Citizenship </a:t>
                      </a:r>
                      <a:r>
                        <a:rPr lang="zh-CN" sz="1200" kern="0">
                          <a:effectLst/>
                        </a:rPr>
                        <a:t>国籍</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1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extLst>
                  <a:ext uri="{0D108BD9-81ED-4DB2-BD59-A6C34878D82A}">
                    <a16:rowId xmlns:a16="http://schemas.microsoft.com/office/drawing/2014/main" val="10004"/>
                  </a:ext>
                </a:extLst>
              </a:tr>
              <a:tr h="432048">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tc>
                <a:tc hMerge="1">
                  <a:txBody>
                    <a:bodyPr/>
                    <a:lstStyle/>
                    <a:p>
                      <a:endParaRPr lang="zh-CN"/>
                    </a:p>
                  </a:txBody>
                  <a:tcPr/>
                </a:tc>
                <a:tc gridSpan="12">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5"/>
                  </a:ext>
                </a:extLst>
              </a:tr>
              <a:tr h="432048">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a:effectLst/>
                        </a:rPr>
                        <a:t> </a:t>
                      </a:r>
                      <a:endParaRPr lang="zh-CN" sz="105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l">
                        <a:spcAft>
                          <a:spcPts val="0"/>
                        </a:spcAft>
                      </a:pPr>
                      <a:r>
                        <a:rPr lang="en-US" sz="1200" kern="0" dirty="0">
                          <a:effectLst/>
                        </a:rPr>
                        <a:t> </a:t>
                      </a:r>
                      <a:endParaRPr lang="zh-CN" sz="1050" kern="100" dirty="0">
                        <a:effectLst/>
                        <a:latin typeface="Calibri" panose="020F0502020204030204"/>
                        <a:ea typeface="宋体" panose="02010600030101010101" pitchFamily="2" charset="-122"/>
                        <a:cs typeface="Times New Roman" panose="02020603050405020304"/>
                      </a:endParaRPr>
                    </a:p>
                  </a:txBody>
                  <a:tcPr marL="0" marR="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6000" b="1" dirty="0">
                <a:hlinkClick r:id="rId2" action="ppaction://hlinkfile"/>
              </a:rPr>
              <a:t>Arrival Card and Customs Declaration</a:t>
            </a:r>
            <a:endParaRPr lang="zh-CN" altLang="en-US" sz="6000" b="1" dirty="0"/>
          </a:p>
        </p:txBody>
      </p:sp>
      <p:sp>
        <p:nvSpPr>
          <p:cNvPr id="5" name="内容占位符 4"/>
          <p:cNvSpPr>
            <a:spLocks noGrp="1"/>
          </p:cNvSpPr>
          <p:nvPr>
            <p:ph idx="1"/>
          </p:nvPr>
        </p:nvSpPr>
        <p:spPr/>
        <p:txBody>
          <a:bodyPr/>
          <a:lstStyle/>
          <a:p>
            <a:r>
              <a:rPr lang="zh-CN" alt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t>
            </a:r>
          </a:p>
        </p:txBody>
      </p:sp>
      <p:sp>
        <p:nvSpPr>
          <p:cNvPr id="3" name="内容占位符 2"/>
          <p:cNvSpPr>
            <a:spLocks noGrp="1"/>
          </p:cNvSpPr>
          <p:nvPr>
            <p:ph idx="1"/>
          </p:nvPr>
        </p:nvSpPr>
        <p:spPr/>
        <p:txBody>
          <a:bodyPr/>
          <a:lstStyle/>
          <a:p>
            <a:r>
              <a:rPr lang="en-US" altLang="zh-CN" dirty="0">
                <a:hlinkClick r:id="rId2" action="ppaction://hlinkfile"/>
              </a:rPr>
              <a:t>Arrival card of some other countries</a:t>
            </a:r>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6000" b="1"/>
              <a:t>Groupwork</a:t>
            </a:r>
          </a:p>
        </p:txBody>
      </p:sp>
      <p:sp>
        <p:nvSpPr>
          <p:cNvPr id="3" name="内容占位符 2"/>
          <p:cNvSpPr>
            <a:spLocks noGrp="1"/>
          </p:cNvSpPr>
          <p:nvPr>
            <p:ph idx="1"/>
          </p:nvPr>
        </p:nvSpPr>
        <p:spPr/>
        <p:txBody>
          <a:bodyPr>
            <a:normAutofit lnSpcReduction="10000"/>
          </a:bodyPr>
          <a:lstStyle/>
          <a:p>
            <a:r>
              <a:rPr lang="en-US" altLang="zh-CN" sz="3600" b="1"/>
              <a:t>Pick a destination.</a:t>
            </a:r>
          </a:p>
          <a:p>
            <a:r>
              <a:rPr lang="en-US" altLang="zh-CN" sz="3600" b="1"/>
              <a:t>Write an itinerary.</a:t>
            </a:r>
          </a:p>
          <a:p>
            <a:r>
              <a:rPr lang="en-US" altLang="zh-CN" sz="3600" b="1">
                <a:sym typeface="+mn-ea"/>
              </a:rPr>
              <a:t>Make up your travel story to p</a:t>
            </a:r>
            <a:r>
              <a:rPr lang="en-US" altLang="zh-CN" sz="3600" b="1"/>
              <a:t>rovide more  information, e.g. </a:t>
            </a:r>
            <a:r>
              <a:rPr lang="en-US" altLang="zh-CN" sz="3600" b="1">
                <a:sym typeface="+mn-ea"/>
              </a:rPr>
              <a:t>passport etc.</a:t>
            </a:r>
            <a:endParaRPr lang="en-US" altLang="zh-CN" sz="3600" b="1"/>
          </a:p>
          <a:p>
            <a:r>
              <a:rPr lang="en-US" altLang="zh-CN" sz="3600" b="1"/>
              <a:t>Exchange your stories and fill in the forms.</a:t>
            </a:r>
          </a:p>
          <a:p>
            <a:endParaRPr lang="en-US" altLang="zh-CN" sz="36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6FCF5-6146-8ACF-09BB-151BD28AE8DB}"/>
              </a:ext>
            </a:extLst>
          </p:cNvPr>
          <p:cNvSpPr>
            <a:spLocks noGrp="1"/>
          </p:cNvSpPr>
          <p:nvPr>
            <p:ph type="title"/>
          </p:nvPr>
        </p:nvSpPr>
        <p:spPr/>
        <p:txBody>
          <a:bodyPr>
            <a:normAutofit/>
          </a:bodyPr>
          <a:lstStyle/>
          <a:p>
            <a:r>
              <a:rPr lang="en-US" altLang="zh-CN" sz="4950" b="1" kern="100" dirty="0">
                <a:solidFill>
                  <a:schemeClr val="accent1"/>
                </a:solidFill>
                <a:latin typeface="Times New Roman" panose="02020603050405020304" pitchFamily="18" charset="0"/>
                <a:ea typeface="宋体" panose="02010600030101010101" pitchFamily="2" charset="-122"/>
              </a:rPr>
              <a:t>Reasons:</a:t>
            </a:r>
            <a:endParaRPr lang="zh-CN" altLang="en-US" sz="4950" b="1" dirty="0">
              <a:solidFill>
                <a:schemeClr val="accent1"/>
              </a:solidFill>
            </a:endParaRPr>
          </a:p>
        </p:txBody>
      </p:sp>
      <p:sp>
        <p:nvSpPr>
          <p:cNvPr id="3" name="内容占位符 2">
            <a:extLst>
              <a:ext uri="{FF2B5EF4-FFF2-40B4-BE49-F238E27FC236}">
                <a16:creationId xmlns:a16="http://schemas.microsoft.com/office/drawing/2014/main" id="{95A8C48C-1214-D15A-16A8-C0217D82C3AA}"/>
              </a:ext>
            </a:extLst>
          </p:cNvPr>
          <p:cNvSpPr>
            <a:spLocks noGrp="1"/>
          </p:cNvSpPr>
          <p:nvPr>
            <p:ph idx="1"/>
          </p:nvPr>
        </p:nvSpPr>
        <p:spPr>
          <a:xfrm>
            <a:off x="375048" y="2125267"/>
            <a:ext cx="8140303" cy="3364706"/>
          </a:xfrm>
        </p:spPr>
        <p:txBody>
          <a:bodyPr>
            <a:normAutofit lnSpcReduction="10000"/>
          </a:bodyPr>
          <a:lstStyle/>
          <a:p>
            <a:pPr indent="266700" algn="just"/>
            <a:r>
              <a:rPr lang="en-US" altLang="zh-CN" sz="3300" kern="100" dirty="0">
                <a:latin typeface="Times New Roman" panose="02020603050405020304" pitchFamily="18" charset="0"/>
                <a:ea typeface="宋体" panose="02010600030101010101" pitchFamily="2" charset="-122"/>
              </a:rPr>
              <a:t>Questions are politer than statements. Imperatives are the least polite.</a:t>
            </a:r>
          </a:p>
          <a:p>
            <a:pPr indent="266700" algn="just"/>
            <a:r>
              <a:rPr lang="en-US" altLang="zh-CN" sz="3300" kern="100" dirty="0">
                <a:latin typeface="Times New Roman" panose="02020603050405020304" pitchFamily="18" charset="0"/>
                <a:ea typeface="宋体" panose="02010600030101010101" pitchFamily="2" charset="-122"/>
              </a:rPr>
              <a:t>The more indirect and euphemistic, the more polite. (The longer the politer.)</a:t>
            </a:r>
          </a:p>
          <a:p>
            <a:pPr indent="266700" algn="just"/>
            <a:r>
              <a:rPr lang="en-US" altLang="zh-CN" sz="3300" kern="100" dirty="0">
                <a:latin typeface="Times New Roman" panose="02020603050405020304" pitchFamily="18" charset="0"/>
                <a:ea typeface="宋体" panose="02010600030101010101" pitchFamily="2" charset="-122"/>
              </a:rPr>
              <a:t>Modal auxiliaries (modal verbs): may/might  </a:t>
            </a:r>
          </a:p>
          <a:p>
            <a:pPr indent="0" algn="just">
              <a:buNone/>
            </a:pPr>
            <a:r>
              <a:rPr lang="en-US" altLang="zh-CN" sz="3300" kern="100" dirty="0">
                <a:latin typeface="Times New Roman" panose="02020603050405020304" pitchFamily="18" charset="0"/>
                <a:ea typeface="宋体" panose="02010600030101010101" pitchFamily="2" charset="-122"/>
              </a:rPr>
              <a:t>                                                        can/ could</a:t>
            </a:r>
          </a:p>
          <a:p>
            <a:pPr indent="0" algn="just">
              <a:buNone/>
            </a:pPr>
            <a:endParaRPr lang="en-US" altLang="zh-CN" sz="2700" dirty="0"/>
          </a:p>
          <a:p>
            <a:pPr indent="266700" algn="just"/>
            <a:endParaRPr lang="zh-CN" altLang="en-US" dirty="0"/>
          </a:p>
        </p:txBody>
      </p:sp>
    </p:spTree>
    <p:extLst>
      <p:ext uri="{BB962C8B-B14F-4D97-AF65-F5344CB8AC3E}">
        <p14:creationId xmlns:p14="http://schemas.microsoft.com/office/powerpoint/2010/main" val="390514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65E75-4544-3077-01A8-981DA870030C}"/>
              </a:ext>
            </a:extLst>
          </p:cNvPr>
          <p:cNvSpPr>
            <a:spLocks noGrp="1"/>
          </p:cNvSpPr>
          <p:nvPr>
            <p:ph type="title"/>
          </p:nvPr>
        </p:nvSpPr>
        <p:spPr/>
        <p:txBody>
          <a:bodyPr>
            <a:normAutofit/>
          </a:bodyPr>
          <a:lstStyle/>
          <a:p>
            <a:r>
              <a:rPr lang="en-US" altLang="zh-CN" sz="4500" b="1" dirty="0">
                <a:solidFill>
                  <a:schemeClr val="accent1"/>
                </a:solidFill>
                <a:latin typeface="Times New Roman" panose="02020603050405020304" pitchFamily="18" charset="0"/>
                <a:cs typeface="Times New Roman" panose="02020603050405020304" pitchFamily="18" charset="0"/>
              </a:rPr>
              <a:t>Ask for help:</a:t>
            </a:r>
            <a:endParaRPr lang="zh-CN" altLang="en-US" sz="4500" b="1" dirty="0">
              <a:solidFill>
                <a:schemeClr val="accent1"/>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AD82945-AFC7-C696-B4C1-DC375AF01C30}"/>
              </a:ext>
            </a:extLst>
          </p:cNvPr>
          <p:cNvSpPr>
            <a:spLocks noGrp="1"/>
          </p:cNvSpPr>
          <p:nvPr>
            <p:ph idx="1"/>
          </p:nvPr>
        </p:nvSpPr>
        <p:spPr>
          <a:xfrm>
            <a:off x="316006" y="2074209"/>
            <a:ext cx="8370794" cy="3926541"/>
          </a:xfrm>
        </p:spPr>
        <p:txBody>
          <a:bodyPr>
            <a:normAutofit fontScale="92500" lnSpcReduction="10000"/>
          </a:bodyPr>
          <a:lstStyle/>
          <a:p>
            <a:pPr indent="266700" algn="just"/>
            <a:r>
              <a:rPr lang="en-US" altLang="zh-CN" sz="3300" kern="100" dirty="0">
                <a:solidFill>
                  <a:schemeClr val="accent2"/>
                </a:solidFill>
                <a:latin typeface="Times New Roman" panose="02020603050405020304" pitchFamily="18" charset="0"/>
                <a:ea typeface="宋体" panose="02010600030101010101" pitchFamily="2" charset="-122"/>
              </a:rPr>
              <a:t>Do me a favor, will you?</a:t>
            </a:r>
            <a:endParaRPr lang="zh-CN" altLang="zh-CN" sz="3300" kern="100" dirty="0">
              <a:solidFill>
                <a:schemeClr val="accent2"/>
              </a:solidFill>
              <a:latin typeface="Times New Roman" panose="02020603050405020304" pitchFamily="18" charset="0"/>
              <a:ea typeface="宋体" panose="02010600030101010101" pitchFamily="2" charset="-122"/>
            </a:endParaRPr>
          </a:p>
          <a:p>
            <a:pPr indent="266700" algn="just"/>
            <a:r>
              <a:rPr lang="en-US" altLang="zh-CN" sz="3300" kern="100" dirty="0">
                <a:solidFill>
                  <a:schemeClr val="accent2"/>
                </a:solidFill>
                <a:latin typeface="Times New Roman" panose="02020603050405020304" pitchFamily="18" charset="0"/>
                <a:ea typeface="宋体" panose="02010600030101010101" pitchFamily="2" charset="-122"/>
              </a:rPr>
              <a:t>Would you do me a favor? </a:t>
            </a:r>
            <a:endParaRPr lang="zh-CN" altLang="zh-CN" sz="3300" kern="100" dirty="0">
              <a:solidFill>
                <a:schemeClr val="accent2"/>
              </a:solidFill>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Would you be so kind as to…?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Could I trouble you to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I wonder if you could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I hope this request will not trouble you too much. </a:t>
            </a:r>
            <a:endParaRPr lang="zh-CN" altLang="zh-CN" sz="3300" kern="100" dirty="0">
              <a:latin typeface="Times New Roman" panose="02020603050405020304" pitchFamily="18" charset="0"/>
              <a:ea typeface="宋体" panose="02010600030101010101" pitchFamily="2" charset="-122"/>
            </a:endParaRPr>
          </a:p>
          <a:p>
            <a:pPr indent="266700" algn="just"/>
            <a:r>
              <a:rPr lang="en-US" altLang="zh-CN" sz="3300" kern="100" dirty="0">
                <a:latin typeface="Times New Roman" panose="02020603050405020304" pitchFamily="18" charset="0"/>
                <a:ea typeface="宋体" panose="02010600030101010101" pitchFamily="2" charset="-122"/>
              </a:rPr>
              <a:t>If it is not too troublesome, could/would you…? </a:t>
            </a:r>
            <a:endParaRPr lang="zh-CN" altLang="zh-CN" sz="3300" kern="100" dirty="0">
              <a:latin typeface="Times New Roman" panose="02020603050405020304" pitchFamily="18" charset="0"/>
              <a:ea typeface="宋体"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79521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65E75-4544-3077-01A8-981DA870030C}"/>
              </a:ext>
            </a:extLst>
          </p:cNvPr>
          <p:cNvSpPr>
            <a:spLocks noGrp="1"/>
          </p:cNvSpPr>
          <p:nvPr>
            <p:ph type="title"/>
          </p:nvPr>
        </p:nvSpPr>
        <p:spPr>
          <a:xfrm>
            <a:off x="628650" y="1131094"/>
            <a:ext cx="7886700" cy="411956"/>
          </a:xfrm>
        </p:spPr>
        <p:txBody>
          <a:bodyPr>
            <a:noAutofit/>
          </a:bodyPr>
          <a:lstStyle/>
          <a:p>
            <a:r>
              <a:rPr lang="en-US" altLang="zh-CN" sz="3000" b="1" dirty="0">
                <a:latin typeface="Times New Roman" panose="02020603050405020304" pitchFamily="18" charset="0"/>
                <a:cs typeface="Times New Roman" panose="02020603050405020304" pitchFamily="18" charset="0"/>
              </a:rPr>
              <a:t>More examples:</a:t>
            </a:r>
            <a:endParaRPr lang="zh-CN" altLang="en-US" sz="30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AD82945-AFC7-C696-B4C1-DC375AF01C30}"/>
              </a:ext>
            </a:extLst>
          </p:cNvPr>
          <p:cNvSpPr>
            <a:spLocks noGrp="1"/>
          </p:cNvSpPr>
          <p:nvPr>
            <p:ph idx="1"/>
          </p:nvPr>
        </p:nvSpPr>
        <p:spPr>
          <a:xfrm>
            <a:off x="282389" y="1810942"/>
            <a:ext cx="8572500" cy="4035167"/>
          </a:xfrm>
        </p:spPr>
        <p:txBody>
          <a:bodyPr>
            <a:normAutofit/>
          </a:bodyPr>
          <a:lstStyle/>
          <a:p>
            <a:pPr indent="266700" algn="just"/>
            <a:r>
              <a:rPr lang="en-US" altLang="zh-CN" sz="3075" kern="100" dirty="0">
                <a:solidFill>
                  <a:srgbClr val="FF0000"/>
                </a:solidFill>
                <a:latin typeface="Times New Roman" panose="02020603050405020304" pitchFamily="18" charset="0"/>
                <a:ea typeface="宋体" panose="02010600030101010101" pitchFamily="2" charset="-122"/>
              </a:rPr>
              <a:t>Let’s go to the bookstore this afternoon.</a:t>
            </a:r>
            <a:endParaRPr lang="zh-CN" altLang="zh-CN" sz="3075" kern="100" dirty="0">
              <a:solidFill>
                <a:srgbClr val="FF0000"/>
              </a:solidFill>
              <a:latin typeface="Times New Roman" panose="02020603050405020304" pitchFamily="18" charset="0"/>
              <a:ea typeface="宋体" panose="02010600030101010101" pitchFamily="2" charset="-122"/>
            </a:endParaRPr>
          </a:p>
          <a:p>
            <a:pPr indent="266700" algn="just"/>
            <a:r>
              <a:rPr lang="en-US" altLang="zh-CN" sz="3075" kern="100" dirty="0">
                <a:solidFill>
                  <a:srgbClr val="FF0000"/>
                </a:solidFill>
                <a:latin typeface="Times New Roman" panose="02020603050405020304" pitchFamily="18" charset="0"/>
                <a:ea typeface="宋体" panose="02010600030101010101" pitchFamily="2" charset="-122"/>
              </a:rPr>
              <a:t>I want to have a look at your book. </a:t>
            </a:r>
          </a:p>
          <a:p>
            <a:pPr indent="266700" algn="just"/>
            <a:r>
              <a:rPr lang="en-US" altLang="zh-CN" sz="3075" kern="100" dirty="0">
                <a:latin typeface="Times New Roman" panose="02020603050405020304" pitchFamily="18" charset="0"/>
                <a:ea typeface="宋体" panose="02010600030101010101" pitchFamily="2" charset="-122"/>
              </a:rPr>
              <a:t>I wish you could… </a:t>
            </a:r>
            <a:endParaRPr lang="zh-CN" altLang="zh-CN" sz="3075" kern="100" dirty="0">
              <a:latin typeface="Times New Roman" panose="02020603050405020304" pitchFamily="18" charset="0"/>
              <a:ea typeface="宋体" panose="02010600030101010101" pitchFamily="2" charset="-122"/>
            </a:endParaRPr>
          </a:p>
          <a:p>
            <a:pPr indent="266700" algn="just"/>
            <a:r>
              <a:rPr lang="en-US" altLang="zh-CN" sz="3075" kern="100" dirty="0">
                <a:latin typeface="Times New Roman" panose="02020603050405020304" pitchFamily="18" charset="0"/>
                <a:ea typeface="宋体" panose="02010600030101010101" pitchFamily="2" charset="-122"/>
              </a:rPr>
              <a:t>I would like to …</a:t>
            </a:r>
            <a:endParaRPr lang="zh-CN" altLang="zh-CN" sz="3075" kern="100" dirty="0">
              <a:latin typeface="Times New Roman" panose="02020603050405020304" pitchFamily="18" charset="0"/>
              <a:ea typeface="宋体" panose="02010600030101010101" pitchFamily="2" charset="-122"/>
            </a:endParaRPr>
          </a:p>
          <a:p>
            <a:pPr indent="266700" algn="just"/>
            <a:r>
              <a:rPr lang="en-US" altLang="zh-CN" sz="3075" kern="100" dirty="0">
                <a:solidFill>
                  <a:schemeClr val="accent1"/>
                </a:solidFill>
                <a:latin typeface="Times New Roman" panose="02020603050405020304" pitchFamily="18" charset="0"/>
                <a:ea typeface="宋体" panose="02010600030101010101" pitchFamily="2" charset="-122"/>
              </a:rPr>
              <a:t>The room is in a mess. We haven’t cleaned it for several days. </a:t>
            </a:r>
            <a:endParaRPr lang="zh-CN" altLang="zh-CN" sz="3075" kern="100" dirty="0">
              <a:solidFill>
                <a:schemeClr val="accent1"/>
              </a:solidFill>
              <a:latin typeface="Times New Roman" panose="02020603050405020304" pitchFamily="18" charset="0"/>
              <a:ea typeface="宋体" panose="02010600030101010101" pitchFamily="2" charset="-122"/>
            </a:endParaRPr>
          </a:p>
          <a:p>
            <a:pPr indent="266700" algn="just"/>
            <a:r>
              <a:rPr lang="en-US" altLang="zh-CN" sz="3075" kern="100" dirty="0">
                <a:solidFill>
                  <a:schemeClr val="accent1"/>
                </a:solidFill>
                <a:latin typeface="Times New Roman" panose="02020603050405020304" pitchFamily="18" charset="0"/>
                <a:ea typeface="宋体" panose="02010600030101010101" pitchFamily="2" charset="-122"/>
              </a:rPr>
              <a:t>I feel a bit hungry now. What time is it?</a:t>
            </a:r>
            <a:endParaRPr lang="zh-CN" altLang="zh-CN" sz="3075" kern="100" dirty="0">
              <a:solidFill>
                <a:schemeClr val="accent1"/>
              </a:solidFill>
              <a:latin typeface="Times New Roman" panose="02020603050405020304" pitchFamily="18" charset="0"/>
              <a:ea typeface="宋体" panose="02010600030101010101" pitchFamily="2" charset="-122"/>
            </a:endParaRPr>
          </a:p>
          <a:p>
            <a:pPr indent="266700" algn="just"/>
            <a:endParaRPr lang="zh-CN" altLang="en-US" dirty="0"/>
          </a:p>
        </p:txBody>
      </p:sp>
    </p:spTree>
    <p:extLst>
      <p:ext uri="{BB962C8B-B14F-4D97-AF65-F5344CB8AC3E}">
        <p14:creationId xmlns:p14="http://schemas.microsoft.com/office/powerpoint/2010/main" val="221955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6FCF5-6146-8ACF-09BB-151BD28AE8DB}"/>
              </a:ext>
            </a:extLst>
          </p:cNvPr>
          <p:cNvSpPr>
            <a:spLocks noGrp="1"/>
          </p:cNvSpPr>
          <p:nvPr>
            <p:ph type="title"/>
          </p:nvPr>
        </p:nvSpPr>
        <p:spPr/>
        <p:txBody>
          <a:bodyPr>
            <a:normAutofit/>
          </a:bodyPr>
          <a:lstStyle/>
          <a:p>
            <a:r>
              <a:rPr lang="en-US" altLang="zh-CN" sz="3600" b="1" kern="100" dirty="0">
                <a:solidFill>
                  <a:schemeClr val="accent1"/>
                </a:solidFill>
                <a:latin typeface="Times New Roman" panose="02020603050405020304" pitchFamily="18" charset="0"/>
                <a:ea typeface="宋体" panose="02010600030101010101" pitchFamily="2" charset="-122"/>
              </a:rPr>
              <a:t>How polite you should be depends on:</a:t>
            </a:r>
            <a:endParaRPr lang="zh-CN" altLang="en-US" sz="3600" b="1" dirty="0">
              <a:solidFill>
                <a:schemeClr val="accent1"/>
              </a:solidFill>
            </a:endParaRPr>
          </a:p>
        </p:txBody>
      </p:sp>
      <p:sp>
        <p:nvSpPr>
          <p:cNvPr id="3" name="内容占位符 2">
            <a:extLst>
              <a:ext uri="{FF2B5EF4-FFF2-40B4-BE49-F238E27FC236}">
                <a16:creationId xmlns:a16="http://schemas.microsoft.com/office/drawing/2014/main" id="{95A8C48C-1214-D15A-16A8-C0217D82C3AA}"/>
              </a:ext>
            </a:extLst>
          </p:cNvPr>
          <p:cNvSpPr>
            <a:spLocks noGrp="1"/>
          </p:cNvSpPr>
          <p:nvPr>
            <p:ph idx="1"/>
          </p:nvPr>
        </p:nvSpPr>
        <p:spPr>
          <a:xfrm>
            <a:off x="401836" y="2226469"/>
            <a:ext cx="7956352" cy="3263504"/>
          </a:xfrm>
        </p:spPr>
        <p:txBody>
          <a:bodyPr>
            <a:normAutofit/>
          </a:bodyPr>
          <a:lstStyle/>
          <a:p>
            <a:pPr indent="266700" algn="just"/>
            <a:r>
              <a:rPr lang="en-US" altLang="zh-CN" sz="3600" kern="100" dirty="0">
                <a:latin typeface="Times New Roman" panose="02020603050405020304" pitchFamily="18" charset="0"/>
                <a:ea typeface="宋体" panose="02010600030101010101" pitchFamily="2" charset="-122"/>
              </a:rPr>
              <a:t>The relationship with your addressee</a:t>
            </a:r>
          </a:p>
          <a:p>
            <a:pPr indent="266700" algn="just"/>
            <a:r>
              <a:rPr lang="en-US" altLang="zh-CN" sz="3600" kern="100" dirty="0">
                <a:latin typeface="Times New Roman" panose="02020603050405020304" pitchFamily="18" charset="0"/>
                <a:ea typeface="宋体" panose="02010600030101010101" pitchFamily="2" charset="-122"/>
              </a:rPr>
              <a:t>The degree of difficulty of the request</a:t>
            </a:r>
            <a:endParaRPr lang="zh-CN" altLang="en-US" sz="36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5593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6FCF5-6146-8ACF-09BB-151BD28AE8DB}"/>
              </a:ext>
            </a:extLst>
          </p:cNvPr>
          <p:cNvSpPr>
            <a:spLocks noGrp="1"/>
          </p:cNvSpPr>
          <p:nvPr>
            <p:ph type="title"/>
          </p:nvPr>
        </p:nvSpPr>
        <p:spPr/>
        <p:txBody>
          <a:bodyPr>
            <a:normAutofit/>
          </a:bodyPr>
          <a:lstStyle/>
          <a:p>
            <a:r>
              <a:rPr lang="en-US" altLang="zh-CN" sz="4950" b="1" kern="100" dirty="0">
                <a:solidFill>
                  <a:schemeClr val="accent1"/>
                </a:solidFill>
                <a:latin typeface="Times New Roman" panose="02020603050405020304" pitchFamily="18" charset="0"/>
                <a:ea typeface="宋体" panose="02010600030101010101" pitchFamily="2" charset="-122"/>
              </a:rPr>
              <a:t>Extension Work 10’</a:t>
            </a:r>
            <a:endParaRPr lang="zh-CN" altLang="en-US" sz="4950" b="1" dirty="0">
              <a:solidFill>
                <a:schemeClr val="accent1"/>
              </a:solidFill>
            </a:endParaRPr>
          </a:p>
        </p:txBody>
      </p:sp>
      <p:sp>
        <p:nvSpPr>
          <p:cNvPr id="3" name="内容占位符 2">
            <a:extLst>
              <a:ext uri="{FF2B5EF4-FFF2-40B4-BE49-F238E27FC236}">
                <a16:creationId xmlns:a16="http://schemas.microsoft.com/office/drawing/2014/main" id="{95A8C48C-1214-D15A-16A8-C0217D82C3AA}"/>
              </a:ext>
            </a:extLst>
          </p:cNvPr>
          <p:cNvSpPr>
            <a:spLocks noGrp="1"/>
          </p:cNvSpPr>
          <p:nvPr>
            <p:ph idx="1"/>
          </p:nvPr>
        </p:nvSpPr>
        <p:spPr>
          <a:xfrm>
            <a:off x="401836" y="2046685"/>
            <a:ext cx="8192096" cy="3879056"/>
          </a:xfrm>
        </p:spPr>
        <p:txBody>
          <a:bodyPr>
            <a:normAutofit fontScale="70000" lnSpcReduction="20000"/>
          </a:bodyPr>
          <a:lstStyle/>
          <a:p>
            <a:pPr indent="0" algn="just">
              <a:lnSpc>
                <a:spcPct val="120000"/>
              </a:lnSpc>
              <a:buNone/>
            </a:pPr>
            <a:r>
              <a:rPr lang="en-US" altLang="zh-CN" sz="3000" kern="100" dirty="0">
                <a:latin typeface="Times New Roman" panose="02020603050405020304" pitchFamily="18" charset="0"/>
                <a:ea typeface="宋体" panose="02010600030101010101" pitchFamily="2" charset="-122"/>
              </a:rPr>
              <a:t>Situation</a:t>
            </a:r>
            <a:r>
              <a:rPr lang="zh-CN" altLang="en-US" sz="3000" kern="100" dirty="0">
                <a:latin typeface="Times New Roman" panose="02020603050405020304" pitchFamily="18" charset="0"/>
                <a:ea typeface="宋体" panose="02010600030101010101" pitchFamily="2" charset="-122"/>
              </a:rPr>
              <a:t>：国外</a:t>
            </a:r>
            <a:r>
              <a:rPr lang="zh-CN" altLang="zh-CN" sz="3000" kern="100" dirty="0">
                <a:latin typeface="Times New Roman" panose="02020603050405020304" pitchFamily="18" charset="0"/>
                <a:ea typeface="宋体" panose="02010600030101010101" pitchFamily="2" charset="-122"/>
              </a:rPr>
              <a:t>某著名教授上周来你校作讲座，你</a:t>
            </a:r>
            <a:r>
              <a:rPr lang="zh-CN" altLang="en-US" sz="3000" kern="100" dirty="0">
                <a:latin typeface="Times New Roman" panose="02020603050405020304" pitchFamily="18" charset="0"/>
                <a:ea typeface="宋体" panose="02010600030101010101" pitchFamily="2" charset="-122"/>
              </a:rPr>
              <a:t>因故</a:t>
            </a:r>
            <a:r>
              <a:rPr lang="zh-CN" altLang="zh-CN" sz="3000" kern="100" dirty="0">
                <a:latin typeface="Times New Roman" panose="02020603050405020304" pitchFamily="18" charset="0"/>
                <a:ea typeface="宋体" panose="02010600030101010101" pitchFamily="2" charset="-122"/>
              </a:rPr>
              <a:t>迟到了，耽误了一半讲座，也没有拿到讲座的讲</a:t>
            </a:r>
            <a:r>
              <a:rPr lang="zh-CN" altLang="en-US" sz="3000" kern="100" dirty="0">
                <a:latin typeface="Times New Roman" panose="02020603050405020304" pitchFamily="18" charset="0"/>
                <a:ea typeface="宋体" panose="02010600030101010101" pitchFamily="2" charset="-122"/>
              </a:rPr>
              <a:t>义</a:t>
            </a:r>
            <a:r>
              <a:rPr lang="zh-CN" altLang="zh-CN" sz="3000" kern="100" dirty="0">
                <a:latin typeface="Times New Roman" panose="02020603050405020304" pitchFamily="18" charset="0"/>
                <a:ea typeface="宋体" panose="02010600030101010101" pitchFamily="2" charset="-122"/>
              </a:rPr>
              <a:t>。但是这个讲座对你很有帮助。请你给这位教授写</a:t>
            </a:r>
            <a:r>
              <a:rPr lang="zh-CN" altLang="en-US" sz="3000" kern="100" dirty="0">
                <a:latin typeface="Times New Roman" panose="02020603050405020304" pitchFamily="18" charset="0"/>
                <a:ea typeface="宋体" panose="02010600030101010101" pitchFamily="2" charset="-122"/>
              </a:rPr>
              <a:t>封</a:t>
            </a:r>
            <a:r>
              <a:rPr lang="en-US" altLang="zh-CN" sz="3000" kern="100" dirty="0">
                <a:latin typeface="Times New Roman" panose="02020603050405020304" pitchFamily="18" charset="0"/>
                <a:ea typeface="宋体" panose="02010600030101010101" pitchFamily="2" charset="-122"/>
              </a:rPr>
              <a:t>Email</a:t>
            </a:r>
            <a:r>
              <a:rPr lang="zh-CN" altLang="zh-CN" sz="3000" kern="100" dirty="0">
                <a:latin typeface="Times New Roman" panose="02020603050405020304" pitchFamily="18" charset="0"/>
                <a:ea typeface="宋体" panose="02010600030101010101" pitchFamily="2" charset="-122"/>
              </a:rPr>
              <a:t>索要一份</a:t>
            </a:r>
            <a:r>
              <a:rPr lang="zh-CN" altLang="en-US" sz="3000" kern="100" dirty="0">
                <a:latin typeface="Times New Roman" panose="02020603050405020304" pitchFamily="18" charset="0"/>
                <a:ea typeface="宋体" panose="02010600030101010101" pitchFamily="2" charset="-122"/>
              </a:rPr>
              <a:t>这</a:t>
            </a:r>
            <a:r>
              <a:rPr lang="zh-CN" altLang="zh-CN" sz="3000" kern="100" dirty="0">
                <a:latin typeface="Times New Roman" panose="02020603050405020304" pitchFamily="18" charset="0"/>
                <a:ea typeface="宋体" panose="02010600030101010101" pitchFamily="2" charset="-122"/>
              </a:rPr>
              <a:t>次讲座的讲</a:t>
            </a:r>
            <a:r>
              <a:rPr lang="zh-CN" altLang="en-US" sz="3000" kern="100" dirty="0">
                <a:latin typeface="Times New Roman" panose="02020603050405020304" pitchFamily="18" charset="0"/>
                <a:ea typeface="宋体" panose="02010600030101010101" pitchFamily="2" charset="-122"/>
              </a:rPr>
              <a:t>义</a:t>
            </a:r>
            <a:r>
              <a:rPr lang="zh-CN" altLang="zh-CN" sz="3000" kern="100" dirty="0">
                <a:latin typeface="Times New Roman" panose="02020603050405020304" pitchFamily="18" charset="0"/>
                <a:ea typeface="宋体" panose="02010600030101010101" pitchFamily="2" charset="-122"/>
              </a:rPr>
              <a:t>。</a:t>
            </a:r>
            <a:endParaRPr lang="en-US" altLang="zh-CN" sz="3000" kern="100" dirty="0">
              <a:latin typeface="Times New Roman" panose="02020603050405020304" pitchFamily="18" charset="0"/>
              <a:ea typeface="宋体" panose="02010600030101010101" pitchFamily="2" charset="-122"/>
            </a:endParaRPr>
          </a:p>
          <a:p>
            <a:pPr indent="0" algn="just">
              <a:lnSpc>
                <a:spcPct val="120000"/>
              </a:lnSpc>
              <a:buNone/>
            </a:pPr>
            <a:r>
              <a:rPr lang="zh-CN" altLang="en-US" sz="3000" kern="100" dirty="0">
                <a:latin typeface="Times New Roman" panose="02020603050405020304" pitchFamily="18" charset="0"/>
                <a:ea typeface="宋体" panose="02010600030101010101" pitchFamily="2" charset="-122"/>
              </a:rPr>
              <a:t>作业要求：</a:t>
            </a:r>
          </a:p>
          <a:p>
            <a:pPr indent="0" algn="just">
              <a:lnSpc>
                <a:spcPct val="120000"/>
              </a:lnSpc>
              <a:buNone/>
            </a:pPr>
            <a:r>
              <a:rPr lang="en-US" altLang="zh-CN" sz="3000" kern="100" dirty="0">
                <a:latin typeface="Times New Roman" panose="02020603050405020304" pitchFamily="18" charset="0"/>
                <a:ea typeface="宋体" panose="02010600030101010101" pitchFamily="2" charset="-122"/>
              </a:rPr>
              <a:t>1.</a:t>
            </a:r>
            <a:r>
              <a:rPr lang="zh-CN" altLang="en-US" sz="3000" kern="100" dirty="0">
                <a:latin typeface="Times New Roman" panose="02020603050405020304" pitchFamily="18" charset="0"/>
                <a:ea typeface="宋体" panose="02010600030101010101" pitchFamily="2" charset="-122"/>
              </a:rPr>
              <a:t>按照课上讲授的写作思路为以上场景写一封</a:t>
            </a:r>
            <a:r>
              <a:rPr lang="en-US" altLang="zh-CN" sz="3000" kern="100" dirty="0">
                <a:latin typeface="Times New Roman" panose="02020603050405020304" pitchFamily="18" charset="0"/>
                <a:ea typeface="宋体" panose="02010600030101010101" pitchFamily="2" charset="-122"/>
              </a:rPr>
              <a:t>email(1</a:t>
            </a:r>
            <a:r>
              <a:rPr lang="en-US" altLang="zh-CN" sz="3000" kern="100" baseline="30000" dirty="0">
                <a:latin typeface="Times New Roman" panose="02020603050405020304" pitchFamily="18" charset="0"/>
                <a:ea typeface="宋体" panose="02010600030101010101" pitchFamily="2" charset="-122"/>
              </a:rPr>
              <a:t>st</a:t>
            </a:r>
            <a:r>
              <a:rPr lang="en-US" altLang="zh-CN" sz="3000" kern="100" dirty="0">
                <a:latin typeface="Times New Roman" panose="02020603050405020304" pitchFamily="18" charset="0"/>
                <a:ea typeface="宋体" panose="02010600030101010101" pitchFamily="2" charset="-122"/>
              </a:rPr>
              <a:t> draft)</a:t>
            </a:r>
            <a:r>
              <a:rPr lang="zh-CN" altLang="en-US" sz="3000" kern="100" dirty="0">
                <a:latin typeface="Times New Roman" panose="02020603050405020304" pitchFamily="18" charset="0"/>
                <a:ea typeface="宋体" panose="02010600030101010101" pitchFamily="2" charset="-122"/>
              </a:rPr>
              <a:t>；</a:t>
            </a:r>
          </a:p>
          <a:p>
            <a:pPr indent="0" algn="just">
              <a:lnSpc>
                <a:spcPct val="120000"/>
              </a:lnSpc>
              <a:buNone/>
            </a:pPr>
            <a:r>
              <a:rPr lang="en-US" altLang="zh-CN" sz="3000" kern="100" dirty="0">
                <a:latin typeface="Times New Roman" panose="02020603050405020304" pitchFamily="18" charset="0"/>
                <a:ea typeface="宋体" panose="02010600030101010101" pitchFamily="2" charset="-122"/>
              </a:rPr>
              <a:t>2.</a:t>
            </a:r>
            <a:r>
              <a:rPr lang="zh-CN" altLang="en-US" sz="3000" kern="100" dirty="0">
                <a:latin typeface="Times New Roman" panose="02020603050405020304" pitchFamily="18" charset="0"/>
                <a:ea typeface="宋体" panose="02010600030101010101" pitchFamily="2" charset="-122"/>
              </a:rPr>
              <a:t>用</a:t>
            </a:r>
            <a:r>
              <a:rPr lang="en-US" altLang="zh-CN" sz="3000" kern="100" dirty="0">
                <a:latin typeface="Times New Roman" panose="02020603050405020304" pitchFamily="18" charset="0"/>
                <a:ea typeface="宋体" panose="02010600030101010101" pitchFamily="2" charset="-122"/>
              </a:rPr>
              <a:t>AI</a:t>
            </a:r>
            <a:r>
              <a:rPr lang="zh-CN" altLang="en-US" sz="3000" kern="100" dirty="0">
                <a:latin typeface="Times New Roman" panose="02020603050405020304" pitchFamily="18" charset="0"/>
                <a:ea typeface="宋体" panose="02010600030101010101" pitchFamily="2" charset="-122"/>
              </a:rPr>
              <a:t>批改，指出文中错误 </a:t>
            </a:r>
            <a:r>
              <a:rPr lang="en-US" altLang="zh-CN" sz="3000" kern="100" dirty="0">
                <a:latin typeface="Times New Roman" panose="02020603050405020304" pitchFamily="18" charset="0"/>
                <a:ea typeface="宋体" panose="02010600030101010101" pitchFamily="2" charset="-122"/>
              </a:rPr>
              <a:t>(</a:t>
            </a:r>
            <a:r>
              <a:rPr lang="zh-CN" altLang="en-US" sz="3000" kern="100" dirty="0">
                <a:latin typeface="Times New Roman" panose="02020603050405020304" pitchFamily="18" charset="0"/>
                <a:ea typeface="宋体" panose="02010600030101010101" pitchFamily="2" charset="-122"/>
              </a:rPr>
              <a:t>格式、内容、语言、得体性等</a:t>
            </a:r>
            <a:r>
              <a:rPr lang="en-US" altLang="zh-CN" sz="3000" kern="100" dirty="0">
                <a:latin typeface="Times New Roman" panose="02020603050405020304" pitchFamily="18" charset="0"/>
                <a:ea typeface="宋体" panose="02010600030101010101" pitchFamily="2" charset="-122"/>
              </a:rPr>
              <a:t>),</a:t>
            </a:r>
            <a:r>
              <a:rPr lang="zh-CN" altLang="en-US" sz="3000" kern="100" dirty="0">
                <a:latin typeface="Times New Roman" panose="02020603050405020304" pitchFamily="18" charset="0"/>
                <a:ea typeface="宋体" panose="02010600030101010101" pitchFamily="2" charset="-122"/>
              </a:rPr>
              <a:t>对于</a:t>
            </a:r>
            <a:r>
              <a:rPr lang="en-US" altLang="zh-CN" sz="3000" kern="100" dirty="0">
                <a:latin typeface="Times New Roman" panose="02020603050405020304" pitchFamily="18" charset="0"/>
                <a:ea typeface="宋体" panose="02010600030101010101" pitchFamily="2" charset="-122"/>
              </a:rPr>
              <a:t>AI</a:t>
            </a:r>
            <a:r>
              <a:rPr lang="zh-CN" altLang="en-US" sz="3000" kern="100" dirty="0">
                <a:latin typeface="Times New Roman" panose="02020603050405020304" pitchFamily="18" charset="0"/>
                <a:ea typeface="宋体" panose="02010600030101010101" pitchFamily="2" charset="-122"/>
              </a:rPr>
              <a:t>指出的问题进行独立思考后修改，并对照</a:t>
            </a:r>
            <a:r>
              <a:rPr lang="en-US" altLang="zh-CN" sz="3000" kern="100" dirty="0">
                <a:latin typeface="Times New Roman" panose="02020603050405020304" pitchFamily="18" charset="0"/>
                <a:ea typeface="宋体" panose="02010600030101010101" pitchFamily="2" charset="-122"/>
              </a:rPr>
              <a:t>AI</a:t>
            </a:r>
            <a:r>
              <a:rPr lang="zh-CN" altLang="en-US" sz="3000" kern="100" dirty="0">
                <a:latin typeface="Times New Roman" panose="02020603050405020304" pitchFamily="18" charset="0"/>
                <a:ea typeface="宋体" panose="02010600030101010101" pitchFamily="2" charset="-122"/>
              </a:rPr>
              <a:t>的修改建议；</a:t>
            </a:r>
          </a:p>
          <a:p>
            <a:pPr indent="0" algn="just">
              <a:lnSpc>
                <a:spcPct val="120000"/>
              </a:lnSpc>
              <a:buNone/>
            </a:pPr>
            <a:r>
              <a:rPr lang="en-US" altLang="zh-CN" sz="3000" kern="100" dirty="0">
                <a:latin typeface="Times New Roman" panose="02020603050405020304" pitchFamily="18" charset="0"/>
                <a:ea typeface="宋体" panose="02010600030101010101" pitchFamily="2" charset="-122"/>
              </a:rPr>
              <a:t>3.</a:t>
            </a:r>
            <a:r>
              <a:rPr lang="zh-CN" altLang="en-US" sz="3000" kern="100" dirty="0">
                <a:latin typeface="Times New Roman" panose="02020603050405020304" pitchFamily="18" charset="0"/>
                <a:ea typeface="宋体" panose="02010600030101010101" pitchFamily="2" charset="-122"/>
              </a:rPr>
              <a:t>结合</a:t>
            </a:r>
            <a:r>
              <a:rPr lang="en-US" altLang="zh-CN" sz="3000" kern="100" dirty="0">
                <a:latin typeface="Times New Roman" panose="02020603050405020304" pitchFamily="18" charset="0"/>
                <a:ea typeface="宋体" panose="02010600030101010101" pitchFamily="2" charset="-122"/>
              </a:rPr>
              <a:t>AI</a:t>
            </a:r>
            <a:r>
              <a:rPr lang="zh-CN" altLang="en-US" sz="3000" kern="100" dirty="0">
                <a:latin typeface="Times New Roman" panose="02020603050405020304" pitchFamily="18" charset="0"/>
                <a:ea typeface="宋体" panose="02010600030101010101" pitchFamily="2" charset="-122"/>
              </a:rPr>
              <a:t>建议修改后提交</a:t>
            </a:r>
            <a:r>
              <a:rPr lang="en-US" altLang="zh-CN" sz="3000" kern="100" dirty="0">
                <a:latin typeface="Times New Roman" panose="02020603050405020304" pitchFamily="18" charset="0"/>
                <a:ea typeface="宋体" panose="02010600030101010101" pitchFamily="2" charset="-122"/>
              </a:rPr>
              <a:t>1st draft(5</a:t>
            </a:r>
            <a:r>
              <a:rPr lang="zh-CN" altLang="en-US" sz="3000" kern="100" dirty="0">
                <a:latin typeface="Times New Roman" panose="02020603050405020304" pitchFamily="18" charset="0"/>
                <a:ea typeface="宋体" panose="02010600030101010101" pitchFamily="2" charset="-122"/>
              </a:rPr>
              <a:t>分</a:t>
            </a:r>
            <a:r>
              <a:rPr lang="en-US" altLang="zh-CN" sz="3000" kern="100" dirty="0">
                <a:latin typeface="Times New Roman" panose="02020603050405020304" pitchFamily="18" charset="0"/>
                <a:ea typeface="宋体" panose="02010600030101010101" pitchFamily="2" charset="-122"/>
              </a:rPr>
              <a:t>), </a:t>
            </a:r>
            <a:r>
              <a:rPr lang="zh-CN" altLang="en-US" sz="3000" kern="100" dirty="0">
                <a:latin typeface="Times New Roman" panose="02020603050405020304" pitchFamily="18" charset="0"/>
                <a:ea typeface="宋体" panose="02010600030101010101" pitchFamily="2" charset="-122"/>
              </a:rPr>
              <a:t>对于</a:t>
            </a:r>
            <a:r>
              <a:rPr lang="en-US" altLang="zh-CN" sz="3000" kern="100" dirty="0">
                <a:latin typeface="Times New Roman" panose="02020603050405020304" pitchFamily="18" charset="0"/>
                <a:ea typeface="宋体" panose="02010600030101010101" pitchFamily="2" charset="-122"/>
              </a:rPr>
              <a:t>AI revision</a:t>
            </a:r>
            <a:r>
              <a:rPr lang="zh-CN" altLang="en-US" sz="3000" kern="100" dirty="0">
                <a:latin typeface="Times New Roman" panose="02020603050405020304" pitchFamily="18" charset="0"/>
                <a:ea typeface="宋体" panose="02010600030101010101" pitchFamily="2" charset="-122"/>
              </a:rPr>
              <a:t>的思考</a:t>
            </a:r>
            <a:r>
              <a:rPr lang="en-US" altLang="zh-CN" sz="3000" kern="100" dirty="0">
                <a:latin typeface="Times New Roman" panose="02020603050405020304" pitchFamily="18" charset="0"/>
                <a:ea typeface="宋体" panose="02010600030101010101" pitchFamily="2" charset="-122"/>
              </a:rPr>
              <a:t>(2</a:t>
            </a:r>
            <a:r>
              <a:rPr lang="zh-CN" altLang="en-US" sz="3000" kern="100" dirty="0">
                <a:latin typeface="Times New Roman" panose="02020603050405020304" pitchFamily="18" charset="0"/>
                <a:ea typeface="宋体" panose="02010600030101010101" pitchFamily="2" charset="-122"/>
              </a:rPr>
              <a:t>分</a:t>
            </a:r>
            <a:r>
              <a:rPr lang="en-US" altLang="zh-CN" sz="3000" kern="100" dirty="0">
                <a:latin typeface="Times New Roman" panose="02020603050405020304" pitchFamily="18" charset="0"/>
                <a:ea typeface="宋体" panose="02010600030101010101" pitchFamily="2" charset="-122"/>
              </a:rPr>
              <a:t>) </a:t>
            </a:r>
            <a:r>
              <a:rPr lang="zh-CN" altLang="en-US" sz="3000" kern="100" dirty="0">
                <a:latin typeface="Times New Roman" panose="02020603050405020304" pitchFamily="18" charset="0"/>
                <a:ea typeface="宋体" panose="02010600030101010101" pitchFamily="2" charset="-122"/>
              </a:rPr>
              <a:t>，</a:t>
            </a:r>
            <a:r>
              <a:rPr lang="en-US" altLang="zh-CN" sz="3000" kern="100" dirty="0">
                <a:latin typeface="Times New Roman" panose="02020603050405020304" pitchFamily="18" charset="0"/>
                <a:ea typeface="宋体" panose="02010600030101010101" pitchFamily="2" charset="-122"/>
              </a:rPr>
              <a:t>final draft(3</a:t>
            </a:r>
            <a:r>
              <a:rPr lang="zh-CN" altLang="en-US" sz="3000" kern="100" dirty="0">
                <a:latin typeface="Times New Roman" panose="02020603050405020304" pitchFamily="18" charset="0"/>
                <a:ea typeface="宋体" panose="02010600030101010101" pitchFamily="2" charset="-122"/>
              </a:rPr>
              <a:t>分</a:t>
            </a:r>
            <a:r>
              <a:rPr lang="en-US" altLang="zh-CN" sz="3000" kern="100" dirty="0">
                <a:latin typeface="Times New Roman" panose="02020603050405020304" pitchFamily="18" charset="0"/>
                <a:ea typeface="宋体" panose="02010600030101010101" pitchFamily="2" charset="-122"/>
              </a:rPr>
              <a:t>)</a:t>
            </a:r>
          </a:p>
          <a:p>
            <a:pPr indent="0" algn="just">
              <a:buNone/>
            </a:pPr>
            <a:endParaRPr lang="zh-CN" altLang="zh-CN" sz="3000" kern="100" dirty="0">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87822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肥皂</Template>
  <TotalTime>161</TotalTime>
  <Words>2866</Words>
  <Application>Microsoft Office PowerPoint</Application>
  <PresentationFormat>全屏显示(4:3)</PresentationFormat>
  <Paragraphs>651</Paragraphs>
  <Slides>46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宋体</vt:lpstr>
      <vt:lpstr>Arial</vt:lpstr>
      <vt:lpstr>Calibri</vt:lpstr>
      <vt:lpstr>Century Gothic</vt:lpstr>
      <vt:lpstr>Garamond</vt:lpstr>
      <vt:lpstr>Times New Roman</vt:lpstr>
      <vt:lpstr>肥皂</vt:lpstr>
      <vt:lpstr>Requesting Letter</vt:lpstr>
      <vt:lpstr>PowerPoint 演示文稿</vt:lpstr>
      <vt:lpstr>Content: </vt:lpstr>
      <vt:lpstr>Ask for permission:</vt:lpstr>
      <vt:lpstr>Reasons:</vt:lpstr>
      <vt:lpstr>Ask for help:</vt:lpstr>
      <vt:lpstr>More examples:</vt:lpstr>
      <vt:lpstr>How polite you should be depends on:</vt:lpstr>
      <vt:lpstr>Extension Work 10’</vt:lpstr>
      <vt:lpstr>PowerPoint 演示文稿</vt:lpstr>
      <vt:lpstr>PowerPoint 演示文稿</vt:lpstr>
      <vt:lpstr>PowerPoint 演示文稿</vt:lpstr>
      <vt:lpstr>Complaint Letter</vt:lpstr>
      <vt:lpstr>PowerPoint 演示文稿</vt:lpstr>
      <vt:lpstr>Content: </vt:lpstr>
      <vt:lpstr>1. 抱怨投诉行为</vt:lpstr>
      <vt:lpstr>2. 内容具体描述</vt:lpstr>
      <vt:lpstr>3. 要求弥补,纠正,赔偿</vt:lpstr>
      <vt:lpstr>4. 敦促或威胁 </vt:lpstr>
      <vt:lpstr>Extension Work 10’</vt:lpstr>
      <vt:lpstr>Itinerary(旅行日程) &amp; Travel Guide</vt:lpstr>
      <vt:lpstr>PowerPoint 演示文稿</vt:lpstr>
      <vt:lpstr>Useful Expressions</vt:lpstr>
      <vt:lpstr>PowerPoint 演示文稿</vt:lpstr>
      <vt:lpstr>PowerPoint 演示文稿</vt:lpstr>
      <vt:lpstr>PowerPoint 演示文稿</vt:lpstr>
      <vt:lpstr>PowerPoint 演示文稿</vt:lpstr>
      <vt:lpstr> </vt:lpstr>
      <vt:lpstr>PowerPoint 演示文稿</vt:lpstr>
      <vt:lpstr>NH Central Station </vt:lpstr>
      <vt:lpstr>PowerPoint 演示文稿</vt:lpstr>
      <vt:lpstr>PowerPoint 演示文稿</vt:lpstr>
      <vt:lpstr>Luxury Tour 3 Days of Beijing</vt:lpstr>
      <vt:lpstr>Preparation</vt:lpstr>
      <vt:lpstr>Booking</vt:lpstr>
      <vt:lpstr>www.airasia.com</vt:lpstr>
      <vt:lpstr>www.airasiago.com</vt:lpstr>
      <vt:lpstr>Booking</vt:lpstr>
      <vt:lpstr>www.agoda.com</vt:lpstr>
      <vt:lpstr>Getting Ready to Go</vt:lpstr>
      <vt:lpstr>PowerPoint 演示文稿</vt:lpstr>
      <vt:lpstr>Arrival Card</vt:lpstr>
      <vt:lpstr>Departure Card</vt:lpstr>
      <vt:lpstr>Arrival Card and Customs Declaration</vt:lpstr>
      <vt:lpstr> </vt:lpstr>
      <vt:lpstr>Groupwork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Itinerary &amp; Travel Guides</dc:title>
  <dc:creator>shen</dc:creator>
  <cp:lastModifiedBy>兆颖 党</cp:lastModifiedBy>
  <cp:revision>50</cp:revision>
  <dcterms:created xsi:type="dcterms:W3CDTF">2015-04-08T06:48:24Z</dcterms:created>
  <dcterms:modified xsi:type="dcterms:W3CDTF">2025-05-25T13:49:04Z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