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3" r:id="rId6"/>
    <p:sldId id="259" r:id="rId7"/>
    <p:sldId id="266" r:id="rId8"/>
    <p:sldId id="269" r:id="rId9"/>
    <p:sldId id="265" r:id="rId10"/>
    <p:sldId id="267" r:id="rId11"/>
    <p:sldId id="260"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636AC-5109-4B58-8F0F-01E8266E8AB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E682F9-CE4D-456F-88A7-AEB03C3B6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CFDA60A-7282-458F-B557-1ADBD76A13EE}"/>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52C5D32D-4D19-4B8F-91C8-EFFB7351EA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2D0B8-6FA4-4DF5-91EB-E4AF8CB4AEF0}"/>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80176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57544-C051-40FB-B926-EF96BD0E5F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054C89-E11A-4482-8B25-D0E186EA22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295B91-84A1-461B-8BDB-B8913E102B59}"/>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1DEF9D98-B817-4F84-83CA-1329038B24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2F1CCD-30C8-470F-9A2F-2B2F0B011172}"/>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273218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D7C390-1909-4B02-8A57-B2BF2DF95B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7C51B0-1B57-40BA-80B9-90E1AB8D8B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057420-2FF9-4F34-A42D-ADD2121481AD}"/>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22B7130D-7C53-4703-AE51-B102DE90C6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DA2176-279F-4D37-89B2-B9B2F25850AF}"/>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77111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79E19-7752-4D1D-BB71-C27F1CC4E7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5EC402-0B22-44B2-AD0C-41978BB677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1AD32E-BB12-4BDF-86C3-2EDE3D7B1F94}"/>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5321EEED-88DA-4DA2-A25E-884514B20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305F64-2B4A-453E-B9D1-D83DBCA4BCD8}"/>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589130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9925A-4CA0-4CA5-8C9E-774C2578E4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A3A1CB-A962-4E02-AB1D-F013934C0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E2B1B0-62A2-4B7F-97DA-E6D13775ED4C}"/>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CD5EFA6F-A53C-47D7-A9F5-D6574E379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135885-08C3-425A-8051-44D3E20480A9}"/>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204180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CBCB8-033A-48C0-A2B1-451CF7BC47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5FF55B-2D4E-45A0-BD4E-E715B9AD1A3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9B602A-B5F0-4776-BD20-55BFF68012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F516C9-3F14-4586-9A92-F7E1E553A2AD}"/>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6A446329-6261-44CA-A59E-D2DE6FB55E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4B5D97-30A6-4AAF-A25A-8C6BE357CBCA}"/>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312981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07447-CEC9-4E49-B119-34E81EC477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A05C64-83A0-455E-82D9-6BFE0A88C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AEF471-A49F-4202-9E1A-CCA0102E4F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75730C6-C8AA-438C-9F19-4FBA3677E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FBFC1A-319E-4324-9E1B-71CEDA3665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7518B2-1EB6-4846-8502-54FB5F1BCFA0}"/>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8" name="页脚占位符 7">
            <a:extLst>
              <a:ext uri="{FF2B5EF4-FFF2-40B4-BE49-F238E27FC236}">
                <a16:creationId xmlns:a16="http://schemas.microsoft.com/office/drawing/2014/main" id="{E0CE3F7C-A6B4-4D5B-91D0-83A974BE19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9F7969-8B7A-4723-B741-E1B29D08CD34}"/>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361807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C6238-5382-4C71-95F5-8BFF9A7B3C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937E6E-4F3F-4E0B-BF51-B381C6EEF038}"/>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4" name="页脚占位符 3">
            <a:extLst>
              <a:ext uri="{FF2B5EF4-FFF2-40B4-BE49-F238E27FC236}">
                <a16:creationId xmlns:a16="http://schemas.microsoft.com/office/drawing/2014/main" id="{3BE7A39C-228E-41A8-8B63-C41DAB0F12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0F9BCC-1BB0-4194-A40E-C8D7AC57940E}"/>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3804781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AE3CF4-8717-46AD-91BA-321F184B950E}"/>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3" name="页脚占位符 2">
            <a:extLst>
              <a:ext uri="{FF2B5EF4-FFF2-40B4-BE49-F238E27FC236}">
                <a16:creationId xmlns:a16="http://schemas.microsoft.com/office/drawing/2014/main" id="{7128068D-78F8-4490-8D2C-61F38E3E06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EF1E2B-5D6F-442B-976C-5AF577DA5B54}"/>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415695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CAE6E-9763-4B5E-AAF7-7A4B2C2BE3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B77035-3E62-47BB-BDFD-22986FDD0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D23A66B-3D45-43ED-AF78-FA2D46CA1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84ABD7-FA40-4092-8DE7-E165ED79041E}"/>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99ADF030-0D88-4E18-A699-79638B8D75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5D5B87-BB35-47BB-82EE-8E936C458237}"/>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296518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CD380-6486-4FA0-8725-E0D2083C551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3A6620-3AC1-41C3-97FD-F3243E0A4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982A7D-C3D6-470F-8E2C-655F571F1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02D7D5-9D09-4DAF-BB3B-EB99DFEF09A4}"/>
              </a:ext>
            </a:extLst>
          </p:cNvPr>
          <p:cNvSpPr>
            <a:spLocks noGrp="1"/>
          </p:cNvSpPr>
          <p:nvPr>
            <p:ph type="dt" sz="half" idx="10"/>
          </p:nvPr>
        </p:nvSpPr>
        <p:spPr/>
        <p:txBody>
          <a:bodyPr/>
          <a:lstStyle/>
          <a:p>
            <a:fld id="{B19F122A-16F9-4E96-BBB9-B4BCE59A34BD}" type="datetimeFigureOut">
              <a:rPr lang="zh-CN" altLang="en-US" smtClean="0"/>
              <a:t>2024/12/8</a:t>
            </a:fld>
            <a:endParaRPr lang="zh-CN" altLang="en-US"/>
          </a:p>
        </p:txBody>
      </p:sp>
      <p:sp>
        <p:nvSpPr>
          <p:cNvPr id="6" name="页脚占位符 5">
            <a:extLst>
              <a:ext uri="{FF2B5EF4-FFF2-40B4-BE49-F238E27FC236}">
                <a16:creationId xmlns:a16="http://schemas.microsoft.com/office/drawing/2014/main" id="{B18A592B-3D6B-4EE0-8DB3-44FEDD8A2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3D27A1-6361-4537-A0E5-65254944CE5E}"/>
              </a:ext>
            </a:extLst>
          </p:cNvPr>
          <p:cNvSpPr>
            <a:spLocks noGrp="1"/>
          </p:cNvSpPr>
          <p:nvPr>
            <p:ph type="sldNum" sz="quarter" idx="12"/>
          </p:nvPr>
        </p:nvSpPr>
        <p:spPr/>
        <p:txBody>
          <a:body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108320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3F1196-AC82-495D-A003-9E6BA2D959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A8536C-6AB8-4180-A91D-0C56F637D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30FF41-9E12-4A16-A575-4CDEB57DD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F122A-16F9-4E96-BBB9-B4BCE59A34BD}" type="datetimeFigureOut">
              <a:rPr lang="zh-CN" altLang="en-US" smtClean="0"/>
              <a:t>2024/12/8</a:t>
            </a:fld>
            <a:endParaRPr lang="zh-CN" altLang="en-US"/>
          </a:p>
        </p:txBody>
      </p:sp>
      <p:sp>
        <p:nvSpPr>
          <p:cNvPr id="5" name="页脚占位符 4">
            <a:extLst>
              <a:ext uri="{FF2B5EF4-FFF2-40B4-BE49-F238E27FC236}">
                <a16:creationId xmlns:a16="http://schemas.microsoft.com/office/drawing/2014/main" id="{558DD9BA-79A7-4677-AE91-3E28D98B0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9E5B58-5FAF-43CA-8A54-E928DD431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D0427-2B62-45D0-81BC-CB9EE032FCAC}" type="slidenum">
              <a:rPr lang="zh-CN" altLang="en-US" smtClean="0"/>
              <a:t>‹#›</a:t>
            </a:fld>
            <a:endParaRPr lang="zh-CN" altLang="en-US"/>
          </a:p>
        </p:txBody>
      </p:sp>
    </p:spTree>
    <p:extLst>
      <p:ext uri="{BB962C8B-B14F-4D97-AF65-F5344CB8AC3E}">
        <p14:creationId xmlns:p14="http://schemas.microsoft.com/office/powerpoint/2010/main" val="390339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5EB89-074D-4BEC-BC84-86B51E522BEE}"/>
              </a:ext>
            </a:extLst>
          </p:cNvPr>
          <p:cNvSpPr>
            <a:spLocks noGrp="1"/>
          </p:cNvSpPr>
          <p:nvPr>
            <p:ph type="ctrTitle"/>
          </p:nvPr>
        </p:nvSpPr>
        <p:spPr>
          <a:xfrm>
            <a:off x="586408" y="1600200"/>
            <a:ext cx="11019183" cy="1262269"/>
          </a:xfrm>
        </p:spPr>
        <p:txBody>
          <a:bodyPr>
            <a:noAutofit/>
          </a:bodyPr>
          <a:lstStyle/>
          <a:p>
            <a:r>
              <a:rPr lang="en-US" altLang="zh-CN" sz="4800" b="1" dirty="0"/>
              <a:t>Week 14</a:t>
            </a:r>
            <a:r>
              <a:rPr lang="zh-CN" altLang="en-US" sz="4800" b="1" dirty="0"/>
              <a:t>学术写作</a:t>
            </a:r>
          </a:p>
        </p:txBody>
      </p:sp>
      <p:sp>
        <p:nvSpPr>
          <p:cNvPr id="3" name="副标题 2">
            <a:extLst>
              <a:ext uri="{FF2B5EF4-FFF2-40B4-BE49-F238E27FC236}">
                <a16:creationId xmlns:a16="http://schemas.microsoft.com/office/drawing/2014/main" id="{5360EE20-3D40-40F1-AF5F-142F734AA7A1}"/>
              </a:ext>
            </a:extLst>
          </p:cNvPr>
          <p:cNvSpPr>
            <a:spLocks noGrp="1"/>
          </p:cNvSpPr>
          <p:nvPr>
            <p:ph type="subTitle" idx="1"/>
          </p:nvPr>
        </p:nvSpPr>
        <p:spPr/>
        <p:txBody>
          <a:bodyPr>
            <a:normAutofit/>
          </a:bodyPr>
          <a:lstStyle/>
          <a:p>
            <a:r>
              <a:rPr lang="zh-CN" altLang="en-US" sz="4800" dirty="0"/>
              <a:t>结构和格式</a:t>
            </a:r>
          </a:p>
        </p:txBody>
      </p:sp>
    </p:spTree>
    <p:extLst>
      <p:ext uri="{BB962C8B-B14F-4D97-AF65-F5344CB8AC3E}">
        <p14:creationId xmlns:p14="http://schemas.microsoft.com/office/powerpoint/2010/main" val="244567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98FDC-5E7E-4F5F-A9BA-A2670F241E0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3F4693FA-EF33-491C-85C4-F5A291014DFF}"/>
              </a:ext>
            </a:extLst>
          </p:cNvPr>
          <p:cNvSpPr>
            <a:spLocks noGrp="1"/>
          </p:cNvSpPr>
          <p:nvPr>
            <p:ph idx="1"/>
          </p:nvPr>
        </p:nvSpPr>
        <p:spPr>
          <a:xfrm>
            <a:off x="599768" y="678426"/>
            <a:ext cx="10982632" cy="5889522"/>
          </a:xfrm>
        </p:spPr>
        <p:txBody>
          <a:bodyPr>
            <a:normAutofit fontScale="70000" lnSpcReduction="20000"/>
          </a:bodyPr>
          <a:lstStyle/>
          <a:p>
            <a:pPr algn="l">
              <a:lnSpc>
                <a:spcPct val="120000"/>
              </a:lnSpc>
            </a:pPr>
            <a:r>
              <a:rPr lang="zh-CN" altLang="en-US" b="0" i="0" dirty="0">
                <a:solidFill>
                  <a:srgbClr val="060607"/>
                </a:solidFill>
                <a:effectLst/>
                <a:latin typeface="-apple-system"/>
              </a:rPr>
              <a:t>在撰写论文时，有多种</a:t>
            </a:r>
            <a:r>
              <a:rPr lang="en-US" altLang="zh-CN" b="0" i="0" dirty="0">
                <a:solidFill>
                  <a:srgbClr val="060607"/>
                </a:solidFill>
                <a:effectLst/>
                <a:latin typeface="-apple-system"/>
              </a:rPr>
              <a:t>AI</a:t>
            </a:r>
            <a:r>
              <a:rPr lang="zh-CN" altLang="en-US" b="0" i="0" dirty="0">
                <a:solidFill>
                  <a:srgbClr val="060607"/>
                </a:solidFill>
                <a:effectLst/>
                <a:latin typeface="-apple-system"/>
              </a:rPr>
              <a:t>工具可以提供帮助。以下是一些</a:t>
            </a:r>
            <a:r>
              <a:rPr lang="zh-CN" altLang="en-US" b="0" i="0" dirty="0">
                <a:solidFill>
                  <a:srgbClr val="060607"/>
                </a:solidFill>
                <a:effectLst/>
                <a:highlight>
                  <a:srgbClr val="FFFF00"/>
                </a:highlight>
                <a:latin typeface="-apple-system"/>
              </a:rPr>
              <a:t>推荐的</a:t>
            </a:r>
            <a:r>
              <a:rPr lang="en-US" altLang="zh-CN" b="0" i="0" dirty="0">
                <a:solidFill>
                  <a:srgbClr val="060607"/>
                </a:solidFill>
                <a:effectLst/>
                <a:highlight>
                  <a:srgbClr val="FFFF00"/>
                </a:highlight>
                <a:latin typeface="-apple-system"/>
              </a:rPr>
              <a:t>AI</a:t>
            </a:r>
            <a:r>
              <a:rPr lang="zh-CN" altLang="en-US" b="0" i="0" dirty="0">
                <a:solidFill>
                  <a:srgbClr val="060607"/>
                </a:solidFill>
                <a:effectLst/>
                <a:highlight>
                  <a:srgbClr val="FFFF00"/>
                </a:highlight>
                <a:latin typeface="-apple-system"/>
              </a:rPr>
              <a:t>工具</a:t>
            </a:r>
            <a:r>
              <a:rPr lang="zh-CN" altLang="en-US" b="0" i="0" dirty="0">
                <a:solidFill>
                  <a:srgbClr val="060607"/>
                </a:solidFill>
                <a:effectLst/>
                <a:latin typeface="-apple-system"/>
              </a:rPr>
              <a:t>：</a:t>
            </a:r>
          </a:p>
          <a:p>
            <a:pPr algn="l">
              <a:lnSpc>
                <a:spcPct val="120000"/>
              </a:lnSpc>
              <a:buFont typeface="+mj-lt"/>
              <a:buAutoNum type="arabicPeriod"/>
            </a:pPr>
            <a:r>
              <a:rPr lang="zh-CN" altLang="en-US" b="1" i="0" dirty="0">
                <a:solidFill>
                  <a:srgbClr val="060607"/>
                </a:solidFill>
                <a:effectLst/>
                <a:latin typeface="-apple-system"/>
              </a:rPr>
              <a:t>锐智</a:t>
            </a:r>
            <a:r>
              <a:rPr lang="en-US" altLang="zh-CN" b="1" i="0" dirty="0">
                <a:solidFill>
                  <a:srgbClr val="060607"/>
                </a:solidFill>
                <a:effectLst/>
                <a:latin typeface="-apple-system"/>
              </a:rPr>
              <a:t>AI</a:t>
            </a:r>
            <a:r>
              <a:rPr lang="zh-CN" altLang="en-US" b="1" i="0" dirty="0">
                <a:solidFill>
                  <a:srgbClr val="060607"/>
                </a:solidFill>
                <a:effectLst/>
                <a:latin typeface="-apple-system"/>
              </a:rPr>
              <a:t>论文写作网站</a:t>
            </a:r>
            <a:r>
              <a:rPr lang="zh-CN" altLang="en-US" b="0" i="0" dirty="0">
                <a:solidFill>
                  <a:srgbClr val="060607"/>
                </a:solidFill>
                <a:effectLst/>
                <a:latin typeface="-apple-system"/>
              </a:rPr>
              <a:t>：这个工具可以快速生成论文大纲，并根据要求进行内容出稿生成，支持无限次免费生成，直到满意为止。</a:t>
            </a:r>
          </a:p>
          <a:p>
            <a:pPr algn="l">
              <a:lnSpc>
                <a:spcPct val="120000"/>
              </a:lnSpc>
              <a:buFont typeface="+mj-lt"/>
              <a:buAutoNum type="arabicPeriod"/>
            </a:pPr>
            <a:r>
              <a:rPr lang="en-US" altLang="zh-CN" b="1" i="0" dirty="0">
                <a:solidFill>
                  <a:srgbClr val="060607"/>
                </a:solidFill>
                <a:effectLst/>
                <a:latin typeface="-apple-system"/>
              </a:rPr>
              <a:t>GPT</a:t>
            </a:r>
            <a:r>
              <a:rPr lang="zh-CN" altLang="en-US" b="1" i="0" dirty="0">
                <a:solidFill>
                  <a:srgbClr val="060607"/>
                </a:solidFill>
                <a:effectLst/>
                <a:latin typeface="-apple-system"/>
              </a:rPr>
              <a:t>辅助论文写作</a:t>
            </a:r>
            <a:r>
              <a:rPr lang="zh-CN" altLang="en-US" b="0" i="0" dirty="0">
                <a:solidFill>
                  <a:srgbClr val="060607"/>
                </a:solidFill>
                <a:effectLst/>
                <a:latin typeface="-apple-system"/>
              </a:rPr>
              <a:t>：</a:t>
            </a:r>
            <a:r>
              <a:rPr lang="en-US" altLang="zh-CN" b="0" i="0" dirty="0">
                <a:solidFill>
                  <a:srgbClr val="060607"/>
                </a:solidFill>
                <a:effectLst/>
                <a:latin typeface="-apple-system"/>
              </a:rPr>
              <a:t>GPT</a:t>
            </a:r>
            <a:r>
              <a:rPr lang="zh-CN" altLang="en-US" b="0" i="0" dirty="0">
                <a:solidFill>
                  <a:srgbClr val="060607"/>
                </a:solidFill>
                <a:effectLst/>
                <a:latin typeface="-apple-system"/>
              </a:rPr>
              <a:t>是一个强大的</a:t>
            </a:r>
            <a:r>
              <a:rPr lang="en-US" altLang="zh-CN" b="0" i="0" dirty="0">
                <a:solidFill>
                  <a:srgbClr val="060607"/>
                </a:solidFill>
                <a:effectLst/>
                <a:latin typeface="-apple-system"/>
              </a:rPr>
              <a:t>AI</a:t>
            </a:r>
            <a:r>
              <a:rPr lang="zh-CN" altLang="en-US" b="0" i="0" dirty="0">
                <a:solidFill>
                  <a:srgbClr val="060607"/>
                </a:solidFill>
                <a:effectLst/>
                <a:latin typeface="-apple-system"/>
              </a:rPr>
              <a:t>工具，可以帮助进行论文写作的各个环节，包括高效选题、搭建论文框架、撰写引言与背景等。</a:t>
            </a:r>
          </a:p>
          <a:p>
            <a:pPr algn="l">
              <a:lnSpc>
                <a:spcPct val="120000"/>
              </a:lnSpc>
              <a:buFont typeface="+mj-lt"/>
              <a:buAutoNum type="arabicPeriod"/>
            </a:pPr>
            <a:r>
              <a:rPr lang="zh-CN" altLang="en-US" b="1" i="0" dirty="0">
                <a:solidFill>
                  <a:srgbClr val="060607"/>
                </a:solidFill>
                <a:effectLst/>
                <a:latin typeface="-apple-system"/>
              </a:rPr>
              <a:t>简单</a:t>
            </a:r>
            <a:r>
              <a:rPr lang="en-US" altLang="zh-CN" b="1" i="0" dirty="0">
                <a:solidFill>
                  <a:srgbClr val="060607"/>
                </a:solidFill>
                <a:effectLst/>
                <a:latin typeface="-apple-system"/>
              </a:rPr>
              <a:t>AI</a:t>
            </a:r>
            <a:r>
              <a:rPr lang="zh-CN" altLang="en-US" b="0" i="0" dirty="0">
                <a:solidFill>
                  <a:srgbClr val="060607"/>
                </a:solidFill>
                <a:effectLst/>
                <a:latin typeface="-apple-system"/>
              </a:rPr>
              <a:t>：这是搜狐旗下的全能型</a:t>
            </a:r>
            <a:r>
              <a:rPr lang="en-US" altLang="zh-CN" b="0" i="0" dirty="0">
                <a:solidFill>
                  <a:srgbClr val="060607"/>
                </a:solidFill>
                <a:effectLst/>
                <a:latin typeface="-apple-system"/>
              </a:rPr>
              <a:t>AI</a:t>
            </a:r>
            <a:r>
              <a:rPr lang="zh-CN" altLang="en-US" b="0" i="0" dirty="0">
                <a:solidFill>
                  <a:srgbClr val="060607"/>
                </a:solidFill>
                <a:effectLst/>
                <a:latin typeface="-apple-system"/>
              </a:rPr>
              <a:t>创作助手，包括</a:t>
            </a:r>
            <a:r>
              <a:rPr lang="en-US" altLang="zh-CN" b="0" i="0" dirty="0">
                <a:solidFill>
                  <a:srgbClr val="060607"/>
                </a:solidFill>
                <a:effectLst/>
                <a:latin typeface="-apple-system"/>
              </a:rPr>
              <a:t>AI</a:t>
            </a:r>
            <a:r>
              <a:rPr lang="zh-CN" altLang="en-US" b="0" i="0" dirty="0">
                <a:solidFill>
                  <a:srgbClr val="060607"/>
                </a:solidFill>
                <a:effectLst/>
                <a:latin typeface="-apple-system"/>
              </a:rPr>
              <a:t>绘画、文生图、图生图、</a:t>
            </a:r>
            <a:r>
              <a:rPr lang="en-US" altLang="zh-CN" b="0" i="0" dirty="0">
                <a:solidFill>
                  <a:srgbClr val="060607"/>
                </a:solidFill>
                <a:effectLst/>
                <a:latin typeface="-apple-system"/>
              </a:rPr>
              <a:t>AI</a:t>
            </a:r>
            <a:r>
              <a:rPr lang="zh-CN" altLang="en-US" b="0" i="0" dirty="0">
                <a:solidFill>
                  <a:srgbClr val="060607"/>
                </a:solidFill>
                <a:effectLst/>
                <a:latin typeface="-apple-system"/>
              </a:rPr>
              <a:t>文案、</a:t>
            </a:r>
            <a:r>
              <a:rPr lang="en-US" altLang="zh-CN" b="0" i="0" dirty="0">
                <a:solidFill>
                  <a:srgbClr val="060607"/>
                </a:solidFill>
                <a:effectLst/>
                <a:latin typeface="-apple-system"/>
              </a:rPr>
              <a:t>AI</a:t>
            </a:r>
            <a:r>
              <a:rPr lang="zh-CN" altLang="en-US" b="0" i="0" dirty="0">
                <a:solidFill>
                  <a:srgbClr val="060607"/>
                </a:solidFill>
                <a:effectLst/>
                <a:latin typeface="-apple-system"/>
              </a:rPr>
              <a:t>头像、</a:t>
            </a:r>
            <a:r>
              <a:rPr lang="en-US" altLang="zh-CN" b="0" i="0" dirty="0">
                <a:solidFill>
                  <a:srgbClr val="060607"/>
                </a:solidFill>
                <a:effectLst/>
                <a:latin typeface="-apple-system"/>
              </a:rPr>
              <a:t>AI</a:t>
            </a:r>
            <a:r>
              <a:rPr lang="zh-CN" altLang="en-US" b="0" i="0" dirty="0">
                <a:solidFill>
                  <a:srgbClr val="060607"/>
                </a:solidFill>
                <a:effectLst/>
                <a:latin typeface="-apple-system"/>
              </a:rPr>
              <a:t>素材、</a:t>
            </a:r>
            <a:r>
              <a:rPr lang="en-US" altLang="zh-CN" b="0" i="0" dirty="0">
                <a:solidFill>
                  <a:srgbClr val="060607"/>
                </a:solidFill>
                <a:effectLst/>
                <a:latin typeface="-apple-system"/>
              </a:rPr>
              <a:t>AI</a:t>
            </a:r>
            <a:r>
              <a:rPr lang="zh-CN" altLang="en-US" b="0" i="0" dirty="0">
                <a:solidFill>
                  <a:srgbClr val="060607"/>
                </a:solidFill>
                <a:effectLst/>
                <a:latin typeface="-apple-system"/>
              </a:rPr>
              <a:t>设计等，可一键生成创意美图，</a:t>
            </a:r>
            <a:r>
              <a:rPr lang="en-US" altLang="zh-CN" b="0" i="0" dirty="0">
                <a:solidFill>
                  <a:srgbClr val="060607"/>
                </a:solidFill>
                <a:effectLst/>
                <a:latin typeface="-apple-system"/>
              </a:rPr>
              <a:t>3</a:t>
            </a:r>
            <a:r>
              <a:rPr lang="zh-CN" altLang="en-US" b="0" i="0" dirty="0">
                <a:solidFill>
                  <a:srgbClr val="060607"/>
                </a:solidFill>
                <a:effectLst/>
                <a:latin typeface="-apple-system"/>
              </a:rPr>
              <a:t>步写出爆款文章。</a:t>
            </a:r>
          </a:p>
          <a:p>
            <a:pPr algn="l">
              <a:lnSpc>
                <a:spcPct val="120000"/>
              </a:lnSpc>
              <a:buFont typeface="+mj-lt"/>
              <a:buAutoNum type="arabicPeriod"/>
            </a:pPr>
            <a:r>
              <a:rPr lang="en-US" altLang="zh-CN" b="1" i="0" dirty="0" err="1">
                <a:solidFill>
                  <a:srgbClr val="060607"/>
                </a:solidFill>
                <a:effectLst/>
                <a:latin typeface="-apple-system"/>
              </a:rPr>
              <a:t>ChatGPT</a:t>
            </a:r>
            <a:r>
              <a:rPr lang="zh-CN" altLang="en-US" b="0" i="0" dirty="0">
                <a:solidFill>
                  <a:srgbClr val="060607"/>
                </a:solidFill>
                <a:effectLst/>
                <a:latin typeface="-apple-system"/>
              </a:rPr>
              <a:t>：</a:t>
            </a:r>
            <a:r>
              <a:rPr lang="en-US" altLang="zh-CN" b="0" i="0" dirty="0" err="1">
                <a:solidFill>
                  <a:srgbClr val="060607"/>
                </a:solidFill>
                <a:effectLst/>
                <a:latin typeface="-apple-system"/>
              </a:rPr>
              <a:t>ChatGPT</a:t>
            </a:r>
            <a:r>
              <a:rPr lang="zh-CN" altLang="en-US" b="0" i="0" dirty="0">
                <a:solidFill>
                  <a:srgbClr val="060607"/>
                </a:solidFill>
                <a:effectLst/>
                <a:latin typeface="-apple-system"/>
              </a:rPr>
              <a:t>不仅仅是一个聊天机器人，它是一个强大的学术助手，能够显著提升写作和思考能力。</a:t>
            </a:r>
            <a:r>
              <a:rPr lang="en-US" altLang="zh-CN" b="0" i="0" dirty="0" err="1">
                <a:solidFill>
                  <a:srgbClr val="060607"/>
                </a:solidFill>
                <a:effectLst/>
                <a:latin typeface="-apple-system"/>
              </a:rPr>
              <a:t>OpenAI</a:t>
            </a:r>
            <a:r>
              <a:rPr lang="zh-CN" altLang="en-US" b="0" i="0" dirty="0">
                <a:solidFill>
                  <a:srgbClr val="060607"/>
                </a:solidFill>
                <a:effectLst/>
                <a:latin typeface="-apple-system"/>
              </a:rPr>
              <a:t>官方发布的</a:t>
            </a:r>
            <a:r>
              <a:rPr lang="en-US" altLang="zh-CN" b="0" i="0" dirty="0">
                <a:solidFill>
                  <a:srgbClr val="060607"/>
                </a:solidFill>
                <a:effectLst/>
                <a:latin typeface="-apple-system"/>
              </a:rPr>
              <a:t>12</a:t>
            </a:r>
            <a:r>
              <a:rPr lang="zh-CN" altLang="en-US" b="0" i="0" dirty="0">
                <a:solidFill>
                  <a:srgbClr val="060607"/>
                </a:solidFill>
                <a:effectLst/>
                <a:latin typeface="-apple-system"/>
              </a:rPr>
              <a:t>个</a:t>
            </a:r>
            <a:r>
              <a:rPr lang="en-US" altLang="zh-CN" b="0" i="0" dirty="0" err="1">
                <a:solidFill>
                  <a:srgbClr val="060607"/>
                </a:solidFill>
                <a:effectLst/>
                <a:latin typeface="-apple-system"/>
              </a:rPr>
              <a:t>ChatGPT</a:t>
            </a:r>
            <a:r>
              <a:rPr lang="zh-CN" altLang="en-US" b="0" i="0" dirty="0">
                <a:solidFill>
                  <a:srgbClr val="060607"/>
                </a:solidFill>
                <a:effectLst/>
                <a:latin typeface="-apple-system"/>
              </a:rPr>
              <a:t>写作秘诀，为学生和专业人士提供了一个全新的视角，如何利用人工智能来优化写作流程和深化理解。</a:t>
            </a:r>
          </a:p>
          <a:p>
            <a:pPr algn="l">
              <a:lnSpc>
                <a:spcPct val="120000"/>
              </a:lnSpc>
              <a:buFont typeface="+mj-lt"/>
              <a:buAutoNum type="arabicPeriod"/>
            </a:pPr>
            <a:r>
              <a:rPr lang="en-US" altLang="zh-CN" b="1" i="0" dirty="0" err="1">
                <a:solidFill>
                  <a:srgbClr val="060607"/>
                </a:solidFill>
                <a:effectLst/>
                <a:latin typeface="-apple-system"/>
              </a:rPr>
              <a:t>AIPaperPass</a:t>
            </a:r>
            <a:r>
              <a:rPr lang="zh-CN" altLang="en-US" b="0" i="0" dirty="0">
                <a:solidFill>
                  <a:srgbClr val="060607"/>
                </a:solidFill>
                <a:effectLst/>
                <a:latin typeface="-apple-system"/>
              </a:rPr>
              <a:t>：这款</a:t>
            </a:r>
            <a:r>
              <a:rPr lang="en-US" altLang="zh-CN" b="0" i="0" dirty="0">
                <a:solidFill>
                  <a:srgbClr val="060607"/>
                </a:solidFill>
                <a:effectLst/>
                <a:latin typeface="-apple-system"/>
              </a:rPr>
              <a:t>AI</a:t>
            </a:r>
            <a:r>
              <a:rPr lang="zh-CN" altLang="en-US" b="0" i="0" dirty="0">
                <a:solidFill>
                  <a:srgbClr val="060607"/>
                </a:solidFill>
                <a:effectLst/>
                <a:latin typeface="-apple-system"/>
              </a:rPr>
              <a:t>论文工具软件具备选题、文献检索、写作助手等多项实用功能，极大地提高了研究者的论文写作效率和质量。</a:t>
            </a:r>
          </a:p>
          <a:p>
            <a:pPr algn="l">
              <a:lnSpc>
                <a:spcPct val="120000"/>
              </a:lnSpc>
              <a:buFont typeface="+mj-lt"/>
              <a:buAutoNum type="arabicPeriod"/>
            </a:pPr>
            <a:r>
              <a:rPr lang="zh-CN" altLang="en-US" b="1" i="0" dirty="0">
                <a:solidFill>
                  <a:srgbClr val="060607"/>
                </a:solidFill>
                <a:effectLst/>
                <a:latin typeface="-apple-system"/>
              </a:rPr>
              <a:t>笔灵</a:t>
            </a:r>
            <a:r>
              <a:rPr lang="en-US" altLang="zh-CN" b="1" i="0" dirty="0">
                <a:solidFill>
                  <a:srgbClr val="060607"/>
                </a:solidFill>
                <a:effectLst/>
                <a:latin typeface="-apple-system"/>
              </a:rPr>
              <a:t>AI</a:t>
            </a:r>
            <a:r>
              <a:rPr lang="zh-CN" altLang="en-US" b="1" i="0" dirty="0">
                <a:solidFill>
                  <a:srgbClr val="060607"/>
                </a:solidFill>
                <a:effectLst/>
                <a:latin typeface="-apple-system"/>
              </a:rPr>
              <a:t>论文</a:t>
            </a:r>
            <a:r>
              <a:rPr lang="zh-CN" altLang="en-US" b="0" i="0" dirty="0">
                <a:solidFill>
                  <a:srgbClr val="060607"/>
                </a:solidFill>
                <a:effectLst/>
                <a:latin typeface="-apple-system"/>
              </a:rPr>
              <a:t>：这是一款专业的论文生成工具，覆盖</a:t>
            </a:r>
            <a:r>
              <a:rPr lang="en-US" altLang="zh-CN" b="0" i="0" dirty="0">
                <a:solidFill>
                  <a:srgbClr val="060607"/>
                </a:solidFill>
                <a:effectLst/>
                <a:latin typeface="-apple-system"/>
              </a:rPr>
              <a:t>700</a:t>
            </a:r>
            <a:r>
              <a:rPr lang="zh-CN" altLang="en-US" b="0" i="0" dirty="0">
                <a:solidFill>
                  <a:srgbClr val="060607"/>
                </a:solidFill>
                <a:effectLst/>
                <a:latin typeface="-apple-system"/>
              </a:rPr>
              <a:t>＋学科专业，致力于一键解决所有论文写作难题，可免费生成千字论文大纲。</a:t>
            </a:r>
          </a:p>
          <a:p>
            <a:pPr algn="l">
              <a:lnSpc>
                <a:spcPct val="120000"/>
              </a:lnSpc>
              <a:buFont typeface="+mj-lt"/>
              <a:buAutoNum type="arabicPeriod"/>
            </a:pPr>
            <a:r>
              <a:rPr lang="zh-CN" altLang="en-US" b="1" i="0" dirty="0">
                <a:solidFill>
                  <a:srgbClr val="060607"/>
                </a:solidFill>
                <a:effectLst/>
                <a:latin typeface="-apple-system"/>
              </a:rPr>
              <a:t>秘塔写作猫</a:t>
            </a:r>
            <a:r>
              <a:rPr lang="zh-CN" altLang="en-US" b="0" i="0" dirty="0">
                <a:solidFill>
                  <a:srgbClr val="060607"/>
                </a:solidFill>
                <a:effectLst/>
                <a:latin typeface="-apple-system"/>
              </a:rPr>
              <a:t>：这是一款交互式中英文</a:t>
            </a:r>
            <a:r>
              <a:rPr lang="en-US" altLang="zh-CN" b="0" i="0" dirty="0">
                <a:solidFill>
                  <a:srgbClr val="060607"/>
                </a:solidFill>
                <a:effectLst/>
                <a:latin typeface="-apple-system"/>
              </a:rPr>
              <a:t>AI</a:t>
            </a:r>
            <a:r>
              <a:rPr lang="zh-CN" altLang="en-US" b="0" i="0" dirty="0">
                <a:solidFill>
                  <a:srgbClr val="060607"/>
                </a:solidFill>
                <a:effectLst/>
                <a:latin typeface="-apple-system"/>
              </a:rPr>
              <a:t>写作辅助平台，集成了智能文本纠错、改写润色、自动续写和智能配图等多功能于一体，为用户提供了全方位的写作支持。</a:t>
            </a:r>
          </a:p>
          <a:p>
            <a:endParaRPr lang="zh-CN" altLang="en-US" dirty="0"/>
          </a:p>
        </p:txBody>
      </p:sp>
    </p:spTree>
    <p:extLst>
      <p:ext uri="{BB962C8B-B14F-4D97-AF65-F5344CB8AC3E}">
        <p14:creationId xmlns:p14="http://schemas.microsoft.com/office/powerpoint/2010/main" val="92070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9B811-5712-45CC-9C9B-59D655825323}"/>
              </a:ext>
            </a:extLst>
          </p:cNvPr>
          <p:cNvSpPr>
            <a:spLocks noGrp="1"/>
          </p:cNvSpPr>
          <p:nvPr>
            <p:ph type="title"/>
          </p:nvPr>
        </p:nvSpPr>
        <p:spPr>
          <a:xfrm>
            <a:off x="454741" y="384791"/>
            <a:ext cx="11098161" cy="873740"/>
          </a:xfrm>
        </p:spPr>
        <p:txBody>
          <a:bodyPr>
            <a:normAutofit fontScale="90000"/>
          </a:bodyPr>
          <a:lstStyle/>
          <a:p>
            <a:r>
              <a:rPr lang="zh-CN" altLang="en-US" sz="2700" b="1" i="0" dirty="0">
                <a:solidFill>
                  <a:srgbClr val="060607"/>
                </a:solidFill>
                <a:effectLst/>
                <a:latin typeface="-apple-system"/>
              </a:rPr>
              <a:t>在撰写论文时，有许多软件可以帮助你提高效率和质量。以下是一些</a:t>
            </a:r>
            <a:r>
              <a:rPr lang="zh-CN" altLang="en-US" sz="2700" b="1" i="0" dirty="0">
                <a:solidFill>
                  <a:srgbClr val="060607"/>
                </a:solidFill>
                <a:effectLst/>
                <a:highlight>
                  <a:srgbClr val="FFFF00"/>
                </a:highlight>
                <a:latin typeface="-apple-system"/>
              </a:rPr>
              <a:t>常用的软件</a:t>
            </a:r>
            <a:r>
              <a:rPr lang="zh-CN" altLang="en-US" sz="2700" b="1" i="0" dirty="0">
                <a:solidFill>
                  <a:srgbClr val="060607"/>
                </a:solidFill>
                <a:effectLst/>
                <a:latin typeface="-apple-system"/>
              </a:rPr>
              <a:t>：</a:t>
            </a:r>
            <a:br>
              <a:rPr lang="zh-CN" altLang="en-US" b="0" i="0" dirty="0">
                <a:solidFill>
                  <a:srgbClr val="060607"/>
                </a:solidFill>
                <a:effectLst/>
                <a:latin typeface="-apple-system"/>
              </a:rPr>
            </a:br>
            <a:endParaRPr lang="zh-CN" altLang="en-US" dirty="0"/>
          </a:p>
        </p:txBody>
      </p:sp>
      <p:sp>
        <p:nvSpPr>
          <p:cNvPr id="3" name="内容占位符 2">
            <a:extLst>
              <a:ext uri="{FF2B5EF4-FFF2-40B4-BE49-F238E27FC236}">
                <a16:creationId xmlns:a16="http://schemas.microsoft.com/office/drawing/2014/main" id="{4A3E6B98-4E44-4A9B-9838-4CA1D631B7A9}"/>
              </a:ext>
            </a:extLst>
          </p:cNvPr>
          <p:cNvSpPr>
            <a:spLocks noGrp="1"/>
          </p:cNvSpPr>
          <p:nvPr>
            <p:ph idx="1"/>
          </p:nvPr>
        </p:nvSpPr>
        <p:spPr>
          <a:xfrm>
            <a:off x="540774" y="1150374"/>
            <a:ext cx="10813026" cy="5026589"/>
          </a:xfrm>
        </p:spPr>
        <p:txBody>
          <a:bodyPr>
            <a:normAutofit fontScale="92500" lnSpcReduction="10000"/>
          </a:bodyPr>
          <a:lstStyle/>
          <a:p>
            <a:pPr algn="l">
              <a:buFont typeface="+mj-lt"/>
              <a:buAutoNum type="arabicPeriod"/>
            </a:pPr>
            <a:r>
              <a:rPr lang="en-US" altLang="zh-CN" b="1" i="0" dirty="0">
                <a:solidFill>
                  <a:srgbClr val="060607"/>
                </a:solidFill>
                <a:effectLst/>
                <a:latin typeface="-apple-system"/>
              </a:rPr>
              <a:t>LaTeX</a:t>
            </a:r>
            <a:r>
              <a:rPr lang="zh-CN" altLang="en-US" b="1" i="0" dirty="0">
                <a:solidFill>
                  <a:srgbClr val="060607"/>
                </a:solidFill>
                <a:effectLst/>
                <a:latin typeface="-apple-system"/>
              </a:rPr>
              <a:t>编辑器</a:t>
            </a:r>
            <a:r>
              <a:rPr lang="zh-CN" altLang="en-US" b="0" i="0" dirty="0">
                <a:solidFill>
                  <a:srgbClr val="060607"/>
                </a:solidFill>
                <a:effectLst/>
                <a:latin typeface="-apple-system"/>
              </a:rPr>
              <a:t>：</a:t>
            </a:r>
          </a:p>
          <a:p>
            <a:pPr marL="742950" lvl="1" indent="-285750" algn="l">
              <a:buFont typeface="+mj-lt"/>
              <a:buAutoNum type="arabicPeriod"/>
            </a:pPr>
            <a:r>
              <a:rPr lang="en-US" altLang="zh-CN" b="1" i="0" dirty="0" err="1">
                <a:solidFill>
                  <a:srgbClr val="060607"/>
                </a:solidFill>
                <a:effectLst/>
                <a:latin typeface="-apple-system"/>
              </a:rPr>
              <a:t>TeXstudio</a:t>
            </a:r>
            <a:r>
              <a:rPr lang="zh-CN" altLang="en-US" b="0" i="0" dirty="0">
                <a:solidFill>
                  <a:srgbClr val="060607"/>
                </a:solidFill>
                <a:effectLst/>
                <a:latin typeface="-apple-system"/>
              </a:rPr>
              <a:t>：一个跨平台的</a:t>
            </a:r>
            <a:r>
              <a:rPr lang="en-US" altLang="zh-CN" b="0" i="0" dirty="0">
                <a:solidFill>
                  <a:srgbClr val="060607"/>
                </a:solidFill>
                <a:effectLst/>
                <a:latin typeface="-apple-system"/>
              </a:rPr>
              <a:t>LaTeX</a:t>
            </a:r>
            <a:r>
              <a:rPr lang="zh-CN" altLang="en-US" b="0" i="0" dirty="0">
                <a:solidFill>
                  <a:srgbClr val="060607"/>
                </a:solidFill>
                <a:effectLst/>
                <a:latin typeface="-apple-system"/>
              </a:rPr>
              <a:t>编辑器，提供语法高亮、代码补全、编译等功能。</a:t>
            </a:r>
          </a:p>
          <a:p>
            <a:pPr marL="742950" lvl="1" indent="-285750" algn="l">
              <a:buFont typeface="+mj-lt"/>
              <a:buAutoNum type="arabicPeriod"/>
            </a:pPr>
            <a:r>
              <a:rPr lang="en-US" altLang="zh-CN" b="1" i="0" dirty="0">
                <a:solidFill>
                  <a:srgbClr val="060607"/>
                </a:solidFill>
                <a:effectLst/>
                <a:latin typeface="-apple-system"/>
              </a:rPr>
              <a:t>Overleaf</a:t>
            </a:r>
            <a:r>
              <a:rPr lang="zh-CN" altLang="en-US" b="0" i="0" dirty="0">
                <a:solidFill>
                  <a:srgbClr val="060607"/>
                </a:solidFill>
                <a:effectLst/>
                <a:latin typeface="-apple-system"/>
              </a:rPr>
              <a:t>：一个在线</a:t>
            </a:r>
            <a:r>
              <a:rPr lang="en-US" altLang="zh-CN" b="0" i="0" dirty="0">
                <a:solidFill>
                  <a:srgbClr val="060607"/>
                </a:solidFill>
                <a:effectLst/>
                <a:latin typeface="-apple-system"/>
              </a:rPr>
              <a:t>LaTeX</a:t>
            </a:r>
            <a:r>
              <a:rPr lang="zh-CN" altLang="en-US" b="0" i="0" dirty="0">
                <a:solidFill>
                  <a:srgbClr val="060607"/>
                </a:solidFill>
                <a:effectLst/>
                <a:latin typeface="-apple-system"/>
              </a:rPr>
              <a:t>编辑器，支持实时协作和版本控制。</a:t>
            </a:r>
          </a:p>
          <a:p>
            <a:pPr algn="l">
              <a:buFont typeface="+mj-lt"/>
              <a:buAutoNum type="arabicPeriod"/>
            </a:pPr>
            <a:r>
              <a:rPr lang="zh-CN" altLang="en-US" b="1" i="0" dirty="0">
                <a:solidFill>
                  <a:srgbClr val="060607"/>
                </a:solidFill>
                <a:effectLst/>
                <a:latin typeface="-apple-system"/>
              </a:rPr>
              <a:t>参考文献管理软件</a:t>
            </a:r>
            <a:r>
              <a:rPr lang="zh-CN" altLang="en-US" b="0" i="0" dirty="0">
                <a:solidFill>
                  <a:srgbClr val="060607"/>
                </a:solidFill>
                <a:effectLst/>
                <a:latin typeface="-apple-system"/>
              </a:rPr>
              <a:t>：</a:t>
            </a:r>
          </a:p>
          <a:p>
            <a:pPr marL="742950" lvl="1" indent="-285750" algn="l">
              <a:buFont typeface="+mj-lt"/>
              <a:buAutoNum type="arabicPeriod"/>
            </a:pPr>
            <a:r>
              <a:rPr lang="en-US" altLang="zh-CN" b="1" i="0" dirty="0">
                <a:solidFill>
                  <a:srgbClr val="060607"/>
                </a:solidFill>
                <a:effectLst/>
                <a:latin typeface="-apple-system"/>
              </a:rPr>
              <a:t>EndNote</a:t>
            </a:r>
            <a:r>
              <a:rPr lang="zh-CN" altLang="en-US" b="0" i="0" dirty="0">
                <a:solidFill>
                  <a:srgbClr val="060607"/>
                </a:solidFill>
                <a:effectLst/>
                <a:latin typeface="-apple-system"/>
              </a:rPr>
              <a:t>：一个强大的参考文献管理工具，可以自动格式化引用和参考文献列表。</a:t>
            </a:r>
          </a:p>
          <a:p>
            <a:pPr marL="742950" lvl="1" indent="-285750" algn="l">
              <a:buFont typeface="+mj-lt"/>
              <a:buAutoNum type="arabicPeriod"/>
            </a:pPr>
            <a:r>
              <a:rPr lang="en-US" altLang="zh-CN" b="1" i="0" dirty="0">
                <a:solidFill>
                  <a:srgbClr val="060607"/>
                </a:solidFill>
                <a:effectLst/>
                <a:latin typeface="-apple-system"/>
              </a:rPr>
              <a:t>Zotero</a:t>
            </a:r>
            <a:r>
              <a:rPr lang="zh-CN" altLang="en-US" b="0" i="0" dirty="0">
                <a:solidFill>
                  <a:srgbClr val="060607"/>
                </a:solidFill>
                <a:effectLst/>
                <a:latin typeface="-apple-system"/>
              </a:rPr>
              <a:t>：一个开源的参考文献管理软件，支持多种文献格式和自动下载文献信息。</a:t>
            </a:r>
          </a:p>
          <a:p>
            <a:pPr marL="742950" lvl="1" indent="-285750" algn="l">
              <a:buFont typeface="+mj-lt"/>
              <a:buAutoNum type="arabicPeriod"/>
            </a:pPr>
            <a:r>
              <a:rPr lang="en-US" altLang="zh-CN" b="1" i="0" dirty="0">
                <a:solidFill>
                  <a:srgbClr val="060607"/>
                </a:solidFill>
                <a:effectLst/>
                <a:latin typeface="-apple-system"/>
              </a:rPr>
              <a:t>Mendeley</a:t>
            </a:r>
            <a:r>
              <a:rPr lang="zh-CN" altLang="en-US" b="0" i="0" dirty="0">
                <a:solidFill>
                  <a:srgbClr val="060607"/>
                </a:solidFill>
                <a:effectLst/>
                <a:latin typeface="-apple-system"/>
              </a:rPr>
              <a:t>：一个免费的参考文献管理工具，提供文献整理、引用格式化等功能。</a:t>
            </a:r>
          </a:p>
          <a:p>
            <a:pPr algn="l">
              <a:buFont typeface="+mj-lt"/>
              <a:buAutoNum type="arabicPeriod"/>
            </a:pPr>
            <a:r>
              <a:rPr lang="zh-CN" altLang="en-US" b="1" i="0" dirty="0">
                <a:solidFill>
                  <a:srgbClr val="060607"/>
                </a:solidFill>
                <a:effectLst/>
                <a:latin typeface="-apple-system"/>
              </a:rPr>
              <a:t>思维导图软件</a:t>
            </a:r>
            <a:r>
              <a:rPr lang="zh-CN" altLang="en-US" b="0" i="0" dirty="0">
                <a:solidFill>
                  <a:srgbClr val="060607"/>
                </a:solidFill>
                <a:effectLst/>
                <a:latin typeface="-apple-system"/>
              </a:rPr>
              <a:t>：</a:t>
            </a:r>
          </a:p>
          <a:p>
            <a:pPr marL="742950" lvl="1" indent="-285750" algn="l">
              <a:buFont typeface="+mj-lt"/>
              <a:buAutoNum type="arabicPeriod"/>
            </a:pPr>
            <a:r>
              <a:rPr lang="en-US" altLang="zh-CN" b="1" i="0" dirty="0">
                <a:solidFill>
                  <a:srgbClr val="060607"/>
                </a:solidFill>
                <a:effectLst/>
                <a:latin typeface="-apple-system"/>
              </a:rPr>
              <a:t>MindManager</a:t>
            </a:r>
            <a:r>
              <a:rPr lang="zh-CN" altLang="en-US" b="0" i="0" dirty="0">
                <a:solidFill>
                  <a:srgbClr val="060607"/>
                </a:solidFill>
                <a:effectLst/>
                <a:latin typeface="-apple-system"/>
              </a:rPr>
              <a:t>：一个功能强大的思维导图软件，可以帮助你组织论文结构和思路。</a:t>
            </a:r>
          </a:p>
          <a:p>
            <a:pPr marL="742950" lvl="1" indent="-285750" algn="l">
              <a:buFont typeface="+mj-lt"/>
              <a:buAutoNum type="arabicPeriod"/>
            </a:pPr>
            <a:r>
              <a:rPr lang="en-US" altLang="zh-CN" b="1" i="0" dirty="0" err="1">
                <a:solidFill>
                  <a:srgbClr val="060607"/>
                </a:solidFill>
                <a:effectLst/>
                <a:latin typeface="-apple-system"/>
              </a:rPr>
              <a:t>XMind</a:t>
            </a:r>
            <a:r>
              <a:rPr lang="zh-CN" altLang="en-US" b="0" i="0" dirty="0">
                <a:solidFill>
                  <a:srgbClr val="060607"/>
                </a:solidFill>
                <a:effectLst/>
                <a:latin typeface="-apple-system"/>
              </a:rPr>
              <a:t>：一个流行的思维导图工具，支持多种布局和样式，适合规划论文大纲。</a:t>
            </a:r>
          </a:p>
          <a:p>
            <a:pPr algn="l">
              <a:buFont typeface="+mj-lt"/>
              <a:buAutoNum type="arabicPeriod"/>
            </a:pPr>
            <a:r>
              <a:rPr lang="zh-CN" altLang="en-US" b="1" i="0" dirty="0">
                <a:solidFill>
                  <a:srgbClr val="060607"/>
                </a:solidFill>
                <a:effectLst/>
                <a:latin typeface="-apple-system"/>
              </a:rPr>
              <a:t>文本编辑和校对软件</a:t>
            </a:r>
            <a:r>
              <a:rPr lang="zh-CN" altLang="en-US" b="0" i="0" dirty="0">
                <a:solidFill>
                  <a:srgbClr val="060607"/>
                </a:solidFill>
                <a:effectLst/>
                <a:latin typeface="-apple-system"/>
              </a:rPr>
              <a:t>：</a:t>
            </a:r>
          </a:p>
          <a:p>
            <a:pPr marL="742950" lvl="1" indent="-285750" algn="l">
              <a:buFont typeface="+mj-lt"/>
              <a:buAutoNum type="arabicPeriod"/>
            </a:pPr>
            <a:r>
              <a:rPr lang="en-US" altLang="zh-CN" b="1" i="0" dirty="0">
                <a:solidFill>
                  <a:srgbClr val="060607"/>
                </a:solidFill>
                <a:effectLst/>
                <a:latin typeface="-apple-system"/>
              </a:rPr>
              <a:t>Grammarly</a:t>
            </a:r>
            <a:r>
              <a:rPr lang="zh-CN" altLang="en-US" b="0" i="0" dirty="0">
                <a:solidFill>
                  <a:srgbClr val="060607"/>
                </a:solidFill>
                <a:effectLst/>
                <a:latin typeface="-apple-system"/>
              </a:rPr>
              <a:t>：一个在线语法检查和校对工具，可以帮助你提高论文的语言质量。</a:t>
            </a:r>
          </a:p>
          <a:p>
            <a:pPr marL="742950" lvl="1" indent="-285750" algn="l">
              <a:buFont typeface="+mj-lt"/>
              <a:buAutoNum type="arabicPeriod"/>
            </a:pPr>
            <a:r>
              <a:rPr lang="en-US" altLang="zh-CN" b="1" i="0" dirty="0" err="1">
                <a:solidFill>
                  <a:srgbClr val="060607"/>
                </a:solidFill>
                <a:effectLst/>
                <a:latin typeface="-apple-system"/>
              </a:rPr>
              <a:t>ProWritingAid</a:t>
            </a:r>
            <a:r>
              <a:rPr lang="zh-CN" altLang="en-US" b="0" i="0" dirty="0">
                <a:solidFill>
                  <a:srgbClr val="060607"/>
                </a:solidFill>
                <a:effectLst/>
                <a:latin typeface="-apple-system"/>
              </a:rPr>
              <a:t>：一个文本编辑工具，提供语法检查、风格分析和写作建议。</a:t>
            </a:r>
          </a:p>
          <a:p>
            <a:endParaRPr lang="zh-CN" altLang="en-US" dirty="0"/>
          </a:p>
        </p:txBody>
      </p:sp>
    </p:spTree>
    <p:extLst>
      <p:ext uri="{BB962C8B-B14F-4D97-AF65-F5344CB8AC3E}">
        <p14:creationId xmlns:p14="http://schemas.microsoft.com/office/powerpoint/2010/main" val="237277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9EAF4-4531-4296-AE60-2745401DDCB3}"/>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C619EDF-CBF9-44A2-9CB2-A0A22795B93B}"/>
              </a:ext>
            </a:extLst>
          </p:cNvPr>
          <p:cNvSpPr>
            <a:spLocks noGrp="1"/>
          </p:cNvSpPr>
          <p:nvPr>
            <p:ph idx="1"/>
          </p:nvPr>
        </p:nvSpPr>
        <p:spPr>
          <a:xfrm>
            <a:off x="838200" y="904568"/>
            <a:ext cx="10515600" cy="5272395"/>
          </a:xfrm>
        </p:spPr>
        <p:txBody>
          <a:bodyPr>
            <a:normAutofit/>
          </a:bodyPr>
          <a:lstStyle/>
          <a:p>
            <a:pPr marL="514350" indent="-514350" algn="l">
              <a:buFont typeface="+mj-lt"/>
              <a:buAutoNum type="arabicPeriod" startAt="5"/>
            </a:pPr>
            <a:r>
              <a:rPr lang="zh-CN" altLang="en-US" b="1" i="0" dirty="0">
                <a:solidFill>
                  <a:srgbClr val="060607"/>
                </a:solidFill>
                <a:effectLst/>
                <a:latin typeface="-apple-system"/>
              </a:rPr>
              <a:t>统计分析软件</a:t>
            </a:r>
            <a:r>
              <a:rPr lang="zh-CN" altLang="en-US" b="0" i="0" dirty="0">
                <a:solidFill>
                  <a:srgbClr val="060607"/>
                </a:solidFill>
                <a:effectLst/>
                <a:latin typeface="-apple-system"/>
              </a:rPr>
              <a:t>：</a:t>
            </a:r>
          </a:p>
          <a:p>
            <a:pPr marL="914400" lvl="1" indent="-457200" algn="l">
              <a:buFont typeface="+mj-lt"/>
              <a:buAutoNum type="arabicPeriod"/>
            </a:pPr>
            <a:r>
              <a:rPr lang="en-US" altLang="zh-CN" b="1" i="0" dirty="0">
                <a:solidFill>
                  <a:srgbClr val="060607"/>
                </a:solidFill>
                <a:effectLst/>
                <a:latin typeface="-apple-system"/>
              </a:rPr>
              <a:t>SPSS</a:t>
            </a:r>
            <a:r>
              <a:rPr lang="zh-CN" altLang="en-US" b="0" i="0" dirty="0">
                <a:solidFill>
                  <a:srgbClr val="060607"/>
                </a:solidFill>
                <a:effectLst/>
                <a:latin typeface="-apple-system"/>
              </a:rPr>
              <a:t>：一个广泛使用的统计分析软件，适合进行复杂的数据分析和结果解释。</a:t>
            </a:r>
          </a:p>
          <a:p>
            <a:pPr marL="914400" lvl="1" indent="-457200" algn="l">
              <a:buFont typeface="+mj-lt"/>
              <a:buAutoNum type="arabicPeriod"/>
            </a:pPr>
            <a:r>
              <a:rPr lang="en-US" altLang="zh-CN" b="1" i="0" dirty="0">
                <a:solidFill>
                  <a:srgbClr val="060607"/>
                </a:solidFill>
                <a:effectLst/>
                <a:latin typeface="-apple-system"/>
              </a:rPr>
              <a:t>R</a:t>
            </a:r>
            <a:r>
              <a:rPr lang="zh-CN" altLang="en-US" b="0" i="0" dirty="0">
                <a:solidFill>
                  <a:srgbClr val="060607"/>
                </a:solidFill>
                <a:effectLst/>
                <a:latin typeface="-apple-system"/>
              </a:rPr>
              <a:t>：一个开源的编程语言和软件环境，用于统计计算和图形表示。</a:t>
            </a:r>
          </a:p>
          <a:p>
            <a:pPr marL="514350" indent="-514350" algn="l">
              <a:buFont typeface="+mj-lt"/>
              <a:buAutoNum type="arabicPeriod" startAt="5"/>
            </a:pPr>
            <a:r>
              <a:rPr lang="zh-CN" altLang="en-US" b="1" i="0" dirty="0">
                <a:solidFill>
                  <a:srgbClr val="060607"/>
                </a:solidFill>
                <a:effectLst/>
                <a:latin typeface="-apple-system"/>
              </a:rPr>
              <a:t>图表绘制软件</a:t>
            </a:r>
            <a:r>
              <a:rPr lang="zh-CN" altLang="en-US" b="0" i="0" dirty="0">
                <a:solidFill>
                  <a:srgbClr val="060607"/>
                </a:solidFill>
                <a:effectLst/>
                <a:latin typeface="-apple-system"/>
              </a:rPr>
              <a:t>：</a:t>
            </a:r>
          </a:p>
          <a:p>
            <a:pPr marL="914400" lvl="1" indent="-457200" algn="l">
              <a:buFont typeface="+mj-lt"/>
              <a:buAutoNum type="arabicPeriod"/>
            </a:pPr>
            <a:r>
              <a:rPr lang="en-US" altLang="zh-CN" b="1" i="0" dirty="0">
                <a:solidFill>
                  <a:srgbClr val="060607"/>
                </a:solidFill>
                <a:effectLst/>
                <a:latin typeface="-apple-system"/>
              </a:rPr>
              <a:t>Origin</a:t>
            </a:r>
            <a:r>
              <a:rPr lang="zh-CN" altLang="en-US" b="0" i="0" dirty="0">
                <a:solidFill>
                  <a:srgbClr val="060607"/>
                </a:solidFill>
                <a:effectLst/>
                <a:latin typeface="-apple-system"/>
              </a:rPr>
              <a:t>：一个科学绘图和数据分析软件，适合创建高质量的图表和图形。</a:t>
            </a:r>
          </a:p>
          <a:p>
            <a:pPr marL="914400" lvl="1" indent="-457200" algn="l">
              <a:buFont typeface="+mj-lt"/>
              <a:buAutoNum type="arabicPeriod"/>
            </a:pPr>
            <a:r>
              <a:rPr lang="en-US" altLang="zh-CN" b="1" i="0" dirty="0">
                <a:solidFill>
                  <a:srgbClr val="060607"/>
                </a:solidFill>
                <a:effectLst/>
                <a:latin typeface="-apple-system"/>
              </a:rPr>
              <a:t>GraphPad Prism</a:t>
            </a:r>
            <a:r>
              <a:rPr lang="zh-CN" altLang="en-US" b="0" i="0" dirty="0">
                <a:solidFill>
                  <a:srgbClr val="060607"/>
                </a:solidFill>
                <a:effectLst/>
                <a:latin typeface="-apple-system"/>
              </a:rPr>
              <a:t>：一个科学绘图和统计软件，特别适合生物医学研究。</a:t>
            </a:r>
          </a:p>
          <a:p>
            <a:pPr marL="514350" indent="-514350" algn="l">
              <a:buFont typeface="+mj-lt"/>
              <a:buAutoNum type="arabicPeriod" startAt="5"/>
            </a:pPr>
            <a:r>
              <a:rPr lang="zh-CN" altLang="en-US" b="1" i="0" dirty="0">
                <a:solidFill>
                  <a:srgbClr val="060607"/>
                </a:solidFill>
                <a:effectLst/>
                <a:latin typeface="-apple-system"/>
              </a:rPr>
              <a:t>项目管理软件</a:t>
            </a:r>
            <a:r>
              <a:rPr lang="zh-CN" altLang="en-US" b="0" i="0" dirty="0">
                <a:solidFill>
                  <a:srgbClr val="060607"/>
                </a:solidFill>
                <a:effectLst/>
                <a:latin typeface="-apple-system"/>
              </a:rPr>
              <a:t>：</a:t>
            </a:r>
          </a:p>
          <a:p>
            <a:pPr marL="914400" lvl="1" indent="-457200" algn="l">
              <a:buFont typeface="+mj-lt"/>
              <a:buAutoNum type="arabicPeriod"/>
            </a:pPr>
            <a:r>
              <a:rPr lang="en-US" altLang="zh-CN" b="1" i="0" dirty="0">
                <a:solidFill>
                  <a:srgbClr val="060607"/>
                </a:solidFill>
                <a:effectLst/>
                <a:latin typeface="-apple-system"/>
              </a:rPr>
              <a:t>Trello</a:t>
            </a:r>
            <a:r>
              <a:rPr lang="zh-CN" altLang="en-US" b="0" i="0" dirty="0">
                <a:solidFill>
                  <a:srgbClr val="060607"/>
                </a:solidFill>
                <a:effectLst/>
                <a:latin typeface="-apple-system"/>
              </a:rPr>
              <a:t>：一个看板式项目管理工具，可以帮助你跟踪论文写作进度和任务分配。</a:t>
            </a:r>
          </a:p>
          <a:p>
            <a:pPr marL="914400" lvl="1" indent="-457200" algn="l">
              <a:buFont typeface="+mj-lt"/>
              <a:buAutoNum type="arabicPeriod"/>
            </a:pPr>
            <a:r>
              <a:rPr lang="en-US" altLang="zh-CN" b="1" i="0" dirty="0">
                <a:solidFill>
                  <a:srgbClr val="060607"/>
                </a:solidFill>
                <a:effectLst/>
                <a:latin typeface="-apple-system"/>
              </a:rPr>
              <a:t>Asana</a:t>
            </a:r>
            <a:r>
              <a:rPr lang="zh-CN" altLang="en-US" b="0" i="0" dirty="0">
                <a:solidFill>
                  <a:srgbClr val="060607"/>
                </a:solidFill>
                <a:effectLst/>
                <a:latin typeface="-apple-system"/>
              </a:rPr>
              <a:t>：一个任务和项目管理软件，支持团队协作和项目规划。</a:t>
            </a:r>
            <a:endParaRPr lang="en-US" altLang="zh-CN" b="0" i="0" dirty="0">
              <a:solidFill>
                <a:srgbClr val="060607"/>
              </a:solidFill>
              <a:effectLst/>
              <a:latin typeface="-apple-system"/>
            </a:endParaRPr>
          </a:p>
          <a:p>
            <a:pPr marL="457200" lvl="1" indent="0" algn="l">
              <a:buNone/>
            </a:pPr>
            <a:r>
              <a:rPr lang="zh-CN" altLang="en-US" sz="4000" b="0" i="0" dirty="0">
                <a:solidFill>
                  <a:srgbClr val="060607"/>
                </a:solidFill>
                <a:effectLst/>
                <a:highlight>
                  <a:srgbClr val="FFFF00"/>
                </a:highlight>
                <a:latin typeface="-apple-system"/>
              </a:rPr>
              <a:t>活动：探索研究以上软件的功能。</a:t>
            </a:r>
          </a:p>
          <a:p>
            <a:endParaRPr lang="zh-CN" altLang="en-US" dirty="0"/>
          </a:p>
        </p:txBody>
      </p:sp>
    </p:spTree>
    <p:extLst>
      <p:ext uri="{BB962C8B-B14F-4D97-AF65-F5344CB8AC3E}">
        <p14:creationId xmlns:p14="http://schemas.microsoft.com/office/powerpoint/2010/main" val="245934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56B0E-987E-4EA2-AD94-4CECA4811FDA}"/>
              </a:ext>
            </a:extLst>
          </p:cNvPr>
          <p:cNvSpPr>
            <a:spLocks noGrp="1"/>
          </p:cNvSpPr>
          <p:nvPr>
            <p:ph type="title"/>
          </p:nvPr>
        </p:nvSpPr>
        <p:spPr/>
        <p:txBody>
          <a:bodyPr/>
          <a:lstStyle/>
          <a:p>
            <a:r>
              <a:rPr lang="zh-CN" altLang="en-US" dirty="0"/>
              <a:t>本科毕业论文要求</a:t>
            </a:r>
            <a:br>
              <a:rPr lang="en-US" altLang="zh-CN" dirty="0"/>
            </a:br>
            <a:endParaRPr lang="zh-CN" altLang="en-US" dirty="0"/>
          </a:p>
        </p:txBody>
      </p:sp>
      <p:sp>
        <p:nvSpPr>
          <p:cNvPr id="3" name="内容占位符 2">
            <a:extLst>
              <a:ext uri="{FF2B5EF4-FFF2-40B4-BE49-F238E27FC236}">
                <a16:creationId xmlns:a16="http://schemas.microsoft.com/office/drawing/2014/main" id="{D517B6E5-9FAD-4F1D-8B06-3A2B69223DD1}"/>
              </a:ext>
            </a:extLst>
          </p:cNvPr>
          <p:cNvSpPr>
            <a:spLocks noGrp="1"/>
          </p:cNvSpPr>
          <p:nvPr>
            <p:ph idx="1"/>
          </p:nvPr>
        </p:nvSpPr>
        <p:spPr/>
        <p:txBody>
          <a:bodyPr>
            <a:normAutofit lnSpcReduction="10000"/>
          </a:bodyPr>
          <a:lstStyle/>
          <a:p>
            <a:pPr marL="0" indent="0">
              <a:buNone/>
            </a:pPr>
            <a:r>
              <a:rPr lang="en-US" altLang="zh-CN" dirty="0"/>
              <a:t>• </a:t>
            </a:r>
            <a:r>
              <a:rPr lang="zh-CN" altLang="en-US" dirty="0">
                <a:highlight>
                  <a:srgbClr val="FFFF00"/>
                </a:highlight>
              </a:rPr>
              <a:t>选题</a:t>
            </a:r>
            <a:r>
              <a:rPr lang="zh-CN" altLang="en-US" dirty="0"/>
              <a:t>：选题应具有一定的学术价值和实际意义，能够体现学生的专业水平和研究能力。</a:t>
            </a:r>
            <a:endParaRPr lang="en-US" altLang="zh-CN" dirty="0"/>
          </a:p>
          <a:p>
            <a:pPr marL="0" indent="0">
              <a:buNone/>
            </a:pPr>
            <a:r>
              <a:rPr lang="en-US" altLang="zh-CN" dirty="0"/>
              <a:t>• </a:t>
            </a:r>
            <a:r>
              <a:rPr lang="zh-CN" altLang="en-US" dirty="0">
                <a:highlight>
                  <a:srgbClr val="FFFF00"/>
                </a:highlight>
              </a:rPr>
              <a:t>文献综述</a:t>
            </a:r>
            <a:r>
              <a:rPr lang="zh-CN" altLang="en-US" dirty="0"/>
              <a:t>：需要对相关领域的文献进行广泛阅读和分析，以确定研究的理论基础和研究空白。</a:t>
            </a:r>
            <a:endParaRPr lang="en-US" altLang="zh-CN" dirty="0"/>
          </a:p>
          <a:p>
            <a:pPr marL="0" indent="0">
              <a:buNone/>
            </a:pPr>
            <a:r>
              <a:rPr lang="en-US" altLang="zh-CN" dirty="0"/>
              <a:t>• </a:t>
            </a:r>
            <a:r>
              <a:rPr lang="zh-CN" altLang="en-US" dirty="0">
                <a:highlight>
                  <a:srgbClr val="FFFF00"/>
                </a:highlight>
              </a:rPr>
              <a:t>研究方法</a:t>
            </a:r>
            <a:r>
              <a:rPr lang="zh-CN" altLang="en-US" dirty="0"/>
              <a:t>：明确研究方法，包括数据收集、分析方法等，确保研究的科学性和合理性。</a:t>
            </a:r>
            <a:endParaRPr lang="en-US" altLang="zh-CN" dirty="0"/>
          </a:p>
          <a:p>
            <a:pPr marL="0" indent="0">
              <a:buNone/>
            </a:pPr>
            <a:r>
              <a:rPr lang="en-US" altLang="zh-CN" dirty="0"/>
              <a:t>• </a:t>
            </a:r>
            <a:r>
              <a:rPr lang="zh-CN" altLang="en-US" dirty="0">
                <a:highlight>
                  <a:srgbClr val="FFFF00"/>
                </a:highlight>
              </a:rPr>
              <a:t>数据和分析</a:t>
            </a:r>
            <a:r>
              <a:rPr lang="zh-CN" altLang="en-US" dirty="0"/>
              <a:t>：根据研究方法收集数据，并进行分析，得出研究结果。</a:t>
            </a:r>
            <a:endParaRPr lang="en-US" altLang="zh-CN" dirty="0"/>
          </a:p>
          <a:p>
            <a:pPr marL="0" indent="0">
              <a:buNone/>
            </a:pPr>
            <a:r>
              <a:rPr lang="en-US" altLang="zh-CN" dirty="0"/>
              <a:t>•</a:t>
            </a:r>
            <a:r>
              <a:rPr lang="en-US" altLang="zh-CN" dirty="0">
                <a:highlight>
                  <a:srgbClr val="FFFF00"/>
                </a:highlight>
              </a:rPr>
              <a:t> </a:t>
            </a:r>
            <a:r>
              <a:rPr lang="zh-CN" altLang="en-US" dirty="0">
                <a:highlight>
                  <a:srgbClr val="FFFF00"/>
                </a:highlight>
              </a:rPr>
              <a:t>论证</a:t>
            </a:r>
            <a:r>
              <a:rPr lang="zh-CN" altLang="en-US" dirty="0"/>
              <a:t>：对研究结果进行论证，解释其意义和对现有理论的贡献。</a:t>
            </a:r>
            <a:endParaRPr lang="en-US" altLang="zh-CN" dirty="0"/>
          </a:p>
          <a:p>
            <a:pPr marL="0" indent="0">
              <a:buNone/>
            </a:pPr>
            <a:r>
              <a:rPr lang="en-US" altLang="zh-CN" dirty="0"/>
              <a:t>• </a:t>
            </a:r>
            <a:r>
              <a:rPr lang="zh-CN" altLang="en-US" dirty="0">
                <a:highlight>
                  <a:srgbClr val="FFFF00"/>
                </a:highlight>
              </a:rPr>
              <a:t>结论</a:t>
            </a:r>
            <a:r>
              <a:rPr lang="zh-CN" altLang="en-US" dirty="0"/>
              <a:t>：总结研究的主要发现，并提出可能的进一步研究方向。</a:t>
            </a:r>
            <a:endParaRPr lang="en-US" altLang="zh-CN" dirty="0"/>
          </a:p>
          <a:p>
            <a:endParaRPr lang="zh-CN" altLang="en-US" dirty="0"/>
          </a:p>
        </p:txBody>
      </p:sp>
    </p:spTree>
    <p:extLst>
      <p:ext uri="{BB962C8B-B14F-4D97-AF65-F5344CB8AC3E}">
        <p14:creationId xmlns:p14="http://schemas.microsoft.com/office/powerpoint/2010/main" val="422347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46C-B8C8-427D-A2DD-6CBE07FAD5C5}"/>
              </a:ext>
            </a:extLst>
          </p:cNvPr>
          <p:cNvSpPr>
            <a:spLocks noGrp="1"/>
          </p:cNvSpPr>
          <p:nvPr>
            <p:ph type="title"/>
          </p:nvPr>
        </p:nvSpPr>
        <p:spPr>
          <a:xfrm>
            <a:off x="1388806" y="532299"/>
            <a:ext cx="10515600" cy="1325563"/>
          </a:xfrm>
        </p:spPr>
        <p:txBody>
          <a:bodyPr>
            <a:normAutofit/>
          </a:bodyPr>
          <a:lstStyle/>
          <a:p>
            <a:r>
              <a:rPr lang="zh-CN" altLang="en-US" sz="5400" b="1" dirty="0"/>
              <a:t>本科毕业设计相关文档</a:t>
            </a:r>
          </a:p>
        </p:txBody>
      </p:sp>
      <p:sp>
        <p:nvSpPr>
          <p:cNvPr id="3" name="内容占位符 2">
            <a:extLst>
              <a:ext uri="{FF2B5EF4-FFF2-40B4-BE49-F238E27FC236}">
                <a16:creationId xmlns:a16="http://schemas.microsoft.com/office/drawing/2014/main" id="{A78EBCE4-7F77-4B46-9556-AA1FFA633CAB}"/>
              </a:ext>
            </a:extLst>
          </p:cNvPr>
          <p:cNvSpPr>
            <a:spLocks noGrp="1"/>
          </p:cNvSpPr>
          <p:nvPr>
            <p:ph idx="1"/>
          </p:nvPr>
        </p:nvSpPr>
        <p:spPr>
          <a:xfrm>
            <a:off x="641555" y="1638812"/>
            <a:ext cx="10515600" cy="4351338"/>
          </a:xfrm>
        </p:spPr>
        <p:txBody>
          <a:bodyPr/>
          <a:lstStyle/>
          <a:p>
            <a:r>
              <a:rPr lang="en-US" altLang="zh-CN" dirty="0"/>
              <a:t> </a:t>
            </a:r>
            <a:endParaRPr lang="zh-CN" altLang="en-US" dirty="0"/>
          </a:p>
        </p:txBody>
      </p:sp>
    </p:spTree>
    <p:extLst>
      <p:ext uri="{BB962C8B-B14F-4D97-AF65-F5344CB8AC3E}">
        <p14:creationId xmlns:p14="http://schemas.microsoft.com/office/powerpoint/2010/main" val="214698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9688A-4453-44AE-8A41-99065F45450A}"/>
              </a:ext>
            </a:extLst>
          </p:cNvPr>
          <p:cNvSpPr>
            <a:spLocks noGrp="1"/>
          </p:cNvSpPr>
          <p:nvPr>
            <p:ph type="title"/>
          </p:nvPr>
        </p:nvSpPr>
        <p:spPr/>
        <p:txBody>
          <a:bodyPr/>
          <a:lstStyle/>
          <a:p>
            <a:r>
              <a:rPr lang="zh-CN" altLang="en-US" dirty="0"/>
              <a:t>国家一级期刊论文</a:t>
            </a:r>
            <a:br>
              <a:rPr lang="en-US" altLang="zh-CN" dirty="0"/>
            </a:br>
            <a:endParaRPr lang="zh-CN" altLang="en-US" dirty="0"/>
          </a:p>
        </p:txBody>
      </p:sp>
      <p:sp>
        <p:nvSpPr>
          <p:cNvPr id="3" name="内容占位符 2">
            <a:extLst>
              <a:ext uri="{FF2B5EF4-FFF2-40B4-BE49-F238E27FC236}">
                <a16:creationId xmlns:a16="http://schemas.microsoft.com/office/drawing/2014/main" id="{34C74311-D601-4A84-9707-1DF7A9F0E562}"/>
              </a:ext>
            </a:extLst>
          </p:cNvPr>
          <p:cNvSpPr>
            <a:spLocks noGrp="1"/>
          </p:cNvSpPr>
          <p:nvPr>
            <p:ph idx="1"/>
          </p:nvPr>
        </p:nvSpPr>
        <p:spPr>
          <a:xfrm>
            <a:off x="717755" y="1160206"/>
            <a:ext cx="10962968" cy="5697794"/>
          </a:xfrm>
        </p:spPr>
        <p:txBody>
          <a:bodyPr>
            <a:normAutofit fontScale="92500" lnSpcReduction="20000"/>
          </a:bodyPr>
          <a:lstStyle/>
          <a:p>
            <a:pPr algn="l">
              <a:lnSpc>
                <a:spcPct val="110000"/>
              </a:lnSpc>
            </a:pPr>
            <a:r>
              <a:rPr lang="zh-CN" altLang="en-US" b="1" i="0" dirty="0">
                <a:solidFill>
                  <a:srgbClr val="060607"/>
                </a:solidFill>
                <a:effectLst/>
                <a:latin typeface="-apple-system"/>
              </a:rPr>
              <a:t>格式要求</a:t>
            </a:r>
          </a:p>
          <a:p>
            <a:pPr algn="l">
              <a:lnSpc>
                <a:spcPct val="110000"/>
              </a:lnSpc>
              <a:buFont typeface="+mj-lt"/>
              <a:buAutoNum type="arabicPeriod"/>
            </a:pPr>
            <a:r>
              <a:rPr lang="zh-CN" altLang="en-US" b="1" i="0" dirty="0">
                <a:solidFill>
                  <a:srgbClr val="060607"/>
                </a:solidFill>
                <a:effectLst/>
                <a:latin typeface="-apple-system"/>
              </a:rPr>
              <a:t>论文题目</a:t>
            </a:r>
            <a:r>
              <a:rPr lang="zh-CN" altLang="en-US" b="0" i="0" dirty="0">
                <a:solidFill>
                  <a:srgbClr val="060607"/>
                </a:solidFill>
                <a:effectLst/>
                <a:latin typeface="-apple-system"/>
              </a:rPr>
              <a:t>：使用黑体三号字。</a:t>
            </a:r>
          </a:p>
          <a:p>
            <a:pPr algn="l">
              <a:lnSpc>
                <a:spcPct val="110000"/>
              </a:lnSpc>
              <a:buFont typeface="+mj-lt"/>
              <a:buAutoNum type="arabicPeriod"/>
            </a:pPr>
            <a:r>
              <a:rPr lang="zh-CN" altLang="en-US" b="1" i="0" dirty="0">
                <a:solidFill>
                  <a:srgbClr val="060607"/>
                </a:solidFill>
                <a:effectLst/>
                <a:latin typeface="-apple-system"/>
              </a:rPr>
              <a:t>正文</a:t>
            </a:r>
            <a:r>
              <a:rPr lang="zh-CN" altLang="en-US" b="0" i="0" dirty="0">
                <a:solidFill>
                  <a:srgbClr val="060607"/>
                </a:solidFill>
                <a:effectLst/>
                <a:latin typeface="-apple-system"/>
              </a:rPr>
              <a:t>：使用宋体小四号字，</a:t>
            </a:r>
            <a:r>
              <a:rPr lang="en-US" altLang="zh-CN" b="0" i="0" dirty="0">
                <a:solidFill>
                  <a:srgbClr val="060607"/>
                </a:solidFill>
                <a:effectLst/>
                <a:latin typeface="-apple-system"/>
              </a:rPr>
              <a:t>1.5</a:t>
            </a:r>
            <a:r>
              <a:rPr lang="zh-CN" altLang="en-US" b="0" i="0" dirty="0">
                <a:solidFill>
                  <a:srgbClr val="060607"/>
                </a:solidFill>
                <a:effectLst/>
                <a:latin typeface="-apple-system"/>
              </a:rPr>
              <a:t>倍行距；表格为单倍行距。</a:t>
            </a:r>
          </a:p>
          <a:p>
            <a:pPr algn="l">
              <a:lnSpc>
                <a:spcPct val="110000"/>
              </a:lnSpc>
              <a:buFont typeface="+mj-lt"/>
              <a:buAutoNum type="arabicPeriod"/>
            </a:pPr>
            <a:r>
              <a:rPr lang="zh-CN" altLang="en-US" b="1" i="0" dirty="0">
                <a:solidFill>
                  <a:srgbClr val="060607"/>
                </a:solidFill>
                <a:effectLst/>
                <a:latin typeface="-apple-system"/>
              </a:rPr>
              <a:t>一级标题</a:t>
            </a:r>
            <a:r>
              <a:rPr lang="zh-CN" altLang="en-US" b="0" i="0" dirty="0">
                <a:solidFill>
                  <a:srgbClr val="060607"/>
                </a:solidFill>
                <a:effectLst/>
                <a:latin typeface="-apple-system"/>
              </a:rPr>
              <a:t>：段前段后为</a:t>
            </a:r>
            <a:r>
              <a:rPr lang="en-US" altLang="zh-CN" b="0" i="0" dirty="0">
                <a:solidFill>
                  <a:srgbClr val="060607"/>
                </a:solidFill>
                <a:effectLst/>
                <a:latin typeface="-apple-system"/>
              </a:rPr>
              <a:t>0.5</a:t>
            </a:r>
            <a:r>
              <a:rPr lang="zh-CN" altLang="en-US" b="0" i="0" dirty="0">
                <a:solidFill>
                  <a:srgbClr val="060607"/>
                </a:solidFill>
                <a:effectLst/>
                <a:latin typeface="-apple-system"/>
              </a:rPr>
              <a:t>行，正文段前段后为</a:t>
            </a:r>
            <a:r>
              <a:rPr lang="en-US" altLang="zh-CN" b="0" i="0" dirty="0">
                <a:solidFill>
                  <a:srgbClr val="060607"/>
                </a:solidFill>
                <a:effectLst/>
                <a:latin typeface="-apple-system"/>
              </a:rPr>
              <a:t>0</a:t>
            </a:r>
            <a:r>
              <a:rPr lang="zh-CN" altLang="en-US" b="0" i="0" dirty="0">
                <a:solidFill>
                  <a:srgbClr val="060607"/>
                </a:solidFill>
                <a:effectLst/>
                <a:latin typeface="-apple-system"/>
              </a:rPr>
              <a:t>，字符间距为标准。</a:t>
            </a:r>
          </a:p>
          <a:p>
            <a:pPr algn="l">
              <a:lnSpc>
                <a:spcPct val="110000"/>
              </a:lnSpc>
              <a:buFont typeface="+mj-lt"/>
              <a:buAutoNum type="arabicPeriod"/>
            </a:pPr>
            <a:r>
              <a:rPr lang="zh-CN" altLang="en-US" b="1" i="0" dirty="0">
                <a:solidFill>
                  <a:srgbClr val="060607"/>
                </a:solidFill>
                <a:effectLst/>
                <a:latin typeface="-apple-system"/>
              </a:rPr>
              <a:t>表格</a:t>
            </a:r>
            <a:r>
              <a:rPr lang="zh-CN" altLang="en-US" b="0" i="0" dirty="0">
                <a:solidFill>
                  <a:srgbClr val="060607"/>
                </a:solidFill>
                <a:effectLst/>
                <a:latin typeface="-apple-system"/>
              </a:rPr>
              <a:t>：采用三线表，必要时可以加辅助线，表头放在表格的上方，</a:t>
            </a:r>
            <a:r>
              <a:rPr lang="en-US" altLang="zh-CN" b="0" i="0" dirty="0">
                <a:solidFill>
                  <a:srgbClr val="060607"/>
                </a:solidFill>
                <a:effectLst/>
                <a:latin typeface="-apple-system"/>
              </a:rPr>
              <a:t>5</a:t>
            </a:r>
            <a:r>
              <a:rPr lang="zh-CN" altLang="en-US" b="0" i="0" dirty="0">
                <a:solidFill>
                  <a:srgbClr val="060607"/>
                </a:solidFill>
                <a:effectLst/>
                <a:latin typeface="-apple-system"/>
              </a:rPr>
              <a:t>号黑体；表格内为</a:t>
            </a:r>
            <a:r>
              <a:rPr lang="en-US" altLang="zh-CN" b="0" i="0" dirty="0">
                <a:solidFill>
                  <a:srgbClr val="060607"/>
                </a:solidFill>
                <a:effectLst/>
                <a:latin typeface="-apple-system"/>
              </a:rPr>
              <a:t>5</a:t>
            </a:r>
            <a:r>
              <a:rPr lang="zh-CN" altLang="en-US" b="0" i="0" dirty="0">
                <a:solidFill>
                  <a:srgbClr val="060607"/>
                </a:solidFill>
                <a:effectLst/>
                <a:latin typeface="-apple-system"/>
              </a:rPr>
              <a:t>号宋体，左对齐。</a:t>
            </a:r>
          </a:p>
          <a:p>
            <a:pPr algn="l">
              <a:lnSpc>
                <a:spcPct val="110000"/>
              </a:lnSpc>
              <a:buFont typeface="+mj-lt"/>
              <a:buAutoNum type="arabicPeriod"/>
            </a:pPr>
            <a:r>
              <a:rPr lang="zh-CN" altLang="en-US" b="1" i="0" dirty="0">
                <a:solidFill>
                  <a:srgbClr val="060607"/>
                </a:solidFill>
                <a:effectLst/>
                <a:latin typeface="-apple-system"/>
              </a:rPr>
              <a:t>图</a:t>
            </a:r>
            <a:r>
              <a:rPr lang="zh-CN" altLang="en-US" b="0" i="0" dirty="0">
                <a:solidFill>
                  <a:srgbClr val="060607"/>
                </a:solidFill>
                <a:effectLst/>
                <a:latin typeface="-apple-system"/>
              </a:rPr>
              <a:t>：图题放在图的下方，不要外框。</a:t>
            </a:r>
          </a:p>
          <a:p>
            <a:pPr algn="l">
              <a:lnSpc>
                <a:spcPct val="110000"/>
              </a:lnSpc>
              <a:buFont typeface="+mj-lt"/>
              <a:buAutoNum type="arabicPeriod"/>
            </a:pPr>
            <a:r>
              <a:rPr lang="zh-CN" altLang="en-US" b="1" i="0" dirty="0">
                <a:solidFill>
                  <a:srgbClr val="060607"/>
                </a:solidFill>
                <a:effectLst/>
                <a:latin typeface="-apple-system"/>
              </a:rPr>
              <a:t>表序、图序</a:t>
            </a:r>
            <a:r>
              <a:rPr lang="zh-CN" altLang="en-US" b="0" i="0" dirty="0">
                <a:solidFill>
                  <a:srgbClr val="060607"/>
                </a:solidFill>
                <a:effectLst/>
                <a:latin typeface="-apple-system"/>
              </a:rPr>
              <a:t>：均以阿拉伯数字连续编号。</a:t>
            </a:r>
          </a:p>
          <a:p>
            <a:pPr algn="l">
              <a:lnSpc>
                <a:spcPct val="110000"/>
              </a:lnSpc>
              <a:buFont typeface="+mj-lt"/>
              <a:buAutoNum type="arabicPeriod"/>
            </a:pPr>
            <a:r>
              <a:rPr lang="zh-CN" altLang="en-US" b="1" i="0" dirty="0">
                <a:solidFill>
                  <a:srgbClr val="060607"/>
                </a:solidFill>
                <a:effectLst/>
                <a:latin typeface="-apple-system"/>
              </a:rPr>
              <a:t>参考文献</a:t>
            </a:r>
            <a:r>
              <a:rPr lang="zh-CN" altLang="en-US" b="0" i="0" dirty="0">
                <a:solidFill>
                  <a:srgbClr val="060607"/>
                </a:solidFill>
                <a:effectLst/>
                <a:latin typeface="-apple-system"/>
              </a:rPr>
              <a:t>：不少于</a:t>
            </a:r>
            <a:r>
              <a:rPr lang="en-US" altLang="zh-CN" b="0" i="0" dirty="0">
                <a:solidFill>
                  <a:srgbClr val="060607"/>
                </a:solidFill>
                <a:effectLst/>
                <a:latin typeface="-apple-system"/>
              </a:rPr>
              <a:t>10</a:t>
            </a:r>
            <a:r>
              <a:rPr lang="zh-CN" altLang="en-US" b="0" i="0" dirty="0">
                <a:solidFill>
                  <a:srgbClr val="060607"/>
                </a:solidFill>
                <a:effectLst/>
                <a:latin typeface="-apple-system"/>
              </a:rPr>
              <a:t>篇，采用顺序编码制，文中参考文献</a:t>
            </a:r>
            <a:r>
              <a:rPr lang="en-US" altLang="zh-CN" b="0" i="0" dirty="0">
                <a:solidFill>
                  <a:srgbClr val="060607"/>
                </a:solidFill>
                <a:effectLst/>
                <a:latin typeface="-apple-system"/>
              </a:rPr>
              <a:t>[</a:t>
            </a:r>
            <a:r>
              <a:rPr lang="zh-CN" altLang="en-US" b="0" i="0" dirty="0">
                <a:solidFill>
                  <a:srgbClr val="060607"/>
                </a:solidFill>
                <a:effectLst/>
                <a:latin typeface="-apple-system"/>
              </a:rPr>
              <a:t>数字</a:t>
            </a:r>
            <a:r>
              <a:rPr lang="en-US" altLang="zh-CN" b="0" i="0" dirty="0">
                <a:solidFill>
                  <a:srgbClr val="060607"/>
                </a:solidFill>
                <a:effectLst/>
                <a:latin typeface="-apple-system"/>
              </a:rPr>
              <a:t>]</a:t>
            </a:r>
            <a:r>
              <a:rPr lang="zh-CN" altLang="en-US" b="0" i="0" dirty="0">
                <a:solidFill>
                  <a:srgbClr val="060607"/>
                </a:solidFill>
                <a:effectLst/>
                <a:latin typeface="-apple-system"/>
              </a:rPr>
              <a:t>上标。</a:t>
            </a:r>
          </a:p>
          <a:p>
            <a:pPr algn="l">
              <a:lnSpc>
                <a:spcPct val="110000"/>
              </a:lnSpc>
              <a:buFont typeface="+mj-lt"/>
              <a:buAutoNum type="arabicPeriod"/>
            </a:pPr>
            <a:r>
              <a:rPr lang="zh-CN" altLang="en-US" b="1" i="0" dirty="0">
                <a:solidFill>
                  <a:srgbClr val="060607"/>
                </a:solidFill>
                <a:effectLst/>
                <a:latin typeface="-apple-system"/>
              </a:rPr>
              <a:t>摘要</a:t>
            </a:r>
            <a:r>
              <a:rPr lang="zh-CN" altLang="en-US" b="0" i="0" dirty="0">
                <a:solidFill>
                  <a:srgbClr val="060607"/>
                </a:solidFill>
                <a:effectLst/>
                <a:latin typeface="-apple-system"/>
              </a:rPr>
              <a:t>：中英文摘单独成页。</a:t>
            </a:r>
          </a:p>
          <a:p>
            <a:pPr algn="l">
              <a:lnSpc>
                <a:spcPct val="110000"/>
              </a:lnSpc>
              <a:buFont typeface="+mj-lt"/>
              <a:buAutoNum type="arabicPeriod"/>
            </a:pPr>
            <a:r>
              <a:rPr lang="zh-CN" altLang="en-US" b="1" i="0" dirty="0">
                <a:solidFill>
                  <a:srgbClr val="060607"/>
                </a:solidFill>
                <a:effectLst/>
                <a:latin typeface="-apple-system"/>
              </a:rPr>
              <a:t>打印格式</a:t>
            </a:r>
            <a:r>
              <a:rPr lang="zh-CN" altLang="en-US" b="0" i="0" dirty="0">
                <a:solidFill>
                  <a:srgbClr val="060607"/>
                </a:solidFill>
                <a:effectLst/>
                <a:latin typeface="-apple-system"/>
              </a:rPr>
              <a:t>：全文字体的颜色统一设置成黑色，均用</a:t>
            </a:r>
            <a:r>
              <a:rPr lang="en-US" altLang="zh-CN" b="0" i="0" dirty="0">
                <a:solidFill>
                  <a:srgbClr val="060607"/>
                </a:solidFill>
                <a:effectLst/>
                <a:latin typeface="-apple-system"/>
              </a:rPr>
              <a:t>A4</a:t>
            </a:r>
            <a:r>
              <a:rPr lang="zh-CN" altLang="en-US" b="0" i="0" dirty="0">
                <a:solidFill>
                  <a:srgbClr val="060607"/>
                </a:solidFill>
                <a:effectLst/>
                <a:latin typeface="-apple-system"/>
              </a:rPr>
              <a:t>纸单面打印（特殊要求除外）。</a:t>
            </a:r>
          </a:p>
          <a:p>
            <a:endParaRPr lang="zh-CN" altLang="en-US" dirty="0"/>
          </a:p>
        </p:txBody>
      </p:sp>
    </p:spTree>
    <p:extLst>
      <p:ext uri="{BB962C8B-B14F-4D97-AF65-F5344CB8AC3E}">
        <p14:creationId xmlns:p14="http://schemas.microsoft.com/office/powerpoint/2010/main" val="334311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9A320-B0D3-4E76-8FC5-87DF7B8CF7DC}"/>
              </a:ext>
            </a:extLst>
          </p:cNvPr>
          <p:cNvSpPr>
            <a:spLocks noGrp="1"/>
          </p:cNvSpPr>
          <p:nvPr>
            <p:ph type="title"/>
          </p:nvPr>
        </p:nvSpPr>
        <p:spPr/>
        <p:txBody>
          <a:bodyPr/>
          <a:lstStyle/>
          <a:p>
            <a:r>
              <a:rPr lang="zh-CN" altLang="en-US" dirty="0"/>
              <a:t>练习：搜索到相关网站和模板</a:t>
            </a:r>
          </a:p>
        </p:txBody>
      </p:sp>
      <p:sp>
        <p:nvSpPr>
          <p:cNvPr id="3" name="内容占位符 2">
            <a:extLst>
              <a:ext uri="{FF2B5EF4-FFF2-40B4-BE49-F238E27FC236}">
                <a16:creationId xmlns:a16="http://schemas.microsoft.com/office/drawing/2014/main" id="{226144B4-4FE8-4844-AF59-D6CD4A808197}"/>
              </a:ext>
            </a:extLst>
          </p:cNvPr>
          <p:cNvSpPr>
            <a:spLocks noGrp="1"/>
          </p:cNvSpPr>
          <p:nvPr>
            <p:ph idx="1"/>
          </p:nvPr>
        </p:nvSpPr>
        <p:spPr/>
        <p:txBody>
          <a:bodyPr>
            <a:normAutofit lnSpcReduction="10000"/>
          </a:bodyPr>
          <a:lstStyle/>
          <a:p>
            <a:pPr algn="l"/>
            <a:r>
              <a:rPr lang="zh-CN" altLang="en-US" b="1" i="0" dirty="0">
                <a:solidFill>
                  <a:srgbClr val="060607"/>
                </a:solidFill>
                <a:effectLst/>
                <a:latin typeface="-apple-system"/>
              </a:rPr>
              <a:t>模板</a:t>
            </a:r>
          </a:p>
          <a:p>
            <a:pPr algn="l">
              <a:buFont typeface="+mj-lt"/>
              <a:buAutoNum type="arabicPeriod"/>
            </a:pPr>
            <a:r>
              <a:rPr lang="zh-CN" altLang="en-US" b="1" i="0" dirty="0">
                <a:solidFill>
                  <a:srgbClr val="060607"/>
                </a:solidFill>
                <a:effectLst/>
                <a:latin typeface="-apple-system"/>
              </a:rPr>
              <a:t>中文核心期刊论文模板</a:t>
            </a:r>
            <a:r>
              <a:rPr lang="zh-CN" altLang="en-US" b="0" i="0" dirty="0">
                <a:solidFill>
                  <a:srgbClr val="060607"/>
                </a:solidFill>
                <a:effectLst/>
                <a:latin typeface="-apple-system"/>
              </a:rPr>
              <a:t>：提供了一个精心设计的中文核心期刊论文模板，专为学术研究人员准备。此模板严格遵循中文核心期刊的出版标准，旨在帮助作者按照期刊的基本格式和内容要求撰写论文，确保论文结构清晰、规范，从而提高投稿效率和接受率。模板特点包括标准化格式、内容指导、文档兼容性、学术写作辅助和符合规范。</a:t>
            </a:r>
          </a:p>
          <a:p>
            <a:pPr algn="l">
              <a:buFont typeface="+mj-lt"/>
              <a:buAutoNum type="arabicPeriod"/>
            </a:pPr>
            <a:r>
              <a:rPr lang="zh-CN" altLang="en-US" b="1" i="0" dirty="0">
                <a:solidFill>
                  <a:srgbClr val="060607"/>
                </a:solidFill>
                <a:effectLst/>
                <a:latin typeface="-apple-system"/>
              </a:rPr>
              <a:t>学术期刊的</a:t>
            </a:r>
            <a:r>
              <a:rPr lang="en-US" altLang="zh-CN" b="1" i="0" dirty="0">
                <a:solidFill>
                  <a:srgbClr val="060607"/>
                </a:solidFill>
                <a:effectLst/>
                <a:latin typeface="-apple-system"/>
              </a:rPr>
              <a:t>LaTeX</a:t>
            </a:r>
            <a:r>
              <a:rPr lang="zh-CN" altLang="en-US" b="1" i="0" dirty="0">
                <a:solidFill>
                  <a:srgbClr val="060607"/>
                </a:solidFill>
                <a:effectLst/>
                <a:latin typeface="-apple-system"/>
              </a:rPr>
              <a:t>模板</a:t>
            </a:r>
            <a:r>
              <a:rPr lang="zh-CN" altLang="en-US" b="0" i="0" dirty="0">
                <a:solidFill>
                  <a:srgbClr val="060607"/>
                </a:solidFill>
                <a:effectLst/>
                <a:latin typeface="-apple-system"/>
              </a:rPr>
              <a:t>：整理了一些学术期刊的</a:t>
            </a:r>
            <a:r>
              <a:rPr lang="en-US" altLang="zh-CN" b="0" i="0" dirty="0">
                <a:solidFill>
                  <a:srgbClr val="060607"/>
                </a:solidFill>
                <a:effectLst/>
                <a:latin typeface="-apple-system"/>
              </a:rPr>
              <a:t>LaTeX</a:t>
            </a:r>
            <a:r>
              <a:rPr lang="zh-CN" altLang="en-US" b="0" i="0" dirty="0">
                <a:solidFill>
                  <a:srgbClr val="060607"/>
                </a:solidFill>
                <a:effectLst/>
                <a:latin typeface="-apple-system"/>
              </a:rPr>
              <a:t>在线编辑模板，方便大家使用。</a:t>
            </a:r>
          </a:p>
          <a:p>
            <a:pPr algn="l"/>
            <a:r>
              <a:rPr lang="zh-CN" altLang="en-US" b="0" i="0" dirty="0">
                <a:solidFill>
                  <a:srgbClr val="060607"/>
                </a:solidFill>
                <a:effectLst/>
                <a:latin typeface="-apple-system"/>
              </a:rPr>
              <a:t>这些格式要求和模板可以帮助您准备符合国家一级学术期刊标准的论文。</a:t>
            </a:r>
          </a:p>
          <a:p>
            <a:endParaRPr lang="zh-CN" altLang="en-US" dirty="0"/>
          </a:p>
        </p:txBody>
      </p:sp>
    </p:spTree>
    <p:extLst>
      <p:ext uri="{BB962C8B-B14F-4D97-AF65-F5344CB8AC3E}">
        <p14:creationId xmlns:p14="http://schemas.microsoft.com/office/powerpoint/2010/main" val="63876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21247-95F6-4D23-86DA-AFE0566D4CE4}"/>
              </a:ext>
            </a:extLst>
          </p:cNvPr>
          <p:cNvSpPr>
            <a:spLocks noGrp="1"/>
          </p:cNvSpPr>
          <p:nvPr>
            <p:ph type="title"/>
          </p:nvPr>
        </p:nvSpPr>
        <p:spPr/>
        <p:txBody>
          <a:bodyPr/>
          <a:lstStyle/>
          <a:p>
            <a:r>
              <a:rPr lang="zh-CN" altLang="en-US" dirty="0"/>
              <a:t>国际学术期刊论文</a:t>
            </a:r>
            <a:br>
              <a:rPr lang="en-US" altLang="zh-CN" dirty="0"/>
            </a:br>
            <a:endParaRPr lang="zh-CN" altLang="en-US" dirty="0"/>
          </a:p>
        </p:txBody>
      </p:sp>
      <p:sp>
        <p:nvSpPr>
          <p:cNvPr id="3" name="内容占位符 2">
            <a:extLst>
              <a:ext uri="{FF2B5EF4-FFF2-40B4-BE49-F238E27FC236}">
                <a16:creationId xmlns:a16="http://schemas.microsoft.com/office/drawing/2014/main" id="{F8F322C8-D40E-41E4-9330-9535E43CFEB2}"/>
              </a:ext>
            </a:extLst>
          </p:cNvPr>
          <p:cNvSpPr>
            <a:spLocks noGrp="1"/>
          </p:cNvSpPr>
          <p:nvPr>
            <p:ph idx="1"/>
          </p:nvPr>
        </p:nvSpPr>
        <p:spPr>
          <a:xfrm>
            <a:off x="838200" y="1396181"/>
            <a:ext cx="10515600" cy="4780782"/>
          </a:xfrm>
        </p:spPr>
        <p:txBody>
          <a:bodyPr>
            <a:normAutofit fontScale="70000" lnSpcReduction="20000"/>
          </a:bodyPr>
          <a:lstStyle/>
          <a:p>
            <a:pPr algn="l">
              <a:buFont typeface="+mj-lt"/>
              <a:buAutoNum type="arabicPeriod"/>
            </a:pPr>
            <a:r>
              <a:rPr lang="zh-CN" altLang="en-US" b="1" i="0" dirty="0">
                <a:solidFill>
                  <a:srgbClr val="060607"/>
                </a:solidFill>
                <a:effectLst/>
                <a:latin typeface="-apple-system"/>
              </a:rPr>
              <a:t>文章格式</a:t>
            </a:r>
            <a:r>
              <a:rPr lang="zh-CN" altLang="en-US" b="0" i="0" dirty="0">
                <a:solidFill>
                  <a:srgbClr val="060607"/>
                </a:solidFill>
                <a:effectLst/>
                <a:latin typeface="-apple-system"/>
              </a:rPr>
              <a:t>：</a:t>
            </a:r>
          </a:p>
          <a:p>
            <a:pPr marL="742950" lvl="1" indent="-285750" algn="l">
              <a:buFont typeface="+mj-lt"/>
              <a:buAutoNum type="arabicPeriod"/>
            </a:pPr>
            <a:r>
              <a:rPr lang="zh-CN" altLang="en-US" b="0" i="0" dirty="0">
                <a:solidFill>
                  <a:srgbClr val="060607"/>
                </a:solidFill>
                <a:effectLst/>
                <a:latin typeface="-apple-system"/>
              </a:rPr>
              <a:t>文章应不超过</a:t>
            </a:r>
            <a:r>
              <a:rPr lang="en-US" altLang="zh-CN" b="0" i="0" dirty="0">
                <a:solidFill>
                  <a:srgbClr val="060607"/>
                </a:solidFill>
                <a:effectLst/>
                <a:latin typeface="-apple-system"/>
              </a:rPr>
              <a:t>11</a:t>
            </a:r>
            <a:r>
              <a:rPr lang="zh-CN" altLang="en-US" b="0" i="0" dirty="0">
                <a:solidFill>
                  <a:srgbClr val="060607"/>
                </a:solidFill>
                <a:effectLst/>
                <a:latin typeface="-apple-system"/>
              </a:rPr>
              <a:t>个排版页面。</a:t>
            </a:r>
          </a:p>
          <a:p>
            <a:pPr marL="742950" lvl="1" indent="-285750" algn="l">
              <a:buFont typeface="+mj-lt"/>
              <a:buAutoNum type="arabicPeriod"/>
            </a:pPr>
            <a:r>
              <a:rPr lang="zh-CN" altLang="en-US" b="0" i="0" dirty="0">
                <a:solidFill>
                  <a:srgbClr val="060607"/>
                </a:solidFill>
                <a:effectLst/>
                <a:latin typeface="-apple-system"/>
              </a:rPr>
              <a:t>主文本不超过</a:t>
            </a:r>
            <a:r>
              <a:rPr lang="en-US" altLang="zh-CN" b="0" i="0" dirty="0">
                <a:solidFill>
                  <a:srgbClr val="060607"/>
                </a:solidFill>
                <a:effectLst/>
                <a:latin typeface="-apple-system"/>
              </a:rPr>
              <a:t>4500</a:t>
            </a:r>
            <a:r>
              <a:rPr lang="zh-CN" altLang="en-US" b="0" i="0" dirty="0">
                <a:solidFill>
                  <a:srgbClr val="060607"/>
                </a:solidFill>
                <a:effectLst/>
                <a:latin typeface="-apple-system"/>
              </a:rPr>
              <a:t>字（不包括摘要、方法、参考文献和图例）。</a:t>
            </a:r>
          </a:p>
          <a:p>
            <a:pPr marL="742950" lvl="1" indent="-285750" algn="l">
              <a:buFont typeface="+mj-lt"/>
              <a:buAutoNum type="arabicPeriod"/>
            </a:pPr>
            <a:r>
              <a:rPr lang="zh-CN" altLang="en-US" b="0" i="0" dirty="0">
                <a:solidFill>
                  <a:srgbClr val="060607"/>
                </a:solidFill>
                <a:effectLst/>
                <a:latin typeface="-apple-system"/>
              </a:rPr>
              <a:t>标题不超过</a:t>
            </a:r>
            <a:r>
              <a:rPr lang="en-US" altLang="zh-CN" b="0" i="0" dirty="0">
                <a:solidFill>
                  <a:srgbClr val="060607"/>
                </a:solidFill>
                <a:effectLst/>
                <a:latin typeface="-apple-system"/>
              </a:rPr>
              <a:t>20</a:t>
            </a:r>
            <a:r>
              <a:rPr lang="zh-CN" altLang="en-US" b="0" i="0" dirty="0">
                <a:solidFill>
                  <a:srgbClr val="060607"/>
                </a:solidFill>
                <a:effectLst/>
                <a:latin typeface="-apple-system"/>
              </a:rPr>
              <a:t>个单词，应使用一个科学准确的句子描述文章的主要信息，不得包含双关语或成语。</a:t>
            </a:r>
          </a:p>
          <a:p>
            <a:pPr marL="742950" lvl="1" indent="-285750" algn="l">
              <a:buFont typeface="+mj-lt"/>
              <a:buAutoNum type="arabicPeriod"/>
            </a:pPr>
            <a:r>
              <a:rPr lang="zh-CN" altLang="en-US" b="0" i="0" dirty="0">
                <a:solidFill>
                  <a:srgbClr val="060607"/>
                </a:solidFill>
                <a:effectLst/>
                <a:latin typeface="-apple-system"/>
              </a:rPr>
              <a:t>摘要不超过</a:t>
            </a:r>
            <a:r>
              <a:rPr lang="en-US" altLang="zh-CN" b="0" i="0" dirty="0">
                <a:solidFill>
                  <a:srgbClr val="060607"/>
                </a:solidFill>
                <a:effectLst/>
                <a:latin typeface="-apple-system"/>
              </a:rPr>
              <a:t>200</a:t>
            </a:r>
            <a:r>
              <a:rPr lang="zh-CN" altLang="en-US" b="0" i="0" dirty="0">
                <a:solidFill>
                  <a:srgbClr val="060607"/>
                </a:solidFill>
                <a:effectLst/>
                <a:latin typeface="-apple-system"/>
              </a:rPr>
              <a:t>个单词，不应包含任何参考文献。</a:t>
            </a:r>
          </a:p>
          <a:p>
            <a:pPr algn="l">
              <a:buFont typeface="+mj-lt"/>
              <a:buAutoNum type="arabicPeriod"/>
            </a:pPr>
            <a:r>
              <a:rPr lang="zh-CN" altLang="en-US" b="1" i="0" dirty="0">
                <a:solidFill>
                  <a:srgbClr val="060607"/>
                </a:solidFill>
                <a:effectLst/>
                <a:latin typeface="-apple-system"/>
              </a:rPr>
              <a:t>关键词</a:t>
            </a:r>
            <a:r>
              <a:rPr lang="zh-CN" altLang="en-US" b="0" i="0" dirty="0">
                <a:solidFill>
                  <a:srgbClr val="060607"/>
                </a:solidFill>
                <a:effectLst/>
                <a:latin typeface="-apple-system"/>
              </a:rPr>
              <a:t>：</a:t>
            </a:r>
          </a:p>
          <a:p>
            <a:pPr marL="742950" lvl="1" indent="-285750" algn="l">
              <a:buFont typeface="+mj-lt"/>
              <a:buAutoNum type="arabicPeriod"/>
            </a:pPr>
            <a:r>
              <a:rPr lang="zh-CN" altLang="en-US" b="0" i="0" dirty="0">
                <a:solidFill>
                  <a:srgbClr val="060607"/>
                </a:solidFill>
                <a:effectLst/>
                <a:latin typeface="-apple-system"/>
              </a:rPr>
              <a:t>允许使用最多</a:t>
            </a:r>
            <a:r>
              <a:rPr lang="en-US" altLang="zh-CN" b="0" i="0" dirty="0">
                <a:solidFill>
                  <a:srgbClr val="060607"/>
                </a:solidFill>
                <a:effectLst/>
                <a:latin typeface="-apple-system"/>
              </a:rPr>
              <a:t>6</a:t>
            </a:r>
            <a:r>
              <a:rPr lang="zh-CN" altLang="en-US" b="0" i="0" dirty="0">
                <a:solidFill>
                  <a:srgbClr val="060607"/>
                </a:solidFill>
                <a:effectLst/>
                <a:latin typeface="-apple-system"/>
              </a:rPr>
              <a:t>个关键词</a:t>
            </a:r>
            <a:r>
              <a:rPr lang="en-US" altLang="zh-CN" b="0" i="0" dirty="0">
                <a:solidFill>
                  <a:srgbClr val="060607"/>
                </a:solidFill>
                <a:effectLst/>
                <a:latin typeface="-apple-system"/>
              </a:rPr>
              <a:t>/</a:t>
            </a:r>
            <a:r>
              <a:rPr lang="zh-CN" altLang="en-US" b="0" i="0" dirty="0">
                <a:solidFill>
                  <a:srgbClr val="060607"/>
                </a:solidFill>
                <a:effectLst/>
                <a:latin typeface="-apple-system"/>
              </a:rPr>
              <a:t>关键短语用于索引目的。</a:t>
            </a:r>
          </a:p>
          <a:p>
            <a:pPr algn="l">
              <a:buFont typeface="+mj-lt"/>
              <a:buAutoNum type="arabicPeriod"/>
            </a:pPr>
            <a:r>
              <a:rPr lang="zh-CN" altLang="en-US" b="1" i="0" dirty="0">
                <a:solidFill>
                  <a:srgbClr val="060607"/>
                </a:solidFill>
                <a:effectLst/>
                <a:latin typeface="-apple-system"/>
              </a:rPr>
              <a:t>手稿</a:t>
            </a:r>
            <a:r>
              <a:rPr lang="zh-CN" altLang="en-US" b="0" i="0" dirty="0">
                <a:solidFill>
                  <a:srgbClr val="060607"/>
                </a:solidFill>
                <a:effectLst/>
                <a:latin typeface="-apple-system"/>
              </a:rPr>
              <a:t>：</a:t>
            </a:r>
          </a:p>
          <a:p>
            <a:pPr marL="742950" lvl="1" indent="-285750" algn="l">
              <a:buFont typeface="+mj-lt"/>
              <a:buAutoNum type="arabicPeriod"/>
            </a:pPr>
            <a:r>
              <a:rPr lang="zh-CN" altLang="en-US" b="0" i="0" dirty="0">
                <a:solidFill>
                  <a:srgbClr val="060607"/>
                </a:solidFill>
                <a:effectLst/>
                <a:latin typeface="-apple-system"/>
              </a:rPr>
              <a:t>手稿文本文件应以标题页开始，显示作者隶属关系和联系信息，用星号标识通讯作者。</a:t>
            </a:r>
          </a:p>
          <a:p>
            <a:pPr marL="742950" lvl="1" indent="-285750" algn="l">
              <a:buFont typeface="+mj-lt"/>
              <a:buAutoNum type="arabicPeriod"/>
            </a:pPr>
            <a:r>
              <a:rPr lang="zh-CN" altLang="en-US" b="0" i="0" dirty="0">
                <a:solidFill>
                  <a:srgbClr val="060607"/>
                </a:solidFill>
                <a:effectLst/>
                <a:latin typeface="-apple-system"/>
              </a:rPr>
              <a:t>主体文本没有具体要求，可以根据研究的最佳方式组织。通常的结构包括：引言、结果（带小标题）、讨论（不带小标题）、方法。</a:t>
            </a:r>
          </a:p>
          <a:p>
            <a:pPr algn="l">
              <a:buFont typeface="+mj-lt"/>
              <a:buAutoNum type="arabicPeriod"/>
            </a:pPr>
            <a:r>
              <a:rPr lang="zh-CN" altLang="en-US" b="1" i="0" dirty="0">
                <a:solidFill>
                  <a:srgbClr val="060607"/>
                </a:solidFill>
                <a:effectLst/>
                <a:latin typeface="-apple-system"/>
              </a:rPr>
              <a:t>参考文献</a:t>
            </a:r>
            <a:r>
              <a:rPr lang="zh-CN" altLang="en-US" b="0" i="0" dirty="0">
                <a:solidFill>
                  <a:srgbClr val="060607"/>
                </a:solidFill>
                <a:effectLst/>
                <a:latin typeface="-apple-system"/>
              </a:rPr>
              <a:t>：</a:t>
            </a:r>
          </a:p>
          <a:p>
            <a:pPr marL="742950" lvl="1" indent="-285750" algn="l">
              <a:buFont typeface="+mj-lt"/>
              <a:buAutoNum type="arabicPeriod"/>
            </a:pPr>
            <a:r>
              <a:rPr lang="zh-CN" altLang="en-US" b="0" i="0" dirty="0">
                <a:solidFill>
                  <a:srgbClr val="060607"/>
                </a:solidFill>
                <a:effectLst/>
                <a:latin typeface="-apple-system"/>
              </a:rPr>
              <a:t>文章通常不超过</a:t>
            </a:r>
            <a:r>
              <a:rPr lang="en-US" altLang="zh-CN" b="0" i="0" dirty="0">
                <a:solidFill>
                  <a:srgbClr val="060607"/>
                </a:solidFill>
                <a:effectLst/>
                <a:latin typeface="-apple-system"/>
              </a:rPr>
              <a:t>50</a:t>
            </a:r>
            <a:r>
              <a:rPr lang="zh-CN" altLang="en-US" b="0" i="0" dirty="0">
                <a:solidFill>
                  <a:srgbClr val="060607"/>
                </a:solidFill>
                <a:effectLst/>
                <a:latin typeface="-apple-system"/>
              </a:rPr>
              <a:t>个参考文献。</a:t>
            </a:r>
          </a:p>
          <a:p>
            <a:pPr algn="l">
              <a:buFont typeface="+mj-lt"/>
              <a:buAutoNum type="arabicPeriod"/>
            </a:pPr>
            <a:r>
              <a:rPr lang="zh-CN" altLang="en-US" b="1" i="0" dirty="0">
                <a:solidFill>
                  <a:srgbClr val="060607"/>
                </a:solidFill>
                <a:effectLst/>
                <a:latin typeface="-apple-system"/>
              </a:rPr>
              <a:t>格式化文本</a:t>
            </a:r>
            <a:r>
              <a:rPr lang="zh-CN" altLang="en-US" b="0" i="0" dirty="0">
                <a:solidFill>
                  <a:srgbClr val="060607"/>
                </a:solidFill>
                <a:effectLst/>
                <a:latin typeface="-apple-system"/>
              </a:rPr>
              <a:t>：</a:t>
            </a:r>
          </a:p>
          <a:p>
            <a:pPr marL="742950" lvl="1" indent="-285750" algn="l">
              <a:buFont typeface="+mj-lt"/>
              <a:buAutoNum type="arabicPeriod"/>
            </a:pPr>
            <a:r>
              <a:rPr lang="zh-CN" altLang="en-US" b="1" i="0" dirty="0">
                <a:solidFill>
                  <a:srgbClr val="060607"/>
                </a:solidFill>
                <a:effectLst/>
                <a:latin typeface="-apple-system"/>
              </a:rPr>
              <a:t>字体大小和样式</a:t>
            </a:r>
            <a:r>
              <a:rPr lang="zh-CN" altLang="en-US" b="0" i="0" dirty="0">
                <a:solidFill>
                  <a:srgbClr val="060607"/>
                </a:solidFill>
                <a:effectLst/>
                <a:latin typeface="-apple-system"/>
              </a:rPr>
              <a:t>：推荐在整个文本中使用统一字体（例如</a:t>
            </a:r>
            <a:r>
              <a:rPr lang="en-US" altLang="zh-CN" b="0" i="0" dirty="0">
                <a:solidFill>
                  <a:srgbClr val="060607"/>
                </a:solidFill>
                <a:effectLst/>
                <a:latin typeface="-apple-system"/>
              </a:rPr>
              <a:t>Times New Roman</a:t>
            </a:r>
            <a:r>
              <a:rPr lang="zh-CN" altLang="en-US" b="0" i="0" dirty="0">
                <a:solidFill>
                  <a:srgbClr val="060607"/>
                </a:solidFill>
                <a:effectLst/>
                <a:latin typeface="-apple-system"/>
              </a:rPr>
              <a:t>）。根据文本逻辑调整各级标题的字体大小和样式。</a:t>
            </a:r>
          </a:p>
          <a:p>
            <a:pPr marL="742950" lvl="1" indent="-285750" algn="l">
              <a:buFont typeface="+mj-lt"/>
              <a:buAutoNum type="arabicPeriod"/>
            </a:pPr>
            <a:r>
              <a:rPr lang="zh-CN" altLang="en-US" b="1" i="0" dirty="0">
                <a:solidFill>
                  <a:srgbClr val="060607"/>
                </a:solidFill>
                <a:effectLst/>
                <a:latin typeface="-apple-system"/>
              </a:rPr>
              <a:t>边距</a:t>
            </a:r>
            <a:r>
              <a:rPr lang="zh-CN" altLang="en-US" b="0" i="0" dirty="0">
                <a:solidFill>
                  <a:srgbClr val="060607"/>
                </a:solidFill>
                <a:effectLst/>
                <a:latin typeface="-apple-system"/>
              </a:rPr>
              <a:t>：确保文档四周留有一英寸的边距。</a:t>
            </a:r>
          </a:p>
          <a:p>
            <a:pPr marL="742950" lvl="1" indent="-285750" algn="l">
              <a:buFont typeface="+mj-lt"/>
              <a:buAutoNum type="arabicPeriod"/>
            </a:pPr>
            <a:r>
              <a:rPr lang="zh-CN" altLang="en-US" b="1" i="0" dirty="0">
                <a:solidFill>
                  <a:srgbClr val="060607"/>
                </a:solidFill>
                <a:effectLst/>
                <a:latin typeface="-apple-system"/>
              </a:rPr>
              <a:t>对齐方式</a:t>
            </a:r>
            <a:r>
              <a:rPr lang="zh-CN" altLang="en-US" b="0" i="0" dirty="0">
                <a:solidFill>
                  <a:srgbClr val="060607"/>
                </a:solidFill>
                <a:effectLst/>
                <a:latin typeface="-apple-system"/>
              </a:rPr>
              <a:t>：默认使用左对齐文本，仅标题和参考文献部分的标题居中对齐。</a:t>
            </a:r>
          </a:p>
          <a:p>
            <a:endParaRPr lang="zh-CN" altLang="en-US" dirty="0"/>
          </a:p>
        </p:txBody>
      </p:sp>
    </p:spTree>
    <p:extLst>
      <p:ext uri="{BB962C8B-B14F-4D97-AF65-F5344CB8AC3E}">
        <p14:creationId xmlns:p14="http://schemas.microsoft.com/office/powerpoint/2010/main" val="73280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02DB5-6FB8-4D3B-A45A-AA95E6D53F1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0B45B13-22FA-46E6-A2E9-A21281AD4CF1}"/>
              </a:ext>
            </a:extLst>
          </p:cNvPr>
          <p:cNvSpPr>
            <a:spLocks noGrp="1"/>
          </p:cNvSpPr>
          <p:nvPr>
            <p:ph idx="1"/>
          </p:nvPr>
        </p:nvSpPr>
        <p:spPr>
          <a:xfrm>
            <a:off x="353961" y="365125"/>
            <a:ext cx="11375923" cy="6281480"/>
          </a:xfrm>
        </p:spPr>
        <p:txBody>
          <a:bodyPr>
            <a:normAutofit fontScale="62500" lnSpcReduction="20000"/>
          </a:bodyPr>
          <a:lstStyle/>
          <a:p>
            <a:pPr algn="l" fontAlgn="base">
              <a:lnSpc>
                <a:spcPct val="120000"/>
              </a:lnSpc>
            </a:pPr>
            <a:r>
              <a:rPr lang="zh-CN" altLang="en-US" b="0" i="0" dirty="0">
                <a:solidFill>
                  <a:srgbClr val="1A2029"/>
                </a:solidFill>
                <a:effectLst/>
                <a:latin typeface="-apple-system"/>
              </a:rPr>
              <a:t>国际学术论文常用的引用和格式体系包括以下几种：</a:t>
            </a:r>
          </a:p>
          <a:p>
            <a:pPr fontAlgn="base">
              <a:lnSpc>
                <a:spcPct val="120000"/>
              </a:lnSpc>
              <a:buFont typeface="+mj-lt"/>
              <a:buAutoNum type="arabicPeriod"/>
            </a:pPr>
            <a:r>
              <a:rPr lang="en-US" altLang="zh-CN" b="1" i="0" dirty="0">
                <a:solidFill>
                  <a:srgbClr val="1A2029"/>
                </a:solidFill>
                <a:effectLst/>
                <a:latin typeface="-apple-system"/>
              </a:rPr>
              <a:t>APA</a:t>
            </a:r>
            <a:r>
              <a:rPr lang="zh-CN" altLang="en-US" b="1" i="0" dirty="0">
                <a:solidFill>
                  <a:srgbClr val="1A2029"/>
                </a:solidFill>
                <a:effectLst/>
                <a:latin typeface="-apple-system"/>
              </a:rPr>
              <a:t>格式</a:t>
            </a:r>
            <a:r>
              <a:rPr lang="zh-CN" altLang="en-US" b="0" i="0" dirty="0">
                <a:solidFill>
                  <a:srgbClr val="1A2029"/>
                </a:solidFill>
                <a:effectLst/>
                <a:latin typeface="-apple-system"/>
              </a:rPr>
              <a:t>（</a:t>
            </a:r>
            <a:r>
              <a:rPr lang="en-US" altLang="zh-CN" b="0" i="0" dirty="0">
                <a:solidFill>
                  <a:srgbClr val="1A2029"/>
                </a:solidFill>
                <a:effectLst/>
                <a:latin typeface="-apple-system"/>
              </a:rPr>
              <a:t>American Psychological Association</a:t>
            </a:r>
            <a:r>
              <a:rPr lang="zh-CN" altLang="en-US" b="0" i="0" dirty="0">
                <a:solidFill>
                  <a:srgbClr val="1A2029"/>
                </a:solidFill>
                <a:effectLst/>
                <a:latin typeface="-apple-system"/>
              </a:rPr>
              <a:t>）是一个为广泛接受的研究论文撰写格式，特别针对社会科学领域的研究，规范学术文献的引用和参考文献的撰写方法，以及表格、图表、注脚和附录的编排方式。</a:t>
            </a:r>
          </a:p>
          <a:p>
            <a:pPr algn="l" fontAlgn="base">
              <a:lnSpc>
                <a:spcPct val="120000"/>
              </a:lnSpc>
              <a:buFont typeface="+mj-lt"/>
              <a:buAutoNum type="arabicPeriod"/>
            </a:pPr>
            <a:r>
              <a:rPr lang="en-US" altLang="zh-CN" b="1" i="0" dirty="0">
                <a:solidFill>
                  <a:srgbClr val="1A2029"/>
                </a:solidFill>
                <a:effectLst/>
                <a:latin typeface="-apple-system"/>
              </a:rPr>
              <a:t>MLA</a:t>
            </a:r>
            <a:r>
              <a:rPr lang="zh-CN" altLang="en-US" b="1" i="0" dirty="0">
                <a:solidFill>
                  <a:srgbClr val="1A2029"/>
                </a:solidFill>
                <a:effectLst/>
                <a:latin typeface="-apple-system"/>
              </a:rPr>
              <a:t>格式</a:t>
            </a:r>
            <a:r>
              <a:rPr lang="zh-CN" altLang="en-US" b="0" i="0" dirty="0">
                <a:solidFill>
                  <a:srgbClr val="1A2029"/>
                </a:solidFill>
                <a:effectLst/>
                <a:latin typeface="-apple-system"/>
              </a:rPr>
              <a:t>：现代语言协会（</a:t>
            </a:r>
            <a:r>
              <a:rPr lang="en-US" altLang="zh-CN" b="0" i="0" dirty="0">
                <a:solidFill>
                  <a:srgbClr val="1A2029"/>
                </a:solidFill>
                <a:effectLst/>
                <a:latin typeface="-apple-system"/>
              </a:rPr>
              <a:t>Modern Language Association</a:t>
            </a:r>
            <a:r>
              <a:rPr lang="zh-CN" altLang="en-US" b="0" i="0" dirty="0">
                <a:solidFill>
                  <a:srgbClr val="1A2029"/>
                </a:solidFill>
                <a:effectLst/>
                <a:latin typeface="-apple-system"/>
              </a:rPr>
              <a:t>）制定的格式，常用于人文学科。</a:t>
            </a:r>
          </a:p>
          <a:p>
            <a:pPr algn="l" fontAlgn="base">
              <a:lnSpc>
                <a:spcPct val="120000"/>
              </a:lnSpc>
              <a:buFont typeface="+mj-lt"/>
              <a:buAutoNum type="arabicPeriod"/>
            </a:pPr>
            <a:r>
              <a:rPr lang="zh-CN" altLang="en-US" b="1" i="0" dirty="0">
                <a:solidFill>
                  <a:srgbClr val="1A2029"/>
                </a:solidFill>
                <a:effectLst/>
                <a:latin typeface="-apple-system"/>
              </a:rPr>
              <a:t>芝加哥格式</a:t>
            </a:r>
            <a:r>
              <a:rPr lang="zh-CN" altLang="en-US" b="0" i="0" dirty="0">
                <a:solidFill>
                  <a:srgbClr val="1A2029"/>
                </a:solidFill>
                <a:effectLst/>
                <a:latin typeface="-apple-system"/>
              </a:rPr>
              <a:t>：由芝加哥大学出版社制定的格式，适用于人文学科、社会科学以及自然科学等广泛领域。</a:t>
            </a:r>
          </a:p>
          <a:p>
            <a:pPr algn="l" fontAlgn="base">
              <a:lnSpc>
                <a:spcPct val="120000"/>
              </a:lnSpc>
              <a:buFont typeface="+mj-lt"/>
              <a:buAutoNum type="arabicPeriod"/>
            </a:pPr>
            <a:r>
              <a:rPr lang="zh-CN" altLang="en-US" b="1" i="0" dirty="0">
                <a:solidFill>
                  <a:srgbClr val="1A2029"/>
                </a:solidFill>
                <a:effectLst/>
                <a:latin typeface="-apple-system"/>
              </a:rPr>
              <a:t>哈佛格式</a:t>
            </a:r>
            <a:r>
              <a:rPr lang="zh-CN" altLang="en-US" b="0" i="0" dirty="0">
                <a:solidFill>
                  <a:srgbClr val="1A2029"/>
                </a:solidFill>
                <a:effectLst/>
                <a:latin typeface="-apple-system"/>
              </a:rPr>
              <a:t>：一种作者</a:t>
            </a:r>
            <a:r>
              <a:rPr lang="en-US" altLang="zh-CN" b="0" i="0" dirty="0">
                <a:solidFill>
                  <a:srgbClr val="1A2029"/>
                </a:solidFill>
                <a:effectLst/>
                <a:latin typeface="-apple-system"/>
              </a:rPr>
              <a:t>-</a:t>
            </a:r>
            <a:r>
              <a:rPr lang="zh-CN" altLang="en-US" b="0" i="0" dirty="0">
                <a:solidFill>
                  <a:srgbClr val="1A2029"/>
                </a:solidFill>
                <a:effectLst/>
                <a:latin typeface="-apple-system"/>
              </a:rPr>
              <a:t>日期引用体系，广泛应用于科学和技术领域。</a:t>
            </a:r>
          </a:p>
          <a:p>
            <a:pPr algn="l" fontAlgn="base">
              <a:lnSpc>
                <a:spcPct val="120000"/>
              </a:lnSpc>
              <a:buFont typeface="+mj-lt"/>
              <a:buAutoNum type="arabicPeriod"/>
            </a:pPr>
            <a:r>
              <a:rPr lang="en-US" altLang="zh-CN" b="1" i="0" dirty="0">
                <a:solidFill>
                  <a:srgbClr val="1A2029"/>
                </a:solidFill>
                <a:effectLst/>
                <a:latin typeface="-apple-system"/>
              </a:rPr>
              <a:t>IEEE</a:t>
            </a:r>
            <a:r>
              <a:rPr lang="zh-CN" altLang="en-US" b="1" i="0" dirty="0">
                <a:solidFill>
                  <a:srgbClr val="1A2029"/>
                </a:solidFill>
                <a:effectLst/>
                <a:latin typeface="-apple-system"/>
              </a:rPr>
              <a:t>格式</a:t>
            </a:r>
            <a:r>
              <a:rPr lang="zh-CN" altLang="en-US" b="0" i="0" dirty="0">
                <a:solidFill>
                  <a:srgbClr val="1A2029"/>
                </a:solidFill>
                <a:effectLst/>
                <a:latin typeface="-apple-system"/>
              </a:rPr>
              <a:t>：电气和电子工程师协会（</a:t>
            </a:r>
            <a:r>
              <a:rPr lang="en-US" altLang="zh-CN" b="0" i="0" dirty="0">
                <a:solidFill>
                  <a:srgbClr val="1A2029"/>
                </a:solidFill>
                <a:effectLst/>
                <a:latin typeface="-apple-system"/>
              </a:rPr>
              <a:t>Institute of Electrical and Electronics Engineers</a:t>
            </a:r>
            <a:r>
              <a:rPr lang="zh-CN" altLang="en-US" b="0" i="0" dirty="0">
                <a:solidFill>
                  <a:srgbClr val="1A2029"/>
                </a:solidFill>
                <a:effectLst/>
                <a:latin typeface="-apple-system"/>
              </a:rPr>
              <a:t>）制定的格式，主要用于电子、电气工程、计算机科学和相关领域。</a:t>
            </a:r>
          </a:p>
          <a:p>
            <a:pPr algn="l" fontAlgn="base">
              <a:lnSpc>
                <a:spcPct val="120000"/>
              </a:lnSpc>
              <a:buFont typeface="+mj-lt"/>
              <a:buAutoNum type="arabicPeriod"/>
            </a:pPr>
            <a:r>
              <a:rPr lang="en-US" altLang="zh-CN" b="1" i="0" dirty="0">
                <a:solidFill>
                  <a:srgbClr val="1A2029"/>
                </a:solidFill>
                <a:effectLst/>
                <a:latin typeface="-apple-system"/>
              </a:rPr>
              <a:t>ACS</a:t>
            </a:r>
            <a:r>
              <a:rPr lang="zh-CN" altLang="en-US" b="1" i="0" dirty="0">
                <a:solidFill>
                  <a:srgbClr val="1A2029"/>
                </a:solidFill>
                <a:effectLst/>
                <a:latin typeface="-apple-system"/>
              </a:rPr>
              <a:t>格式</a:t>
            </a:r>
            <a:r>
              <a:rPr lang="zh-CN" altLang="en-US" b="0" i="0" dirty="0">
                <a:solidFill>
                  <a:srgbClr val="1A2029"/>
                </a:solidFill>
                <a:effectLst/>
                <a:latin typeface="-apple-system"/>
              </a:rPr>
              <a:t>：美国化学学会（</a:t>
            </a:r>
            <a:r>
              <a:rPr lang="en-US" altLang="zh-CN" b="0" i="0" dirty="0">
                <a:solidFill>
                  <a:srgbClr val="1A2029"/>
                </a:solidFill>
                <a:effectLst/>
                <a:latin typeface="-apple-system"/>
              </a:rPr>
              <a:t>American Chemical Society</a:t>
            </a:r>
            <a:r>
              <a:rPr lang="zh-CN" altLang="en-US" b="0" i="0" dirty="0">
                <a:solidFill>
                  <a:srgbClr val="1A2029"/>
                </a:solidFill>
                <a:effectLst/>
                <a:latin typeface="-apple-system"/>
              </a:rPr>
              <a:t>）制定的格式，常用于化学领域。</a:t>
            </a:r>
          </a:p>
          <a:p>
            <a:pPr algn="l" fontAlgn="base">
              <a:lnSpc>
                <a:spcPct val="120000"/>
              </a:lnSpc>
              <a:buFont typeface="+mj-lt"/>
              <a:buAutoNum type="arabicPeriod"/>
            </a:pPr>
            <a:r>
              <a:rPr lang="en-US" altLang="zh-CN" b="1" i="0" dirty="0">
                <a:solidFill>
                  <a:srgbClr val="1A2029"/>
                </a:solidFill>
                <a:effectLst/>
                <a:latin typeface="-apple-system"/>
              </a:rPr>
              <a:t>AMS</a:t>
            </a:r>
            <a:r>
              <a:rPr lang="zh-CN" altLang="en-US" b="1" i="0" dirty="0">
                <a:solidFill>
                  <a:srgbClr val="1A2029"/>
                </a:solidFill>
                <a:effectLst/>
                <a:latin typeface="-apple-system"/>
              </a:rPr>
              <a:t>格式</a:t>
            </a:r>
            <a:r>
              <a:rPr lang="zh-CN" altLang="en-US" b="0" i="0" dirty="0">
                <a:solidFill>
                  <a:srgbClr val="1A2029"/>
                </a:solidFill>
                <a:effectLst/>
                <a:latin typeface="-apple-system"/>
              </a:rPr>
              <a:t>：美国数学学会（</a:t>
            </a:r>
            <a:r>
              <a:rPr lang="en-US" altLang="zh-CN" b="0" i="0" dirty="0">
                <a:solidFill>
                  <a:srgbClr val="1A2029"/>
                </a:solidFill>
                <a:effectLst/>
                <a:latin typeface="-apple-system"/>
              </a:rPr>
              <a:t>American Mathematical Society</a:t>
            </a:r>
            <a:r>
              <a:rPr lang="zh-CN" altLang="en-US" b="0" i="0" dirty="0">
                <a:solidFill>
                  <a:srgbClr val="1A2029"/>
                </a:solidFill>
                <a:effectLst/>
                <a:latin typeface="-apple-system"/>
              </a:rPr>
              <a:t>）制定的格式，适用于数学领域。</a:t>
            </a:r>
          </a:p>
          <a:p>
            <a:pPr algn="l" fontAlgn="base">
              <a:lnSpc>
                <a:spcPct val="120000"/>
              </a:lnSpc>
              <a:buFont typeface="+mj-lt"/>
              <a:buAutoNum type="arabicPeriod"/>
            </a:pPr>
            <a:r>
              <a:rPr lang="en-US" altLang="zh-CN" b="1" i="0" dirty="0">
                <a:solidFill>
                  <a:srgbClr val="1A2029"/>
                </a:solidFill>
                <a:effectLst/>
                <a:latin typeface="-apple-system"/>
              </a:rPr>
              <a:t>CMS</a:t>
            </a:r>
            <a:r>
              <a:rPr lang="zh-CN" altLang="en-US" b="1" i="0" dirty="0">
                <a:solidFill>
                  <a:srgbClr val="1A2029"/>
                </a:solidFill>
                <a:effectLst/>
                <a:latin typeface="-apple-system"/>
              </a:rPr>
              <a:t>格式</a:t>
            </a:r>
            <a:r>
              <a:rPr lang="zh-CN" altLang="en-US" b="0" i="0" dirty="0">
                <a:solidFill>
                  <a:srgbClr val="1A2029"/>
                </a:solidFill>
                <a:effectLst/>
                <a:latin typeface="-apple-system"/>
              </a:rPr>
              <a:t>：芝加哥手册风格（</a:t>
            </a:r>
            <a:r>
              <a:rPr lang="en-US" altLang="zh-CN" b="0" i="0" dirty="0">
                <a:solidFill>
                  <a:srgbClr val="1A2029"/>
                </a:solidFill>
                <a:effectLst/>
                <a:latin typeface="-apple-system"/>
              </a:rPr>
              <a:t>Chicago Manual of Style</a:t>
            </a:r>
            <a:r>
              <a:rPr lang="zh-CN" altLang="en-US" b="0" i="0" dirty="0">
                <a:solidFill>
                  <a:srgbClr val="1A2029"/>
                </a:solidFill>
                <a:effectLst/>
                <a:latin typeface="-apple-system"/>
              </a:rPr>
              <a:t>），一种详细的书目和论文格式，常用于出版业和人文社科领域。</a:t>
            </a:r>
          </a:p>
          <a:p>
            <a:pPr algn="l" fontAlgn="base">
              <a:lnSpc>
                <a:spcPct val="120000"/>
              </a:lnSpc>
              <a:buFont typeface="+mj-lt"/>
              <a:buAutoNum type="arabicPeriod"/>
            </a:pPr>
            <a:r>
              <a:rPr lang="en-US" altLang="zh-CN" b="1" i="0" dirty="0">
                <a:solidFill>
                  <a:srgbClr val="1A2029"/>
                </a:solidFill>
                <a:effectLst/>
                <a:latin typeface="-apple-system"/>
              </a:rPr>
              <a:t>CSE</a:t>
            </a:r>
            <a:r>
              <a:rPr lang="zh-CN" altLang="en-US" b="1" i="0" dirty="0">
                <a:solidFill>
                  <a:srgbClr val="1A2029"/>
                </a:solidFill>
                <a:effectLst/>
                <a:latin typeface="-apple-system"/>
              </a:rPr>
              <a:t>格式</a:t>
            </a:r>
            <a:r>
              <a:rPr lang="zh-CN" altLang="en-US" b="0" i="0" dirty="0">
                <a:solidFill>
                  <a:srgbClr val="1A2029"/>
                </a:solidFill>
                <a:effectLst/>
                <a:latin typeface="-apple-system"/>
              </a:rPr>
              <a:t>：科学编辑理事会（</a:t>
            </a:r>
            <a:r>
              <a:rPr lang="en-US" altLang="zh-CN" b="0" i="0" dirty="0">
                <a:solidFill>
                  <a:srgbClr val="1A2029"/>
                </a:solidFill>
                <a:effectLst/>
                <a:latin typeface="-apple-system"/>
              </a:rPr>
              <a:t>Council of Science Editors</a:t>
            </a:r>
            <a:r>
              <a:rPr lang="zh-CN" altLang="en-US" b="0" i="0" dirty="0">
                <a:solidFill>
                  <a:srgbClr val="1A2029"/>
                </a:solidFill>
                <a:effectLst/>
                <a:latin typeface="-apple-system"/>
              </a:rPr>
              <a:t>）制定的格式，适用于生命科学和医学领域。</a:t>
            </a:r>
          </a:p>
          <a:p>
            <a:pPr algn="l" fontAlgn="base">
              <a:lnSpc>
                <a:spcPct val="120000"/>
              </a:lnSpc>
              <a:buFont typeface="+mj-lt"/>
              <a:buAutoNum type="arabicPeriod"/>
            </a:pPr>
            <a:r>
              <a:rPr lang="en-US" altLang="zh-CN" b="1" i="0" dirty="0">
                <a:solidFill>
                  <a:srgbClr val="1A2029"/>
                </a:solidFill>
                <a:effectLst/>
                <a:latin typeface="-apple-system"/>
              </a:rPr>
              <a:t>AP</a:t>
            </a:r>
            <a:r>
              <a:rPr lang="zh-CN" altLang="en-US" b="1" i="0" dirty="0">
                <a:solidFill>
                  <a:srgbClr val="1A2029"/>
                </a:solidFill>
                <a:effectLst/>
                <a:latin typeface="-apple-system"/>
              </a:rPr>
              <a:t>格式</a:t>
            </a:r>
            <a:r>
              <a:rPr lang="zh-CN" altLang="en-US" b="0" i="0" dirty="0">
                <a:solidFill>
                  <a:srgbClr val="1A2029"/>
                </a:solidFill>
                <a:effectLst/>
                <a:latin typeface="-apple-system"/>
              </a:rPr>
              <a:t>：美联社风格书（</a:t>
            </a:r>
            <a:r>
              <a:rPr lang="en-US" altLang="zh-CN" b="0" i="0" dirty="0">
                <a:solidFill>
                  <a:srgbClr val="1A2029"/>
                </a:solidFill>
                <a:effectLst/>
                <a:latin typeface="-apple-system"/>
              </a:rPr>
              <a:t>The Associated Press Stylebook</a:t>
            </a:r>
            <a:r>
              <a:rPr lang="zh-CN" altLang="en-US" b="0" i="0" dirty="0">
                <a:solidFill>
                  <a:srgbClr val="1A2029"/>
                </a:solidFill>
                <a:effectLst/>
                <a:latin typeface="-apple-system"/>
              </a:rPr>
              <a:t>），主要用于新闻写作。</a:t>
            </a:r>
          </a:p>
          <a:p>
            <a:pPr algn="l" fontAlgn="base">
              <a:lnSpc>
                <a:spcPct val="120000"/>
              </a:lnSpc>
            </a:pPr>
            <a:r>
              <a:rPr lang="zh-CN" altLang="en-US" b="0" i="0" dirty="0">
                <a:solidFill>
                  <a:srgbClr val="1A2029"/>
                </a:solidFill>
                <a:effectLst/>
                <a:latin typeface="-apple-system"/>
              </a:rPr>
              <a:t>根据不同的学术领域和出版要求，选择合适的格式是非常重要的。每个格式都有其特定的引</a:t>
            </a:r>
            <a:endParaRPr lang="en-US" altLang="zh-CN" b="0" i="0" dirty="0">
              <a:solidFill>
                <a:srgbClr val="1A2029"/>
              </a:solidFill>
              <a:effectLst/>
              <a:latin typeface="-apple-system"/>
            </a:endParaRPr>
          </a:p>
          <a:p>
            <a:endParaRPr lang="zh-CN" altLang="en-US" dirty="0"/>
          </a:p>
        </p:txBody>
      </p:sp>
    </p:spTree>
    <p:extLst>
      <p:ext uri="{BB962C8B-B14F-4D97-AF65-F5344CB8AC3E}">
        <p14:creationId xmlns:p14="http://schemas.microsoft.com/office/powerpoint/2010/main" val="205875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230516-CED6-467A-9119-0E7B6427B51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D43F206-7F91-4B8B-9D10-281F006D5EAE}"/>
              </a:ext>
            </a:extLst>
          </p:cNvPr>
          <p:cNvSpPr>
            <a:spLocks noGrp="1"/>
          </p:cNvSpPr>
          <p:nvPr>
            <p:ph idx="1"/>
          </p:nvPr>
        </p:nvSpPr>
        <p:spPr/>
        <p:txBody>
          <a:bodyPr/>
          <a:lstStyle/>
          <a:p>
            <a:r>
              <a:rPr lang="zh-CN" altLang="en-US" b="0" i="0" dirty="0">
                <a:solidFill>
                  <a:srgbClr val="1A2029"/>
                </a:solidFill>
                <a:effectLst/>
                <a:latin typeface="-apple-system"/>
              </a:rPr>
              <a:t>向</a:t>
            </a:r>
            <a:r>
              <a:rPr lang="en-US" altLang="zh-CN" b="0" i="0" dirty="0">
                <a:solidFill>
                  <a:srgbClr val="1A2029"/>
                </a:solidFill>
                <a:effectLst/>
                <a:latin typeface="-apple-system"/>
              </a:rPr>
              <a:t>AI</a:t>
            </a:r>
            <a:r>
              <a:rPr lang="zh-CN" altLang="en-US" b="0" i="0" dirty="0">
                <a:solidFill>
                  <a:srgbClr val="1A2029"/>
                </a:solidFill>
                <a:effectLst/>
                <a:latin typeface="-apple-system"/>
              </a:rPr>
              <a:t>提问：</a:t>
            </a:r>
            <a:r>
              <a:rPr lang="en-US" altLang="zh-CN" b="0" i="0" dirty="0">
                <a:solidFill>
                  <a:srgbClr val="1A2029"/>
                </a:solidFill>
                <a:effectLst/>
                <a:latin typeface="-apple-system"/>
              </a:rPr>
              <a:t> </a:t>
            </a:r>
            <a:r>
              <a:rPr lang="en-US" altLang="zh-CN" b="1" i="0" dirty="0">
                <a:solidFill>
                  <a:srgbClr val="1A2029"/>
                </a:solidFill>
                <a:effectLst/>
                <a:latin typeface="-apple-system"/>
              </a:rPr>
              <a:t>APA</a:t>
            </a:r>
            <a:r>
              <a:rPr lang="zh-CN" altLang="en-US" b="1" i="0" dirty="0">
                <a:solidFill>
                  <a:srgbClr val="1A2029"/>
                </a:solidFill>
                <a:effectLst/>
                <a:latin typeface="-apple-system"/>
              </a:rPr>
              <a:t>格式，</a:t>
            </a:r>
            <a:r>
              <a:rPr lang="en-US" altLang="zh-CN" b="1" i="0" dirty="0">
                <a:solidFill>
                  <a:srgbClr val="1A2029"/>
                </a:solidFill>
                <a:effectLst/>
                <a:latin typeface="-apple-system"/>
              </a:rPr>
              <a:t>MLA</a:t>
            </a:r>
            <a:r>
              <a:rPr lang="zh-CN" altLang="en-US" b="1" i="0" dirty="0">
                <a:solidFill>
                  <a:srgbClr val="1A2029"/>
                </a:solidFill>
                <a:effectLst/>
                <a:latin typeface="-apple-system"/>
              </a:rPr>
              <a:t>格式，芝加哥格式，哈佛格式，</a:t>
            </a:r>
            <a:r>
              <a:rPr lang="en-US" altLang="zh-CN" b="1" i="0" dirty="0">
                <a:solidFill>
                  <a:srgbClr val="1A2029"/>
                </a:solidFill>
                <a:effectLst/>
                <a:latin typeface="-apple-system"/>
              </a:rPr>
              <a:t>IEEE</a:t>
            </a:r>
            <a:r>
              <a:rPr lang="zh-CN" altLang="en-US" b="1" i="0" dirty="0">
                <a:solidFill>
                  <a:srgbClr val="1A2029"/>
                </a:solidFill>
                <a:effectLst/>
                <a:latin typeface="-apple-system"/>
              </a:rPr>
              <a:t>格式，</a:t>
            </a:r>
            <a:r>
              <a:rPr lang="en-US" altLang="zh-CN" b="1" i="0" dirty="0">
                <a:solidFill>
                  <a:srgbClr val="1A2029"/>
                </a:solidFill>
                <a:effectLst/>
                <a:latin typeface="-apple-system"/>
              </a:rPr>
              <a:t>ACS</a:t>
            </a:r>
            <a:r>
              <a:rPr lang="zh-CN" altLang="en-US" b="1" i="0" dirty="0">
                <a:solidFill>
                  <a:srgbClr val="1A2029"/>
                </a:solidFill>
                <a:effectLst/>
                <a:latin typeface="-apple-system"/>
              </a:rPr>
              <a:t>格式，</a:t>
            </a:r>
            <a:r>
              <a:rPr lang="en-US" altLang="zh-CN" b="1" i="0" dirty="0">
                <a:solidFill>
                  <a:srgbClr val="1A2029"/>
                </a:solidFill>
                <a:effectLst/>
                <a:latin typeface="-apple-system"/>
              </a:rPr>
              <a:t>AMS</a:t>
            </a:r>
            <a:r>
              <a:rPr lang="zh-CN" altLang="en-US" b="1" i="0" dirty="0">
                <a:solidFill>
                  <a:srgbClr val="1A2029"/>
                </a:solidFill>
                <a:effectLst/>
                <a:latin typeface="-apple-system"/>
              </a:rPr>
              <a:t>格式，</a:t>
            </a:r>
            <a:r>
              <a:rPr lang="en-US" altLang="zh-CN" b="1" i="0" dirty="0">
                <a:solidFill>
                  <a:srgbClr val="1A2029"/>
                </a:solidFill>
                <a:effectLst/>
                <a:latin typeface="-apple-system"/>
              </a:rPr>
              <a:t>CMS</a:t>
            </a:r>
            <a:r>
              <a:rPr lang="zh-CN" altLang="en-US" b="1" i="0" dirty="0">
                <a:solidFill>
                  <a:srgbClr val="1A2029"/>
                </a:solidFill>
                <a:effectLst/>
                <a:latin typeface="-apple-system"/>
              </a:rPr>
              <a:t>格式，</a:t>
            </a:r>
            <a:r>
              <a:rPr lang="en-US" altLang="zh-CN" b="1" i="0" dirty="0">
                <a:solidFill>
                  <a:srgbClr val="1A2029"/>
                </a:solidFill>
                <a:effectLst/>
                <a:latin typeface="-apple-system"/>
              </a:rPr>
              <a:t>CSE</a:t>
            </a:r>
            <a:r>
              <a:rPr lang="zh-CN" altLang="en-US" b="1" i="0" dirty="0">
                <a:solidFill>
                  <a:srgbClr val="1A2029"/>
                </a:solidFill>
                <a:effectLst/>
                <a:latin typeface="-apple-system"/>
              </a:rPr>
              <a:t>格式，</a:t>
            </a:r>
            <a:r>
              <a:rPr lang="en-US" altLang="zh-CN" b="1" i="0" dirty="0">
                <a:solidFill>
                  <a:srgbClr val="1A2029"/>
                </a:solidFill>
                <a:effectLst/>
                <a:latin typeface="-apple-system"/>
              </a:rPr>
              <a:t>AP</a:t>
            </a:r>
            <a:r>
              <a:rPr lang="zh-CN" altLang="en-US" b="1" i="0" dirty="0">
                <a:solidFill>
                  <a:srgbClr val="1A2029"/>
                </a:solidFill>
                <a:effectLst/>
                <a:latin typeface="-apple-system"/>
              </a:rPr>
              <a:t>格式，以上格式有什么差异？</a:t>
            </a:r>
            <a:endParaRPr lang="zh-CN" altLang="en-US" b="0" i="0" dirty="0">
              <a:solidFill>
                <a:srgbClr val="1A2029"/>
              </a:solidFill>
              <a:effectLst/>
              <a:latin typeface="-apple-system"/>
            </a:endParaRPr>
          </a:p>
          <a:p>
            <a:endParaRPr lang="zh-CN" altLang="en-US" dirty="0"/>
          </a:p>
        </p:txBody>
      </p:sp>
    </p:spTree>
    <p:extLst>
      <p:ext uri="{BB962C8B-B14F-4D97-AF65-F5344CB8AC3E}">
        <p14:creationId xmlns:p14="http://schemas.microsoft.com/office/powerpoint/2010/main" val="255155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CCCF7-47B2-4C1A-A190-AC444B8C83F7}"/>
              </a:ext>
            </a:extLst>
          </p:cNvPr>
          <p:cNvSpPr>
            <a:spLocks noGrp="1"/>
          </p:cNvSpPr>
          <p:nvPr>
            <p:ph type="title"/>
          </p:nvPr>
        </p:nvSpPr>
        <p:spPr>
          <a:xfrm>
            <a:off x="1120876" y="365125"/>
            <a:ext cx="10232923" cy="627933"/>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943663E9-55B2-4F1E-A52B-02A1B2D33E10}"/>
              </a:ext>
            </a:extLst>
          </p:cNvPr>
          <p:cNvSpPr>
            <a:spLocks noGrp="1"/>
          </p:cNvSpPr>
          <p:nvPr>
            <p:ph idx="1"/>
          </p:nvPr>
        </p:nvSpPr>
        <p:spPr>
          <a:xfrm>
            <a:off x="698090" y="365125"/>
            <a:ext cx="10655710" cy="4128217"/>
          </a:xfrm>
        </p:spPr>
        <p:txBody>
          <a:bodyPr/>
          <a:lstStyle/>
          <a:p>
            <a:pPr algn="l"/>
            <a:r>
              <a:rPr lang="zh-CN" altLang="en-US" b="1" i="0" dirty="0">
                <a:solidFill>
                  <a:srgbClr val="060607"/>
                </a:solidFill>
                <a:effectLst/>
                <a:latin typeface="-apple-system"/>
              </a:rPr>
              <a:t>模板</a:t>
            </a:r>
          </a:p>
          <a:p>
            <a:pPr algn="l">
              <a:buFont typeface="+mj-lt"/>
              <a:buAutoNum type="arabicPeriod"/>
            </a:pPr>
            <a:r>
              <a:rPr lang="en-US" altLang="zh-CN" b="1" i="0" dirty="0">
                <a:solidFill>
                  <a:srgbClr val="060607"/>
                </a:solidFill>
                <a:effectLst/>
                <a:latin typeface="-apple-system"/>
              </a:rPr>
              <a:t>LaTeX</a:t>
            </a:r>
            <a:r>
              <a:rPr lang="zh-CN" altLang="en-US" b="1" i="0" dirty="0">
                <a:solidFill>
                  <a:srgbClr val="060607"/>
                </a:solidFill>
                <a:effectLst/>
                <a:latin typeface="-apple-system"/>
              </a:rPr>
              <a:t>模板</a:t>
            </a:r>
            <a:r>
              <a:rPr lang="zh-CN" altLang="en-US" b="0" i="0" dirty="0">
                <a:solidFill>
                  <a:srgbClr val="060607"/>
                </a:solidFill>
                <a:effectLst/>
                <a:latin typeface="-apple-system"/>
              </a:rPr>
              <a:t>：</a:t>
            </a:r>
          </a:p>
          <a:p>
            <a:pPr marL="742950" lvl="1" indent="-285750" algn="l">
              <a:buFont typeface="+mj-lt"/>
              <a:buAutoNum type="arabicPeriod"/>
            </a:pPr>
            <a:r>
              <a:rPr lang="zh-CN" altLang="en-US" b="0" i="0" dirty="0">
                <a:solidFill>
                  <a:srgbClr val="060607"/>
                </a:solidFill>
                <a:effectLst/>
                <a:latin typeface="-apple-system"/>
              </a:rPr>
              <a:t>提供了一系列学术期刊的</a:t>
            </a:r>
            <a:r>
              <a:rPr lang="en-US" altLang="zh-CN" b="0" i="0" dirty="0">
                <a:solidFill>
                  <a:srgbClr val="060607"/>
                </a:solidFill>
                <a:effectLst/>
                <a:latin typeface="-apple-system"/>
              </a:rPr>
              <a:t>LaTeX</a:t>
            </a:r>
            <a:r>
              <a:rPr lang="zh-CN" altLang="en-US" b="0" i="0" dirty="0">
                <a:solidFill>
                  <a:srgbClr val="060607"/>
                </a:solidFill>
                <a:effectLst/>
                <a:latin typeface="-apple-system"/>
              </a:rPr>
              <a:t>模板，这些模板会自动将您的手稿格式化为该期刊所需的风格。这些模板包括</a:t>
            </a:r>
            <a:r>
              <a:rPr lang="en-US" altLang="zh-CN" b="0" i="0" dirty="0">
                <a:solidFill>
                  <a:srgbClr val="060607"/>
                </a:solidFill>
                <a:effectLst/>
                <a:latin typeface="-apple-system"/>
              </a:rPr>
              <a:t>ACM</a:t>
            </a:r>
            <a:r>
              <a:rPr lang="zh-CN" altLang="en-US" b="0" i="0" dirty="0">
                <a:solidFill>
                  <a:srgbClr val="060607"/>
                </a:solidFill>
                <a:effectLst/>
                <a:latin typeface="-apple-system"/>
              </a:rPr>
              <a:t>大单栏格式模板、</a:t>
            </a:r>
            <a:r>
              <a:rPr lang="en-US" altLang="zh-CN" b="0" i="0" dirty="0">
                <a:solidFill>
                  <a:srgbClr val="060607"/>
                </a:solidFill>
                <a:effectLst/>
                <a:latin typeface="-apple-system"/>
              </a:rPr>
              <a:t>ACM</a:t>
            </a:r>
            <a:r>
              <a:rPr lang="zh-CN" altLang="en-US" b="0" i="0" dirty="0">
                <a:solidFill>
                  <a:srgbClr val="060607"/>
                </a:solidFill>
                <a:effectLst/>
                <a:latin typeface="-apple-system"/>
              </a:rPr>
              <a:t>期刊主要文章模板等。</a:t>
            </a:r>
          </a:p>
          <a:p>
            <a:pPr algn="l">
              <a:buFont typeface="+mj-lt"/>
              <a:buAutoNum type="arabicPeriod"/>
            </a:pPr>
            <a:r>
              <a:rPr lang="en-US" altLang="zh-CN" b="1" i="0" dirty="0">
                <a:solidFill>
                  <a:srgbClr val="060607"/>
                </a:solidFill>
                <a:effectLst/>
                <a:latin typeface="-apple-system"/>
              </a:rPr>
              <a:t>IJSRP</a:t>
            </a:r>
            <a:r>
              <a:rPr lang="zh-CN" altLang="en-US" b="1" i="0" dirty="0">
                <a:solidFill>
                  <a:srgbClr val="060607"/>
                </a:solidFill>
                <a:effectLst/>
                <a:latin typeface="-apple-system"/>
              </a:rPr>
              <a:t>研究论文格式模板</a:t>
            </a:r>
            <a:r>
              <a:rPr lang="zh-CN" altLang="en-US" b="0" i="0" dirty="0">
                <a:solidFill>
                  <a:srgbClr val="060607"/>
                </a:solidFill>
                <a:effectLst/>
                <a:latin typeface="-apple-system"/>
              </a:rPr>
              <a:t>：</a:t>
            </a:r>
          </a:p>
          <a:p>
            <a:pPr marL="742950" lvl="1" indent="-285750" algn="l">
              <a:buFont typeface="+mj-lt"/>
              <a:buAutoNum type="arabicPeriod"/>
            </a:pPr>
            <a:r>
              <a:rPr lang="en-US" altLang="zh-CN" b="0" i="0" dirty="0">
                <a:solidFill>
                  <a:srgbClr val="060607"/>
                </a:solidFill>
                <a:effectLst/>
                <a:latin typeface="-apple-system"/>
              </a:rPr>
              <a:t>IJSRP</a:t>
            </a:r>
            <a:r>
              <a:rPr lang="zh-CN" altLang="en-US" b="0" i="0" dirty="0">
                <a:solidFill>
                  <a:srgbClr val="060607"/>
                </a:solidFill>
                <a:effectLst/>
                <a:latin typeface="-apple-system"/>
              </a:rPr>
              <a:t>期刊提供了官方的研究论文格式模板，以确保顺利的提交过程并符合出版标准。研究论文必须以双栏标准纸张格式（</a:t>
            </a:r>
            <a:r>
              <a:rPr lang="en-US" altLang="zh-CN" b="0" i="0" dirty="0">
                <a:solidFill>
                  <a:srgbClr val="060607"/>
                </a:solidFill>
                <a:effectLst/>
                <a:latin typeface="-apple-system"/>
              </a:rPr>
              <a:t>.doc/.docx</a:t>
            </a:r>
            <a:r>
              <a:rPr lang="zh-CN" altLang="en-US" b="0" i="0" dirty="0">
                <a:solidFill>
                  <a:srgbClr val="060607"/>
                </a:solidFill>
                <a:effectLst/>
                <a:latin typeface="-apple-system"/>
              </a:rPr>
              <a:t>）起草。如果论文有技术方程且无法格式化为双栏格式，可以格式化为单栏格式。</a:t>
            </a:r>
          </a:p>
          <a:p>
            <a:endParaRPr lang="zh-CN" altLang="en-US" dirty="0"/>
          </a:p>
        </p:txBody>
      </p:sp>
      <p:sp>
        <p:nvSpPr>
          <p:cNvPr id="4" name="文本框 3">
            <a:extLst>
              <a:ext uri="{FF2B5EF4-FFF2-40B4-BE49-F238E27FC236}">
                <a16:creationId xmlns:a16="http://schemas.microsoft.com/office/drawing/2014/main" id="{A7371FAC-FEA6-4BD0-8FCC-FEE5D88A0DF6}"/>
              </a:ext>
            </a:extLst>
          </p:cNvPr>
          <p:cNvSpPr txBox="1"/>
          <p:nvPr/>
        </p:nvSpPr>
        <p:spPr>
          <a:xfrm>
            <a:off x="619432" y="4109884"/>
            <a:ext cx="11110452" cy="1938992"/>
          </a:xfrm>
          <a:prstGeom prst="rect">
            <a:avLst/>
          </a:prstGeom>
          <a:noFill/>
        </p:spPr>
        <p:txBody>
          <a:bodyPr wrap="square" rtlCol="0">
            <a:spAutoFit/>
          </a:bodyPr>
          <a:lstStyle/>
          <a:p>
            <a:r>
              <a:rPr lang="zh-CN" altLang="en-US" sz="4000" dirty="0"/>
              <a:t>练习：搜索到以上两个模板</a:t>
            </a:r>
            <a:endParaRPr lang="en-US" altLang="zh-CN" sz="4000" dirty="0"/>
          </a:p>
          <a:p>
            <a:r>
              <a:rPr lang="zh-CN" altLang="en-US" sz="4000" dirty="0"/>
              <a:t>探索：有哪些</a:t>
            </a:r>
            <a:r>
              <a:rPr lang="en-US" altLang="zh-CN" sz="4000" dirty="0"/>
              <a:t>AI</a:t>
            </a:r>
            <a:r>
              <a:rPr lang="zh-CN" altLang="en-US" sz="4000" dirty="0"/>
              <a:t>工具可以在撰写论文时，提供帮助。</a:t>
            </a:r>
          </a:p>
        </p:txBody>
      </p:sp>
    </p:spTree>
    <p:extLst>
      <p:ext uri="{BB962C8B-B14F-4D97-AF65-F5344CB8AC3E}">
        <p14:creationId xmlns:p14="http://schemas.microsoft.com/office/powerpoint/2010/main" val="29457072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1803</Words>
  <Application>Microsoft Office PowerPoint</Application>
  <PresentationFormat>宽屏</PresentationFormat>
  <Paragraphs>101</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-apple-system</vt:lpstr>
      <vt:lpstr>等线</vt:lpstr>
      <vt:lpstr>等线 Light</vt:lpstr>
      <vt:lpstr>Arial</vt:lpstr>
      <vt:lpstr>Office 主题​​</vt:lpstr>
      <vt:lpstr>Week 14学术写作</vt:lpstr>
      <vt:lpstr>本科毕业论文要求 </vt:lpstr>
      <vt:lpstr>本科毕业设计相关文档</vt:lpstr>
      <vt:lpstr>国家一级期刊论文 </vt:lpstr>
      <vt:lpstr>练习：搜索到相关网站和模板</vt:lpstr>
      <vt:lpstr>国际学术期刊论文 </vt:lpstr>
      <vt:lpstr> </vt:lpstr>
      <vt:lpstr> </vt:lpstr>
      <vt:lpstr>  </vt:lpstr>
      <vt:lpstr> </vt:lpstr>
      <vt:lpstr>在撰写论文时，有许多软件可以帮助你提高效率和质量。以下是一些常用的软件：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兆颖 党</dc:creator>
  <cp:lastModifiedBy>兆颖 党</cp:lastModifiedBy>
  <cp:revision>15</cp:revision>
  <dcterms:created xsi:type="dcterms:W3CDTF">2024-12-08T13:24:58Z</dcterms:created>
  <dcterms:modified xsi:type="dcterms:W3CDTF">2024-12-08T15:59:17Z</dcterms:modified>
</cp:coreProperties>
</file>