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76" r:id="rId3"/>
    <p:sldId id="257" r:id="rId4"/>
    <p:sldId id="269" r:id="rId5"/>
    <p:sldId id="258" r:id="rId6"/>
    <p:sldId id="259" r:id="rId7"/>
    <p:sldId id="270" r:id="rId8"/>
    <p:sldId id="273" r:id="rId9"/>
    <p:sldId id="271" r:id="rId10"/>
    <p:sldId id="274" r:id="rId11"/>
    <p:sldId id="262" r:id="rId12"/>
    <p:sldId id="268" r:id="rId13"/>
    <p:sldId id="264" r:id="rId14"/>
    <p:sldId id="267" r:id="rId15"/>
    <p:sldId id="265" r:id="rId16"/>
    <p:sldId id="266" r:id="rId17"/>
    <p:sldId id="275" r:id="rId18"/>
    <p:sldId id="277" r:id="rId19"/>
    <p:sldId id="278" r:id="rId20"/>
    <p:sldId id="279" r:id="rId21"/>
    <p:sldId id="280" r:id="rId22"/>
    <p:sldId id="281" r:id="rId23"/>
    <p:sldId id="282" r:id="rId24"/>
    <p:sldId id="283" r:id="rId25"/>
    <p:sldId id="285" r:id="rId26"/>
    <p:sldId id="286" r:id="rId27"/>
    <p:sldId id="287" r:id="rId28"/>
    <p:sldId id="284" r:id="rId29"/>
    <p:sldId id="288" r:id="rId30"/>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2" d="100"/>
          <a:sy n="72" d="100"/>
        </p:scale>
        <p:origin x="671" y="4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8" Type="http://schemas.openxmlformats.org/officeDocument/2006/relationships/slide" Target="slides/slide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E2604F6-AF36-49AC-ABB7-AE4D8BBA85E9}"/>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4105BC41-72A1-424A-AB53-8AB7A29B9AE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D269135E-1A80-45EE-8606-0EC57834EC6B}"/>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B9F4E37F-6523-40CC-A774-78536CD5F7C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13A88ED9-9684-4175-9D75-2416568241CE}"/>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145206011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93D62-CFBD-4415-A7DE-643D4DC744F5}"/>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941C29C6-CE28-48F6-BA3E-DA57CA9903CD}"/>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41DD88F-4FAE-49FE-9A57-74778D31AB60}"/>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862E2749-D35E-440E-B088-CA0D0BCE9559}"/>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D6B8C9C-CD4D-46E7-8DEE-1A4A4EF4A70B}"/>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23514243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11AD7DD0-5259-438E-B037-CE304FFA14ED}"/>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9C73C9B9-27B8-4FA0-8AFB-C55130DFB2AC}"/>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3D46E964-478E-4286-BB2C-000B6A67EB73}"/>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39588004-D72D-4F42-ABB5-AD86909DA0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AAF49CC4-E0CB-42F9-8BA9-CAEBEAF5BD7C}"/>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8023224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C4D4817-B534-4376-A3FD-B748A4E58FBA}"/>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39F261C-088C-4384-897E-D45FF59EF22D}"/>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2B64588-F6FF-40D2-A3B9-13CC968E003E}"/>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DE6D7172-213E-49E4-9FA0-9D6094164FF3}"/>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3AF7A027-0348-485F-A9AB-8B2FDBF57ED1}"/>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27439504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1B46B1-3DEE-472B-A7E3-CC09B0F62B75}"/>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F3AD4012-02D1-40BF-A6F2-F460B9EF6AFB}"/>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4AC692C-2B10-4919-AD66-64D30D65B905}"/>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D7D0915F-078E-4CC9-ACCA-DFBF83D5A6F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71C11E45-F5B6-4A44-99ED-9778F555CA56}"/>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13707375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31B12E7-711F-410D-A97A-B37E53790C8D}"/>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FB7D4790-EB40-480C-8367-3724F77A80D8}"/>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F404427D-B0CB-41C7-BE5E-BACE41E58920}"/>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18338CBC-CD9C-4350-ADA8-F48A991B52DF}"/>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B61749B2-FF13-4F35-9AE3-A3123C769554}"/>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266F3367-65E2-4159-841A-E910474F58B4}"/>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27009348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016796F-D48A-4C85-A03B-BDA5C16B0C1B}"/>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80E5B90C-3673-409C-BCB5-506A12F3A3C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56297BF6-17B2-40EB-AACC-AAD5599D0797}"/>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CE8725E0-E374-4742-8CD2-30A0A153940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0B677345-5A29-4B99-96BF-D9744F86EC9A}"/>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34DCC0F-D7ED-4E3C-8F2C-8BBFF11BD3EC}"/>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8" name="页脚占位符 7">
            <a:extLst>
              <a:ext uri="{FF2B5EF4-FFF2-40B4-BE49-F238E27FC236}">
                <a16:creationId xmlns:a16="http://schemas.microsoft.com/office/drawing/2014/main" id="{1BEDAFC8-7F2C-4F0E-8638-08C63D61AD09}"/>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D59098F1-BB1E-4C1D-93A2-01BFB3933D2D}"/>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310368687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A6A8FD-13D8-4B38-9994-8770BCD74D2D}"/>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CBFF6F8D-FE81-4B7F-96C4-E41715AC4E17}"/>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4" name="页脚占位符 3">
            <a:extLst>
              <a:ext uri="{FF2B5EF4-FFF2-40B4-BE49-F238E27FC236}">
                <a16:creationId xmlns:a16="http://schemas.microsoft.com/office/drawing/2014/main" id="{8DB13890-C3C7-46F7-A047-F88EBB8B57C2}"/>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B700A16E-28A2-4C48-9D7F-981E4FA1F0FE}"/>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41553057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AE225119-BE8F-42AC-8C4F-973FE10C06EF}"/>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3" name="页脚占位符 2">
            <a:extLst>
              <a:ext uri="{FF2B5EF4-FFF2-40B4-BE49-F238E27FC236}">
                <a16:creationId xmlns:a16="http://schemas.microsoft.com/office/drawing/2014/main" id="{C9EAC989-7912-47E2-8C13-AF4713EF527F}"/>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2C1BC379-5536-4217-80D7-6127ABCFC454}"/>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2365741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93E23B8-3F4E-41F1-9582-D629A383FB17}"/>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1BEFEB43-9BFE-4AD0-8CC2-925FE49CB9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66BD87C3-DA77-4BB9-A313-7359D1D80DD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16A65555-549C-4776-8669-7402E96A3A05}"/>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6826651B-4606-4A17-A21D-07BE18D7EAE2}"/>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4DF40CA4-1385-42A4-B5DB-83154D88C7A7}"/>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10452176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354AD4E-37F4-4397-9BEF-4EA58AC6317E}"/>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A1CCE815-8BDE-42CA-ADD6-2C8D848F919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52FDB938-43C4-4526-9968-F4C76301476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A686C69E-B18E-4912-8701-6791866B0D21}"/>
              </a:ext>
            </a:extLst>
          </p:cNvPr>
          <p:cNvSpPr>
            <a:spLocks noGrp="1"/>
          </p:cNvSpPr>
          <p:nvPr>
            <p:ph type="dt" sz="half" idx="10"/>
          </p:nvPr>
        </p:nvSpPr>
        <p:spPr/>
        <p:txBody>
          <a:bodyPr/>
          <a:lstStyle/>
          <a:p>
            <a:fld id="{453F6372-F187-4854-AA45-DAF1C1DBE0A9}" type="datetimeFigureOut">
              <a:rPr lang="zh-CN" altLang="en-US" smtClean="0"/>
              <a:t>2024/12/12</a:t>
            </a:fld>
            <a:endParaRPr lang="zh-CN" altLang="en-US"/>
          </a:p>
        </p:txBody>
      </p:sp>
      <p:sp>
        <p:nvSpPr>
          <p:cNvPr id="6" name="页脚占位符 5">
            <a:extLst>
              <a:ext uri="{FF2B5EF4-FFF2-40B4-BE49-F238E27FC236}">
                <a16:creationId xmlns:a16="http://schemas.microsoft.com/office/drawing/2014/main" id="{F7FF469A-8FFE-42F7-9C34-5E614C6EF9B9}"/>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A7BC06C9-24E5-41A1-A03A-1BD2CE008A2C}"/>
              </a:ext>
            </a:extLst>
          </p:cNvPr>
          <p:cNvSpPr>
            <a:spLocks noGrp="1"/>
          </p:cNvSpPr>
          <p:nvPr>
            <p:ph type="sldNum" sz="quarter" idx="12"/>
          </p:nvPr>
        </p:nvSpPr>
        <p:spPr/>
        <p:txBody>
          <a:body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3296250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alphaModFix amt="17000"/>
            <a:lum/>
          </a:blip>
          <a:srcRect/>
          <a:stretch>
            <a:fillRect t="-9000" b="-9000"/>
          </a:stretch>
        </a:blipFill>
        <a:effectLst/>
      </p:bgPr>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1484E081-6DED-4F43-B6EA-9C8A9EAD2D8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A8D2F17C-895E-4973-9D22-FE52F00C009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6044383B-6CD9-4D7B-BB47-11E7B02F5A9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3F6372-F187-4854-AA45-DAF1C1DBE0A9}" type="datetimeFigureOut">
              <a:rPr lang="zh-CN" altLang="en-US" smtClean="0"/>
              <a:t>2024/12/12</a:t>
            </a:fld>
            <a:endParaRPr lang="zh-CN" altLang="en-US"/>
          </a:p>
        </p:txBody>
      </p:sp>
      <p:sp>
        <p:nvSpPr>
          <p:cNvPr id="5" name="页脚占位符 4">
            <a:extLst>
              <a:ext uri="{FF2B5EF4-FFF2-40B4-BE49-F238E27FC236}">
                <a16:creationId xmlns:a16="http://schemas.microsoft.com/office/drawing/2014/main" id="{1AFD891B-CCE2-4933-B0A1-EC7C89DB7E4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a:extLst>
              <a:ext uri="{FF2B5EF4-FFF2-40B4-BE49-F238E27FC236}">
                <a16:creationId xmlns:a16="http://schemas.microsoft.com/office/drawing/2014/main" id="{52BFF923-F0DC-4400-9215-DD4E9D3DF8F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ADEFF8-8602-4EF2-805F-DBDD18570118}" type="slidenum">
              <a:rPr lang="zh-CN" altLang="en-US" smtClean="0"/>
              <a:t>‹#›</a:t>
            </a:fld>
            <a:endParaRPr lang="zh-CN" altLang="en-US"/>
          </a:p>
        </p:txBody>
      </p:sp>
    </p:spTree>
    <p:extLst>
      <p:ext uri="{BB962C8B-B14F-4D97-AF65-F5344CB8AC3E}">
        <p14:creationId xmlns:p14="http://schemas.microsoft.com/office/powerpoint/2010/main" val="271030969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g"/><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s://doi.org/10.1234/jes.2020.45.3.123" TargetMode="Externa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alphaModFix amt="17000"/>
            <a:lum/>
          </a:blip>
          <a:srcRect/>
          <a:stretch>
            <a:fillRect t="-9000" b="-9000"/>
          </a:stretch>
        </a:blipFill>
        <a:effectLst/>
      </p:bgPr>
    </p:bg>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4298BFD-E582-41FC-8CFF-F88AC935E9CC}"/>
              </a:ext>
            </a:extLst>
          </p:cNvPr>
          <p:cNvSpPr>
            <a:spLocks noGrp="1"/>
          </p:cNvSpPr>
          <p:nvPr>
            <p:ph type="ctrTitle"/>
          </p:nvPr>
        </p:nvSpPr>
        <p:spPr>
          <a:xfrm>
            <a:off x="1543877" y="2042491"/>
            <a:ext cx="9458739" cy="1083365"/>
          </a:xfrm>
        </p:spPr>
        <p:txBody>
          <a:bodyPr>
            <a:normAutofit fontScale="90000"/>
          </a:bodyPr>
          <a:lstStyle/>
          <a:p>
            <a:r>
              <a:rPr lang="en-US" altLang="zh-CN" dirty="0">
                <a:latin typeface="Arial Black" panose="020B0A04020102020204" pitchFamily="34" charset="0"/>
              </a:rPr>
              <a:t>Week 15 Academic Writing</a:t>
            </a:r>
            <a:endParaRPr lang="zh-CN" altLang="en-US" dirty="0">
              <a:latin typeface="Arial Black" panose="020B0A04020102020204" pitchFamily="34" charset="0"/>
            </a:endParaRPr>
          </a:p>
        </p:txBody>
      </p:sp>
      <p:sp>
        <p:nvSpPr>
          <p:cNvPr id="3" name="副标题 2">
            <a:extLst>
              <a:ext uri="{FF2B5EF4-FFF2-40B4-BE49-F238E27FC236}">
                <a16:creationId xmlns:a16="http://schemas.microsoft.com/office/drawing/2014/main" id="{E1EBADD3-7D04-4C73-B7E8-48884C529260}"/>
              </a:ext>
            </a:extLst>
          </p:cNvPr>
          <p:cNvSpPr>
            <a:spLocks noGrp="1"/>
          </p:cNvSpPr>
          <p:nvPr>
            <p:ph type="subTitle" idx="1"/>
          </p:nvPr>
        </p:nvSpPr>
        <p:spPr>
          <a:xfrm>
            <a:off x="1673086" y="3429000"/>
            <a:ext cx="9200323" cy="1083365"/>
          </a:xfrm>
        </p:spPr>
        <p:txBody>
          <a:bodyPr>
            <a:normAutofit/>
          </a:bodyPr>
          <a:lstStyle/>
          <a:p>
            <a:r>
              <a:rPr lang="en-US" altLang="zh-CN" sz="3600" dirty="0">
                <a:latin typeface="Arial Black" panose="020B0A04020102020204" pitchFamily="34" charset="0"/>
              </a:rPr>
              <a:t>Style and Information Collection</a:t>
            </a:r>
            <a:endParaRPr lang="zh-CN" altLang="en-US" sz="3600" dirty="0">
              <a:latin typeface="Arial Black" panose="020B0A04020102020204" pitchFamily="34" charset="0"/>
            </a:endParaRPr>
          </a:p>
        </p:txBody>
      </p:sp>
      <p:pic>
        <p:nvPicPr>
          <p:cNvPr id="5" name="图片 4" descr="镜头中的光反射">
            <a:extLst>
              <a:ext uri="{FF2B5EF4-FFF2-40B4-BE49-F238E27FC236}">
                <a16:creationId xmlns:a16="http://schemas.microsoft.com/office/drawing/2014/main" id="{CED41CFB-B924-45C1-BA6A-8B29C17194A9}"/>
              </a:ext>
            </a:extLst>
          </p:cNvPr>
          <p:cNvPicPr>
            <a:picLocks noChangeAspect="1"/>
          </p:cNvPicPr>
          <p:nvPr/>
        </p:nvPicPr>
        <p:blipFill>
          <a:blip r:embed="rId3">
            <a:alphaModFix amt="17000"/>
            <a:extLst>
              <a:ext uri="{28A0092B-C50C-407E-A947-70E740481C1C}">
                <a14:useLocalDpi xmlns:a14="http://schemas.microsoft.com/office/drawing/2010/main" val="0"/>
              </a:ext>
            </a:extLst>
          </a:blip>
          <a:stretch>
            <a:fillRect/>
          </a:stretch>
        </p:blipFill>
        <p:spPr>
          <a:xfrm>
            <a:off x="0" y="0"/>
            <a:ext cx="12105861" cy="6863074"/>
          </a:xfrm>
          <a:prstGeom prst="rect">
            <a:avLst/>
          </a:prstGeom>
          <a:effectLst/>
        </p:spPr>
      </p:pic>
    </p:spTree>
    <p:extLst>
      <p:ext uri="{BB962C8B-B14F-4D97-AF65-F5344CB8AC3E}">
        <p14:creationId xmlns:p14="http://schemas.microsoft.com/office/powerpoint/2010/main" val="17292235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5B0C9C8-ED42-4176-BF1A-5DB5FA5B1EAA}"/>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23CA733-D2C0-4F5D-A3F0-7FCF04A5B931}"/>
              </a:ext>
            </a:extLst>
          </p:cNvPr>
          <p:cNvSpPr>
            <a:spLocks noGrp="1"/>
          </p:cNvSpPr>
          <p:nvPr>
            <p:ph idx="1"/>
          </p:nvPr>
        </p:nvSpPr>
        <p:spPr>
          <a:xfrm>
            <a:off x="628650" y="514350"/>
            <a:ext cx="10725150" cy="5662613"/>
          </a:xfrm>
        </p:spPr>
        <p:txBody>
          <a:bodyPr/>
          <a:lstStyle/>
          <a:p>
            <a:r>
              <a:rPr lang="en-US" altLang="zh-CN" dirty="0"/>
              <a:t> </a:t>
            </a:r>
            <a:r>
              <a:rPr lang="en-US" altLang="zh-CN" b="1" dirty="0">
                <a:highlight>
                  <a:srgbClr val="FFFF00"/>
                </a:highlight>
              </a:rPr>
              <a:t>Strategy 3</a:t>
            </a:r>
            <a:r>
              <a:rPr lang="en-US" altLang="zh-CN" dirty="0"/>
              <a:t>: The passive voice removes the need for a subject in the sentence</a:t>
            </a:r>
            <a:r>
              <a:rPr lang="zh-CN" altLang="en-US" dirty="0"/>
              <a:t>。</a:t>
            </a:r>
            <a:endParaRPr lang="en-US" altLang="zh-CN" dirty="0"/>
          </a:p>
          <a:p>
            <a:pPr marL="514350" indent="-514350">
              <a:buFont typeface="+mj-lt"/>
              <a:buAutoNum type="alphaUcPeriod"/>
            </a:pPr>
            <a:r>
              <a:rPr lang="en-US" altLang="zh-CN" dirty="0">
                <a:effectLst/>
              </a:rPr>
              <a:t>The data were collected over a period of six months.</a:t>
            </a:r>
          </a:p>
          <a:p>
            <a:pPr marL="514350" indent="-514350">
              <a:buFont typeface="+mj-lt"/>
              <a:buAutoNum type="alphaUcPeriod"/>
            </a:pPr>
            <a:r>
              <a:rPr lang="en-US" altLang="zh-CN" dirty="0">
                <a:effectLst/>
              </a:rPr>
              <a:t>The experiment was conducted under controlled conditions to ensure accuracy.</a:t>
            </a:r>
          </a:p>
          <a:p>
            <a:pPr marL="514350" indent="-514350">
              <a:buFont typeface="+mj-lt"/>
              <a:buAutoNum type="alphaUcPeriod"/>
            </a:pPr>
            <a:r>
              <a:rPr lang="en-US" altLang="zh-CN" dirty="0">
                <a:effectLst/>
              </a:rPr>
              <a:t>The results were analyzed using statistical software to determine the significance of the findings.</a:t>
            </a:r>
            <a:endParaRPr lang="zh-CN" altLang="en-US" dirty="0"/>
          </a:p>
          <a:p>
            <a:endParaRPr lang="zh-CN" altLang="en-US" dirty="0"/>
          </a:p>
        </p:txBody>
      </p:sp>
    </p:spTree>
    <p:extLst>
      <p:ext uri="{BB962C8B-B14F-4D97-AF65-F5344CB8AC3E}">
        <p14:creationId xmlns:p14="http://schemas.microsoft.com/office/powerpoint/2010/main" val="9005777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D8FCD64-7BED-4D0D-B5FC-B1F8570A0C3B}"/>
              </a:ext>
            </a:extLst>
          </p:cNvPr>
          <p:cNvSpPr>
            <a:spLocks noGrp="1"/>
          </p:cNvSpPr>
          <p:nvPr>
            <p:ph type="title"/>
          </p:nvPr>
        </p:nvSpPr>
        <p:spPr/>
        <p:txBody>
          <a:bodyPr/>
          <a:lstStyle/>
          <a:p>
            <a:r>
              <a:rPr lang="en-US" altLang="zh-CN" dirty="0"/>
              <a:t>II. </a:t>
            </a:r>
            <a:r>
              <a:rPr lang="en-US" altLang="zh-CN" sz="4400" dirty="0"/>
              <a:t>Complexity</a:t>
            </a:r>
            <a:endParaRPr lang="zh-CN" altLang="en-US" dirty="0"/>
          </a:p>
        </p:txBody>
      </p:sp>
      <p:sp>
        <p:nvSpPr>
          <p:cNvPr id="3" name="内容占位符 2">
            <a:extLst>
              <a:ext uri="{FF2B5EF4-FFF2-40B4-BE49-F238E27FC236}">
                <a16:creationId xmlns:a16="http://schemas.microsoft.com/office/drawing/2014/main" id="{D29AC0E3-E460-4130-AEA6-C2BBD44D383F}"/>
              </a:ext>
            </a:extLst>
          </p:cNvPr>
          <p:cNvSpPr>
            <a:spLocks noGrp="1"/>
          </p:cNvSpPr>
          <p:nvPr>
            <p:ph idx="1"/>
          </p:nvPr>
        </p:nvSpPr>
        <p:spPr/>
        <p:txBody>
          <a:bodyPr>
            <a:normAutofit/>
          </a:bodyPr>
          <a:lstStyle/>
          <a:p>
            <a:r>
              <a:rPr lang="en-US" altLang="zh-CN" dirty="0"/>
              <a:t>As a general principle, academic writing is more complex than other forms of writing. This is because academic writing often discusses difficult, challenging ideas which can only be expressed with </a:t>
            </a:r>
            <a:r>
              <a:rPr lang="en-US" altLang="zh-CN" dirty="0">
                <a:highlight>
                  <a:srgbClr val="FFFF00"/>
                </a:highlight>
              </a:rPr>
              <a:t>particular grammar and language</a:t>
            </a:r>
            <a:r>
              <a:rPr lang="en-US" altLang="zh-CN" dirty="0"/>
              <a:t>. This complexity may be seen in the following three aspects.</a:t>
            </a:r>
          </a:p>
        </p:txBody>
      </p:sp>
    </p:spTree>
    <p:extLst>
      <p:ext uri="{BB962C8B-B14F-4D97-AF65-F5344CB8AC3E}">
        <p14:creationId xmlns:p14="http://schemas.microsoft.com/office/powerpoint/2010/main" val="19120901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A80BC7-7697-49EB-9146-84337EA4089B}"/>
              </a:ext>
            </a:extLst>
          </p:cNvPr>
          <p:cNvSpPr>
            <a:spLocks noGrp="1"/>
          </p:cNvSpPr>
          <p:nvPr>
            <p:ph type="title"/>
          </p:nvPr>
        </p:nvSpPr>
        <p:spPr/>
        <p:txBody>
          <a:bodyPr>
            <a:normAutofit/>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C468E9EA-B1BB-4114-976F-61C0B4E48339}"/>
              </a:ext>
            </a:extLst>
          </p:cNvPr>
          <p:cNvSpPr>
            <a:spLocks noGrp="1"/>
          </p:cNvSpPr>
          <p:nvPr>
            <p:ph idx="1"/>
          </p:nvPr>
        </p:nvSpPr>
        <p:spPr>
          <a:xfrm>
            <a:off x="619125" y="539749"/>
            <a:ext cx="11220450" cy="6232525"/>
          </a:xfrm>
        </p:spPr>
        <p:txBody>
          <a:bodyPr>
            <a:normAutofit fontScale="77500" lnSpcReduction="20000"/>
          </a:bodyPr>
          <a:lstStyle/>
          <a:p>
            <a:pPr marL="0" indent="0">
              <a:buNone/>
            </a:pPr>
            <a:r>
              <a:rPr lang="en-US" altLang="zh-CN" sz="3200" dirty="0"/>
              <a:t>1. </a:t>
            </a:r>
            <a:r>
              <a:rPr lang="en-US" altLang="zh-CN" sz="3200" b="1" dirty="0"/>
              <a:t>Formality of</a:t>
            </a:r>
            <a:r>
              <a:rPr lang="zh-CN" altLang="en-US" sz="3200" b="1" dirty="0"/>
              <a:t> </a:t>
            </a:r>
            <a:r>
              <a:rPr lang="en-US" altLang="zh-CN" sz="3200" b="1" dirty="0"/>
              <a:t>language</a:t>
            </a:r>
            <a:endParaRPr lang="zh-CN" altLang="en-US" sz="3200" b="1" dirty="0"/>
          </a:p>
          <a:p>
            <a:pPr marL="0" indent="0">
              <a:buNone/>
            </a:pPr>
            <a:r>
              <a:rPr lang="en-US" altLang="zh-CN" sz="3200" dirty="0"/>
              <a:t> For example: </a:t>
            </a:r>
          </a:p>
          <a:p>
            <a:pPr marL="0" indent="0">
              <a:buNone/>
            </a:pPr>
            <a:r>
              <a:rPr lang="en-US" altLang="zh-CN" sz="3200" u="sng" dirty="0"/>
              <a:t>Standard writing</a:t>
            </a:r>
            <a:r>
              <a:rPr lang="en-US" altLang="zh-CN" sz="3200" dirty="0"/>
              <a:t>: big differences </a:t>
            </a:r>
          </a:p>
          <a:p>
            <a:pPr marL="0" indent="0">
              <a:buNone/>
            </a:pPr>
            <a:r>
              <a:rPr lang="en-US" altLang="zh-CN" sz="3200" u="sng" dirty="0"/>
              <a:t>Academic writing</a:t>
            </a:r>
            <a:r>
              <a:rPr lang="en-US" altLang="zh-CN" sz="3200" dirty="0"/>
              <a:t>: the most significant distinction</a:t>
            </a:r>
          </a:p>
          <a:p>
            <a:pPr marL="0" indent="0">
              <a:buNone/>
            </a:pPr>
            <a:r>
              <a:rPr lang="en-US" altLang="zh-CN" sz="3200" dirty="0"/>
              <a:t>2. </a:t>
            </a:r>
            <a:r>
              <a:rPr lang="en-US" altLang="zh-CN" sz="3200" b="1" dirty="0"/>
              <a:t>Grammatical Structures</a:t>
            </a:r>
          </a:p>
          <a:p>
            <a:pPr marL="0" indent="0">
              <a:buNone/>
            </a:pPr>
            <a:r>
              <a:rPr lang="en-US" altLang="zh-CN" sz="3200" dirty="0"/>
              <a:t>Some grammatical forms appear more frequently in academic writing than in other forms of writing, like the </a:t>
            </a:r>
            <a:r>
              <a:rPr lang="en-US" altLang="zh-CN" sz="3200" dirty="0">
                <a:highlight>
                  <a:srgbClr val="FFFF00"/>
                </a:highlight>
              </a:rPr>
              <a:t>passive voice</a:t>
            </a:r>
            <a:r>
              <a:rPr lang="en-US" altLang="zh-CN" sz="3200" dirty="0"/>
              <a:t>, </a:t>
            </a:r>
            <a:r>
              <a:rPr lang="en-US" altLang="zh-CN" sz="3200" dirty="0">
                <a:highlight>
                  <a:srgbClr val="FFFF00"/>
                </a:highlight>
              </a:rPr>
              <a:t>noun phrases </a:t>
            </a:r>
            <a:r>
              <a:rPr lang="en-US" altLang="zh-CN" sz="3200" dirty="0"/>
              <a:t>and </a:t>
            </a:r>
            <a:r>
              <a:rPr lang="en-US" altLang="zh-CN" sz="3200" dirty="0">
                <a:highlight>
                  <a:srgbClr val="FFFF00"/>
                </a:highlight>
              </a:rPr>
              <a:t>relative clauses</a:t>
            </a:r>
            <a:r>
              <a:rPr lang="en-US" altLang="zh-CN" sz="3200" dirty="0"/>
              <a:t>.</a:t>
            </a:r>
          </a:p>
          <a:p>
            <a:pPr marL="0" indent="0">
              <a:buNone/>
            </a:pPr>
            <a:r>
              <a:rPr lang="en-US" altLang="zh-CN" sz="3200" dirty="0"/>
              <a:t> For example: Academic writing: a specific set of subskills which are required for successful performance</a:t>
            </a:r>
          </a:p>
          <a:p>
            <a:pPr marL="0" indent="0">
              <a:buNone/>
            </a:pPr>
            <a:r>
              <a:rPr lang="en-US" altLang="zh-CN" sz="3200" dirty="0"/>
              <a:t>3.</a:t>
            </a:r>
            <a:r>
              <a:rPr lang="en-US" altLang="zh-CN" sz="3200" b="1" dirty="0"/>
              <a:t>Density of Language</a:t>
            </a:r>
          </a:p>
          <a:p>
            <a:pPr marL="0" indent="0">
              <a:buNone/>
            </a:pPr>
            <a:r>
              <a:rPr lang="en-US" altLang="zh-CN" sz="3200" dirty="0"/>
              <a:t>This density can be achieved through </a:t>
            </a:r>
            <a:r>
              <a:rPr lang="en-US" altLang="zh-CN" sz="3200" dirty="0">
                <a:highlight>
                  <a:srgbClr val="FFFF00"/>
                </a:highlight>
              </a:rPr>
              <a:t>a greater use of content words </a:t>
            </a:r>
            <a:r>
              <a:rPr lang="en-US" altLang="zh-CN" sz="3200" dirty="0"/>
              <a:t>(such as verbs and nouns</a:t>
            </a:r>
            <a:r>
              <a:rPr lang="zh-CN" altLang="en-US" sz="3200" dirty="0">
                <a:highlight>
                  <a:srgbClr val="FFFF00"/>
                </a:highlight>
              </a:rPr>
              <a:t>实词使用较多</a:t>
            </a:r>
            <a:r>
              <a:rPr lang="en-US" altLang="zh-CN" sz="3200" dirty="0"/>
              <a:t>) rather than structure words (such as prepositions and conjunctions). </a:t>
            </a:r>
          </a:p>
          <a:p>
            <a:pPr marL="0" indent="0">
              <a:buNone/>
            </a:pPr>
            <a:r>
              <a:rPr lang="en-US" altLang="zh-CN" sz="3200" dirty="0"/>
              <a:t>Standard writing: Academic English and everyday English are different... Academic writing: Academic English” is differentiated from “general English...</a:t>
            </a:r>
          </a:p>
          <a:p>
            <a:pPr marL="0" indent="0">
              <a:buNone/>
            </a:pPr>
            <a:r>
              <a:rPr lang="en-US" altLang="zh-CN" sz="3200" dirty="0"/>
              <a:t>PS</a:t>
            </a:r>
            <a:r>
              <a:rPr lang="zh-CN" altLang="en-US" sz="3200" dirty="0"/>
              <a:t>：实词 </a:t>
            </a:r>
            <a:r>
              <a:rPr lang="en-US" altLang="zh-CN" sz="3200" dirty="0"/>
              <a:t>(Lexical/Content Words)</a:t>
            </a:r>
            <a:r>
              <a:rPr lang="zh-CN" altLang="en-US" sz="3200" dirty="0"/>
              <a:t>虚词 </a:t>
            </a:r>
            <a:r>
              <a:rPr lang="en-US" altLang="zh-CN" sz="3200" dirty="0"/>
              <a:t>(Function/Structure Words)</a:t>
            </a:r>
            <a:endParaRPr lang="zh-CN" altLang="en-US" sz="3200" dirty="0"/>
          </a:p>
          <a:p>
            <a:endParaRPr lang="zh-CN" altLang="en-US" sz="3200" dirty="0"/>
          </a:p>
          <a:p>
            <a:endParaRPr lang="zh-CN" altLang="en-US" dirty="0"/>
          </a:p>
        </p:txBody>
      </p:sp>
    </p:spTree>
    <p:extLst>
      <p:ext uri="{BB962C8B-B14F-4D97-AF65-F5344CB8AC3E}">
        <p14:creationId xmlns:p14="http://schemas.microsoft.com/office/powerpoint/2010/main" val="39473333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50B5685-CFFB-4B7B-A3D8-291A65A734AA}"/>
              </a:ext>
            </a:extLst>
          </p:cNvPr>
          <p:cNvSpPr>
            <a:spLocks noGrp="1"/>
          </p:cNvSpPr>
          <p:nvPr>
            <p:ph type="title"/>
          </p:nvPr>
        </p:nvSpPr>
        <p:spPr>
          <a:xfrm>
            <a:off x="838199" y="365126"/>
            <a:ext cx="11153775" cy="939800"/>
          </a:xfrm>
        </p:spPr>
        <p:txBody>
          <a:bodyPr>
            <a:normAutofit fontScale="90000"/>
          </a:bodyPr>
          <a:lstStyle/>
          <a:p>
            <a:r>
              <a:rPr lang="en-US" altLang="zh-CN" dirty="0"/>
              <a:t>III. </a:t>
            </a:r>
            <a:r>
              <a:rPr lang="en-US" altLang="zh-CN" b="1" dirty="0"/>
              <a:t>Academic Writing Has a More Formal Structure</a:t>
            </a:r>
            <a:r>
              <a:rPr lang="en-US" altLang="zh-CN" dirty="0"/>
              <a:t>.</a:t>
            </a:r>
            <a:endParaRPr lang="zh-CN" altLang="en-US" dirty="0"/>
          </a:p>
        </p:txBody>
      </p:sp>
      <p:sp>
        <p:nvSpPr>
          <p:cNvPr id="3" name="内容占位符 2">
            <a:extLst>
              <a:ext uri="{FF2B5EF4-FFF2-40B4-BE49-F238E27FC236}">
                <a16:creationId xmlns:a16="http://schemas.microsoft.com/office/drawing/2014/main" id="{AD087217-C022-40C9-8B89-98FFAB48F966}"/>
              </a:ext>
            </a:extLst>
          </p:cNvPr>
          <p:cNvSpPr>
            <a:spLocks noGrp="1"/>
          </p:cNvSpPr>
          <p:nvPr>
            <p:ph idx="1"/>
          </p:nvPr>
        </p:nvSpPr>
        <p:spPr>
          <a:xfrm>
            <a:off x="647700" y="1304925"/>
            <a:ext cx="11153774" cy="5429249"/>
          </a:xfrm>
        </p:spPr>
        <p:txBody>
          <a:bodyPr>
            <a:normAutofit/>
          </a:bodyPr>
          <a:lstStyle/>
          <a:p>
            <a:pPr marL="0" indent="0">
              <a:buNone/>
            </a:pPr>
            <a:r>
              <a:rPr lang="en-US" altLang="zh-CN" dirty="0"/>
              <a:t>1. The text as a whole has a specific</a:t>
            </a:r>
            <a:r>
              <a:rPr lang="en-US" altLang="zh-CN" dirty="0">
                <a:highlight>
                  <a:srgbClr val="FFFF00"/>
                </a:highlight>
              </a:rPr>
              <a:t>, formalized structure</a:t>
            </a:r>
            <a:r>
              <a:rPr lang="zh-CN" altLang="en-US" dirty="0"/>
              <a:t>：</a:t>
            </a:r>
            <a:endParaRPr lang="en-US" altLang="zh-CN" dirty="0"/>
          </a:p>
          <a:p>
            <a:pPr marL="0" indent="0">
              <a:buNone/>
            </a:pPr>
            <a:r>
              <a:rPr lang="en-US" altLang="zh-CN" dirty="0"/>
              <a:t>the introduction, main body and conclusion.</a:t>
            </a:r>
          </a:p>
          <a:p>
            <a:pPr marL="0" indent="0">
              <a:buNone/>
            </a:pPr>
            <a:r>
              <a:rPr lang="en-US" altLang="zh-CN" dirty="0"/>
              <a:t>2. The text must </a:t>
            </a:r>
            <a:r>
              <a:rPr lang="en-US" altLang="zh-CN" dirty="0">
                <a:highlight>
                  <a:srgbClr val="FFFF00"/>
                </a:highlight>
              </a:rPr>
              <a:t>have cohesion and coherence</a:t>
            </a:r>
            <a:r>
              <a:rPr lang="zh-CN" altLang="en-US" b="0" i="0" dirty="0">
                <a:solidFill>
                  <a:srgbClr val="060607"/>
                </a:solidFill>
                <a:effectLst/>
                <a:latin typeface="-apple-system"/>
              </a:rPr>
              <a:t> （“内聚”和“连贯”）</a:t>
            </a:r>
            <a:r>
              <a:rPr lang="zh-CN" altLang="en-US" dirty="0"/>
              <a:t>：</a:t>
            </a:r>
            <a:endParaRPr lang="en-US" altLang="zh-CN" dirty="0"/>
          </a:p>
          <a:p>
            <a:pPr marL="0" indent="0">
              <a:buNone/>
            </a:pPr>
            <a:r>
              <a:rPr lang="en-US" altLang="zh-CN" dirty="0"/>
              <a:t>it must link together clearly so that it is possible to follow the writer's argument.·</a:t>
            </a:r>
          </a:p>
          <a:p>
            <a:pPr marL="0" indent="0">
              <a:buNone/>
            </a:pPr>
            <a:r>
              <a:rPr lang="en-US" altLang="zh-CN" dirty="0"/>
              <a:t>3.  Paragraphs should </a:t>
            </a:r>
            <a:r>
              <a:rPr lang="en-US" altLang="zh-CN" dirty="0">
                <a:highlight>
                  <a:srgbClr val="FFFF00"/>
                </a:highlight>
              </a:rPr>
              <a:t>be roughly of the same length </a:t>
            </a:r>
            <a:r>
              <a:rPr lang="en-US" altLang="zh-CN" dirty="0"/>
              <a:t>throughout, so there is a good overall balance.</a:t>
            </a:r>
          </a:p>
          <a:p>
            <a:pPr marL="0" indent="0">
              <a:buNone/>
            </a:pPr>
            <a:r>
              <a:rPr lang="en-US" altLang="zh-CN" dirty="0"/>
              <a:t>4. Paragraphs often </a:t>
            </a:r>
            <a:r>
              <a:rPr lang="en-US" altLang="zh-CN" dirty="0">
                <a:highlight>
                  <a:srgbClr val="FFFF00"/>
                </a:highlight>
              </a:rPr>
              <a:t>follow a similar structure</a:t>
            </a:r>
            <a:r>
              <a:rPr lang="zh-CN" altLang="en-US" dirty="0"/>
              <a:t>：</a:t>
            </a:r>
            <a:endParaRPr lang="en-US" altLang="zh-CN" dirty="0"/>
          </a:p>
          <a:p>
            <a:pPr marL="0" indent="0">
              <a:buNone/>
            </a:pPr>
            <a:r>
              <a:rPr lang="en-US" altLang="zh-CN" dirty="0"/>
              <a:t>topic sentence, outline of argument, supporting evidence, short conclusion and transition to the next paragraph.</a:t>
            </a:r>
            <a:endParaRPr lang="zh-CN" altLang="en-US" dirty="0"/>
          </a:p>
        </p:txBody>
      </p:sp>
    </p:spTree>
    <p:extLst>
      <p:ext uri="{BB962C8B-B14F-4D97-AF65-F5344CB8AC3E}">
        <p14:creationId xmlns:p14="http://schemas.microsoft.com/office/powerpoint/2010/main" val="140675112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A92A40-C942-44A5-8AF9-D159704C78A7}"/>
              </a:ext>
            </a:extLst>
          </p:cNvPr>
          <p:cNvSpPr>
            <a:spLocks noGrp="1"/>
          </p:cNvSpPr>
          <p:nvPr>
            <p:ph type="title"/>
          </p:nvPr>
        </p:nvSpPr>
        <p:spPr>
          <a:xfrm>
            <a:off x="838199" y="365126"/>
            <a:ext cx="10772775" cy="673100"/>
          </a:xfrm>
        </p:spPr>
        <p:txBody>
          <a:bodyPr>
            <a:normAutofit fontScale="90000"/>
          </a:bodyPr>
          <a:lstStyle/>
          <a:p>
            <a:r>
              <a:rPr lang="en-US" altLang="zh-CN" b="1" dirty="0"/>
              <a:t> IV. </a:t>
            </a:r>
            <a:r>
              <a:rPr lang="en-US" altLang="zh-CN" sz="4400" b="1" dirty="0"/>
              <a:t>Referencing</a:t>
            </a:r>
            <a:endParaRPr lang="zh-CN" altLang="en-US" b="1" dirty="0"/>
          </a:p>
        </p:txBody>
      </p:sp>
      <p:sp>
        <p:nvSpPr>
          <p:cNvPr id="3" name="内容占位符 2">
            <a:extLst>
              <a:ext uri="{FF2B5EF4-FFF2-40B4-BE49-F238E27FC236}">
                <a16:creationId xmlns:a16="http://schemas.microsoft.com/office/drawing/2014/main" id="{F61B923E-7018-4061-A703-49AF283DD90A}"/>
              </a:ext>
            </a:extLst>
          </p:cNvPr>
          <p:cNvSpPr>
            <a:spLocks noGrp="1"/>
          </p:cNvSpPr>
          <p:nvPr>
            <p:ph idx="1"/>
          </p:nvPr>
        </p:nvSpPr>
        <p:spPr>
          <a:xfrm>
            <a:off x="657225" y="1123950"/>
            <a:ext cx="10953749" cy="5581650"/>
          </a:xfrm>
        </p:spPr>
        <p:txBody>
          <a:bodyPr/>
          <a:lstStyle/>
          <a:p>
            <a:r>
              <a:rPr lang="en-US" altLang="zh-CN" dirty="0"/>
              <a:t>Building on the ideas of other people is one of the central features of academic writing. </a:t>
            </a:r>
          </a:p>
          <a:p>
            <a:r>
              <a:rPr lang="en-US" altLang="zh-CN" dirty="0"/>
              <a:t>In order to show where these ideas come from (and to avoid plagiarism</a:t>
            </a:r>
            <a:r>
              <a:rPr lang="zh-CN" altLang="en-US" dirty="0"/>
              <a:t>抄袭</a:t>
            </a:r>
            <a:r>
              <a:rPr lang="en-US" altLang="zh-CN" dirty="0"/>
              <a:t>), a reference system is used. </a:t>
            </a:r>
          </a:p>
          <a:p>
            <a:r>
              <a:rPr lang="en-US" altLang="zh-CN" b="1" dirty="0"/>
              <a:t>For example:</a:t>
            </a:r>
          </a:p>
          <a:p>
            <a:r>
              <a:rPr lang="en-US" altLang="zh-CN" dirty="0"/>
              <a:t> </a:t>
            </a:r>
            <a:r>
              <a:rPr lang="en-US" altLang="zh-CN" u="sng" dirty="0"/>
              <a:t>Standard writing</a:t>
            </a:r>
            <a:r>
              <a:rPr lang="en-US" altLang="zh-CN" dirty="0"/>
              <a:t>: I think academic English and everyday English are different because they have very different goals.</a:t>
            </a:r>
          </a:p>
          <a:p>
            <a:r>
              <a:rPr lang="en-US" altLang="zh-CN" u="sng" dirty="0"/>
              <a:t>Academic writing</a:t>
            </a:r>
            <a:r>
              <a:rPr lang="en-US" altLang="zh-CN" dirty="0"/>
              <a:t>: “Academic English” is differentiated from “general English” in its focus on “those communication skills in English which are required for study purposes in formal education systems” (Jordan, 1971:1).(Adapted from C. </a:t>
            </a:r>
            <a:r>
              <a:rPr lang="en-US" altLang="zh-CN" dirty="0" err="1"/>
              <a:t>Sowton</a:t>
            </a:r>
            <a:r>
              <a:rPr lang="en-US" altLang="zh-CN" dirty="0"/>
              <a:t>. 2012. 50 Steps to Improving Your Academic Writing. </a:t>
            </a:r>
            <a:r>
              <a:rPr lang="en-US" altLang="zh-CN" dirty="0" err="1"/>
              <a:t>Reading:Garnet</a:t>
            </a:r>
            <a:r>
              <a:rPr lang="en-US" altLang="zh-CN" dirty="0"/>
              <a:t> Publishing.)</a:t>
            </a:r>
            <a:endParaRPr lang="zh-CN" altLang="en-US" dirty="0"/>
          </a:p>
        </p:txBody>
      </p:sp>
    </p:spTree>
    <p:extLst>
      <p:ext uri="{BB962C8B-B14F-4D97-AF65-F5344CB8AC3E}">
        <p14:creationId xmlns:p14="http://schemas.microsoft.com/office/powerpoint/2010/main" val="40495874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C4F817D-EE1E-421A-ACD7-1E0E90274A93}"/>
              </a:ext>
            </a:extLst>
          </p:cNvPr>
          <p:cNvSpPr>
            <a:spLocks noGrp="1"/>
          </p:cNvSpPr>
          <p:nvPr>
            <p:ph type="title"/>
          </p:nvPr>
        </p:nvSpPr>
        <p:spPr>
          <a:xfrm>
            <a:off x="838200" y="365126"/>
            <a:ext cx="10725150" cy="863600"/>
          </a:xfrm>
        </p:spPr>
        <p:txBody>
          <a:bodyPr/>
          <a:lstStyle/>
          <a:p>
            <a:r>
              <a:rPr lang="zh-CN" altLang="en-US" b="1" dirty="0"/>
              <a:t>参考文献的格式</a:t>
            </a:r>
          </a:p>
        </p:txBody>
      </p:sp>
      <p:sp>
        <p:nvSpPr>
          <p:cNvPr id="3" name="内容占位符 2">
            <a:extLst>
              <a:ext uri="{FF2B5EF4-FFF2-40B4-BE49-F238E27FC236}">
                <a16:creationId xmlns:a16="http://schemas.microsoft.com/office/drawing/2014/main" id="{8BD3BAC4-D949-4634-BDAB-55320AFA4249}"/>
              </a:ext>
            </a:extLst>
          </p:cNvPr>
          <p:cNvSpPr>
            <a:spLocks noGrp="1"/>
          </p:cNvSpPr>
          <p:nvPr>
            <p:ph idx="1"/>
          </p:nvPr>
        </p:nvSpPr>
        <p:spPr>
          <a:xfrm>
            <a:off x="523875" y="1228726"/>
            <a:ext cx="11039475" cy="5391149"/>
          </a:xfrm>
        </p:spPr>
        <p:txBody>
          <a:bodyPr>
            <a:normAutofit fontScale="62500" lnSpcReduction="20000"/>
          </a:bodyPr>
          <a:lstStyle/>
          <a:p>
            <a:pPr algn="l">
              <a:lnSpc>
                <a:spcPct val="120000"/>
              </a:lnSpc>
            </a:pPr>
            <a:r>
              <a:rPr lang="zh-CN" altLang="en-US" b="0" i="0" dirty="0">
                <a:solidFill>
                  <a:srgbClr val="060607"/>
                </a:solidFill>
                <a:effectLst/>
                <a:latin typeface="-apple-system"/>
              </a:rPr>
              <a:t>不同的引用风格有不同的要求，但大多数风格遵循以下基本顺序：</a:t>
            </a:r>
          </a:p>
          <a:p>
            <a:pPr algn="l">
              <a:lnSpc>
                <a:spcPct val="120000"/>
              </a:lnSpc>
              <a:buFont typeface="+mj-lt"/>
              <a:buAutoNum type="arabicPeriod"/>
            </a:pPr>
            <a:r>
              <a:rPr lang="zh-CN" altLang="en-US" b="1" i="0" dirty="0">
                <a:solidFill>
                  <a:srgbClr val="060607"/>
                </a:solidFill>
                <a:effectLst/>
                <a:latin typeface="-apple-system"/>
              </a:rPr>
              <a:t>作者（</a:t>
            </a:r>
            <a:r>
              <a:rPr lang="en-US" altLang="zh-CN" b="1" i="0" dirty="0">
                <a:solidFill>
                  <a:srgbClr val="060607"/>
                </a:solidFill>
                <a:effectLst/>
                <a:latin typeface="-apple-system"/>
              </a:rPr>
              <a:t>Author</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列出作者的姓氏和名字。如果有多个作者，通常按照他们在原始文献中出现的顺序列出。</a:t>
            </a:r>
          </a:p>
          <a:p>
            <a:pPr algn="l">
              <a:lnSpc>
                <a:spcPct val="120000"/>
              </a:lnSpc>
              <a:buFont typeface="+mj-lt"/>
              <a:buAutoNum type="arabicPeriod"/>
            </a:pPr>
            <a:r>
              <a:rPr lang="zh-CN" altLang="en-US" b="1" i="0" dirty="0">
                <a:solidFill>
                  <a:srgbClr val="060607"/>
                </a:solidFill>
                <a:effectLst/>
                <a:latin typeface="-apple-system"/>
              </a:rPr>
              <a:t>出版年份（</a:t>
            </a:r>
            <a:r>
              <a:rPr lang="en-US" altLang="zh-CN" b="1" i="0" dirty="0">
                <a:solidFill>
                  <a:srgbClr val="060607"/>
                </a:solidFill>
                <a:effectLst/>
                <a:latin typeface="-apple-system"/>
              </a:rPr>
              <a:t>Year of Publication</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列出文献的出版年份。</a:t>
            </a:r>
          </a:p>
          <a:p>
            <a:pPr algn="l">
              <a:lnSpc>
                <a:spcPct val="120000"/>
              </a:lnSpc>
              <a:buFont typeface="+mj-lt"/>
              <a:buAutoNum type="arabicPeriod"/>
            </a:pPr>
            <a:r>
              <a:rPr lang="zh-CN" altLang="en-US" b="1" i="0" dirty="0">
                <a:solidFill>
                  <a:srgbClr val="060607"/>
                </a:solidFill>
                <a:effectLst/>
                <a:latin typeface="-apple-system"/>
              </a:rPr>
              <a:t>文献标题（</a:t>
            </a:r>
            <a:r>
              <a:rPr lang="en-US" altLang="zh-CN" b="1" i="0" dirty="0">
                <a:solidFill>
                  <a:srgbClr val="060607"/>
                </a:solidFill>
                <a:effectLst/>
                <a:latin typeface="-apple-system"/>
              </a:rPr>
              <a:t>Title of the Work</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列出文献的标题。如果是文章，标题通常用双引号括起来；如果是书籍或报告，标题通常用斜体表示。</a:t>
            </a:r>
          </a:p>
          <a:p>
            <a:pPr algn="l">
              <a:lnSpc>
                <a:spcPct val="120000"/>
              </a:lnSpc>
              <a:buFont typeface="+mj-lt"/>
              <a:buAutoNum type="arabicPeriod"/>
            </a:pPr>
            <a:r>
              <a:rPr lang="zh-CN" altLang="en-US" b="1" i="0" dirty="0">
                <a:solidFill>
                  <a:srgbClr val="060607"/>
                </a:solidFill>
                <a:effectLst/>
                <a:latin typeface="-apple-system"/>
              </a:rPr>
              <a:t>出版物名称（</a:t>
            </a:r>
            <a:r>
              <a:rPr lang="en-US" altLang="zh-CN" b="1" i="0" dirty="0">
                <a:solidFill>
                  <a:srgbClr val="060607"/>
                </a:solidFill>
                <a:effectLst/>
                <a:latin typeface="-apple-system"/>
              </a:rPr>
              <a:t>Name of the Journal or Book</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列出文献所在的期刊或书籍的名称。期刊名称通常用斜体表示。</a:t>
            </a:r>
          </a:p>
          <a:p>
            <a:pPr algn="l">
              <a:lnSpc>
                <a:spcPct val="120000"/>
              </a:lnSpc>
              <a:buFont typeface="+mj-lt"/>
              <a:buAutoNum type="arabicPeriod"/>
            </a:pPr>
            <a:r>
              <a:rPr lang="zh-CN" altLang="en-US" b="1" i="0" dirty="0">
                <a:solidFill>
                  <a:srgbClr val="060607"/>
                </a:solidFill>
                <a:effectLst/>
                <a:latin typeface="-apple-system"/>
              </a:rPr>
              <a:t>卷号和期号（</a:t>
            </a:r>
            <a:r>
              <a:rPr lang="en-US" altLang="zh-CN" b="1" i="0" dirty="0">
                <a:solidFill>
                  <a:srgbClr val="060607"/>
                </a:solidFill>
                <a:effectLst/>
                <a:latin typeface="-apple-system"/>
              </a:rPr>
              <a:t>Volume and Issue Number</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如果是期刊文章，通常需要列出卷号（</a:t>
            </a:r>
            <a:r>
              <a:rPr lang="en-US" altLang="zh-CN" b="0" i="0" dirty="0">
                <a:solidFill>
                  <a:srgbClr val="060607"/>
                </a:solidFill>
                <a:effectLst/>
                <a:latin typeface="-apple-system"/>
              </a:rPr>
              <a:t>volume</a:t>
            </a:r>
            <a:r>
              <a:rPr lang="zh-CN" altLang="en-US" b="0" i="0" dirty="0">
                <a:solidFill>
                  <a:srgbClr val="060607"/>
                </a:solidFill>
                <a:effectLst/>
                <a:latin typeface="-apple-system"/>
              </a:rPr>
              <a:t>）和期号（</a:t>
            </a:r>
            <a:r>
              <a:rPr lang="en-US" altLang="zh-CN" b="0" i="0" dirty="0">
                <a:solidFill>
                  <a:srgbClr val="060607"/>
                </a:solidFill>
                <a:effectLst/>
                <a:latin typeface="-apple-system"/>
              </a:rPr>
              <a:t>issue</a:t>
            </a:r>
            <a:r>
              <a:rPr lang="zh-CN" altLang="en-US" b="0" i="0" dirty="0">
                <a:solidFill>
                  <a:srgbClr val="060607"/>
                </a:solidFill>
                <a:effectLst/>
                <a:latin typeface="-apple-system"/>
              </a:rPr>
              <a:t>）。</a:t>
            </a:r>
          </a:p>
          <a:p>
            <a:pPr algn="l">
              <a:lnSpc>
                <a:spcPct val="120000"/>
              </a:lnSpc>
              <a:buFont typeface="+mj-lt"/>
              <a:buAutoNum type="arabicPeriod"/>
            </a:pPr>
            <a:r>
              <a:rPr lang="zh-CN" altLang="en-US" b="1" i="0" dirty="0">
                <a:solidFill>
                  <a:srgbClr val="060607"/>
                </a:solidFill>
                <a:effectLst/>
                <a:latin typeface="-apple-system"/>
              </a:rPr>
              <a:t>页码（</a:t>
            </a:r>
            <a:r>
              <a:rPr lang="en-US" altLang="zh-CN" b="1" i="0" dirty="0">
                <a:solidFill>
                  <a:srgbClr val="060607"/>
                </a:solidFill>
                <a:effectLst/>
                <a:latin typeface="-apple-system"/>
              </a:rPr>
              <a:t>Page Numbers</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列出文献所在的起始和结束页码。</a:t>
            </a:r>
          </a:p>
          <a:p>
            <a:pPr algn="l">
              <a:lnSpc>
                <a:spcPct val="120000"/>
              </a:lnSpc>
              <a:buFont typeface="+mj-lt"/>
              <a:buAutoNum type="arabicPeriod"/>
            </a:pPr>
            <a:r>
              <a:rPr lang="zh-CN" altLang="en-US" b="1" i="0" dirty="0">
                <a:solidFill>
                  <a:srgbClr val="060607"/>
                </a:solidFill>
                <a:effectLst/>
                <a:latin typeface="-apple-system"/>
              </a:rPr>
              <a:t>出版地和出版社（</a:t>
            </a:r>
            <a:r>
              <a:rPr lang="en-US" altLang="zh-CN" b="1" i="0" dirty="0">
                <a:solidFill>
                  <a:srgbClr val="060607"/>
                </a:solidFill>
                <a:effectLst/>
                <a:latin typeface="-apple-system"/>
              </a:rPr>
              <a:t>Place of Publication and Publisher</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如果是书籍，通常需要列出出版地和出版社。</a:t>
            </a:r>
          </a:p>
          <a:p>
            <a:pPr algn="l">
              <a:lnSpc>
                <a:spcPct val="120000"/>
              </a:lnSpc>
              <a:buFont typeface="+mj-lt"/>
              <a:buAutoNum type="arabicPeriod"/>
            </a:pPr>
            <a:r>
              <a:rPr lang="en-US" altLang="zh-CN" b="1" i="0" dirty="0">
                <a:solidFill>
                  <a:srgbClr val="060607"/>
                </a:solidFill>
                <a:effectLst/>
                <a:latin typeface="-apple-system"/>
              </a:rPr>
              <a:t>DOI</a:t>
            </a:r>
            <a:r>
              <a:rPr lang="zh-CN" altLang="en-US" b="1" i="0" dirty="0">
                <a:solidFill>
                  <a:srgbClr val="060607"/>
                </a:solidFill>
                <a:effectLst/>
                <a:latin typeface="-apple-system"/>
              </a:rPr>
              <a:t>或</a:t>
            </a:r>
            <a:r>
              <a:rPr lang="en-US" altLang="zh-CN" b="1" i="0" dirty="0">
                <a:solidFill>
                  <a:srgbClr val="060607"/>
                </a:solidFill>
                <a:effectLst/>
                <a:latin typeface="-apple-system"/>
              </a:rPr>
              <a:t>URL</a:t>
            </a:r>
            <a:r>
              <a:rPr lang="zh-CN" altLang="en-US" b="1" i="0" dirty="0">
                <a:solidFill>
                  <a:srgbClr val="060607"/>
                </a:solidFill>
                <a:effectLst/>
                <a:latin typeface="-apple-system"/>
              </a:rPr>
              <a:t>（</a:t>
            </a:r>
            <a:r>
              <a:rPr lang="en-US" altLang="zh-CN" b="1" i="0" dirty="0">
                <a:solidFill>
                  <a:srgbClr val="060607"/>
                </a:solidFill>
                <a:effectLst/>
                <a:latin typeface="-apple-system"/>
              </a:rPr>
              <a:t>DOI or URL</a:t>
            </a:r>
            <a:r>
              <a:rPr lang="zh-CN" altLang="en-US" b="1" i="0" dirty="0">
                <a:solidFill>
                  <a:srgbClr val="060607"/>
                </a:solidFill>
                <a:effectLst/>
                <a:latin typeface="-apple-system"/>
              </a:rPr>
              <a:t>）</a:t>
            </a:r>
            <a:r>
              <a:rPr lang="en-US" altLang="zh-CN" b="1" i="0" dirty="0">
                <a:solidFill>
                  <a:srgbClr val="060607"/>
                </a:solidFill>
                <a:effectLst/>
                <a:latin typeface="-apple-system"/>
              </a:rPr>
              <a:t>:</a:t>
            </a:r>
            <a:r>
              <a:rPr lang="en-US" altLang="zh-CN" b="0" i="0" dirty="0">
                <a:solidFill>
                  <a:srgbClr val="060607"/>
                </a:solidFill>
                <a:effectLst/>
                <a:latin typeface="-apple-system"/>
              </a:rPr>
              <a:t> </a:t>
            </a:r>
            <a:r>
              <a:rPr lang="zh-CN" altLang="en-US" b="0" i="0" dirty="0">
                <a:solidFill>
                  <a:srgbClr val="060607"/>
                </a:solidFill>
                <a:effectLst/>
                <a:latin typeface="-apple-system"/>
              </a:rPr>
              <a:t>如果文献有</a:t>
            </a:r>
            <a:r>
              <a:rPr lang="en-US" altLang="zh-CN" b="0" i="0" dirty="0">
                <a:solidFill>
                  <a:srgbClr val="060607"/>
                </a:solidFill>
                <a:effectLst/>
                <a:latin typeface="-apple-system"/>
              </a:rPr>
              <a:t>DOI</a:t>
            </a:r>
            <a:r>
              <a:rPr lang="zh-CN" altLang="en-US" b="0" i="0" dirty="0">
                <a:solidFill>
                  <a:srgbClr val="060607"/>
                </a:solidFill>
                <a:effectLst/>
                <a:latin typeface="-apple-system"/>
              </a:rPr>
              <a:t>（数字对象标识符），通常优先列出</a:t>
            </a:r>
            <a:r>
              <a:rPr lang="en-US" altLang="zh-CN" b="0" i="0" dirty="0">
                <a:solidFill>
                  <a:srgbClr val="060607"/>
                </a:solidFill>
                <a:effectLst/>
                <a:latin typeface="-apple-system"/>
              </a:rPr>
              <a:t>DOI</a:t>
            </a:r>
            <a:r>
              <a:rPr lang="zh-CN" altLang="en-US" b="0" i="0" dirty="0">
                <a:solidFill>
                  <a:srgbClr val="060607"/>
                </a:solidFill>
                <a:effectLst/>
                <a:latin typeface="-apple-system"/>
              </a:rPr>
              <a:t>。如果没有</a:t>
            </a:r>
            <a:r>
              <a:rPr lang="en-US" altLang="zh-CN" b="0" i="0" dirty="0">
                <a:solidFill>
                  <a:srgbClr val="060607"/>
                </a:solidFill>
                <a:effectLst/>
                <a:latin typeface="-apple-system"/>
              </a:rPr>
              <a:t>DOI</a:t>
            </a:r>
            <a:r>
              <a:rPr lang="zh-CN" altLang="en-US" b="0" i="0" dirty="0">
                <a:solidFill>
                  <a:srgbClr val="060607"/>
                </a:solidFill>
                <a:effectLst/>
                <a:latin typeface="-apple-system"/>
              </a:rPr>
              <a:t>，可以列出文献的</a:t>
            </a:r>
            <a:r>
              <a:rPr lang="en-US" altLang="zh-CN" b="0" i="0" dirty="0">
                <a:solidFill>
                  <a:srgbClr val="060607"/>
                </a:solidFill>
                <a:effectLst/>
                <a:latin typeface="-apple-system"/>
              </a:rPr>
              <a:t>URL</a:t>
            </a:r>
            <a:r>
              <a:rPr lang="zh-CN" altLang="en-US" b="0" i="0" dirty="0">
                <a:solidFill>
                  <a:srgbClr val="060607"/>
                </a:solidFill>
                <a:effectLst/>
                <a:latin typeface="-apple-system"/>
              </a:rPr>
              <a:t>。</a:t>
            </a:r>
          </a:p>
          <a:p>
            <a:pPr algn="l">
              <a:lnSpc>
                <a:spcPct val="120000"/>
              </a:lnSpc>
            </a:pPr>
            <a:r>
              <a:rPr lang="zh-CN" altLang="en-US" b="0" i="0" dirty="0">
                <a:solidFill>
                  <a:srgbClr val="060607"/>
                </a:solidFill>
                <a:effectLst/>
                <a:latin typeface="-apple-system"/>
              </a:rPr>
              <a:t>例如，按照</a:t>
            </a:r>
            <a:r>
              <a:rPr lang="en-US" altLang="zh-CN" b="0" i="0" dirty="0">
                <a:solidFill>
                  <a:srgbClr val="060607"/>
                </a:solidFill>
                <a:effectLst/>
                <a:latin typeface="-apple-system"/>
              </a:rPr>
              <a:t>APA</a:t>
            </a:r>
            <a:r>
              <a:rPr lang="zh-CN" altLang="en-US" b="0" i="0" dirty="0">
                <a:solidFill>
                  <a:srgbClr val="060607"/>
                </a:solidFill>
                <a:effectLst/>
                <a:latin typeface="-apple-system"/>
              </a:rPr>
              <a:t>风格，参考文献的格式可能如下：</a:t>
            </a:r>
          </a:p>
          <a:p>
            <a:pPr algn="l">
              <a:lnSpc>
                <a:spcPct val="120000"/>
              </a:lnSpc>
              <a:buFont typeface="Arial" panose="020B0604020202020204" pitchFamily="34" charset="0"/>
              <a:buChar char="•"/>
            </a:pPr>
            <a:r>
              <a:rPr lang="en-US" altLang="zh-CN" b="0" i="0" dirty="0">
                <a:solidFill>
                  <a:srgbClr val="060607"/>
                </a:solidFill>
                <a:effectLst/>
                <a:latin typeface="-apple-system"/>
              </a:rPr>
              <a:t>Smith, J. A. (2020). The effects of climate change on agriculture. </a:t>
            </a:r>
            <a:r>
              <a:rPr lang="en-US" altLang="zh-CN" b="0" i="1" dirty="0">
                <a:solidFill>
                  <a:srgbClr val="060607"/>
                </a:solidFill>
                <a:effectLst/>
                <a:latin typeface="-apple-system"/>
              </a:rPr>
              <a:t>Journal of Environmental Studies</a:t>
            </a:r>
            <a:r>
              <a:rPr lang="en-US" altLang="zh-CN" b="0" i="0" dirty="0">
                <a:solidFill>
                  <a:srgbClr val="060607"/>
                </a:solidFill>
                <a:effectLst/>
                <a:latin typeface="-apple-system"/>
              </a:rPr>
              <a:t>, 45(3), 123-145. </a:t>
            </a:r>
            <a:r>
              <a:rPr lang="en-US" altLang="zh-CN" b="0" i="0" u="sng" dirty="0">
                <a:solidFill>
                  <a:srgbClr val="060607"/>
                </a:solidFill>
                <a:effectLst/>
                <a:latin typeface="-apple-system"/>
                <a:hlinkClick r:id="rId2"/>
              </a:rPr>
              <a:t>https://doi.org/10.1234/jes.2020.45.3.123</a:t>
            </a:r>
            <a:endParaRPr lang="en-US" altLang="zh-CN" b="0" i="0" dirty="0">
              <a:solidFill>
                <a:srgbClr val="060607"/>
              </a:solidFill>
              <a:effectLst/>
              <a:latin typeface="-apple-system"/>
            </a:endParaRPr>
          </a:p>
          <a:p>
            <a:endParaRPr lang="zh-CN" altLang="en-US" dirty="0"/>
          </a:p>
        </p:txBody>
      </p:sp>
    </p:spTree>
    <p:extLst>
      <p:ext uri="{BB962C8B-B14F-4D97-AF65-F5344CB8AC3E}">
        <p14:creationId xmlns:p14="http://schemas.microsoft.com/office/powerpoint/2010/main" val="9229361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DE0D16-71AB-47C2-886E-5C0DF9112408}"/>
              </a:ext>
            </a:extLst>
          </p:cNvPr>
          <p:cNvSpPr>
            <a:spLocks noGrp="1"/>
          </p:cNvSpPr>
          <p:nvPr>
            <p:ph type="title"/>
          </p:nvPr>
        </p:nvSpPr>
        <p:spPr/>
        <p:txBody>
          <a:bodyPr>
            <a:normAutofit/>
          </a:bodyPr>
          <a:lstStyle/>
          <a:p>
            <a:r>
              <a:rPr lang="en-US" altLang="zh-CN" sz="3200" b="1" dirty="0"/>
              <a:t>Exercise: Which of the italicized words in each sentence would be more suitable for an academic paper? </a:t>
            </a:r>
            <a:endParaRPr lang="zh-CN" altLang="en-US" sz="3200" b="1" dirty="0"/>
          </a:p>
        </p:txBody>
      </p:sp>
      <p:sp>
        <p:nvSpPr>
          <p:cNvPr id="3" name="内容占位符 2">
            <a:extLst>
              <a:ext uri="{FF2B5EF4-FFF2-40B4-BE49-F238E27FC236}">
                <a16:creationId xmlns:a16="http://schemas.microsoft.com/office/drawing/2014/main" id="{4CA0EE5E-0B4E-4205-8DE0-A2F39A98FDE8}"/>
              </a:ext>
            </a:extLst>
          </p:cNvPr>
          <p:cNvSpPr>
            <a:spLocks noGrp="1"/>
          </p:cNvSpPr>
          <p:nvPr>
            <p:ph idx="1"/>
          </p:nvPr>
        </p:nvSpPr>
        <p:spPr/>
        <p:txBody>
          <a:bodyPr>
            <a:normAutofit/>
          </a:bodyPr>
          <a:lstStyle/>
          <a:p>
            <a:r>
              <a:rPr lang="en-US" altLang="zh-CN" dirty="0"/>
              <a:t>1) The government has made </a:t>
            </a:r>
            <a:r>
              <a:rPr lang="en-US" altLang="zh-CN" i="1" dirty="0"/>
              <a:t>good/considerable </a:t>
            </a:r>
            <a:r>
              <a:rPr lang="en-US" altLang="zh-CN" dirty="0"/>
              <a:t>progress in solving environmental problems</a:t>
            </a:r>
          </a:p>
          <a:p>
            <a:r>
              <a:rPr lang="en-US" altLang="zh-CN" dirty="0"/>
              <a:t>2) We </a:t>
            </a:r>
            <a:r>
              <a:rPr lang="en-US" altLang="zh-CN" i="1" dirty="0"/>
              <a:t>got/obtained </a:t>
            </a:r>
            <a:r>
              <a:rPr lang="en-US" altLang="zh-CN" dirty="0"/>
              <a:t>encouraging results</a:t>
            </a:r>
          </a:p>
          <a:p>
            <a:r>
              <a:rPr lang="en-US" altLang="zh-CN" dirty="0"/>
              <a:t>3) The results of </a:t>
            </a:r>
            <a:r>
              <a:rPr lang="en-US" altLang="zh-CN" i="1" dirty="0"/>
              <a:t>a lot of/numerous </a:t>
            </a:r>
            <a:r>
              <a:rPr lang="en-US" altLang="zh-CN" dirty="0"/>
              <a:t>different projects have been pretty good/encouraging</a:t>
            </a:r>
          </a:p>
          <a:p>
            <a:r>
              <a:rPr lang="en-US" altLang="zh-CN" dirty="0"/>
              <a:t>4) A loss of jobs is one of the things that will </a:t>
            </a:r>
            <a:r>
              <a:rPr lang="en-US" altLang="zh-CN" i="1" dirty="0"/>
              <a:t>happen/consequences </a:t>
            </a:r>
            <a:r>
              <a:rPr lang="en-US" altLang="zh-CN" dirty="0"/>
              <a:t>if the process is automated.</a:t>
            </a:r>
          </a:p>
          <a:p>
            <a:r>
              <a:rPr lang="en-US" altLang="zh-CN" dirty="0"/>
              <a:t>5) The future of Federal funding is up </a:t>
            </a:r>
            <a:r>
              <a:rPr lang="en-US" altLang="zh-CN" i="1" dirty="0"/>
              <a:t>in the air/uncertain</a:t>
            </a:r>
            <a:r>
              <a:rPr lang="en-US" altLang="zh-CN" dirty="0"/>
              <a:t>.</a:t>
            </a:r>
            <a:endParaRPr lang="zh-CN" altLang="en-US" dirty="0"/>
          </a:p>
        </p:txBody>
      </p:sp>
    </p:spTree>
    <p:extLst>
      <p:ext uri="{BB962C8B-B14F-4D97-AF65-F5344CB8AC3E}">
        <p14:creationId xmlns:p14="http://schemas.microsoft.com/office/powerpoint/2010/main" val="413057369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A18F702-36E8-49C5-821E-DBDEFB9B8321}"/>
              </a:ext>
            </a:extLst>
          </p:cNvPr>
          <p:cNvSpPr>
            <a:spLocks noGrp="1"/>
          </p:cNvSpPr>
          <p:nvPr>
            <p:ph type="title"/>
          </p:nvPr>
        </p:nvSpPr>
        <p:spPr>
          <a:xfrm>
            <a:off x="838200" y="2517775"/>
            <a:ext cx="10515600" cy="1325563"/>
          </a:xfrm>
        </p:spPr>
        <p:txBody>
          <a:bodyPr/>
          <a:lstStyle/>
          <a:p>
            <a:r>
              <a:rPr lang="en-US" altLang="zh-CN" dirty="0">
                <a:latin typeface="Arial Black" panose="020B0A04020102020204" pitchFamily="34" charset="0"/>
              </a:rPr>
              <a:t>Chapter Two: Language Focus</a:t>
            </a:r>
            <a:endParaRPr lang="zh-CN" altLang="en-US" dirty="0">
              <a:latin typeface="Arial Black" panose="020B0A04020102020204" pitchFamily="34" charset="0"/>
            </a:endParaRPr>
          </a:p>
        </p:txBody>
      </p:sp>
      <p:sp>
        <p:nvSpPr>
          <p:cNvPr id="3" name="内容占位符 2">
            <a:extLst>
              <a:ext uri="{FF2B5EF4-FFF2-40B4-BE49-F238E27FC236}">
                <a16:creationId xmlns:a16="http://schemas.microsoft.com/office/drawing/2014/main" id="{43E6D5B7-5CA5-4259-8673-5A0499D306B5}"/>
              </a:ext>
            </a:extLst>
          </p:cNvPr>
          <p:cNvSpPr>
            <a:spLocks noGrp="1"/>
          </p:cNvSpPr>
          <p:nvPr>
            <p:ph idx="1"/>
          </p:nvPr>
        </p:nvSpPr>
        <p:spPr/>
        <p:txBody>
          <a:bodyPr/>
          <a:lstStyle/>
          <a:p>
            <a:r>
              <a:rPr lang="en-US" altLang="zh-CN" dirty="0"/>
              <a:t> </a:t>
            </a:r>
            <a:endParaRPr lang="zh-CN" altLang="en-US" dirty="0"/>
          </a:p>
        </p:txBody>
      </p:sp>
    </p:spTree>
    <p:extLst>
      <p:ext uri="{BB962C8B-B14F-4D97-AF65-F5344CB8AC3E}">
        <p14:creationId xmlns:p14="http://schemas.microsoft.com/office/powerpoint/2010/main" val="7496111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AEDF7A1-8F1A-4FF1-97AB-5BBA12097F4F}"/>
              </a:ext>
            </a:extLst>
          </p:cNvPr>
          <p:cNvSpPr>
            <a:spLocks noGrp="1"/>
          </p:cNvSpPr>
          <p:nvPr>
            <p:ph type="title"/>
          </p:nvPr>
        </p:nvSpPr>
        <p:spPr/>
        <p:txBody>
          <a:bodyPr/>
          <a:lstStyle/>
          <a:p>
            <a:r>
              <a:rPr lang="en-US" altLang="zh-CN" dirty="0"/>
              <a:t>A. Word choice</a:t>
            </a:r>
            <a:endParaRPr lang="zh-CN" altLang="en-US" dirty="0"/>
          </a:p>
        </p:txBody>
      </p:sp>
      <p:sp>
        <p:nvSpPr>
          <p:cNvPr id="3" name="内容占位符 2">
            <a:extLst>
              <a:ext uri="{FF2B5EF4-FFF2-40B4-BE49-F238E27FC236}">
                <a16:creationId xmlns:a16="http://schemas.microsoft.com/office/drawing/2014/main" id="{3BA289CE-A3AB-47CE-8CFE-E83A295CB288}"/>
              </a:ext>
            </a:extLst>
          </p:cNvPr>
          <p:cNvSpPr>
            <a:spLocks noGrp="1"/>
          </p:cNvSpPr>
          <p:nvPr>
            <p:ph idx="1"/>
          </p:nvPr>
        </p:nvSpPr>
        <p:spPr/>
        <p:txBody>
          <a:bodyPr/>
          <a:lstStyle/>
          <a:p>
            <a:r>
              <a:rPr lang="en-US" altLang="zh-CN" dirty="0"/>
              <a:t>A single verb is preferable to a phrasal verb.</a:t>
            </a:r>
          </a:p>
          <a:p>
            <a:r>
              <a:rPr lang="en-US" altLang="zh-CN" dirty="0"/>
              <a:t> Less formal style: Researchers looked at the way strain builds up around a fault.  </a:t>
            </a:r>
          </a:p>
          <a:p>
            <a:r>
              <a:rPr lang="en-US" altLang="zh-CN" dirty="0"/>
              <a:t>Academic style: Researchers observed the way strain accumulates around a fault.</a:t>
            </a:r>
            <a:endParaRPr lang="zh-CN" altLang="en-US" dirty="0"/>
          </a:p>
        </p:txBody>
      </p:sp>
    </p:spTree>
    <p:extLst>
      <p:ext uri="{BB962C8B-B14F-4D97-AF65-F5344CB8AC3E}">
        <p14:creationId xmlns:p14="http://schemas.microsoft.com/office/powerpoint/2010/main" val="192627608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5F7311B-0FB5-4DD2-B8D0-4AEA27DA69FC}"/>
              </a:ext>
            </a:extLst>
          </p:cNvPr>
          <p:cNvSpPr>
            <a:spLocks noGrp="1"/>
          </p:cNvSpPr>
          <p:nvPr>
            <p:ph type="title"/>
          </p:nvPr>
        </p:nvSpPr>
        <p:spPr>
          <a:xfrm>
            <a:off x="838200" y="365126"/>
            <a:ext cx="10515600" cy="406400"/>
          </a:xfrm>
        </p:spPr>
        <p:txBody>
          <a:bodyPr>
            <a:normAutofit fontScale="90000"/>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D1392A89-70E3-4634-9A5A-2634950436A8}"/>
              </a:ext>
            </a:extLst>
          </p:cNvPr>
          <p:cNvSpPr>
            <a:spLocks noGrp="1"/>
          </p:cNvSpPr>
          <p:nvPr>
            <p:ph idx="1"/>
          </p:nvPr>
        </p:nvSpPr>
        <p:spPr>
          <a:xfrm>
            <a:off x="838200" y="587375"/>
            <a:ext cx="10515600" cy="4351338"/>
          </a:xfrm>
        </p:spPr>
        <p:txBody>
          <a:bodyPr/>
          <a:lstStyle/>
          <a:p>
            <a:r>
              <a:rPr lang="en-US" altLang="zh-CN" dirty="0"/>
              <a:t> </a:t>
            </a:r>
            <a:r>
              <a:rPr lang="en-US" altLang="zh-CN" sz="2400" dirty="0"/>
              <a:t>Match the informal expressions in the first column with the formal verbs in the second column. Then write the noun forms of these formal verbs in the third column. The first one is given as an example.</a:t>
            </a:r>
            <a:endParaRPr lang="zh-CN" altLang="en-US" sz="2400" dirty="0"/>
          </a:p>
        </p:txBody>
      </p:sp>
      <p:pic>
        <p:nvPicPr>
          <p:cNvPr id="4" name="图片 3">
            <a:extLst>
              <a:ext uri="{FF2B5EF4-FFF2-40B4-BE49-F238E27FC236}">
                <a16:creationId xmlns:a16="http://schemas.microsoft.com/office/drawing/2014/main" id="{5AEF7BC2-7362-4E44-BD7F-315900A24C21}"/>
              </a:ext>
            </a:extLst>
          </p:cNvPr>
          <p:cNvPicPr>
            <a:picLocks noChangeAspect="1"/>
          </p:cNvPicPr>
          <p:nvPr/>
        </p:nvPicPr>
        <p:blipFill>
          <a:blip r:embed="rId2"/>
          <a:stretch>
            <a:fillRect/>
          </a:stretch>
        </p:blipFill>
        <p:spPr>
          <a:xfrm>
            <a:off x="1619250" y="1835149"/>
            <a:ext cx="8972550" cy="4935407"/>
          </a:xfrm>
          <a:prstGeom prst="rect">
            <a:avLst/>
          </a:prstGeom>
        </p:spPr>
      </p:pic>
    </p:spTree>
    <p:extLst>
      <p:ext uri="{BB962C8B-B14F-4D97-AF65-F5344CB8AC3E}">
        <p14:creationId xmlns:p14="http://schemas.microsoft.com/office/powerpoint/2010/main" val="8879545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C5099B7-8471-4A8D-B97A-853B81BF3124}"/>
              </a:ext>
            </a:extLst>
          </p:cNvPr>
          <p:cNvSpPr>
            <a:spLocks noGrp="1"/>
          </p:cNvSpPr>
          <p:nvPr>
            <p:ph type="title"/>
          </p:nvPr>
        </p:nvSpPr>
        <p:spPr>
          <a:xfrm>
            <a:off x="1800225" y="2927350"/>
            <a:ext cx="10515600" cy="1325563"/>
          </a:xfrm>
        </p:spPr>
        <p:txBody>
          <a:bodyPr/>
          <a:lstStyle/>
          <a:p>
            <a:r>
              <a:rPr lang="en-US" altLang="zh-CN" b="1" dirty="0">
                <a:latin typeface="Arial Black" panose="020B0A04020102020204" pitchFamily="34" charset="0"/>
              </a:rPr>
              <a:t>Chapter one : </a:t>
            </a:r>
            <a:r>
              <a:rPr lang="en-US" altLang="zh-CN" dirty="0">
                <a:latin typeface="Arial Black" panose="020B0A04020102020204" pitchFamily="34" charset="0"/>
              </a:rPr>
              <a:t>style</a:t>
            </a:r>
            <a:br>
              <a:rPr lang="zh-CN" altLang="en-US" dirty="0">
                <a:latin typeface="Arial Black" panose="020B0A04020102020204" pitchFamily="34" charset="0"/>
              </a:rPr>
            </a:br>
            <a:endParaRPr lang="zh-CN" altLang="en-US" b="1" dirty="0"/>
          </a:p>
        </p:txBody>
      </p:sp>
      <p:sp>
        <p:nvSpPr>
          <p:cNvPr id="3" name="内容占位符 2">
            <a:extLst>
              <a:ext uri="{FF2B5EF4-FFF2-40B4-BE49-F238E27FC236}">
                <a16:creationId xmlns:a16="http://schemas.microsoft.com/office/drawing/2014/main" id="{C93BE29C-D481-424A-B0D7-3F1E15FC41D3}"/>
              </a:ext>
            </a:extLst>
          </p:cNvPr>
          <p:cNvSpPr>
            <a:spLocks noGrp="1"/>
          </p:cNvSpPr>
          <p:nvPr>
            <p:ph idx="1"/>
          </p:nvPr>
        </p:nvSpPr>
        <p:spPr/>
        <p:txBody>
          <a:bodyPr/>
          <a:lstStyle/>
          <a:p>
            <a:r>
              <a:rPr lang="en-US" altLang="zh-CN" dirty="0">
                <a:latin typeface="Arial Black" panose="020B0A04020102020204" pitchFamily="34" charset="0"/>
              </a:rPr>
              <a:t> </a:t>
            </a:r>
            <a:endParaRPr lang="zh-CN" altLang="en-US" dirty="0">
              <a:latin typeface="Arial Black" panose="020B0A04020102020204" pitchFamily="34" charset="0"/>
            </a:endParaRPr>
          </a:p>
        </p:txBody>
      </p:sp>
    </p:spTree>
    <p:extLst>
      <p:ext uri="{BB962C8B-B14F-4D97-AF65-F5344CB8AC3E}">
        <p14:creationId xmlns:p14="http://schemas.microsoft.com/office/powerpoint/2010/main" val="124255491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109A57E-B74E-4DBF-B768-2028C43E7400}"/>
              </a:ext>
            </a:extLst>
          </p:cNvPr>
          <p:cNvSpPr>
            <a:spLocks noGrp="1"/>
          </p:cNvSpPr>
          <p:nvPr>
            <p:ph type="title"/>
          </p:nvPr>
        </p:nvSpPr>
        <p:spPr/>
        <p:txBody>
          <a:bodyPr>
            <a:normAutofit/>
          </a:bodyPr>
          <a:lstStyle/>
          <a:p>
            <a:r>
              <a:rPr lang="en-US" altLang="zh-CN" sz="3200" b="1" dirty="0"/>
              <a:t>2 Rewrite the following sentences to make them more formal by substituting the italicized phrase with a single verb.</a:t>
            </a:r>
            <a:endParaRPr lang="zh-CN" altLang="en-US" sz="3200" b="1" dirty="0"/>
          </a:p>
        </p:txBody>
      </p:sp>
      <p:sp>
        <p:nvSpPr>
          <p:cNvPr id="3" name="内容占位符 2">
            <a:extLst>
              <a:ext uri="{FF2B5EF4-FFF2-40B4-BE49-F238E27FC236}">
                <a16:creationId xmlns:a16="http://schemas.microsoft.com/office/drawing/2014/main" id="{5002AF51-DCA3-43E3-89AA-B87AC20562B8}"/>
              </a:ext>
            </a:extLst>
          </p:cNvPr>
          <p:cNvSpPr>
            <a:spLocks noGrp="1"/>
          </p:cNvSpPr>
          <p:nvPr>
            <p:ph idx="1"/>
          </p:nvPr>
        </p:nvSpPr>
        <p:spPr>
          <a:xfrm>
            <a:off x="714375" y="1581150"/>
            <a:ext cx="10934700" cy="5276850"/>
          </a:xfrm>
        </p:spPr>
        <p:txBody>
          <a:bodyPr>
            <a:normAutofit/>
          </a:bodyPr>
          <a:lstStyle/>
          <a:p>
            <a:pPr marL="0" indent="0">
              <a:buNone/>
            </a:pPr>
            <a:r>
              <a:rPr lang="en-US" altLang="zh-CN" dirty="0"/>
              <a:t>1) The implementation of computer-integrated-manufacturing (CIM) has </a:t>
            </a:r>
            <a:r>
              <a:rPr lang="en-US" altLang="zh-CN" i="1" dirty="0"/>
              <a:t>brought about </a:t>
            </a:r>
            <a:r>
              <a:rPr lang="en-US" altLang="zh-CN" dirty="0"/>
              <a:t>some serious problems.</a:t>
            </a:r>
          </a:p>
          <a:p>
            <a:pPr marL="0" indent="0">
              <a:buNone/>
            </a:pPr>
            <a:r>
              <a:rPr lang="en-US" altLang="zh-CN" dirty="0"/>
              <a:t>2) The process should </a:t>
            </a:r>
            <a:r>
              <a:rPr lang="en-US" altLang="zh-CN" i="1" dirty="0"/>
              <a:t>be done over </a:t>
            </a:r>
            <a:r>
              <a:rPr lang="en-US" altLang="zh-CN" dirty="0"/>
              <a:t>until the desired results are achieved</a:t>
            </a:r>
          </a:p>
          <a:p>
            <a:pPr marL="0" indent="0">
              <a:buNone/>
            </a:pPr>
            <a:r>
              <a:rPr lang="en-US" altLang="zh-CN" dirty="0"/>
              <a:t>3) Plans are being made to </a:t>
            </a:r>
            <a:r>
              <a:rPr lang="en-US" altLang="zh-CN" i="1" dirty="0"/>
              <a:t>come up with </a:t>
            </a:r>
            <a:r>
              <a:rPr lang="en-US" altLang="zh-CN" dirty="0"/>
              <a:t>a database containing detailed environmental information for the region.</a:t>
            </a:r>
          </a:p>
          <a:p>
            <a:pPr marL="0" indent="0">
              <a:buNone/>
            </a:pPr>
            <a:r>
              <a:rPr lang="en-US" altLang="zh-CN" dirty="0"/>
              <a:t>4) Subtle changes in the earth's crust were </a:t>
            </a:r>
            <a:r>
              <a:rPr lang="en-US" altLang="zh-CN" i="1" dirty="0"/>
              <a:t>picked up </a:t>
            </a:r>
            <a:r>
              <a:rPr lang="en-US" altLang="zh-CN" dirty="0"/>
              <a:t>by these new devices.</a:t>
            </a:r>
          </a:p>
          <a:p>
            <a:pPr marL="0" indent="0">
              <a:buNone/>
            </a:pPr>
            <a:r>
              <a:rPr lang="en-US" altLang="zh-CN" dirty="0"/>
              <a:t>5) Proposals to construct new nuclear reactors have </a:t>
            </a:r>
            <a:r>
              <a:rPr lang="en-US" altLang="zh-CN" i="1" dirty="0"/>
              <a:t>met with </a:t>
            </a:r>
            <a:r>
              <a:rPr lang="en-US" altLang="zh-CN" dirty="0"/>
              <a:t>great resistance from environmentalists</a:t>
            </a:r>
            <a:endParaRPr lang="zh-CN" altLang="en-US" dirty="0"/>
          </a:p>
        </p:txBody>
      </p:sp>
    </p:spTree>
    <p:extLst>
      <p:ext uri="{BB962C8B-B14F-4D97-AF65-F5344CB8AC3E}">
        <p14:creationId xmlns:p14="http://schemas.microsoft.com/office/powerpoint/2010/main" val="332425100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B0D32F6-BE1C-49FF-96B8-ED0870E1C70C}"/>
              </a:ext>
            </a:extLst>
          </p:cNvPr>
          <p:cNvSpPr>
            <a:spLocks noGrp="1"/>
          </p:cNvSpPr>
          <p:nvPr>
            <p:ph type="title"/>
          </p:nvPr>
        </p:nvSpPr>
        <p:spPr/>
        <p:txBody>
          <a:bodyPr/>
          <a:lstStyle/>
          <a:p>
            <a:r>
              <a:rPr lang="en-US" altLang="zh-CN" dirty="0"/>
              <a:t>Reference answers</a:t>
            </a:r>
            <a:endParaRPr lang="zh-CN" altLang="en-US" dirty="0"/>
          </a:p>
        </p:txBody>
      </p:sp>
      <p:sp>
        <p:nvSpPr>
          <p:cNvPr id="3" name="内容占位符 2">
            <a:extLst>
              <a:ext uri="{FF2B5EF4-FFF2-40B4-BE49-F238E27FC236}">
                <a16:creationId xmlns:a16="http://schemas.microsoft.com/office/drawing/2014/main" id="{D3C867F5-A6DA-4E13-8B1B-8BA4C261BC54}"/>
              </a:ext>
            </a:extLst>
          </p:cNvPr>
          <p:cNvSpPr>
            <a:spLocks noGrp="1"/>
          </p:cNvSpPr>
          <p:nvPr>
            <p:ph idx="1"/>
          </p:nvPr>
        </p:nvSpPr>
        <p:spPr>
          <a:xfrm>
            <a:off x="1828800" y="2044700"/>
            <a:ext cx="2952750" cy="4351338"/>
          </a:xfrm>
        </p:spPr>
        <p:txBody>
          <a:bodyPr/>
          <a:lstStyle/>
          <a:p>
            <a:pPr algn="l">
              <a:buFont typeface="+mj-lt"/>
              <a:buAutoNum type="arabicPeriod"/>
            </a:pPr>
            <a:r>
              <a:rPr lang="en-US" altLang="zh-CN" sz="3600" b="0" i="0" dirty="0">
                <a:solidFill>
                  <a:srgbClr val="060607"/>
                </a:solidFill>
                <a:effectLst/>
                <a:latin typeface="-apple-system"/>
              </a:rPr>
              <a:t>Resulted in</a:t>
            </a:r>
          </a:p>
          <a:p>
            <a:pPr algn="l">
              <a:buFont typeface="+mj-lt"/>
              <a:buAutoNum type="arabicPeriod"/>
            </a:pPr>
            <a:r>
              <a:rPr lang="en-US" altLang="zh-CN" sz="3600" b="0" i="0" dirty="0">
                <a:solidFill>
                  <a:srgbClr val="060607"/>
                </a:solidFill>
                <a:effectLst/>
                <a:latin typeface="-apple-system"/>
              </a:rPr>
              <a:t>Repeated</a:t>
            </a:r>
          </a:p>
          <a:p>
            <a:pPr algn="l">
              <a:buFont typeface="+mj-lt"/>
              <a:buAutoNum type="arabicPeriod"/>
            </a:pPr>
            <a:r>
              <a:rPr lang="en-US" altLang="zh-CN" sz="3600" b="0" i="0" dirty="0">
                <a:solidFill>
                  <a:srgbClr val="060607"/>
                </a:solidFill>
                <a:effectLst/>
                <a:latin typeface="-apple-system"/>
              </a:rPr>
              <a:t>Developed</a:t>
            </a:r>
          </a:p>
          <a:p>
            <a:pPr algn="l">
              <a:buFont typeface="+mj-lt"/>
              <a:buAutoNum type="arabicPeriod"/>
            </a:pPr>
            <a:r>
              <a:rPr lang="en-US" altLang="zh-CN" sz="3600" b="0" i="0" dirty="0">
                <a:solidFill>
                  <a:srgbClr val="060607"/>
                </a:solidFill>
                <a:effectLst/>
                <a:latin typeface="-apple-system"/>
              </a:rPr>
              <a:t>Detected</a:t>
            </a:r>
          </a:p>
          <a:p>
            <a:pPr algn="l">
              <a:buFont typeface="+mj-lt"/>
              <a:buAutoNum type="arabicPeriod"/>
            </a:pPr>
            <a:r>
              <a:rPr lang="en-US" altLang="zh-CN" sz="3600" b="0" i="0" dirty="0">
                <a:solidFill>
                  <a:srgbClr val="060607"/>
                </a:solidFill>
                <a:effectLst/>
                <a:latin typeface="-apple-system"/>
              </a:rPr>
              <a:t>Encountered</a:t>
            </a:r>
          </a:p>
          <a:p>
            <a:endParaRPr lang="zh-CN" altLang="en-US" dirty="0"/>
          </a:p>
        </p:txBody>
      </p:sp>
      <p:sp>
        <p:nvSpPr>
          <p:cNvPr id="4" name="文本框 3">
            <a:extLst>
              <a:ext uri="{FF2B5EF4-FFF2-40B4-BE49-F238E27FC236}">
                <a16:creationId xmlns:a16="http://schemas.microsoft.com/office/drawing/2014/main" id="{376AF849-1791-41FC-973B-1F8E9EAA72A6}"/>
              </a:ext>
            </a:extLst>
          </p:cNvPr>
          <p:cNvSpPr txBox="1"/>
          <p:nvPr/>
        </p:nvSpPr>
        <p:spPr>
          <a:xfrm>
            <a:off x="5438775" y="1962149"/>
            <a:ext cx="4457700" cy="3170099"/>
          </a:xfrm>
          <a:prstGeom prst="rect">
            <a:avLst/>
          </a:prstGeom>
          <a:noFill/>
        </p:spPr>
        <p:txBody>
          <a:bodyPr wrap="square" rtlCol="0">
            <a:spAutoFit/>
          </a:bodyPr>
          <a:lstStyle/>
          <a:p>
            <a:pPr algn="l">
              <a:buFont typeface="+mj-lt"/>
              <a:buAutoNum type="arabicPeriod"/>
            </a:pPr>
            <a:r>
              <a:rPr lang="en-US" altLang="zh-CN" sz="4000" b="0" i="0" dirty="0">
                <a:solidFill>
                  <a:srgbClr val="060607"/>
                </a:solidFill>
                <a:effectLst/>
                <a:latin typeface="-apple-system"/>
              </a:rPr>
              <a:t>Engendered</a:t>
            </a:r>
          </a:p>
          <a:p>
            <a:pPr algn="l">
              <a:buFont typeface="+mj-lt"/>
              <a:buAutoNum type="arabicPeriod"/>
            </a:pPr>
            <a:r>
              <a:rPr lang="en-US" altLang="zh-CN" sz="4000" b="0" i="0" dirty="0">
                <a:solidFill>
                  <a:srgbClr val="060607"/>
                </a:solidFill>
                <a:effectLst/>
                <a:latin typeface="-apple-system"/>
              </a:rPr>
              <a:t>Reiterated</a:t>
            </a:r>
          </a:p>
          <a:p>
            <a:pPr algn="l">
              <a:buFont typeface="+mj-lt"/>
              <a:buAutoNum type="arabicPeriod"/>
            </a:pPr>
            <a:r>
              <a:rPr lang="en-US" altLang="zh-CN" sz="4000" b="0" i="0" dirty="0">
                <a:solidFill>
                  <a:srgbClr val="060607"/>
                </a:solidFill>
                <a:effectLst/>
                <a:latin typeface="-apple-system"/>
              </a:rPr>
              <a:t>Formulated</a:t>
            </a:r>
          </a:p>
          <a:p>
            <a:pPr algn="l">
              <a:buFont typeface="+mj-lt"/>
              <a:buAutoNum type="arabicPeriod"/>
            </a:pPr>
            <a:r>
              <a:rPr lang="en-US" altLang="zh-CN" sz="4000" b="0" i="0" dirty="0">
                <a:solidFill>
                  <a:srgbClr val="060607"/>
                </a:solidFill>
                <a:effectLst/>
                <a:latin typeface="-apple-system"/>
              </a:rPr>
              <a:t>Ascertained</a:t>
            </a:r>
          </a:p>
          <a:p>
            <a:pPr algn="l">
              <a:buFont typeface="+mj-lt"/>
              <a:buAutoNum type="arabicPeriod"/>
            </a:pPr>
            <a:r>
              <a:rPr lang="en-US" altLang="zh-CN" sz="4000" b="0" i="0" dirty="0">
                <a:solidFill>
                  <a:srgbClr val="060607"/>
                </a:solidFill>
                <a:effectLst/>
                <a:latin typeface="-apple-system"/>
              </a:rPr>
              <a:t>Confronted</a:t>
            </a:r>
          </a:p>
        </p:txBody>
      </p:sp>
    </p:spTree>
    <p:extLst>
      <p:ext uri="{BB962C8B-B14F-4D97-AF65-F5344CB8AC3E}">
        <p14:creationId xmlns:p14="http://schemas.microsoft.com/office/powerpoint/2010/main" val="32044832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75AA9BC-9B54-44AA-BF2F-2D912B1659C3}"/>
              </a:ext>
            </a:extLst>
          </p:cNvPr>
          <p:cNvSpPr>
            <a:spLocks noGrp="1"/>
          </p:cNvSpPr>
          <p:nvPr>
            <p:ph type="title"/>
          </p:nvPr>
        </p:nvSpPr>
        <p:spPr>
          <a:xfrm>
            <a:off x="838199" y="365125"/>
            <a:ext cx="11001375" cy="987425"/>
          </a:xfrm>
        </p:spPr>
        <p:txBody>
          <a:bodyPr/>
          <a:lstStyle/>
          <a:p>
            <a:r>
              <a:rPr lang="en-US" altLang="zh-CN" b="1" dirty="0"/>
              <a:t>B. Formal Grammar and Style</a:t>
            </a:r>
            <a:endParaRPr lang="zh-CN" altLang="en-US" b="1" dirty="0"/>
          </a:p>
        </p:txBody>
      </p:sp>
      <p:sp>
        <p:nvSpPr>
          <p:cNvPr id="3" name="内容占位符 2">
            <a:extLst>
              <a:ext uri="{FF2B5EF4-FFF2-40B4-BE49-F238E27FC236}">
                <a16:creationId xmlns:a16="http://schemas.microsoft.com/office/drawing/2014/main" id="{5DE61EAF-5853-42A6-A6F2-7EE461CCD8B4}"/>
              </a:ext>
            </a:extLst>
          </p:cNvPr>
          <p:cNvSpPr>
            <a:spLocks noGrp="1"/>
          </p:cNvSpPr>
          <p:nvPr>
            <p:ph idx="1"/>
          </p:nvPr>
        </p:nvSpPr>
        <p:spPr>
          <a:xfrm>
            <a:off x="142876" y="1352550"/>
            <a:ext cx="11934824" cy="5140325"/>
          </a:xfrm>
        </p:spPr>
        <p:txBody>
          <a:bodyPr>
            <a:normAutofit lnSpcReduction="10000"/>
          </a:bodyPr>
          <a:lstStyle/>
          <a:p>
            <a:r>
              <a:rPr lang="en-US" altLang="zh-CN" dirty="0">
                <a:highlight>
                  <a:srgbClr val="FFFF00"/>
                </a:highlight>
              </a:rPr>
              <a:t>Academic writing should be </a:t>
            </a:r>
            <a:r>
              <a:rPr lang="en-US" altLang="zh-CN" u="sng" dirty="0">
                <a:highlight>
                  <a:srgbClr val="FFFF00"/>
                </a:highlight>
              </a:rPr>
              <a:t>complex</a:t>
            </a:r>
            <a:r>
              <a:rPr lang="en-US" altLang="zh-CN" dirty="0">
                <a:highlight>
                  <a:srgbClr val="FFFF00"/>
                </a:highlight>
              </a:rPr>
              <a:t> ,</a:t>
            </a:r>
            <a:r>
              <a:rPr lang="zh-CN" altLang="en-US" dirty="0">
                <a:highlight>
                  <a:srgbClr val="FFFF00"/>
                </a:highlight>
              </a:rPr>
              <a:t> </a:t>
            </a:r>
            <a:r>
              <a:rPr lang="en-US" altLang="zh-CN" b="0" i="0" u="sng" dirty="0">
                <a:solidFill>
                  <a:srgbClr val="060607"/>
                </a:solidFill>
                <a:effectLst/>
                <a:highlight>
                  <a:srgbClr val="FFFF00"/>
                </a:highlight>
                <a:latin typeface="-apple-system"/>
              </a:rPr>
              <a:t>but it should not be complicated</a:t>
            </a:r>
            <a:r>
              <a:rPr lang="en-US" altLang="zh-CN" dirty="0">
                <a:highlight>
                  <a:srgbClr val="FFFF00"/>
                </a:highlight>
              </a:rPr>
              <a:t>.</a:t>
            </a:r>
          </a:p>
          <a:p>
            <a:pPr marL="0" indent="0">
              <a:buNone/>
            </a:pPr>
            <a:r>
              <a:rPr lang="en-US" altLang="zh-CN" dirty="0"/>
              <a:t>1. </a:t>
            </a:r>
            <a:r>
              <a:rPr lang="en-US" altLang="zh-CN" dirty="0">
                <a:highlight>
                  <a:srgbClr val="FFFF00"/>
                </a:highlight>
              </a:rPr>
              <a:t>avoid contractions</a:t>
            </a:r>
            <a:r>
              <a:rPr lang="en-US" altLang="zh-CN" dirty="0"/>
              <a:t>.</a:t>
            </a:r>
          </a:p>
          <a:p>
            <a:pPr marL="0" indent="0">
              <a:buNone/>
            </a:pPr>
            <a:r>
              <a:rPr lang="en-US" altLang="zh-CN" dirty="0"/>
              <a:t>Export figures </a:t>
            </a:r>
            <a:r>
              <a:rPr lang="en-US" altLang="zh-CN" i="1" dirty="0"/>
              <a:t>won't</a:t>
            </a:r>
            <a:r>
              <a:rPr lang="en-US" altLang="zh-CN" dirty="0"/>
              <a:t> improve until the economy is stronger. (×)  </a:t>
            </a:r>
          </a:p>
          <a:p>
            <a:pPr marL="0" indent="0">
              <a:buNone/>
            </a:pPr>
            <a:r>
              <a:rPr lang="en-US" altLang="zh-CN" dirty="0"/>
              <a:t>Export figures </a:t>
            </a:r>
            <a:r>
              <a:rPr lang="en-US" altLang="zh-CN" i="1" dirty="0"/>
              <a:t>will not </a:t>
            </a:r>
            <a:r>
              <a:rPr lang="en-US" altLang="zh-CN" dirty="0"/>
              <a:t>improve until the economy is stronger. (√)</a:t>
            </a:r>
          </a:p>
          <a:p>
            <a:pPr marL="0" indent="0">
              <a:buNone/>
            </a:pPr>
            <a:r>
              <a:rPr lang="en-US" altLang="zh-CN" dirty="0"/>
              <a:t>2. </a:t>
            </a:r>
            <a:r>
              <a:rPr lang="en-US" altLang="zh-CN" dirty="0">
                <a:highlight>
                  <a:srgbClr val="FFFF00"/>
                </a:highlight>
              </a:rPr>
              <a:t>use the more appropriate formal negative forms</a:t>
            </a:r>
            <a:r>
              <a:rPr lang="en-US" altLang="zh-CN" dirty="0"/>
              <a:t>. </a:t>
            </a:r>
          </a:p>
          <a:p>
            <a:pPr marL="0" indent="0">
              <a:buNone/>
            </a:pPr>
            <a:r>
              <a:rPr lang="en-US" altLang="zh-CN" dirty="0"/>
              <a:t>The analysis </a:t>
            </a:r>
            <a:r>
              <a:rPr lang="en-US" altLang="zh-CN" i="1" dirty="0"/>
              <a:t>didn't yield </a:t>
            </a:r>
            <a:r>
              <a:rPr lang="en-US" altLang="zh-CN" dirty="0"/>
              <a:t>any new results. (×) </a:t>
            </a:r>
          </a:p>
          <a:p>
            <a:pPr marL="0" indent="0">
              <a:buNone/>
            </a:pPr>
            <a:r>
              <a:rPr lang="en-US" altLang="zh-CN" dirty="0"/>
              <a:t>The analysis </a:t>
            </a:r>
            <a:r>
              <a:rPr lang="en-US" altLang="zh-CN" i="1" dirty="0"/>
              <a:t>yielded no </a:t>
            </a:r>
            <a:r>
              <a:rPr lang="en-US" altLang="zh-CN" dirty="0"/>
              <a:t>new results. (√) </a:t>
            </a:r>
          </a:p>
          <a:p>
            <a:pPr marL="0" indent="0">
              <a:buNone/>
            </a:pPr>
            <a:r>
              <a:rPr lang="en-US" altLang="zh-CN" dirty="0"/>
              <a:t>The government </a:t>
            </a:r>
            <a:r>
              <a:rPr lang="en-US" altLang="zh-CN" i="1" dirty="0"/>
              <a:t>didn't allocate </a:t>
            </a:r>
            <a:r>
              <a:rPr lang="en-US" altLang="zh-CN" dirty="0"/>
              <a:t>much funding for the program. (×) </a:t>
            </a:r>
          </a:p>
          <a:p>
            <a:pPr marL="0" indent="0">
              <a:buNone/>
            </a:pPr>
            <a:r>
              <a:rPr lang="en-US" altLang="zh-CN" dirty="0"/>
              <a:t>The government </a:t>
            </a:r>
            <a:r>
              <a:rPr lang="en-US" altLang="zh-CN" i="1" dirty="0"/>
              <a:t>allocated little</a:t>
            </a:r>
            <a:r>
              <a:rPr lang="en-US" altLang="zh-CN" dirty="0"/>
              <a:t> funding for the program. (√) </a:t>
            </a:r>
          </a:p>
          <a:p>
            <a:pPr marL="0" indent="0">
              <a:buNone/>
            </a:pPr>
            <a:r>
              <a:rPr lang="en-US" altLang="zh-CN" dirty="0"/>
              <a:t>This problem </a:t>
            </a:r>
            <a:r>
              <a:rPr lang="en-US" altLang="zh-CN" i="1" dirty="0"/>
              <a:t>doesn't have </a:t>
            </a:r>
            <a:r>
              <a:rPr lang="en-US" altLang="zh-CN" dirty="0"/>
              <a:t>many viable solutions. (×)  </a:t>
            </a:r>
          </a:p>
          <a:p>
            <a:pPr marL="0" indent="0">
              <a:buNone/>
            </a:pPr>
            <a:r>
              <a:rPr lang="en-US" altLang="zh-CN" dirty="0"/>
              <a:t>This problem </a:t>
            </a:r>
            <a:r>
              <a:rPr lang="en-US" altLang="zh-CN" i="1" dirty="0"/>
              <a:t>has few </a:t>
            </a:r>
            <a:r>
              <a:rPr lang="en-US" altLang="zh-CN" dirty="0"/>
              <a:t>viable solutions. (√)</a:t>
            </a:r>
          </a:p>
        </p:txBody>
      </p:sp>
    </p:spTree>
    <p:extLst>
      <p:ext uri="{BB962C8B-B14F-4D97-AF65-F5344CB8AC3E}">
        <p14:creationId xmlns:p14="http://schemas.microsoft.com/office/powerpoint/2010/main" val="1345524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3389A35-20C7-498A-9F1C-F07F7C7AD224}"/>
              </a:ext>
            </a:extLst>
          </p:cNvPr>
          <p:cNvSpPr>
            <a:spLocks noGrp="1"/>
          </p:cNvSpPr>
          <p:nvPr>
            <p:ph type="title"/>
          </p:nvPr>
        </p:nvSpPr>
        <p:spPr/>
        <p:txBody>
          <a:bodyPr/>
          <a:lstStyle/>
          <a:p>
            <a:r>
              <a:rPr lang="en-US" altLang="zh-CN" dirty="0"/>
              <a:t> </a:t>
            </a:r>
            <a:endParaRPr lang="zh-CN" altLang="en-US" dirty="0"/>
          </a:p>
        </p:txBody>
      </p:sp>
      <p:sp>
        <p:nvSpPr>
          <p:cNvPr id="4" name="内容占位符 3">
            <a:extLst>
              <a:ext uri="{FF2B5EF4-FFF2-40B4-BE49-F238E27FC236}">
                <a16:creationId xmlns:a16="http://schemas.microsoft.com/office/drawing/2014/main" id="{309A4C2C-9BF6-4113-B977-F73372EDBFAB}"/>
              </a:ext>
            </a:extLst>
          </p:cNvPr>
          <p:cNvSpPr txBox="1">
            <a:spLocks noGrp="1"/>
          </p:cNvSpPr>
          <p:nvPr>
            <p:ph idx="1"/>
          </p:nvPr>
        </p:nvSpPr>
        <p:spPr>
          <a:xfrm>
            <a:off x="561974" y="473075"/>
            <a:ext cx="11477625" cy="6932154"/>
          </a:xfrm>
          <a:prstGeom prst="rect">
            <a:avLst/>
          </a:prstGeom>
          <a:noFill/>
        </p:spPr>
        <p:txBody>
          <a:bodyPr wrap="square" rtlCol="0">
            <a:spAutoFit/>
          </a:bodyPr>
          <a:lstStyle/>
          <a:p>
            <a:pPr marL="0" indent="0">
              <a:buNone/>
            </a:pPr>
            <a:r>
              <a:rPr lang="en-US" altLang="zh-CN" dirty="0"/>
              <a:t>3. </a:t>
            </a:r>
            <a:r>
              <a:rPr lang="en-US" altLang="zh-CN" dirty="0">
                <a:highlight>
                  <a:srgbClr val="FFFF00"/>
                </a:highlight>
              </a:rPr>
              <a:t>limit the use of “run on” expressions</a:t>
            </a:r>
            <a:r>
              <a:rPr lang="en-US" altLang="zh-CN" dirty="0"/>
              <a:t>, such as “and so forth” and “etc.”. </a:t>
            </a:r>
          </a:p>
          <a:p>
            <a:pPr marL="0" indent="0">
              <a:buNone/>
            </a:pPr>
            <a:r>
              <a:rPr lang="en-US" altLang="zh-CN" dirty="0"/>
              <a:t>These semiconductors can be used in robots, CD players, etc. (×)  </a:t>
            </a:r>
          </a:p>
          <a:p>
            <a:pPr marL="0" indent="0">
              <a:buNone/>
            </a:pPr>
            <a:r>
              <a:rPr lang="en-US" altLang="zh-CN" dirty="0"/>
              <a:t>These semiconductors can be used in robots, CD players, and other electronic devices. (√)</a:t>
            </a:r>
          </a:p>
          <a:p>
            <a:pPr marL="0" indent="0">
              <a:buNone/>
            </a:pPr>
            <a:r>
              <a:rPr lang="en-US" altLang="zh-CN" dirty="0"/>
              <a:t>4. </a:t>
            </a:r>
            <a:r>
              <a:rPr lang="en-US" altLang="zh-CN" dirty="0">
                <a:highlight>
                  <a:srgbClr val="FFFF00"/>
                </a:highlight>
              </a:rPr>
              <a:t>avoid addressing the reader as “you”. </a:t>
            </a:r>
          </a:p>
          <a:p>
            <a:pPr marL="0" indent="0">
              <a:buNone/>
            </a:pPr>
            <a:r>
              <a:rPr lang="en-US" altLang="zh-CN" dirty="0"/>
              <a:t>For example: </a:t>
            </a:r>
          </a:p>
          <a:p>
            <a:pPr marL="0" indent="0">
              <a:buNone/>
            </a:pPr>
            <a:r>
              <a:rPr lang="en-US" altLang="zh-CN" dirty="0"/>
              <a:t> You can see the results in Table 1. (×)  </a:t>
            </a:r>
          </a:p>
          <a:p>
            <a:pPr marL="0" indent="0">
              <a:buNone/>
            </a:pPr>
            <a:r>
              <a:rPr lang="en-US" altLang="zh-CN" dirty="0"/>
              <a:t>The results can be seen in Table 1. (√)</a:t>
            </a:r>
          </a:p>
          <a:p>
            <a:pPr marL="0" indent="0">
              <a:buNone/>
            </a:pPr>
            <a:r>
              <a:rPr lang="en-US" altLang="zh-CN" dirty="0"/>
              <a:t>5. </a:t>
            </a:r>
            <a:r>
              <a:rPr lang="en-US" altLang="zh-CN" dirty="0">
                <a:highlight>
                  <a:srgbClr val="FFFF00"/>
                </a:highlight>
              </a:rPr>
              <a:t>limit the use of direct questions. </a:t>
            </a:r>
          </a:p>
          <a:p>
            <a:pPr marL="0" indent="0">
              <a:buNone/>
            </a:pPr>
            <a:r>
              <a:rPr lang="en-US" altLang="zh-CN" dirty="0"/>
              <a:t>For example: </a:t>
            </a:r>
          </a:p>
          <a:p>
            <a:pPr marL="0" indent="0">
              <a:buNone/>
            </a:pPr>
            <a:r>
              <a:rPr lang="en-US" altLang="zh-CN" dirty="0"/>
              <a:t> What can be done to lower costs? (×)  </a:t>
            </a:r>
          </a:p>
          <a:p>
            <a:pPr marL="0" indent="0">
              <a:buNone/>
            </a:pPr>
            <a:r>
              <a:rPr lang="en-US" altLang="zh-CN" dirty="0"/>
              <a:t>We now need to consider what can be done to lower costs./We now need to consider how costs may be lowered. (√)</a:t>
            </a:r>
            <a:endParaRPr lang="zh-CN" altLang="en-US" dirty="0"/>
          </a:p>
          <a:p>
            <a:endParaRPr lang="zh-CN" altLang="en-US" dirty="0"/>
          </a:p>
        </p:txBody>
      </p:sp>
    </p:spTree>
    <p:extLst>
      <p:ext uri="{BB962C8B-B14F-4D97-AF65-F5344CB8AC3E}">
        <p14:creationId xmlns:p14="http://schemas.microsoft.com/office/powerpoint/2010/main" val="105459073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80D293-823D-41D8-BDA6-2D1C2F065286}"/>
              </a:ext>
            </a:extLst>
          </p:cNvPr>
          <p:cNvSpPr>
            <a:spLocks noGrp="1"/>
          </p:cNvSpPr>
          <p:nvPr>
            <p:ph type="title"/>
          </p:nvPr>
        </p:nvSpPr>
        <p:spPr>
          <a:xfrm>
            <a:off x="809625" y="365125"/>
            <a:ext cx="10544175" cy="777875"/>
          </a:xfrm>
        </p:spPr>
        <p:txBody>
          <a:bodyPr/>
          <a:lstStyle/>
          <a:p>
            <a:r>
              <a:rPr lang="en-US" altLang="zh-CN" b="1" dirty="0"/>
              <a:t>C. Linking Words and Flow</a:t>
            </a:r>
            <a:endParaRPr lang="zh-CN" altLang="en-US" b="1" dirty="0"/>
          </a:p>
        </p:txBody>
      </p:sp>
      <p:sp>
        <p:nvSpPr>
          <p:cNvPr id="3" name="内容占位符 2">
            <a:extLst>
              <a:ext uri="{FF2B5EF4-FFF2-40B4-BE49-F238E27FC236}">
                <a16:creationId xmlns:a16="http://schemas.microsoft.com/office/drawing/2014/main" id="{FD4C434A-347B-46B5-9025-031E15973A06}"/>
              </a:ext>
            </a:extLst>
          </p:cNvPr>
          <p:cNvSpPr>
            <a:spLocks noGrp="1"/>
          </p:cNvSpPr>
          <p:nvPr>
            <p:ph idx="1"/>
          </p:nvPr>
        </p:nvSpPr>
        <p:spPr>
          <a:xfrm>
            <a:off x="190501" y="1228725"/>
            <a:ext cx="11877674" cy="5486400"/>
          </a:xfrm>
        </p:spPr>
        <p:txBody>
          <a:bodyPr>
            <a:normAutofit/>
          </a:bodyPr>
          <a:lstStyle/>
          <a:p>
            <a:r>
              <a:rPr lang="en-US" altLang="zh-CN" i="1" dirty="0"/>
              <a:t>Sentences that are too short and poorly connected can be irritating to read. </a:t>
            </a:r>
          </a:p>
          <a:p>
            <a:r>
              <a:rPr lang="en-US" altLang="zh-CN" b="1" dirty="0"/>
              <a:t>Task:</a:t>
            </a:r>
            <a:r>
              <a:rPr lang="en-US" altLang="zh-CN" dirty="0"/>
              <a:t> </a:t>
            </a:r>
            <a:r>
              <a:rPr lang="en-US" altLang="zh-CN" i="1" dirty="0"/>
              <a:t>Rewrite the following paragraph into one with an easy flow.</a:t>
            </a:r>
          </a:p>
          <a:p>
            <a:r>
              <a:rPr lang="en-US" altLang="zh-CN" dirty="0"/>
              <a:t>    A conjunction connects words, phrases, or clauses. It indicates the relationship between the elements. These elements connect. We often find the following thing. In only one single sentence a conjunction contains one or more ideas. These ideas may be equal or unequal in importance. Ideas are equal, and we call them coordinate ideas. For example, John studies electronics. Helen studies computing. These two sentences can become a compound sentence. It shows the relationship between the two ideas. We want to maintain the equality of the ideas. We call the clauses in the new sentence coordinate clauses.</a:t>
            </a:r>
            <a:endParaRPr lang="zh-CN" altLang="en-US" dirty="0"/>
          </a:p>
        </p:txBody>
      </p:sp>
    </p:spTree>
    <p:extLst>
      <p:ext uri="{BB962C8B-B14F-4D97-AF65-F5344CB8AC3E}">
        <p14:creationId xmlns:p14="http://schemas.microsoft.com/office/powerpoint/2010/main" val="230552287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0AB3305-45AE-4845-AC79-3CCA4D5DBBD8}"/>
              </a:ext>
            </a:extLst>
          </p:cNvPr>
          <p:cNvSpPr>
            <a:spLocks noGrp="1"/>
          </p:cNvSpPr>
          <p:nvPr>
            <p:ph type="title"/>
          </p:nvPr>
        </p:nvSpPr>
        <p:spPr/>
        <p:txBody>
          <a:bodyPr/>
          <a:lstStyle/>
          <a:p>
            <a:r>
              <a:rPr lang="zh-CN" altLang="en-US" dirty="0"/>
              <a:t>写作的语言风格</a:t>
            </a:r>
            <a:br>
              <a:rPr lang="en-US" altLang="zh-CN" dirty="0"/>
            </a:br>
            <a:r>
              <a:rPr lang="en-US" altLang="zh-CN" dirty="0"/>
              <a:t>1.</a:t>
            </a:r>
            <a:r>
              <a:rPr lang="zh-CN" altLang="en-US" dirty="0"/>
              <a:t>人称的使用</a:t>
            </a:r>
          </a:p>
        </p:txBody>
      </p:sp>
      <p:sp>
        <p:nvSpPr>
          <p:cNvPr id="3" name="内容占位符 2">
            <a:extLst>
              <a:ext uri="{FF2B5EF4-FFF2-40B4-BE49-F238E27FC236}">
                <a16:creationId xmlns:a16="http://schemas.microsoft.com/office/drawing/2014/main" id="{3ACC0CF4-B0F6-4C41-8C3E-92FB3B2FBBA7}"/>
              </a:ext>
            </a:extLst>
          </p:cNvPr>
          <p:cNvSpPr>
            <a:spLocks noGrp="1"/>
          </p:cNvSpPr>
          <p:nvPr>
            <p:ph idx="1"/>
          </p:nvPr>
        </p:nvSpPr>
        <p:spPr/>
        <p:txBody>
          <a:bodyPr/>
          <a:lstStyle/>
          <a:p>
            <a:r>
              <a:rPr lang="zh-CN" altLang="en-US" dirty="0"/>
              <a:t>避免使用第一第二人称</a:t>
            </a:r>
            <a:endParaRPr lang="en-US" altLang="zh-CN" dirty="0"/>
          </a:p>
          <a:p>
            <a:r>
              <a:rPr lang="zh-CN" altLang="en-US" dirty="0"/>
              <a:t>可以使用第三人称。</a:t>
            </a:r>
          </a:p>
        </p:txBody>
      </p:sp>
    </p:spTree>
    <p:extLst>
      <p:ext uri="{BB962C8B-B14F-4D97-AF65-F5344CB8AC3E}">
        <p14:creationId xmlns:p14="http://schemas.microsoft.com/office/powerpoint/2010/main" val="9479708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FA6CAA4-B2E9-41CB-8F95-588637F178B6}"/>
              </a:ext>
            </a:extLst>
          </p:cNvPr>
          <p:cNvSpPr>
            <a:spLocks noGrp="1"/>
          </p:cNvSpPr>
          <p:nvPr>
            <p:ph type="title"/>
          </p:nvPr>
        </p:nvSpPr>
        <p:spPr/>
        <p:txBody>
          <a:bodyPr/>
          <a:lstStyle/>
          <a:p>
            <a:endParaRPr lang="zh-CN" altLang="en-US"/>
          </a:p>
        </p:txBody>
      </p:sp>
      <p:sp>
        <p:nvSpPr>
          <p:cNvPr id="3" name="内容占位符 2">
            <a:extLst>
              <a:ext uri="{FF2B5EF4-FFF2-40B4-BE49-F238E27FC236}">
                <a16:creationId xmlns:a16="http://schemas.microsoft.com/office/drawing/2014/main" id="{8E74E9C7-A6F6-45DF-A32F-32E10B1B5E1B}"/>
              </a:ext>
            </a:extLst>
          </p:cNvPr>
          <p:cNvSpPr>
            <a:spLocks noGrp="1"/>
          </p:cNvSpPr>
          <p:nvPr>
            <p:ph idx="1"/>
          </p:nvPr>
        </p:nvSpPr>
        <p:spPr/>
        <p:txBody>
          <a:bodyPr>
            <a:normAutofit fontScale="77500" lnSpcReduction="20000"/>
          </a:bodyPr>
          <a:lstStyle/>
          <a:p>
            <a:pPr marL="0" indent="0">
              <a:buNone/>
            </a:pPr>
            <a:r>
              <a:rPr lang="en-US" altLang="zh-CN" dirty="0"/>
              <a:t> Rewrite the following sentences to make them more academic by avoiding first and second person pronouns.</a:t>
            </a:r>
          </a:p>
          <a:p>
            <a:pPr marL="0" indent="0">
              <a:buNone/>
            </a:pPr>
            <a:r>
              <a:rPr lang="en-US" altLang="zh-CN" dirty="0"/>
              <a:t>1) I think that the methodology section is a hugely important part of your research proposal.</a:t>
            </a:r>
          </a:p>
          <a:p>
            <a:pPr marL="0" indent="0">
              <a:buNone/>
            </a:pPr>
            <a:r>
              <a:rPr lang="en-US" altLang="zh-CN" dirty="0"/>
              <a:t>2) When you review literature, you should be aware that you need to identify existing gaps that your research intends to fill.</a:t>
            </a:r>
          </a:p>
          <a:p>
            <a:pPr marL="0" indent="0">
              <a:buNone/>
            </a:pPr>
            <a:r>
              <a:rPr lang="en-US" altLang="zh-CN" dirty="0"/>
              <a:t>3) I chose this method because it was less complex.</a:t>
            </a:r>
          </a:p>
          <a:p>
            <a:pPr marL="0" indent="0">
              <a:buNone/>
            </a:pPr>
            <a:r>
              <a:rPr lang="en-US" altLang="zh-CN" dirty="0"/>
              <a:t>4) My reading has shown that there are several reasons why plants are dispersed by ants.</a:t>
            </a:r>
          </a:p>
          <a:p>
            <a:pPr marL="0" indent="0">
              <a:buNone/>
            </a:pPr>
            <a:r>
              <a:rPr lang="en-US" altLang="zh-CN" dirty="0"/>
              <a:t>5) The review of recent related literature could help you discover the latest facilities that are more efficient than earlier existing ones in carrying out your work.</a:t>
            </a:r>
          </a:p>
          <a:p>
            <a:pPr marL="0" indent="0">
              <a:buNone/>
            </a:pPr>
            <a:r>
              <a:rPr lang="en-US" altLang="zh-CN" dirty="0"/>
              <a:t>6) I also found that the results of this study concurred with Berg's (1975) hypothesis that seeds are protected from fire through their burial in ants nests.</a:t>
            </a:r>
            <a:endParaRPr lang="zh-CN" altLang="en-US" dirty="0"/>
          </a:p>
        </p:txBody>
      </p:sp>
    </p:spTree>
    <p:extLst>
      <p:ext uri="{BB962C8B-B14F-4D97-AF65-F5344CB8AC3E}">
        <p14:creationId xmlns:p14="http://schemas.microsoft.com/office/powerpoint/2010/main" val="2923778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04BBC0-AFE0-4409-BAAA-CFB5A448752B}"/>
              </a:ext>
            </a:extLst>
          </p:cNvPr>
          <p:cNvSpPr>
            <a:spLocks noGrp="1"/>
          </p:cNvSpPr>
          <p:nvPr>
            <p:ph type="title"/>
          </p:nvPr>
        </p:nvSpPr>
        <p:spPr/>
        <p:txBody>
          <a:bodyPr/>
          <a:lstStyle/>
          <a:p>
            <a:r>
              <a:rPr lang="en-US" altLang="zh-CN" dirty="0"/>
              <a:t>Reference answers</a:t>
            </a:r>
            <a:r>
              <a:rPr lang="zh-CN" altLang="en-US" dirty="0"/>
              <a:t>：</a:t>
            </a:r>
          </a:p>
        </p:txBody>
      </p:sp>
      <p:sp>
        <p:nvSpPr>
          <p:cNvPr id="3" name="内容占位符 2">
            <a:extLst>
              <a:ext uri="{FF2B5EF4-FFF2-40B4-BE49-F238E27FC236}">
                <a16:creationId xmlns:a16="http://schemas.microsoft.com/office/drawing/2014/main" id="{9E788611-D1D1-49AD-8B8F-71EBD374E83E}"/>
              </a:ext>
            </a:extLst>
          </p:cNvPr>
          <p:cNvSpPr>
            <a:spLocks noGrp="1"/>
          </p:cNvSpPr>
          <p:nvPr>
            <p:ph idx="1"/>
          </p:nvPr>
        </p:nvSpPr>
        <p:spPr/>
        <p:txBody>
          <a:bodyPr>
            <a:normAutofit fontScale="62500" lnSpcReduction="20000"/>
          </a:bodyPr>
          <a:lstStyle/>
          <a:p>
            <a:pPr marL="514350" indent="-514350">
              <a:buFont typeface="+mj-ea"/>
              <a:buAutoNum type="circleNumDbPlain"/>
            </a:pPr>
            <a:r>
              <a:rPr lang="en-US" altLang="zh-CN" dirty="0"/>
              <a:t>The methodology section constitutes a crucial component of a research proposal.</a:t>
            </a:r>
          </a:p>
          <a:p>
            <a:pPr marL="514350" indent="-514350">
              <a:buFont typeface="+mj-ea"/>
              <a:buAutoNum type="circleNumDbPlain"/>
            </a:pPr>
            <a:endParaRPr lang="en-US" altLang="zh-CN" dirty="0"/>
          </a:p>
          <a:p>
            <a:pPr marL="514350" indent="-514350">
              <a:buFont typeface="+mj-ea"/>
              <a:buAutoNum type="circleNumDbPlain"/>
            </a:pPr>
            <a:r>
              <a:rPr lang="en-US" altLang="zh-CN" dirty="0"/>
              <a:t>In the process of reviewing literature, it is essential to identify existing gaps that the proposed research aims to address.</a:t>
            </a:r>
          </a:p>
          <a:p>
            <a:pPr marL="514350" indent="-514350">
              <a:buFont typeface="+mj-ea"/>
              <a:buAutoNum type="circleNumDbPlain"/>
            </a:pPr>
            <a:endParaRPr lang="en-US" altLang="zh-CN" dirty="0"/>
          </a:p>
          <a:p>
            <a:pPr marL="514350" indent="-514350">
              <a:buFont typeface="+mj-ea"/>
              <a:buAutoNum type="circleNumDbPlain"/>
            </a:pPr>
            <a:r>
              <a:rPr lang="en-US" altLang="zh-CN" dirty="0"/>
              <a:t>This method was selected due to its relative simplicity.</a:t>
            </a:r>
          </a:p>
          <a:p>
            <a:pPr marL="514350" indent="-514350">
              <a:buFont typeface="+mj-ea"/>
              <a:buAutoNum type="circleNumDbPlain"/>
            </a:pPr>
            <a:endParaRPr lang="en-US" altLang="zh-CN" dirty="0"/>
          </a:p>
          <a:p>
            <a:pPr marL="514350" indent="-514350">
              <a:buFont typeface="+mj-ea"/>
              <a:buAutoNum type="circleNumDbPlain"/>
            </a:pPr>
            <a:r>
              <a:rPr lang="en-US" altLang="zh-CN" dirty="0"/>
              <a:t>A comprehensive review of the literature indicates that there are several reasons for the dispersal of plants by ants.</a:t>
            </a:r>
          </a:p>
          <a:p>
            <a:pPr marL="514350" indent="-514350">
              <a:buFont typeface="+mj-ea"/>
              <a:buAutoNum type="circleNumDbPlain"/>
            </a:pPr>
            <a:endParaRPr lang="en-US" altLang="zh-CN" dirty="0"/>
          </a:p>
          <a:p>
            <a:pPr marL="514350" indent="-514350">
              <a:buFont typeface="+mj-ea"/>
              <a:buAutoNum type="circleNumDbPlain"/>
            </a:pPr>
            <a:r>
              <a:rPr lang="en-US" altLang="zh-CN" dirty="0"/>
              <a:t>A thorough examination of recent related literature may reveal the latest facilities that offer increased efficiency compared to previous methods in conducting such work.</a:t>
            </a:r>
          </a:p>
          <a:p>
            <a:pPr marL="514350" indent="-514350">
              <a:buFont typeface="+mj-ea"/>
              <a:buAutoNum type="circleNumDbPlain"/>
            </a:pPr>
            <a:endParaRPr lang="en-US" altLang="zh-CN" dirty="0"/>
          </a:p>
          <a:p>
            <a:pPr marL="514350" indent="-514350">
              <a:buFont typeface="+mj-ea"/>
              <a:buAutoNum type="circleNumDbPlain"/>
            </a:pPr>
            <a:r>
              <a:rPr lang="en-US" altLang="zh-CN" dirty="0"/>
              <a:t>The findings of this study align with Berg's (1975) hypothesis that seeds are safeguarded from fire through their burial in ant nests.</a:t>
            </a:r>
          </a:p>
          <a:p>
            <a:pPr marL="514350" indent="-514350">
              <a:buFont typeface="+mj-ea"/>
              <a:buAutoNum type="circleNumDbPlain"/>
            </a:pPr>
            <a:endParaRPr lang="en-US" altLang="zh-CN" dirty="0"/>
          </a:p>
          <a:p>
            <a:endParaRPr lang="zh-CN" altLang="en-US" dirty="0"/>
          </a:p>
        </p:txBody>
      </p:sp>
    </p:spTree>
    <p:extLst>
      <p:ext uri="{BB962C8B-B14F-4D97-AF65-F5344CB8AC3E}">
        <p14:creationId xmlns:p14="http://schemas.microsoft.com/office/powerpoint/2010/main" val="398684260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5A5E6E1-C1D6-41F2-B5DC-8DB8A55ED295}"/>
              </a:ext>
            </a:extLst>
          </p:cNvPr>
          <p:cNvSpPr>
            <a:spLocks noGrp="1"/>
          </p:cNvSpPr>
          <p:nvPr>
            <p:ph type="title"/>
          </p:nvPr>
        </p:nvSpPr>
        <p:spPr/>
        <p:txBody>
          <a:bodyPr/>
          <a:lstStyle/>
          <a:p>
            <a:r>
              <a:rPr lang="en-US" altLang="zh-CN" dirty="0"/>
              <a:t>2. Nominalization</a:t>
            </a:r>
            <a:endParaRPr lang="zh-CN" altLang="en-US" dirty="0"/>
          </a:p>
        </p:txBody>
      </p:sp>
      <p:sp>
        <p:nvSpPr>
          <p:cNvPr id="3" name="内容占位符 2">
            <a:extLst>
              <a:ext uri="{FF2B5EF4-FFF2-40B4-BE49-F238E27FC236}">
                <a16:creationId xmlns:a16="http://schemas.microsoft.com/office/drawing/2014/main" id="{3A6FFEB8-A807-476C-9C2B-2E202B4D9656}"/>
              </a:ext>
            </a:extLst>
          </p:cNvPr>
          <p:cNvSpPr>
            <a:spLocks noGrp="1"/>
          </p:cNvSpPr>
          <p:nvPr>
            <p:ph idx="1"/>
          </p:nvPr>
        </p:nvSpPr>
        <p:spPr/>
        <p:txBody>
          <a:bodyPr>
            <a:normAutofit fontScale="92500" lnSpcReduction="10000"/>
          </a:bodyPr>
          <a:lstStyle/>
          <a:p>
            <a:r>
              <a:rPr lang="en-US" altLang="zh-CN" i="1" dirty="0"/>
              <a:t>Rewrite the following sentences to make them more academic by using nominalization.</a:t>
            </a:r>
          </a:p>
          <a:p>
            <a:pPr marL="0" indent="0">
              <a:buNone/>
            </a:pPr>
            <a:r>
              <a:rPr lang="en-US" altLang="zh-CN" dirty="0"/>
              <a:t>1) Many children experience worries when they go to school for the first time.</a:t>
            </a:r>
          </a:p>
          <a:p>
            <a:pPr marL="0" indent="0">
              <a:buNone/>
            </a:pPr>
            <a:r>
              <a:rPr lang="en-US" altLang="zh-CN" dirty="0"/>
              <a:t>2) Crime was increasing rapidly and the police were becoming concerned.</a:t>
            </a:r>
          </a:p>
          <a:p>
            <a:pPr marL="0" indent="0">
              <a:buNone/>
            </a:pPr>
            <a:r>
              <a:rPr lang="en-US" altLang="zh-CN" dirty="0"/>
              <a:t>3) Elephants argue over small concerns, just like humans.</a:t>
            </a:r>
          </a:p>
          <a:p>
            <a:pPr marL="0" indent="0">
              <a:buNone/>
            </a:pPr>
            <a:r>
              <a:rPr lang="en-US" altLang="zh-CN" dirty="0"/>
              <a:t>4) We need to know which parts of our library are being used most extensively so that we can project what resources are most needed.</a:t>
            </a:r>
          </a:p>
          <a:p>
            <a:pPr marL="0" indent="0">
              <a:buNone/>
            </a:pPr>
            <a:r>
              <a:rPr lang="en-US" altLang="zh-CN" dirty="0"/>
              <a:t>5) I know English well. I worked for three years in a factory in Shanghai. I think I am good enough for the job</a:t>
            </a:r>
          </a:p>
          <a:p>
            <a:endParaRPr lang="zh-CN" altLang="en-US" dirty="0"/>
          </a:p>
        </p:txBody>
      </p:sp>
    </p:spTree>
    <p:extLst>
      <p:ext uri="{BB962C8B-B14F-4D97-AF65-F5344CB8AC3E}">
        <p14:creationId xmlns:p14="http://schemas.microsoft.com/office/powerpoint/2010/main" val="11620947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9FB1251-499C-482D-821A-509D9837F0C4}"/>
              </a:ext>
            </a:extLst>
          </p:cNvPr>
          <p:cNvSpPr>
            <a:spLocks noGrp="1"/>
          </p:cNvSpPr>
          <p:nvPr>
            <p:ph type="title"/>
          </p:nvPr>
        </p:nvSpPr>
        <p:spPr>
          <a:xfrm>
            <a:off x="838200" y="365126"/>
            <a:ext cx="10515600" cy="825500"/>
          </a:xfrm>
        </p:spPr>
        <p:txBody>
          <a:bodyPr/>
          <a:lstStyle/>
          <a:p>
            <a:r>
              <a:rPr lang="en-US" altLang="zh-CN" dirty="0"/>
              <a:t>Reference answers</a:t>
            </a:r>
            <a:r>
              <a:rPr lang="zh-CN" altLang="en-US" dirty="0"/>
              <a:t>：</a:t>
            </a:r>
          </a:p>
        </p:txBody>
      </p:sp>
      <p:sp>
        <p:nvSpPr>
          <p:cNvPr id="3" name="内容占位符 2">
            <a:extLst>
              <a:ext uri="{FF2B5EF4-FFF2-40B4-BE49-F238E27FC236}">
                <a16:creationId xmlns:a16="http://schemas.microsoft.com/office/drawing/2014/main" id="{E61D7AB4-9032-423D-A6DA-7381BC70D13E}"/>
              </a:ext>
            </a:extLst>
          </p:cNvPr>
          <p:cNvSpPr>
            <a:spLocks noGrp="1"/>
          </p:cNvSpPr>
          <p:nvPr>
            <p:ph idx="1"/>
          </p:nvPr>
        </p:nvSpPr>
        <p:spPr>
          <a:xfrm>
            <a:off x="742950" y="1333500"/>
            <a:ext cx="10610850" cy="4843463"/>
          </a:xfrm>
        </p:spPr>
        <p:txBody>
          <a:bodyPr>
            <a:normAutofit fontScale="85000" lnSpcReduction="20000"/>
          </a:bodyPr>
          <a:lstStyle/>
          <a:p>
            <a:pPr marL="514350" indent="-514350">
              <a:buFont typeface="+mj-lt"/>
              <a:buAutoNum type="alphaLcParenR"/>
            </a:pPr>
            <a:r>
              <a:rPr lang="en-US" altLang="zh-CN" dirty="0"/>
              <a:t>The experience of worry is common among children during their initial school attendance.</a:t>
            </a:r>
          </a:p>
          <a:p>
            <a:pPr marL="514350" indent="-514350">
              <a:buFont typeface="+mj-lt"/>
              <a:buAutoNum type="alphaLcParenR"/>
            </a:pPr>
            <a:endParaRPr lang="en-US" altLang="zh-CN" dirty="0"/>
          </a:p>
          <a:p>
            <a:pPr marL="514350" indent="-514350">
              <a:buFont typeface="+mj-lt"/>
              <a:buAutoNum type="alphaLcParenR"/>
            </a:pPr>
            <a:r>
              <a:rPr lang="en-US" altLang="zh-CN" dirty="0"/>
              <a:t>The rapid increase in crime and the growing concern among police officers were noted.</a:t>
            </a:r>
          </a:p>
          <a:p>
            <a:pPr marL="514350" indent="-514350">
              <a:buFont typeface="+mj-lt"/>
              <a:buAutoNum type="alphaLcParenR"/>
            </a:pPr>
            <a:endParaRPr lang="en-US" altLang="zh-CN" dirty="0"/>
          </a:p>
          <a:p>
            <a:pPr marL="514350" indent="-514350">
              <a:buFont typeface="+mj-lt"/>
              <a:buAutoNum type="alphaLcParenR"/>
            </a:pPr>
            <a:r>
              <a:rPr lang="en-US" altLang="zh-CN" dirty="0"/>
              <a:t>Disputes over minor issues among elephants mirror human behavior.</a:t>
            </a:r>
          </a:p>
          <a:p>
            <a:pPr marL="514350" indent="-514350">
              <a:buFont typeface="+mj-lt"/>
              <a:buAutoNum type="alphaLcParenR"/>
            </a:pPr>
            <a:endParaRPr lang="en-US" altLang="zh-CN" dirty="0"/>
          </a:p>
          <a:p>
            <a:pPr marL="514350" indent="-514350">
              <a:buFont typeface="+mj-lt"/>
              <a:buAutoNum type="alphaLcParenR"/>
            </a:pPr>
            <a:r>
              <a:rPr lang="en-US" altLang="zh-CN" dirty="0"/>
              <a:t>An assessment of the most frequently utilized sections of the library is necessary to predict the resources that will be in highest demand.</a:t>
            </a:r>
          </a:p>
          <a:p>
            <a:pPr marL="514350" indent="-514350">
              <a:buFont typeface="+mj-lt"/>
              <a:buAutoNum type="alphaLcParenR"/>
            </a:pPr>
            <a:endParaRPr lang="en-US" altLang="zh-CN" dirty="0"/>
          </a:p>
          <a:p>
            <a:pPr marL="514350" indent="-514350">
              <a:buFont typeface="+mj-lt"/>
              <a:buAutoNum type="alphaLcParenR"/>
            </a:pPr>
            <a:r>
              <a:rPr lang="en-US" altLang="zh-CN" dirty="0"/>
              <a:t>Proficiency in English, acquired through three years of employment in a Shanghai factory, suggests adequate qualification for the position.</a:t>
            </a:r>
          </a:p>
          <a:p>
            <a:pPr marL="514350" indent="-514350">
              <a:buFont typeface="+mj-lt"/>
              <a:buAutoNum type="alphaLcParenR"/>
            </a:pPr>
            <a:endParaRPr lang="en-US" altLang="zh-CN" dirty="0"/>
          </a:p>
          <a:p>
            <a:endParaRPr lang="zh-CN" altLang="en-US" dirty="0"/>
          </a:p>
        </p:txBody>
      </p:sp>
    </p:spTree>
    <p:extLst>
      <p:ext uri="{BB962C8B-B14F-4D97-AF65-F5344CB8AC3E}">
        <p14:creationId xmlns:p14="http://schemas.microsoft.com/office/powerpoint/2010/main" val="15310202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DABDA47-0145-40F7-90B1-9AC6756E8D59}"/>
              </a:ext>
            </a:extLst>
          </p:cNvPr>
          <p:cNvSpPr>
            <a:spLocks noGrp="1"/>
          </p:cNvSpPr>
          <p:nvPr>
            <p:ph type="title"/>
          </p:nvPr>
        </p:nvSpPr>
        <p:spPr>
          <a:xfrm>
            <a:off x="462013" y="197687"/>
            <a:ext cx="11444438" cy="693654"/>
          </a:xfrm>
        </p:spPr>
        <p:txBody>
          <a:bodyPr>
            <a:normAutofit/>
          </a:bodyPr>
          <a:lstStyle/>
          <a:p>
            <a:r>
              <a:rPr lang="en-US" altLang="zh-CN" sz="3200" b="1" dirty="0">
                <a:latin typeface="Franklin Gothic Demi Cond" panose="020B0706030402020204" pitchFamily="34" charset="0"/>
              </a:rPr>
              <a:t>Compare the style differences between the following passages</a:t>
            </a:r>
            <a:r>
              <a:rPr lang="zh-CN" altLang="en-US" sz="3200" b="1" dirty="0">
                <a:latin typeface="Franklin Gothic Demi Cond" panose="020B0706030402020204" pitchFamily="34" charset="0"/>
              </a:rPr>
              <a:t>：</a:t>
            </a:r>
          </a:p>
        </p:txBody>
      </p:sp>
      <p:sp>
        <p:nvSpPr>
          <p:cNvPr id="3" name="内容占位符 2">
            <a:extLst>
              <a:ext uri="{FF2B5EF4-FFF2-40B4-BE49-F238E27FC236}">
                <a16:creationId xmlns:a16="http://schemas.microsoft.com/office/drawing/2014/main" id="{F310CFC8-31E1-4E0C-BBBC-7C84C65B95C0}"/>
              </a:ext>
            </a:extLst>
          </p:cNvPr>
          <p:cNvSpPr>
            <a:spLocks noGrp="1"/>
          </p:cNvSpPr>
          <p:nvPr>
            <p:ph idx="1"/>
          </p:nvPr>
        </p:nvSpPr>
        <p:spPr>
          <a:xfrm>
            <a:off x="462013" y="1058780"/>
            <a:ext cx="5322769" cy="5582652"/>
          </a:xfrm>
        </p:spPr>
        <p:txBody>
          <a:bodyPr numCol="1">
            <a:normAutofit fontScale="62500" lnSpcReduction="20000"/>
          </a:bodyPr>
          <a:lstStyle/>
          <a:p>
            <a:pPr marL="0" indent="0">
              <a:buNone/>
            </a:pPr>
            <a:r>
              <a:rPr lang="en-US" altLang="zh-CN" sz="3200" dirty="0">
                <a:latin typeface="Bahnschrift SemiBold" panose="020B0502040204020203" pitchFamily="34" charset="0"/>
              </a:rPr>
              <a:t>Dear Professor,</a:t>
            </a:r>
          </a:p>
          <a:p>
            <a:pPr marL="0" indent="0">
              <a:buNone/>
            </a:pPr>
            <a:r>
              <a:rPr lang="en-US" altLang="zh-CN" sz="3200" dirty="0">
                <a:latin typeface="Bahnschrift SemiBold" panose="020B0502040204020203" pitchFamily="34" charset="0"/>
              </a:rPr>
              <a:t>    Please find below my answers to your questions.</a:t>
            </a:r>
          </a:p>
          <a:p>
            <a:pPr marL="0" indent="0">
              <a:buNone/>
            </a:pPr>
            <a:r>
              <a:rPr lang="en-US" altLang="zh-CN" sz="3200" dirty="0">
                <a:latin typeface="Bahnschrift SemiBold" panose="020B0502040204020203" pitchFamily="34" charset="0"/>
              </a:rPr>
              <a:t>   I think academic English and everyday English are different because they have very different goals. Lectures and seminars need a different approach from spoken English. And, of course, academic essay writing isn't the same as standard writing.</a:t>
            </a:r>
          </a:p>
          <a:p>
            <a:pPr marL="0" indent="0">
              <a:buNone/>
            </a:pPr>
            <a:r>
              <a:rPr lang="en-US" altLang="zh-CN" sz="3200" dirty="0">
                <a:latin typeface="Bahnschrift SemiBold" panose="020B0502040204020203" pitchFamily="34" charset="0"/>
              </a:rPr>
              <a:t>    I think there are four main areas where I can see big differences between standard writing and academic writing. They are as follows:</a:t>
            </a:r>
          </a:p>
          <a:p>
            <a:pPr marL="0" indent="0">
              <a:buNone/>
            </a:pPr>
            <a:r>
              <a:rPr lang="en-US" altLang="zh-CN" sz="3200" dirty="0">
                <a:latin typeface="Bahnschrift SemiBold" panose="020B0502040204020203" pitchFamily="34" charset="0"/>
              </a:rPr>
              <a:t>    You should not be subjective;</a:t>
            </a:r>
          </a:p>
          <a:p>
            <a:pPr marL="0" indent="0">
              <a:buNone/>
            </a:pPr>
            <a:r>
              <a:rPr lang="en-US" altLang="zh-CN" sz="3200" dirty="0">
                <a:latin typeface="Bahnschrift SemiBold" panose="020B0502040204020203" pitchFamily="34" charset="0"/>
              </a:rPr>
              <a:t>    You should be more complex;· </a:t>
            </a:r>
          </a:p>
          <a:p>
            <a:pPr marL="0" indent="0">
              <a:buNone/>
            </a:pPr>
            <a:r>
              <a:rPr lang="en-US" altLang="zh-CN" sz="3200" dirty="0">
                <a:latin typeface="Bahnschrift SemiBold" panose="020B0502040204020203" pitchFamily="34" charset="0"/>
              </a:rPr>
              <a:t>    You should have more structures;·</a:t>
            </a:r>
          </a:p>
          <a:p>
            <a:pPr marL="0" indent="0">
              <a:buNone/>
            </a:pPr>
            <a:r>
              <a:rPr lang="en-US" altLang="zh-CN" sz="3200" dirty="0">
                <a:latin typeface="Bahnschrift SemiBold" panose="020B0502040204020203" pitchFamily="34" charset="0"/>
              </a:rPr>
              <a:t>    You should use the academic style and system.</a:t>
            </a:r>
          </a:p>
          <a:p>
            <a:pPr marL="0" indent="0">
              <a:buNone/>
            </a:pPr>
            <a:r>
              <a:rPr lang="en-US" altLang="zh-CN" sz="3200" dirty="0">
                <a:latin typeface="Bahnschrift SemiBold" panose="020B0502040204020203" pitchFamily="34" charset="0"/>
              </a:rPr>
              <a:t>                                  Best wishes,</a:t>
            </a:r>
          </a:p>
          <a:p>
            <a:pPr marL="0" indent="0">
              <a:buNone/>
            </a:pPr>
            <a:r>
              <a:rPr lang="en-US" altLang="zh-CN" sz="3200" dirty="0">
                <a:latin typeface="Bahnschrift SemiBold" panose="020B0502040204020203" pitchFamily="34" charset="0"/>
              </a:rPr>
              <a:t>                                        Sophia</a:t>
            </a:r>
          </a:p>
          <a:p>
            <a:pPr marL="0" indent="0">
              <a:buNone/>
            </a:pPr>
            <a:endParaRPr lang="en-US" altLang="zh-CN" dirty="0"/>
          </a:p>
        </p:txBody>
      </p:sp>
      <p:sp>
        <p:nvSpPr>
          <p:cNvPr id="4" name="文本框 3">
            <a:extLst>
              <a:ext uri="{FF2B5EF4-FFF2-40B4-BE49-F238E27FC236}">
                <a16:creationId xmlns:a16="http://schemas.microsoft.com/office/drawing/2014/main" id="{2A242F61-A0CD-426C-852D-BE0E3CF7FAF4}"/>
              </a:ext>
            </a:extLst>
          </p:cNvPr>
          <p:cNvSpPr txBox="1"/>
          <p:nvPr/>
        </p:nvSpPr>
        <p:spPr>
          <a:xfrm>
            <a:off x="6198669" y="1058780"/>
            <a:ext cx="5531318" cy="5909310"/>
          </a:xfrm>
          <a:prstGeom prst="rect">
            <a:avLst/>
          </a:prstGeom>
          <a:noFill/>
        </p:spPr>
        <p:txBody>
          <a:bodyPr wrap="square" rtlCol="0">
            <a:spAutoFit/>
          </a:bodyPr>
          <a:lstStyle/>
          <a:p>
            <a:r>
              <a:rPr lang="en-US" altLang="zh-CN" sz="2000" dirty="0">
                <a:latin typeface="Bahnschrift SemiBold" panose="020B0502040204020203" pitchFamily="34" charset="0"/>
              </a:rPr>
              <a:t>    “Academic English” is differentiated from “general English” in its focus on “those communication skills in English which are required for study purposes in formal education systems” (Jordan, 1997: 1). Within these systems, there are three main areas of focus: the lecture, the seminar and the essay, each of which has a specific set of subskills which are required for successful performance. It is essays where the most significant distinction between academic English and general English is made. Generally speaking, there are four main areas where differences between standard writing and academic writing can be observed: the inherent objectivity of academic writing, its complexity, its formality of structure and its adoption of academic style.</a:t>
            </a:r>
            <a:endParaRPr lang="zh-CN" altLang="en-US" sz="2000" dirty="0">
              <a:latin typeface="Bahnschrift SemiBold" panose="020B0502040204020203" pitchFamily="34" charset="0"/>
            </a:endParaRPr>
          </a:p>
          <a:p>
            <a:endParaRPr lang="zh-CN" altLang="en-US" dirty="0"/>
          </a:p>
        </p:txBody>
      </p:sp>
    </p:spTree>
    <p:extLst>
      <p:ext uri="{BB962C8B-B14F-4D97-AF65-F5344CB8AC3E}">
        <p14:creationId xmlns:p14="http://schemas.microsoft.com/office/powerpoint/2010/main" val="2345592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B14C70-A6BC-4BF2-B9B8-27067988E453}"/>
              </a:ext>
            </a:extLst>
          </p:cNvPr>
          <p:cNvSpPr>
            <a:spLocks noGrp="1"/>
          </p:cNvSpPr>
          <p:nvPr>
            <p:ph type="title"/>
          </p:nvPr>
        </p:nvSpPr>
        <p:spPr/>
        <p:txBody>
          <a:bodyPr/>
          <a:lstStyle/>
          <a:p>
            <a:r>
              <a:rPr lang="en-US" altLang="zh-CN" dirty="0">
                <a:latin typeface="Arial Black" panose="020B0A04020102020204" pitchFamily="34" charset="0"/>
              </a:rPr>
              <a:t>Conclusion</a:t>
            </a:r>
            <a:r>
              <a:rPr lang="zh-CN" altLang="en-US" dirty="0">
                <a:latin typeface="Arial Black" panose="020B0A04020102020204" pitchFamily="34" charset="0"/>
              </a:rPr>
              <a:t>：</a:t>
            </a:r>
          </a:p>
        </p:txBody>
      </p:sp>
      <p:sp>
        <p:nvSpPr>
          <p:cNvPr id="3" name="内容占位符 2">
            <a:extLst>
              <a:ext uri="{FF2B5EF4-FFF2-40B4-BE49-F238E27FC236}">
                <a16:creationId xmlns:a16="http://schemas.microsoft.com/office/drawing/2014/main" id="{5ABC5B8D-8CCF-4D2D-8DAD-BC725746BEC0}"/>
              </a:ext>
            </a:extLst>
          </p:cNvPr>
          <p:cNvSpPr>
            <a:spLocks noGrp="1"/>
          </p:cNvSpPr>
          <p:nvPr>
            <p:ph idx="1"/>
          </p:nvPr>
        </p:nvSpPr>
        <p:spPr/>
        <p:txBody>
          <a:bodyPr/>
          <a:lstStyle/>
          <a:p>
            <a:r>
              <a:rPr lang="en-US" altLang="zh-CN" dirty="0"/>
              <a:t>Academic writing:</a:t>
            </a:r>
          </a:p>
          <a:p>
            <a:pPr lvl="1"/>
            <a:r>
              <a:rPr lang="en-US" altLang="zh-CN" dirty="0"/>
              <a:t> is more objective;</a:t>
            </a:r>
          </a:p>
          <a:p>
            <a:pPr lvl="1"/>
            <a:r>
              <a:rPr lang="en-US" altLang="zh-CN" dirty="0"/>
              <a:t> is more complex;</a:t>
            </a:r>
          </a:p>
          <a:p>
            <a:pPr lvl="1"/>
            <a:r>
              <a:rPr lang="en-US" altLang="zh-CN" dirty="0"/>
              <a:t> has a more formal structure;</a:t>
            </a:r>
          </a:p>
          <a:p>
            <a:pPr lvl="1"/>
            <a:r>
              <a:rPr lang="en-US" altLang="zh-CN" dirty="0"/>
              <a:t> uses more referencing.</a:t>
            </a:r>
            <a:endParaRPr lang="zh-CN" altLang="en-US" dirty="0"/>
          </a:p>
        </p:txBody>
      </p:sp>
      <p:pic>
        <p:nvPicPr>
          <p:cNvPr id="5" name="图片 4" descr="一个褐色鸡蛋和多个白色大鸡蛋">
            <a:extLst>
              <a:ext uri="{FF2B5EF4-FFF2-40B4-BE49-F238E27FC236}">
                <a16:creationId xmlns:a16="http://schemas.microsoft.com/office/drawing/2014/main" id="{95585C86-3C95-4A29-9BDF-361DC2ACC77D}"/>
              </a:ext>
            </a:extLst>
          </p:cNvPr>
          <p:cNvPicPr>
            <a:picLocks noChangeAspect="1"/>
          </p:cNvPicPr>
          <p:nvPr/>
        </p:nvPicPr>
        <p:blipFill>
          <a:blip r:embed="rId2">
            <a:alphaModFix amt="41000"/>
            <a:extLst>
              <a:ext uri="{28A0092B-C50C-407E-A947-70E740481C1C}">
                <a14:useLocalDpi xmlns:a14="http://schemas.microsoft.com/office/drawing/2010/main" val="0"/>
              </a:ext>
            </a:extLst>
          </a:blip>
          <a:stretch>
            <a:fillRect/>
          </a:stretch>
        </p:blipFill>
        <p:spPr>
          <a:xfrm>
            <a:off x="6423070" y="1027906"/>
            <a:ext cx="5251281" cy="3935896"/>
          </a:xfrm>
          <a:prstGeom prst="rect">
            <a:avLst/>
          </a:prstGeom>
        </p:spPr>
      </p:pic>
    </p:spTree>
    <p:extLst>
      <p:ext uri="{BB962C8B-B14F-4D97-AF65-F5344CB8AC3E}">
        <p14:creationId xmlns:p14="http://schemas.microsoft.com/office/powerpoint/2010/main" val="4025030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4FECD6E-144F-4770-B128-382EA36B51B2}"/>
              </a:ext>
            </a:extLst>
          </p:cNvPr>
          <p:cNvSpPr>
            <a:spLocks noGrp="1"/>
          </p:cNvSpPr>
          <p:nvPr>
            <p:ph type="title"/>
          </p:nvPr>
        </p:nvSpPr>
        <p:spPr>
          <a:xfrm>
            <a:off x="915202" y="1119254"/>
            <a:ext cx="10515600" cy="1325563"/>
          </a:xfrm>
        </p:spPr>
        <p:txBody>
          <a:bodyPr>
            <a:normAutofit fontScale="90000"/>
          </a:bodyPr>
          <a:lstStyle/>
          <a:p>
            <a:r>
              <a:rPr lang="en-US" altLang="zh-CN" dirty="0">
                <a:latin typeface="Arial Black" panose="020B0A04020102020204" pitchFamily="34" charset="0"/>
              </a:rPr>
              <a:t>Four of the most important features of Academic writing:</a:t>
            </a:r>
            <a:br>
              <a:rPr lang="en-US" altLang="zh-CN" dirty="0"/>
            </a:br>
            <a:endParaRPr lang="zh-CN" altLang="en-US" dirty="0"/>
          </a:p>
        </p:txBody>
      </p:sp>
      <p:sp>
        <p:nvSpPr>
          <p:cNvPr id="3" name="内容占位符 2">
            <a:extLst>
              <a:ext uri="{FF2B5EF4-FFF2-40B4-BE49-F238E27FC236}">
                <a16:creationId xmlns:a16="http://schemas.microsoft.com/office/drawing/2014/main" id="{CE19FA62-3A40-4579-9B79-1173A91227D9}"/>
              </a:ext>
            </a:extLst>
          </p:cNvPr>
          <p:cNvSpPr>
            <a:spLocks noGrp="1"/>
          </p:cNvSpPr>
          <p:nvPr>
            <p:ph idx="1"/>
          </p:nvPr>
        </p:nvSpPr>
        <p:spPr>
          <a:xfrm>
            <a:off x="2127182" y="2444817"/>
            <a:ext cx="9226617" cy="3732146"/>
          </a:xfrm>
        </p:spPr>
        <p:txBody>
          <a:bodyPr>
            <a:normAutofit/>
          </a:bodyPr>
          <a:lstStyle/>
          <a:p>
            <a:r>
              <a:rPr lang="en-US" altLang="zh-CN" sz="4000" dirty="0"/>
              <a:t>Objectivity; </a:t>
            </a:r>
          </a:p>
          <a:p>
            <a:r>
              <a:rPr lang="en-US" altLang="zh-CN" sz="4000" dirty="0"/>
              <a:t>Complexity; </a:t>
            </a:r>
          </a:p>
          <a:p>
            <a:r>
              <a:rPr lang="en-US" altLang="zh-CN" sz="4000" dirty="0"/>
              <a:t>Formality; </a:t>
            </a:r>
          </a:p>
          <a:p>
            <a:r>
              <a:rPr lang="en-US" altLang="zh-CN" sz="4000" dirty="0"/>
              <a:t>Referencing.</a:t>
            </a:r>
            <a:endParaRPr lang="zh-CN" altLang="en-US" sz="4000" dirty="0"/>
          </a:p>
        </p:txBody>
      </p:sp>
    </p:spTree>
    <p:extLst>
      <p:ext uri="{BB962C8B-B14F-4D97-AF65-F5344CB8AC3E}">
        <p14:creationId xmlns:p14="http://schemas.microsoft.com/office/powerpoint/2010/main" val="40884143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4E769FCD-2CF7-407D-8A29-EDF298B8FC38}"/>
              </a:ext>
            </a:extLst>
          </p:cNvPr>
          <p:cNvSpPr>
            <a:spLocks noGrp="1"/>
          </p:cNvSpPr>
          <p:nvPr>
            <p:ph type="title"/>
          </p:nvPr>
        </p:nvSpPr>
        <p:spPr/>
        <p:txBody>
          <a:bodyPr/>
          <a:lstStyle/>
          <a:p>
            <a:r>
              <a:rPr lang="en-US" altLang="zh-CN" b="1" dirty="0"/>
              <a:t>I</a:t>
            </a:r>
            <a:r>
              <a:rPr lang="en-US" altLang="zh-CN" dirty="0"/>
              <a:t>.</a:t>
            </a:r>
            <a:r>
              <a:rPr lang="zh-CN" altLang="en-US" dirty="0"/>
              <a:t> </a:t>
            </a:r>
            <a:r>
              <a:rPr lang="en-US" altLang="zh-CN" sz="4400" dirty="0"/>
              <a:t>Objectivity</a:t>
            </a:r>
            <a:endParaRPr lang="zh-CN" altLang="en-US" dirty="0"/>
          </a:p>
        </p:txBody>
      </p:sp>
      <p:sp>
        <p:nvSpPr>
          <p:cNvPr id="3" name="内容占位符 2">
            <a:extLst>
              <a:ext uri="{FF2B5EF4-FFF2-40B4-BE49-F238E27FC236}">
                <a16:creationId xmlns:a16="http://schemas.microsoft.com/office/drawing/2014/main" id="{E13884C9-5CF2-4F91-A521-FF6463E0D53C}"/>
              </a:ext>
            </a:extLst>
          </p:cNvPr>
          <p:cNvSpPr>
            <a:spLocks noGrp="1"/>
          </p:cNvSpPr>
          <p:nvPr>
            <p:ph idx="1"/>
          </p:nvPr>
        </p:nvSpPr>
        <p:spPr>
          <a:xfrm>
            <a:off x="733425" y="1438275"/>
            <a:ext cx="10915650" cy="5257800"/>
          </a:xfrm>
        </p:spPr>
        <p:txBody>
          <a:bodyPr>
            <a:normAutofit/>
          </a:bodyPr>
          <a:lstStyle/>
          <a:p>
            <a:pPr marL="0" indent="0">
              <a:buNone/>
            </a:pPr>
            <a:r>
              <a:rPr lang="en-US" altLang="zh-CN" dirty="0"/>
              <a:t>1. Phrases such as “I think” “I believe” and “in my opinion” </a:t>
            </a:r>
            <a:r>
              <a:rPr lang="en-US" altLang="zh-CN" dirty="0">
                <a:solidFill>
                  <a:srgbClr val="FF0000"/>
                </a:solidFill>
                <a:highlight>
                  <a:srgbClr val="FFFF00"/>
                </a:highlight>
              </a:rPr>
              <a:t>should not be used</a:t>
            </a:r>
            <a:r>
              <a:rPr lang="en-US" altLang="zh-CN" dirty="0"/>
              <a:t> in academic writing. </a:t>
            </a:r>
            <a:r>
              <a:rPr lang="en-US" altLang="zh-CN" b="1" dirty="0"/>
              <a:t>For example: </a:t>
            </a:r>
            <a:endParaRPr lang="en-US" altLang="zh-CN" dirty="0"/>
          </a:p>
          <a:p>
            <a:pPr marL="0" indent="0">
              <a:buNone/>
            </a:pPr>
            <a:r>
              <a:rPr lang="en-US" altLang="zh-CN" dirty="0"/>
              <a:t>    </a:t>
            </a:r>
            <a:endParaRPr lang="en-US" altLang="zh-CN" b="1" dirty="0"/>
          </a:p>
          <a:p>
            <a:pPr marL="0" indent="0">
              <a:buNone/>
            </a:pPr>
            <a:r>
              <a:rPr lang="en-US" altLang="zh-CN" dirty="0"/>
              <a:t>       </a:t>
            </a:r>
            <a:r>
              <a:rPr lang="en-US" altLang="zh-CN" b="1" u="sng" dirty="0"/>
              <a:t>Standard writing:</a:t>
            </a:r>
          </a:p>
          <a:p>
            <a:pPr marL="0" indent="0">
              <a:buNone/>
            </a:pPr>
            <a:r>
              <a:rPr lang="en-US" altLang="zh-CN" dirty="0"/>
              <a:t>     I think there are four main areas where I can see big differences between standard writing and academic writing.</a:t>
            </a:r>
          </a:p>
          <a:p>
            <a:pPr marL="0" indent="0">
              <a:buNone/>
            </a:pPr>
            <a:endParaRPr lang="en-US" altLang="zh-CN" dirty="0"/>
          </a:p>
          <a:p>
            <a:pPr marL="0" indent="0">
              <a:buNone/>
            </a:pPr>
            <a:r>
              <a:rPr lang="en-US" altLang="zh-CN" dirty="0"/>
              <a:t>      </a:t>
            </a:r>
            <a:r>
              <a:rPr lang="en-US" altLang="zh-CN" u="sng" dirty="0"/>
              <a:t> </a:t>
            </a:r>
            <a:r>
              <a:rPr lang="en-US" altLang="zh-CN" b="1" u="sng" dirty="0"/>
              <a:t>Academic writing</a:t>
            </a:r>
            <a:r>
              <a:rPr lang="en-US" altLang="zh-CN" u="sng" dirty="0"/>
              <a:t>: </a:t>
            </a:r>
          </a:p>
          <a:p>
            <a:pPr marL="0" indent="0">
              <a:buNone/>
            </a:pPr>
            <a:r>
              <a:rPr lang="en-US" altLang="zh-CN" dirty="0"/>
              <a:t>    Generally speaking, there are four main areas where differences between standard writing and academic writing can be observed.</a:t>
            </a:r>
          </a:p>
        </p:txBody>
      </p:sp>
    </p:spTree>
    <p:extLst>
      <p:ext uri="{BB962C8B-B14F-4D97-AF65-F5344CB8AC3E}">
        <p14:creationId xmlns:p14="http://schemas.microsoft.com/office/powerpoint/2010/main" val="30093071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D1DFED06-63EE-463F-BAF1-AC496F11A954}"/>
              </a:ext>
            </a:extLst>
          </p:cNvPr>
          <p:cNvSpPr>
            <a:spLocks noGrp="1"/>
          </p:cNvSpPr>
          <p:nvPr>
            <p:ph idx="1"/>
          </p:nvPr>
        </p:nvSpPr>
        <p:spPr>
          <a:xfrm>
            <a:off x="1038225" y="619125"/>
            <a:ext cx="10315575" cy="5953125"/>
          </a:xfrm>
        </p:spPr>
        <p:txBody>
          <a:bodyPr>
            <a:normAutofit/>
          </a:bodyPr>
          <a:lstStyle/>
          <a:p>
            <a:pPr marL="0" indent="0">
              <a:buNone/>
            </a:pPr>
            <a:r>
              <a:rPr lang="en-US" altLang="zh-CN" b="1" dirty="0"/>
              <a:t>2. Three specific strategies for achieving objectivity </a:t>
            </a:r>
          </a:p>
          <a:p>
            <a:pPr marL="0" indent="0">
              <a:buNone/>
            </a:pPr>
            <a:r>
              <a:rPr lang="en-US" altLang="zh-CN" dirty="0">
                <a:highlight>
                  <a:srgbClr val="FFFF00"/>
                </a:highlight>
              </a:rPr>
              <a:t>      </a:t>
            </a:r>
            <a:r>
              <a:rPr lang="en-US" altLang="zh-CN" b="1" dirty="0">
                <a:highlight>
                  <a:srgbClr val="FFFF00"/>
                </a:highlight>
              </a:rPr>
              <a:t>Strategy 1</a:t>
            </a:r>
            <a:r>
              <a:rPr lang="en-US" altLang="zh-CN" dirty="0">
                <a:highlight>
                  <a:srgbClr val="FFFF00"/>
                </a:highlight>
              </a:rPr>
              <a:t>: </a:t>
            </a:r>
            <a:r>
              <a:rPr lang="en-US" altLang="zh-CN" dirty="0"/>
              <a:t>Hedging language</a:t>
            </a:r>
            <a:r>
              <a:rPr lang="zh-CN" altLang="en-US" dirty="0"/>
              <a:t>（</a:t>
            </a:r>
            <a:r>
              <a:rPr kumimoji="0" lang="zh-CN" altLang="en-US" sz="2200" b="0" i="0" u="none" strike="noStrike" kern="1200" cap="none" spc="0" normalizeH="0" baseline="0" noProof="0" dirty="0">
                <a:ln>
                  <a:noFill/>
                </a:ln>
                <a:solidFill>
                  <a:srgbClr val="060607"/>
                </a:solidFill>
                <a:effectLst/>
                <a:uLnTx/>
                <a:uFillTx/>
                <a:latin typeface="-apple-system"/>
                <a:ea typeface="等线" panose="02010600030101010101" pitchFamily="2" charset="-122"/>
                <a:cs typeface="+mn-cs"/>
              </a:rPr>
              <a:t>缓和语言）</a:t>
            </a:r>
            <a:r>
              <a:rPr lang="en-US" altLang="zh-CN" dirty="0"/>
              <a:t>increases the “distance” between the writer and the text, thereby creating more objectivity.</a:t>
            </a:r>
          </a:p>
          <a:p>
            <a:pPr algn="l"/>
            <a:r>
              <a:rPr lang="en-US" altLang="zh-CN" b="0" i="0" dirty="0">
                <a:solidFill>
                  <a:srgbClr val="060607"/>
                </a:solidFill>
                <a:effectLst/>
                <a:latin typeface="-apple-system"/>
              </a:rPr>
              <a:t>Hedging language refers to the use of cautious or tentative expressions like "possibly," "probably," "it seems," "it appears," "might," "could," "suggests," "indicates," and "tends to."</a:t>
            </a:r>
          </a:p>
          <a:p>
            <a:pPr algn="l"/>
            <a:r>
              <a:rPr lang="en-US" altLang="zh-CN" b="1" i="0" dirty="0">
                <a:solidFill>
                  <a:srgbClr val="060607"/>
                </a:solidFill>
                <a:effectLst/>
                <a:latin typeface="-apple-system"/>
              </a:rPr>
              <a:t>The purpose of hedging language is to:</a:t>
            </a:r>
          </a:p>
          <a:p>
            <a:pPr marL="514350" indent="-514350" algn="l">
              <a:buFont typeface="+mj-ea"/>
              <a:buAutoNum type="circleNumDbPlain"/>
            </a:pPr>
            <a:r>
              <a:rPr lang="en-US" altLang="zh-CN" i="0" dirty="0">
                <a:solidFill>
                  <a:srgbClr val="060607"/>
                </a:solidFill>
                <a:effectLst/>
                <a:latin typeface="-apple-system"/>
              </a:rPr>
              <a:t>Reduce the force of a statement</a:t>
            </a:r>
            <a:r>
              <a:rPr lang="zh-CN" altLang="en-US" i="0" dirty="0">
                <a:solidFill>
                  <a:srgbClr val="060607"/>
                </a:solidFill>
                <a:effectLst/>
                <a:latin typeface="-apple-system"/>
              </a:rPr>
              <a:t>（降低陈述的力度）</a:t>
            </a:r>
            <a:endParaRPr lang="en-US" altLang="zh-CN" i="0" dirty="0">
              <a:solidFill>
                <a:srgbClr val="060607"/>
              </a:solidFill>
              <a:effectLst/>
              <a:latin typeface="-apple-system"/>
            </a:endParaRPr>
          </a:p>
          <a:p>
            <a:pPr marL="514350" indent="-514350" algn="l">
              <a:buFont typeface="+mj-ea"/>
              <a:buAutoNum type="circleNumDbPlain"/>
            </a:pPr>
            <a:r>
              <a:rPr lang="en-US" altLang="zh-CN" i="0" dirty="0">
                <a:solidFill>
                  <a:srgbClr val="060607"/>
                </a:solidFill>
                <a:effectLst/>
                <a:latin typeface="-apple-system"/>
              </a:rPr>
              <a:t>Show uncertainty or possibility</a:t>
            </a:r>
            <a:r>
              <a:rPr lang="zh-CN" altLang="en-US" i="0" dirty="0">
                <a:solidFill>
                  <a:srgbClr val="060607"/>
                </a:solidFill>
                <a:effectLst/>
                <a:latin typeface="-apple-system"/>
              </a:rPr>
              <a:t>（显示不确定性或可能性）</a:t>
            </a:r>
            <a:endParaRPr lang="en-US" altLang="zh-CN" i="0" dirty="0">
              <a:solidFill>
                <a:srgbClr val="060607"/>
              </a:solidFill>
              <a:effectLst/>
              <a:latin typeface="-apple-system"/>
            </a:endParaRPr>
          </a:p>
          <a:p>
            <a:pPr marL="514350" indent="-514350" algn="l">
              <a:buFont typeface="+mj-ea"/>
              <a:buAutoNum type="circleNumDbPlain"/>
            </a:pPr>
            <a:r>
              <a:rPr lang="en-US" altLang="zh-CN" i="0" dirty="0">
                <a:solidFill>
                  <a:srgbClr val="060607"/>
                </a:solidFill>
                <a:effectLst/>
                <a:latin typeface="-apple-system"/>
              </a:rPr>
              <a:t>Avoid overgeneralization</a:t>
            </a:r>
            <a:r>
              <a:rPr lang="zh-CN" altLang="en-US" i="0" dirty="0">
                <a:solidFill>
                  <a:srgbClr val="060607"/>
                </a:solidFill>
                <a:effectLst/>
                <a:latin typeface="-apple-system"/>
              </a:rPr>
              <a:t>（避免过度概括）</a:t>
            </a:r>
            <a:endParaRPr lang="en-US" altLang="zh-CN" i="0" dirty="0">
              <a:solidFill>
                <a:srgbClr val="060607"/>
              </a:solidFill>
              <a:effectLst/>
              <a:latin typeface="-apple-system"/>
            </a:endParaRPr>
          </a:p>
          <a:p>
            <a:pPr marL="514350" indent="-514350" algn="l">
              <a:buFont typeface="+mj-ea"/>
              <a:buAutoNum type="circleNumDbPlain"/>
            </a:pPr>
            <a:r>
              <a:rPr lang="en-US" altLang="zh-CN" i="0" dirty="0">
                <a:solidFill>
                  <a:srgbClr val="060607"/>
                </a:solidFill>
                <a:effectLst/>
                <a:latin typeface="-apple-system"/>
              </a:rPr>
              <a:t>Demonstrate academic caution</a:t>
            </a:r>
            <a:r>
              <a:rPr lang="zh-CN" altLang="en-US" i="0" dirty="0">
                <a:solidFill>
                  <a:srgbClr val="060607"/>
                </a:solidFill>
                <a:effectLst/>
                <a:latin typeface="-apple-system"/>
              </a:rPr>
              <a:t>（展示学术谨慎）</a:t>
            </a:r>
            <a:endParaRPr lang="en-US" altLang="zh-CN" i="0" dirty="0">
              <a:solidFill>
                <a:srgbClr val="060607"/>
              </a:solidFill>
              <a:effectLst/>
              <a:latin typeface="-apple-system"/>
            </a:endParaRPr>
          </a:p>
          <a:p>
            <a:pPr marL="514350" indent="-514350">
              <a:buFont typeface="+mj-lt"/>
              <a:buAutoNum type="alphaLcParenR"/>
            </a:pPr>
            <a:endParaRPr lang="en-US" altLang="zh-CN" dirty="0"/>
          </a:p>
          <a:p>
            <a:pPr marL="514350" indent="-514350">
              <a:buFont typeface="+mj-lt"/>
              <a:buAutoNum type="alphaLcParenR"/>
            </a:pPr>
            <a:endParaRPr lang="en-US" altLang="zh-CN" dirty="0"/>
          </a:p>
          <a:p>
            <a:pPr marL="514350" indent="-514350">
              <a:buFont typeface="+mj-lt"/>
              <a:buAutoNum type="alphaLcParenR"/>
            </a:pPr>
            <a:endParaRPr lang="en-US" altLang="zh-CN" dirty="0"/>
          </a:p>
          <a:p>
            <a:pPr marL="0" indent="0">
              <a:buNone/>
            </a:pPr>
            <a:endParaRPr lang="en-US" altLang="zh-CN" dirty="0"/>
          </a:p>
        </p:txBody>
      </p:sp>
    </p:spTree>
    <p:extLst>
      <p:ext uri="{BB962C8B-B14F-4D97-AF65-F5344CB8AC3E}">
        <p14:creationId xmlns:p14="http://schemas.microsoft.com/office/powerpoint/2010/main" val="40998096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463EA35-7C55-4A24-BA7F-C7FEB8BAAB03}"/>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7170BFE5-01B6-476F-9503-FDC2DFC8E511}"/>
              </a:ext>
            </a:extLst>
          </p:cNvPr>
          <p:cNvSpPr>
            <a:spLocks noGrp="1"/>
          </p:cNvSpPr>
          <p:nvPr>
            <p:ph idx="1"/>
          </p:nvPr>
        </p:nvSpPr>
        <p:spPr>
          <a:xfrm>
            <a:off x="695325" y="857250"/>
            <a:ext cx="11153775" cy="5924550"/>
          </a:xfrm>
        </p:spPr>
        <p:txBody>
          <a:bodyPr>
            <a:normAutofit/>
          </a:bodyPr>
          <a:lstStyle/>
          <a:p>
            <a:pPr marL="0" indent="0">
              <a:buNone/>
            </a:pPr>
            <a:r>
              <a:rPr lang="en-US" altLang="zh-CN" b="1" dirty="0"/>
              <a:t>Example 1:</a:t>
            </a:r>
          </a:p>
          <a:p>
            <a:pPr marL="514350" indent="-514350">
              <a:buFont typeface="+mj-lt"/>
              <a:buAutoNum type="alphaLcParenR"/>
            </a:pPr>
            <a:r>
              <a:rPr lang="en-US" altLang="zh-CN" dirty="0"/>
              <a:t>Without Hedging: "The results clearly indicate that the new drug is effective."</a:t>
            </a:r>
          </a:p>
          <a:p>
            <a:pPr marL="514350" indent="-514350">
              <a:buFont typeface="+mj-lt"/>
              <a:buAutoNum type="alphaLcParenR"/>
            </a:pPr>
            <a:r>
              <a:rPr lang="en-US" altLang="zh-CN" dirty="0"/>
              <a:t>With Hedging: "The results </a:t>
            </a:r>
            <a:r>
              <a:rPr lang="en-US" altLang="zh-CN" u="sng" dirty="0"/>
              <a:t>suggest</a:t>
            </a:r>
            <a:r>
              <a:rPr lang="en-US" altLang="zh-CN" dirty="0"/>
              <a:t> that the new drug </a:t>
            </a:r>
            <a:r>
              <a:rPr lang="en-US" altLang="zh-CN" u="sng" dirty="0"/>
              <a:t>may</a:t>
            </a:r>
            <a:r>
              <a:rPr lang="en-US" altLang="zh-CN" dirty="0"/>
              <a:t> be effective."</a:t>
            </a:r>
          </a:p>
          <a:p>
            <a:pPr marL="514350" indent="-514350">
              <a:buFont typeface="+mj-lt"/>
              <a:buAutoNum type="alphaLcParenR"/>
            </a:pPr>
            <a:endParaRPr lang="en-US" altLang="zh-CN" dirty="0"/>
          </a:p>
          <a:p>
            <a:pPr marL="0" indent="0">
              <a:buNone/>
            </a:pPr>
            <a:r>
              <a:rPr lang="en-US" altLang="zh-CN" b="1" dirty="0"/>
              <a:t>Example 2:</a:t>
            </a:r>
          </a:p>
          <a:p>
            <a:pPr marL="514350" indent="-514350">
              <a:buFont typeface="+mj-lt"/>
              <a:buAutoNum type="alphaLcParenR"/>
            </a:pPr>
            <a:r>
              <a:rPr lang="en-US" altLang="zh-CN" dirty="0"/>
              <a:t>Without Hedging: "The study proves that climate change is caused by human activity."</a:t>
            </a:r>
          </a:p>
          <a:p>
            <a:pPr marL="514350" indent="-514350">
              <a:buFont typeface="+mj-lt"/>
              <a:buAutoNum type="alphaLcParenR"/>
            </a:pPr>
            <a:r>
              <a:rPr lang="en-US" altLang="zh-CN" dirty="0"/>
              <a:t>With Hedging: "The study </a:t>
            </a:r>
            <a:r>
              <a:rPr lang="en-US" altLang="zh-CN" u="sng" dirty="0"/>
              <a:t>indicates</a:t>
            </a:r>
            <a:r>
              <a:rPr lang="en-US" altLang="zh-CN" dirty="0"/>
              <a:t> that climate change is </a:t>
            </a:r>
            <a:r>
              <a:rPr lang="en-US" altLang="zh-CN" u="sng" dirty="0"/>
              <a:t>likely </a:t>
            </a:r>
            <a:r>
              <a:rPr lang="en-US" altLang="zh-CN" dirty="0"/>
              <a:t>influenced by human activity."</a:t>
            </a:r>
          </a:p>
          <a:p>
            <a:endParaRPr lang="zh-CN" altLang="en-US" dirty="0"/>
          </a:p>
        </p:txBody>
      </p:sp>
    </p:spTree>
    <p:extLst>
      <p:ext uri="{BB962C8B-B14F-4D97-AF65-F5344CB8AC3E}">
        <p14:creationId xmlns:p14="http://schemas.microsoft.com/office/powerpoint/2010/main" val="41199608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D5060E2-7182-4A17-BA0E-3D9FBA4DAD5F}"/>
              </a:ext>
            </a:extLst>
          </p:cNvPr>
          <p:cNvSpPr>
            <a:spLocks noGrp="1"/>
          </p:cNvSpPr>
          <p:nvPr>
            <p:ph type="title"/>
          </p:nvPr>
        </p:nvSpPr>
        <p:spPr/>
        <p:txBody>
          <a:bodyPr/>
          <a:lstStyle/>
          <a:p>
            <a:r>
              <a:rPr lang="en-US" altLang="zh-CN" dirty="0"/>
              <a:t> </a:t>
            </a:r>
            <a:endParaRPr lang="zh-CN" altLang="en-US" dirty="0"/>
          </a:p>
        </p:txBody>
      </p:sp>
      <p:sp>
        <p:nvSpPr>
          <p:cNvPr id="3" name="内容占位符 2">
            <a:extLst>
              <a:ext uri="{FF2B5EF4-FFF2-40B4-BE49-F238E27FC236}">
                <a16:creationId xmlns:a16="http://schemas.microsoft.com/office/drawing/2014/main" id="{A70F3988-562F-4726-850A-168107CDB7E4}"/>
              </a:ext>
            </a:extLst>
          </p:cNvPr>
          <p:cNvSpPr>
            <a:spLocks noGrp="1"/>
          </p:cNvSpPr>
          <p:nvPr>
            <p:ph idx="1"/>
          </p:nvPr>
        </p:nvSpPr>
        <p:spPr>
          <a:xfrm>
            <a:off x="400051" y="619125"/>
            <a:ext cx="10953750" cy="6096000"/>
          </a:xfrm>
        </p:spPr>
        <p:txBody>
          <a:bodyPr>
            <a:normAutofit/>
          </a:bodyPr>
          <a:lstStyle/>
          <a:p>
            <a:pPr marL="0" indent="0">
              <a:buNone/>
            </a:pPr>
            <a:r>
              <a:rPr lang="en-US" altLang="zh-CN" dirty="0"/>
              <a:t> </a:t>
            </a:r>
            <a:r>
              <a:rPr lang="en-US" altLang="zh-CN" sz="3800" b="1" dirty="0">
                <a:highlight>
                  <a:srgbClr val="FFFF00"/>
                </a:highlight>
              </a:rPr>
              <a:t>Strategy 2</a:t>
            </a:r>
            <a:r>
              <a:rPr lang="en-US" altLang="zh-CN" dirty="0"/>
              <a:t>: </a:t>
            </a:r>
            <a:r>
              <a:rPr lang="en-US" altLang="zh-CN" b="1" u="sng" dirty="0"/>
              <a:t>Empty introductory phrases</a:t>
            </a:r>
            <a:r>
              <a:rPr lang="zh-CN" altLang="en-US" b="1" dirty="0">
                <a:solidFill>
                  <a:srgbClr val="060607"/>
                </a:solidFill>
                <a:latin typeface="-apple-system"/>
              </a:rPr>
              <a:t>（空洞的引导短语）</a:t>
            </a:r>
            <a:endParaRPr lang="zh-CN" altLang="en-US" dirty="0">
              <a:solidFill>
                <a:srgbClr val="060607"/>
              </a:solidFill>
              <a:latin typeface="-apple-system"/>
            </a:endParaRPr>
          </a:p>
          <a:p>
            <a:pPr marL="0" indent="0">
              <a:buNone/>
            </a:pPr>
            <a:r>
              <a:rPr lang="en-US" altLang="zh-CN" dirty="0"/>
              <a:t>provide a platform for objective statements.</a:t>
            </a:r>
          </a:p>
          <a:p>
            <a:pPr marL="457200" indent="-457200" algn="l">
              <a:buFont typeface="+mj-ea"/>
              <a:buAutoNum type="circleNumDbPlain"/>
            </a:pPr>
            <a:r>
              <a:rPr lang="en-US" altLang="zh-CN" sz="2200" b="0" i="0" dirty="0">
                <a:solidFill>
                  <a:srgbClr val="060607"/>
                </a:solidFill>
                <a:effectLst/>
                <a:latin typeface="-apple-system"/>
              </a:rPr>
              <a:t>"It is often said that..." / “</a:t>
            </a:r>
            <a:r>
              <a:rPr lang="zh-CN" altLang="en-US" sz="2200" b="0" i="0" dirty="0">
                <a:solidFill>
                  <a:srgbClr val="060607"/>
                </a:solidFill>
                <a:effectLst/>
                <a:latin typeface="-apple-system"/>
              </a:rPr>
              <a:t>人们常说</a:t>
            </a:r>
            <a:r>
              <a:rPr lang="en-US" altLang="zh-CN" sz="2200" b="0" i="0" dirty="0">
                <a:solidFill>
                  <a:srgbClr val="060607"/>
                </a:solidFill>
                <a:effectLst/>
                <a:latin typeface="-apple-system"/>
              </a:rPr>
              <a:t>……”</a:t>
            </a:r>
          </a:p>
          <a:p>
            <a:pPr marL="457200" indent="-457200" algn="l">
              <a:buFont typeface="+mj-ea"/>
              <a:buAutoNum type="circleNumDbPlain"/>
            </a:pPr>
            <a:r>
              <a:rPr lang="en-US" altLang="zh-CN" sz="2200" b="0" i="0" dirty="0">
                <a:solidFill>
                  <a:srgbClr val="060607"/>
                </a:solidFill>
                <a:effectLst/>
                <a:latin typeface="-apple-system"/>
              </a:rPr>
              <a:t>"There is evidence to suggest that..." / “</a:t>
            </a:r>
            <a:r>
              <a:rPr lang="zh-CN" altLang="en-US" sz="2200" b="0" i="0" dirty="0">
                <a:solidFill>
                  <a:srgbClr val="060607"/>
                </a:solidFill>
                <a:effectLst/>
                <a:latin typeface="-apple-system"/>
              </a:rPr>
              <a:t>有证据表明</a:t>
            </a:r>
            <a:r>
              <a:rPr lang="en-US" altLang="zh-CN" sz="2200" b="0" i="0" dirty="0">
                <a:solidFill>
                  <a:srgbClr val="060607"/>
                </a:solidFill>
                <a:effectLst/>
                <a:latin typeface="-apple-system"/>
              </a:rPr>
              <a:t>……”</a:t>
            </a:r>
          </a:p>
          <a:p>
            <a:pPr marL="457200" indent="-457200" algn="l">
              <a:buFont typeface="+mj-ea"/>
              <a:buAutoNum type="circleNumDbPlain"/>
            </a:pPr>
            <a:r>
              <a:rPr lang="en-US" altLang="zh-CN" sz="2200" b="0" i="0" dirty="0">
                <a:solidFill>
                  <a:srgbClr val="060607"/>
                </a:solidFill>
                <a:effectLst/>
                <a:latin typeface="-apple-system"/>
              </a:rPr>
              <a:t>"It has been noted that..." / “</a:t>
            </a:r>
            <a:r>
              <a:rPr lang="zh-CN" altLang="en-US" sz="2200" b="0" i="0" dirty="0">
                <a:solidFill>
                  <a:srgbClr val="060607"/>
                </a:solidFill>
                <a:effectLst/>
                <a:latin typeface="-apple-system"/>
              </a:rPr>
              <a:t>已经注意到</a:t>
            </a:r>
            <a:r>
              <a:rPr lang="en-US" altLang="zh-CN" sz="2200" b="0" i="0" dirty="0">
                <a:solidFill>
                  <a:srgbClr val="060607"/>
                </a:solidFill>
                <a:effectLst/>
                <a:latin typeface="-apple-system"/>
              </a:rPr>
              <a:t>……”</a:t>
            </a:r>
          </a:p>
          <a:p>
            <a:pPr marL="457200" indent="-457200" algn="l">
              <a:buFont typeface="+mj-ea"/>
              <a:buAutoNum type="circleNumDbPlain"/>
            </a:pPr>
            <a:r>
              <a:rPr lang="en-US" altLang="zh-CN" sz="2200" b="0" i="0" dirty="0">
                <a:solidFill>
                  <a:srgbClr val="060607"/>
                </a:solidFill>
                <a:effectLst/>
                <a:latin typeface="-apple-system"/>
              </a:rPr>
              <a:t>"It is generally believed that..." / “</a:t>
            </a:r>
            <a:r>
              <a:rPr lang="zh-CN" altLang="en-US" sz="2200" b="0" i="0" dirty="0">
                <a:solidFill>
                  <a:srgbClr val="060607"/>
                </a:solidFill>
                <a:effectLst/>
                <a:latin typeface="-apple-system"/>
              </a:rPr>
              <a:t>普遍认为</a:t>
            </a:r>
            <a:r>
              <a:rPr lang="en-US" altLang="zh-CN" sz="2200" b="0" i="0" dirty="0">
                <a:solidFill>
                  <a:srgbClr val="060607"/>
                </a:solidFill>
                <a:effectLst/>
                <a:latin typeface="-apple-system"/>
              </a:rPr>
              <a:t>……”</a:t>
            </a:r>
          </a:p>
          <a:p>
            <a:pPr marL="457200" indent="-457200" algn="l">
              <a:buFont typeface="+mj-ea"/>
              <a:buAutoNum type="circleNumDbPlain"/>
            </a:pPr>
            <a:r>
              <a:rPr lang="en-US" altLang="zh-CN" sz="2200" b="0" i="0" dirty="0">
                <a:solidFill>
                  <a:srgbClr val="060607"/>
                </a:solidFill>
                <a:effectLst/>
                <a:latin typeface="-apple-system"/>
              </a:rPr>
              <a:t>"Research has indicated that..." / “</a:t>
            </a:r>
            <a:r>
              <a:rPr lang="zh-CN" altLang="en-US" sz="2200" b="0" i="0" dirty="0">
                <a:solidFill>
                  <a:srgbClr val="060607"/>
                </a:solidFill>
                <a:effectLst/>
                <a:latin typeface="-apple-system"/>
              </a:rPr>
              <a:t>研究表明</a:t>
            </a:r>
            <a:r>
              <a:rPr lang="en-US" altLang="zh-CN" sz="2200" b="0" i="0" dirty="0">
                <a:solidFill>
                  <a:srgbClr val="060607"/>
                </a:solidFill>
                <a:effectLst/>
                <a:latin typeface="-apple-system"/>
              </a:rPr>
              <a:t>……”</a:t>
            </a:r>
          </a:p>
          <a:p>
            <a:pPr marL="0" indent="0">
              <a:buNone/>
            </a:pPr>
            <a:r>
              <a:rPr lang="en-US" altLang="zh-CN" b="0" i="0" dirty="0">
                <a:solidFill>
                  <a:srgbClr val="060607"/>
                </a:solidFill>
                <a:effectLst/>
                <a:latin typeface="-apple-system"/>
              </a:rPr>
              <a:t>Examples</a:t>
            </a:r>
            <a:r>
              <a:rPr lang="zh-CN" altLang="en-US" b="0" i="0" dirty="0">
                <a:solidFill>
                  <a:srgbClr val="060607"/>
                </a:solidFill>
                <a:effectLst/>
                <a:latin typeface="-apple-system"/>
              </a:rPr>
              <a:t>：</a:t>
            </a:r>
            <a:endParaRPr lang="en-US" altLang="zh-CN" b="0" i="0" dirty="0">
              <a:solidFill>
                <a:srgbClr val="060607"/>
              </a:solidFill>
              <a:effectLst/>
              <a:latin typeface="-apple-system"/>
            </a:endParaRPr>
          </a:p>
          <a:p>
            <a:pPr marL="514350" indent="-514350">
              <a:buFont typeface="+mj-lt"/>
              <a:buAutoNum type="alphaUcPeriod"/>
            </a:pPr>
            <a:r>
              <a:rPr lang="en-US" altLang="zh-CN" b="0" i="0" dirty="0">
                <a:solidFill>
                  <a:srgbClr val="060607"/>
                </a:solidFill>
                <a:effectLst/>
                <a:latin typeface="-apple-system"/>
              </a:rPr>
              <a:t>It has been widely observed that climate change patterns are becoming more erratic."</a:t>
            </a:r>
          </a:p>
          <a:p>
            <a:pPr marL="514350" indent="-514350">
              <a:buFont typeface="+mj-lt"/>
              <a:buAutoNum type="alphaUcPeriod"/>
            </a:pPr>
            <a:r>
              <a:rPr lang="en-US" altLang="zh-CN" b="0" i="0" dirty="0">
                <a:solidFill>
                  <a:srgbClr val="060607"/>
                </a:solidFill>
                <a:effectLst/>
                <a:latin typeface="-apple-system"/>
              </a:rPr>
              <a:t>There is a general consensus that renewable energy sources are essential for sustainable development.</a:t>
            </a:r>
            <a:endParaRPr lang="zh-CN" altLang="en-US" dirty="0"/>
          </a:p>
          <a:p>
            <a:pPr algn="l">
              <a:buFont typeface="+mj-lt"/>
              <a:buAutoNum type="arabicPeriod"/>
            </a:pPr>
            <a:endParaRPr lang="en-US" altLang="zh-CN" b="0" i="0" dirty="0">
              <a:solidFill>
                <a:srgbClr val="060607"/>
              </a:solidFill>
              <a:effectLst/>
              <a:latin typeface="-apple-system"/>
            </a:endParaRPr>
          </a:p>
          <a:p>
            <a:endParaRPr lang="zh-CN" altLang="en-US" dirty="0"/>
          </a:p>
        </p:txBody>
      </p:sp>
    </p:spTree>
    <p:extLst>
      <p:ext uri="{BB962C8B-B14F-4D97-AF65-F5344CB8AC3E}">
        <p14:creationId xmlns:p14="http://schemas.microsoft.com/office/powerpoint/2010/main" val="1437435676"/>
      </p:ext>
    </p:extLst>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4073</TotalTime>
  <Words>2691</Words>
  <Application>Microsoft Office PowerPoint</Application>
  <PresentationFormat>宽屏</PresentationFormat>
  <Paragraphs>207</Paragraphs>
  <Slides>29</Slides>
  <Notes>0</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29</vt:i4>
      </vt:variant>
    </vt:vector>
  </HeadingPairs>
  <TitlesOfParts>
    <vt:vector size="37" baseType="lpstr">
      <vt:lpstr>-apple-system</vt:lpstr>
      <vt:lpstr>等线</vt:lpstr>
      <vt:lpstr>等线 Light</vt:lpstr>
      <vt:lpstr>Arial</vt:lpstr>
      <vt:lpstr>Arial Black</vt:lpstr>
      <vt:lpstr>Bahnschrift SemiBold</vt:lpstr>
      <vt:lpstr>Franklin Gothic Demi Cond</vt:lpstr>
      <vt:lpstr>Office 主题​​</vt:lpstr>
      <vt:lpstr>Week 15 Academic Writing</vt:lpstr>
      <vt:lpstr>Chapter one : style </vt:lpstr>
      <vt:lpstr>Compare the style differences between the following passages：</vt:lpstr>
      <vt:lpstr>Conclusion：</vt:lpstr>
      <vt:lpstr>Four of the most important features of Academic writing: </vt:lpstr>
      <vt:lpstr>I. Objectivity</vt:lpstr>
      <vt:lpstr>PowerPoint 演示文稿</vt:lpstr>
      <vt:lpstr> </vt:lpstr>
      <vt:lpstr> </vt:lpstr>
      <vt:lpstr> </vt:lpstr>
      <vt:lpstr>II. Complexity</vt:lpstr>
      <vt:lpstr> </vt:lpstr>
      <vt:lpstr>III. Academic Writing Has a More Formal Structure.</vt:lpstr>
      <vt:lpstr> IV. Referencing</vt:lpstr>
      <vt:lpstr>参考文献的格式</vt:lpstr>
      <vt:lpstr>Exercise: Which of the italicized words in each sentence would be more suitable for an academic paper? </vt:lpstr>
      <vt:lpstr>Chapter Two: Language Focus</vt:lpstr>
      <vt:lpstr>A. Word choice</vt:lpstr>
      <vt:lpstr> </vt:lpstr>
      <vt:lpstr>2 Rewrite the following sentences to make them more formal by substituting the italicized phrase with a single verb.</vt:lpstr>
      <vt:lpstr>Reference answers</vt:lpstr>
      <vt:lpstr>B. Formal Grammar and Style</vt:lpstr>
      <vt:lpstr> </vt:lpstr>
      <vt:lpstr>C. Linking Words and Flow</vt:lpstr>
      <vt:lpstr>写作的语言风格 1.人称的使用</vt:lpstr>
      <vt:lpstr>PowerPoint 演示文稿</vt:lpstr>
      <vt:lpstr>Reference answers：</vt:lpstr>
      <vt:lpstr>2. Nominalization</vt:lpstr>
      <vt:lpstr>Reference answers：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兆颖 党</dc:creator>
  <cp:lastModifiedBy>兆颖 党</cp:lastModifiedBy>
  <cp:revision>35</cp:revision>
  <dcterms:created xsi:type="dcterms:W3CDTF">2024-12-09T10:20:46Z</dcterms:created>
  <dcterms:modified xsi:type="dcterms:W3CDTF">2024-12-12T16:51:43Z</dcterms:modified>
</cp:coreProperties>
</file>