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7" r:id="rId6"/>
    <p:sldId id="269" r:id="rId7"/>
    <p:sldId id="270" r:id="rId8"/>
    <p:sldId id="271" r:id="rId9"/>
    <p:sldId id="272" r:id="rId10"/>
    <p:sldId id="273" r:id="rId11"/>
    <p:sldId id="278" r:id="rId12"/>
    <p:sldId id="274" r:id="rId13"/>
    <p:sldId id="279" r:id="rId14"/>
    <p:sldId id="275" r:id="rId15"/>
    <p:sldId id="276" r:id="rId16"/>
    <p:sldId id="277" r:id="rId17"/>
    <p:sldId id="280" r:id="rId18"/>
    <p:sldId id="281" r:id="rId19"/>
    <p:sldId id="282" r:id="rId20"/>
    <p:sldId id="283" r:id="rId21"/>
    <p:sldId id="284" r:id="rId22"/>
    <p:sldId id="285" r:id="rId23"/>
    <p:sldId id="268" r:id="rId24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65" d="100"/>
          <a:sy n="65" d="100"/>
        </p:scale>
        <p:origin x="60" y="2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9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C23686-56D6-4482-B4E3-3F9784E889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 rtlCol="0"/>
        <a:lstStyle/>
        <a:p>
          <a:pPr rtl="0"/>
          <a:endParaRPr lang="en-US"/>
        </a:p>
      </dgm:t>
    </dgm:pt>
    <dgm:pt modelId="{666F1301-07F7-4F1E-88B9-30CCDFF34C22}">
      <dgm:prSet phldrT="[Text]" custT="1"/>
      <dgm:spPr/>
      <dgm:t>
        <a:bodyPr rtlCol="0"/>
        <a:lstStyle/>
        <a:p>
          <a:pPr>
            <a:lnSpc>
              <a:spcPct val="100000"/>
            </a:lnSpc>
          </a:pPr>
          <a:r>
            <a:rPr lang="zh-CN" altLang="en-US" sz="2400" kern="1200" noProof="0" dirty="0">
              <a:solidFill>
                <a:prstClr val="white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完整 </a:t>
          </a:r>
          <a:r>
            <a:rPr lang="en-US" sz="2400" kern="1200" dirty="0">
              <a:solidFill>
                <a:prstClr val="white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Completeness</a:t>
          </a:r>
          <a:endParaRPr lang="zh-CN" altLang="en-US" sz="2400" kern="1200" noProof="0" dirty="0">
            <a:solidFill>
              <a:prstClr val="white"/>
            </a:solidFill>
            <a:latin typeface="Microsoft YaHei UI" panose="020B0503020204020204" pitchFamily="34" charset="-122"/>
            <a:ea typeface="Microsoft YaHei UI" panose="020B0503020204020204" pitchFamily="34" charset="-122"/>
            <a:cs typeface="+mn-cs"/>
          </a:endParaRPr>
        </a:p>
      </dgm:t>
    </dgm:pt>
    <dgm:pt modelId="{48B1B5E3-336B-4618-B3E0-EEC37F417F42}" type="parTrans" cxnId="{70BD86B9-A297-4D90-B59D-12F1AB3DD124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CCA38C8-B866-440C-8B7A-A6514DD31A53}" type="sibTrans" cxnId="{70BD86B9-A297-4D90-B59D-12F1AB3DD124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B88D0C4-6C39-4629-9DEF-57288A3EBE4C}">
      <dgm:prSet phldrT="[Text]" custT="1"/>
      <dgm:spPr/>
      <dgm:t>
        <a:bodyPr rtlCol="0"/>
        <a:lstStyle/>
        <a:p>
          <a:pPr>
            <a:lnSpc>
              <a:spcPct val="100000"/>
            </a:lnSpc>
          </a:pPr>
          <a:r>
            <a:rPr lang="zh-CN" altLang="en-US" sz="2400" kern="1200" noProof="0" dirty="0">
              <a:solidFill>
                <a:prstClr val="white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正确 </a:t>
          </a:r>
          <a:r>
            <a:rPr lang="en-US" sz="2400" kern="1200" dirty="0">
              <a:solidFill>
                <a:prstClr val="white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Correctness</a:t>
          </a:r>
          <a:endParaRPr lang="zh-CN" altLang="en-US" sz="2400" kern="1200" noProof="0" dirty="0">
            <a:solidFill>
              <a:prstClr val="white"/>
            </a:solidFill>
            <a:latin typeface="Microsoft YaHei UI" panose="020B0503020204020204" pitchFamily="34" charset="-122"/>
            <a:ea typeface="Microsoft YaHei UI" panose="020B0503020204020204" pitchFamily="34" charset="-122"/>
            <a:cs typeface="+mn-cs"/>
          </a:endParaRPr>
        </a:p>
      </dgm:t>
    </dgm:pt>
    <dgm:pt modelId="{1A5BA4AE-234F-486F-B65A-ABB37EC6EDAF}" type="parTrans" cxnId="{7B18691A-FAB3-4686-A97D-DF2644B3F9A6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ADFA01E-1246-464F-8347-8DA3C53B199C}" type="sibTrans" cxnId="{7B18691A-FAB3-4686-A97D-DF2644B3F9A6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7DC5EEB-1654-4ECB-A96A-EED4BE9D4BB4}">
      <dgm:prSet phldrT="[Text]" custT="1"/>
      <dgm:spPr/>
      <dgm:t>
        <a:bodyPr rtlCol="0"/>
        <a:lstStyle/>
        <a:p>
          <a:pPr>
            <a:lnSpc>
              <a:spcPct val="100000"/>
            </a:lnSpc>
          </a:pPr>
          <a:r>
            <a:rPr lang="zh-CN" altLang="en-US" sz="2400" kern="1200" noProof="0" dirty="0">
              <a:solidFill>
                <a:prstClr val="white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清晰 </a:t>
          </a:r>
          <a:r>
            <a:rPr lang="en-US" sz="2400" kern="1200" dirty="0">
              <a:solidFill>
                <a:prstClr val="white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Clarity</a:t>
          </a:r>
          <a:endParaRPr lang="zh-CN" altLang="en-US" sz="2400" kern="1200" noProof="0" dirty="0">
            <a:solidFill>
              <a:prstClr val="white"/>
            </a:solidFill>
            <a:latin typeface="Microsoft YaHei UI" panose="020B0503020204020204" pitchFamily="34" charset="-122"/>
            <a:ea typeface="Microsoft YaHei UI" panose="020B0503020204020204" pitchFamily="34" charset="-122"/>
            <a:cs typeface="+mn-cs"/>
          </a:endParaRPr>
        </a:p>
      </dgm:t>
    </dgm:pt>
    <dgm:pt modelId="{0B98E39A-7037-46A6-8799-DDA1D4C4A2D3}" type="parTrans" cxnId="{A3496BEC-7D4E-41F2-B6B2-38A84003D33E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2EB8256-925E-4B15-B238-A97EE64E9CC8}" type="sibTrans" cxnId="{A3496BEC-7D4E-41F2-B6B2-38A84003D33E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23FCED1-BFD8-4C56-922F-0F0B6F0FCA06}" type="pres">
      <dgm:prSet presAssocID="{1EC23686-56D6-4482-B4E3-3F9784E88994}" presName="root" presStyleCnt="0">
        <dgm:presLayoutVars>
          <dgm:dir/>
          <dgm:resizeHandles val="exact"/>
        </dgm:presLayoutVars>
      </dgm:prSet>
      <dgm:spPr/>
    </dgm:pt>
    <dgm:pt modelId="{FC5F855A-CDF0-4982-B8FD-243F672B4215}" type="pres">
      <dgm:prSet presAssocID="{666F1301-07F7-4F1E-88B9-30CCDFF34C22}" presName="compNode" presStyleCnt="0"/>
      <dgm:spPr/>
    </dgm:pt>
    <dgm:pt modelId="{273CFA26-5783-472C-AEA4-7474BCE7ED76}" type="pres">
      <dgm:prSet presAssocID="{666F1301-07F7-4F1E-88B9-30CCDFF34C22}" presName="bgRect" presStyleLbl="bgShp" presStyleIdx="0" presStyleCnt="3" custScaleY="100098" custLinFactNeighborX="85" custLinFactNeighborY="-32607"/>
      <dgm:spPr/>
    </dgm:pt>
    <dgm:pt modelId="{C4244F91-F78D-44B7-A3EF-985F7CA01A3E}" type="pres">
      <dgm:prSet presAssocID="{666F1301-07F7-4F1E-88B9-30CCDFF34C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861C38A8-B127-4252-8CA3-59ABAD81D71E}" type="pres">
      <dgm:prSet presAssocID="{666F1301-07F7-4F1E-88B9-30CCDFF34C22}" presName="spaceRect" presStyleCnt="0"/>
      <dgm:spPr/>
    </dgm:pt>
    <dgm:pt modelId="{ADB98073-9A16-429B-B3E4-78C87520E3BD}" type="pres">
      <dgm:prSet presAssocID="{666F1301-07F7-4F1E-88B9-30CCDFF34C22}" presName="parTx" presStyleLbl="revTx" presStyleIdx="0" presStyleCnt="3" custScaleX="118065" custScaleY="84444" custLinFactNeighborX="-1331" custLinFactNeighborY="-43">
        <dgm:presLayoutVars>
          <dgm:chMax val="0"/>
          <dgm:chPref val="0"/>
        </dgm:presLayoutVars>
      </dgm:prSet>
      <dgm:spPr/>
    </dgm:pt>
    <dgm:pt modelId="{F78E8686-C11F-4490-ABBA-00BB413EB720}" type="pres">
      <dgm:prSet presAssocID="{1CCA38C8-B866-440C-8B7A-A6514DD31A53}" presName="sibTrans" presStyleCnt="0"/>
      <dgm:spPr/>
    </dgm:pt>
    <dgm:pt modelId="{2DFD5C08-692C-49C6-BE0E-A3054AA47A5F}" type="pres">
      <dgm:prSet presAssocID="{CB88D0C4-6C39-4629-9DEF-57288A3EBE4C}" presName="compNode" presStyleCnt="0"/>
      <dgm:spPr/>
    </dgm:pt>
    <dgm:pt modelId="{92FAFA61-277F-4763-B110-7FC285F8CB15}" type="pres">
      <dgm:prSet presAssocID="{CB88D0C4-6C39-4629-9DEF-57288A3EBE4C}" presName="bgRect" presStyleLbl="bgShp" presStyleIdx="1" presStyleCnt="3" custLinFactNeighborX="329" custLinFactNeighborY="-17893"/>
      <dgm:spPr/>
    </dgm:pt>
    <dgm:pt modelId="{A3300A1D-434B-4C4E-8590-BFF398413919}" type="pres">
      <dgm:prSet presAssocID="{CB88D0C4-6C39-4629-9DEF-57288A3EBE4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653B9166-120D-461F-B727-948D5CFC3A32}" type="pres">
      <dgm:prSet presAssocID="{CB88D0C4-6C39-4629-9DEF-57288A3EBE4C}" presName="spaceRect" presStyleCnt="0"/>
      <dgm:spPr/>
    </dgm:pt>
    <dgm:pt modelId="{B3C0F7C3-813F-464E-916E-F80DAAA07ACD}" type="pres">
      <dgm:prSet presAssocID="{CB88D0C4-6C39-4629-9DEF-57288A3EBE4C}" presName="parTx" presStyleLbl="revTx" presStyleIdx="1" presStyleCnt="3" custLinFactNeighborX="-7985" custLinFactNeighborY="-174">
        <dgm:presLayoutVars>
          <dgm:chMax val="0"/>
          <dgm:chPref val="0"/>
        </dgm:presLayoutVars>
      </dgm:prSet>
      <dgm:spPr/>
    </dgm:pt>
    <dgm:pt modelId="{A07EDB53-627B-4C9B-865D-D7AC49284C38}" type="pres">
      <dgm:prSet presAssocID="{7ADFA01E-1246-464F-8347-8DA3C53B199C}" presName="sibTrans" presStyleCnt="0"/>
      <dgm:spPr/>
    </dgm:pt>
    <dgm:pt modelId="{15138416-DD7B-401A-B700-42AD914433BC}" type="pres">
      <dgm:prSet presAssocID="{07DC5EEB-1654-4ECB-A96A-EED4BE9D4BB4}" presName="compNode" presStyleCnt="0"/>
      <dgm:spPr/>
    </dgm:pt>
    <dgm:pt modelId="{076138F6-ECA1-482E-996E-9880FB31D2B3}" type="pres">
      <dgm:prSet presAssocID="{07DC5EEB-1654-4ECB-A96A-EED4BE9D4BB4}" presName="bgRect" presStyleLbl="bgShp" presStyleIdx="2" presStyleCnt="3" custLinFactNeighborX="-2924" custLinFactNeighborY="-37934"/>
      <dgm:spPr/>
    </dgm:pt>
    <dgm:pt modelId="{F0A6A1BF-2EAD-4602-81E6-9CC50C37F6AE}" type="pres">
      <dgm:prSet presAssocID="{07DC5EEB-1654-4ECB-A96A-EED4BE9D4BB4}" presName="iconRect" presStyleLbl="node1" presStyleIdx="2" presStyleCnt="3" custLinFactNeighborX="-256" custLinFactNeighborY="-4902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B98CB117-D9C1-4AF6-9A9D-0DAB5768767C}" type="pres">
      <dgm:prSet presAssocID="{07DC5EEB-1654-4ECB-A96A-EED4BE9D4BB4}" presName="spaceRect" presStyleCnt="0"/>
      <dgm:spPr/>
    </dgm:pt>
    <dgm:pt modelId="{1EDE4884-2B85-4A48-9870-BA341962788C}" type="pres">
      <dgm:prSet presAssocID="{07DC5EEB-1654-4ECB-A96A-EED4BE9D4BB4}" presName="parTx" presStyleLbl="revTx" presStyleIdx="2" presStyleCnt="3" custScaleX="112457" custScaleY="82388" custLinFactNeighborX="-3660" custLinFactNeighborY="-31811">
        <dgm:presLayoutVars>
          <dgm:chMax val="0"/>
          <dgm:chPref val="0"/>
        </dgm:presLayoutVars>
      </dgm:prSet>
      <dgm:spPr/>
    </dgm:pt>
  </dgm:ptLst>
  <dgm:cxnLst>
    <dgm:cxn modelId="{7B18691A-FAB3-4686-A97D-DF2644B3F9A6}" srcId="{1EC23686-56D6-4482-B4E3-3F9784E88994}" destId="{CB88D0C4-6C39-4629-9DEF-57288A3EBE4C}" srcOrd="1" destOrd="0" parTransId="{1A5BA4AE-234F-486F-B65A-ABB37EC6EDAF}" sibTransId="{7ADFA01E-1246-464F-8347-8DA3C53B199C}"/>
    <dgm:cxn modelId="{4479226A-C61F-4049-B907-024E5E3EA78B}" type="presOf" srcId="{666F1301-07F7-4F1E-88B9-30CCDFF34C22}" destId="{ADB98073-9A16-429B-B3E4-78C87520E3BD}" srcOrd="0" destOrd="0" presId="urn:microsoft.com/office/officeart/2018/2/layout/IconVerticalSolidList"/>
    <dgm:cxn modelId="{1CBDEE86-B634-4B5B-AD60-03DEC5B53DB8}" type="presOf" srcId="{07DC5EEB-1654-4ECB-A96A-EED4BE9D4BB4}" destId="{1EDE4884-2B85-4A48-9870-BA341962788C}" srcOrd="0" destOrd="0" presId="urn:microsoft.com/office/officeart/2018/2/layout/IconVerticalSolidList"/>
    <dgm:cxn modelId="{70BD86B9-A297-4D90-B59D-12F1AB3DD124}" srcId="{1EC23686-56D6-4482-B4E3-3F9784E88994}" destId="{666F1301-07F7-4F1E-88B9-30CCDFF34C22}" srcOrd="0" destOrd="0" parTransId="{48B1B5E3-336B-4618-B3E0-EEC37F417F42}" sibTransId="{1CCA38C8-B866-440C-8B7A-A6514DD31A53}"/>
    <dgm:cxn modelId="{F80C1DCD-4171-43A1-BE98-AA3DA896EAE8}" type="presOf" srcId="{1EC23686-56D6-4482-B4E3-3F9784E88994}" destId="{D23FCED1-BFD8-4C56-922F-0F0B6F0FCA06}" srcOrd="0" destOrd="0" presId="urn:microsoft.com/office/officeart/2018/2/layout/IconVerticalSolidList"/>
    <dgm:cxn modelId="{A3496BEC-7D4E-41F2-B6B2-38A84003D33E}" srcId="{1EC23686-56D6-4482-B4E3-3F9784E88994}" destId="{07DC5EEB-1654-4ECB-A96A-EED4BE9D4BB4}" srcOrd="2" destOrd="0" parTransId="{0B98E39A-7037-46A6-8799-DDA1D4C4A2D3}" sibTransId="{42EB8256-925E-4B15-B238-A97EE64E9CC8}"/>
    <dgm:cxn modelId="{D7BC00F4-B4AA-46A8-87B7-B0FE9B9E4297}" type="presOf" srcId="{CB88D0C4-6C39-4629-9DEF-57288A3EBE4C}" destId="{B3C0F7C3-813F-464E-916E-F80DAAA07ACD}" srcOrd="0" destOrd="0" presId="urn:microsoft.com/office/officeart/2018/2/layout/IconVerticalSolidList"/>
    <dgm:cxn modelId="{95E5FEC7-D662-452A-B6EC-16ADABFF4015}" type="presParOf" srcId="{D23FCED1-BFD8-4C56-922F-0F0B6F0FCA06}" destId="{FC5F855A-CDF0-4982-B8FD-243F672B4215}" srcOrd="0" destOrd="0" presId="urn:microsoft.com/office/officeart/2018/2/layout/IconVerticalSolidList"/>
    <dgm:cxn modelId="{54E596A5-1F63-49F0-9E99-9735D9DDE905}" type="presParOf" srcId="{FC5F855A-CDF0-4982-B8FD-243F672B4215}" destId="{273CFA26-5783-472C-AEA4-7474BCE7ED76}" srcOrd="0" destOrd="0" presId="urn:microsoft.com/office/officeart/2018/2/layout/IconVerticalSolidList"/>
    <dgm:cxn modelId="{3241A8BB-E93C-4175-8287-71C744E948F3}" type="presParOf" srcId="{FC5F855A-CDF0-4982-B8FD-243F672B4215}" destId="{C4244F91-F78D-44B7-A3EF-985F7CA01A3E}" srcOrd="1" destOrd="0" presId="urn:microsoft.com/office/officeart/2018/2/layout/IconVerticalSolidList"/>
    <dgm:cxn modelId="{7D8EC974-C39B-465D-A1E3-96D56AF63AED}" type="presParOf" srcId="{FC5F855A-CDF0-4982-B8FD-243F672B4215}" destId="{861C38A8-B127-4252-8CA3-59ABAD81D71E}" srcOrd="2" destOrd="0" presId="urn:microsoft.com/office/officeart/2018/2/layout/IconVerticalSolidList"/>
    <dgm:cxn modelId="{15B9E0B8-258B-4980-A4F4-20D599DD4277}" type="presParOf" srcId="{FC5F855A-CDF0-4982-B8FD-243F672B4215}" destId="{ADB98073-9A16-429B-B3E4-78C87520E3BD}" srcOrd="3" destOrd="0" presId="urn:microsoft.com/office/officeart/2018/2/layout/IconVerticalSolidList"/>
    <dgm:cxn modelId="{25A74079-B3AB-4FD0-8EF6-EBE95A1CA61C}" type="presParOf" srcId="{D23FCED1-BFD8-4C56-922F-0F0B6F0FCA06}" destId="{F78E8686-C11F-4490-ABBA-00BB413EB720}" srcOrd="1" destOrd="0" presId="urn:microsoft.com/office/officeart/2018/2/layout/IconVerticalSolidList"/>
    <dgm:cxn modelId="{E1DF304D-F536-4501-927D-58D353F10F8F}" type="presParOf" srcId="{D23FCED1-BFD8-4C56-922F-0F0B6F0FCA06}" destId="{2DFD5C08-692C-49C6-BE0E-A3054AA47A5F}" srcOrd="2" destOrd="0" presId="urn:microsoft.com/office/officeart/2018/2/layout/IconVerticalSolidList"/>
    <dgm:cxn modelId="{18AF1221-4A68-48EA-8B1F-CA926B8B6E80}" type="presParOf" srcId="{2DFD5C08-692C-49C6-BE0E-A3054AA47A5F}" destId="{92FAFA61-277F-4763-B110-7FC285F8CB15}" srcOrd="0" destOrd="0" presId="urn:microsoft.com/office/officeart/2018/2/layout/IconVerticalSolidList"/>
    <dgm:cxn modelId="{B46C4946-B387-451F-903B-EDB14FC80241}" type="presParOf" srcId="{2DFD5C08-692C-49C6-BE0E-A3054AA47A5F}" destId="{A3300A1D-434B-4C4E-8590-BFF398413919}" srcOrd="1" destOrd="0" presId="urn:microsoft.com/office/officeart/2018/2/layout/IconVerticalSolidList"/>
    <dgm:cxn modelId="{1DB018A0-BAE9-4FF8-92AD-8FC1B74E1F6C}" type="presParOf" srcId="{2DFD5C08-692C-49C6-BE0E-A3054AA47A5F}" destId="{653B9166-120D-461F-B727-948D5CFC3A32}" srcOrd="2" destOrd="0" presId="urn:microsoft.com/office/officeart/2018/2/layout/IconVerticalSolidList"/>
    <dgm:cxn modelId="{3C529D2F-2FF5-4C2F-9610-231C16E306F6}" type="presParOf" srcId="{2DFD5C08-692C-49C6-BE0E-A3054AA47A5F}" destId="{B3C0F7C3-813F-464E-916E-F80DAAA07ACD}" srcOrd="3" destOrd="0" presId="urn:microsoft.com/office/officeart/2018/2/layout/IconVerticalSolidList"/>
    <dgm:cxn modelId="{476DDC4F-50B2-41DE-9098-5725FC448184}" type="presParOf" srcId="{D23FCED1-BFD8-4C56-922F-0F0B6F0FCA06}" destId="{A07EDB53-627B-4C9B-865D-D7AC49284C38}" srcOrd="3" destOrd="0" presId="urn:microsoft.com/office/officeart/2018/2/layout/IconVerticalSolidList"/>
    <dgm:cxn modelId="{EE0BE25A-0E7E-45DB-816F-E7B998312A97}" type="presParOf" srcId="{D23FCED1-BFD8-4C56-922F-0F0B6F0FCA06}" destId="{15138416-DD7B-401A-B700-42AD914433BC}" srcOrd="4" destOrd="0" presId="urn:microsoft.com/office/officeart/2018/2/layout/IconVerticalSolidList"/>
    <dgm:cxn modelId="{13839CC3-BE13-4E8E-9E21-9A582D797C02}" type="presParOf" srcId="{15138416-DD7B-401A-B700-42AD914433BC}" destId="{076138F6-ECA1-482E-996E-9880FB31D2B3}" srcOrd="0" destOrd="0" presId="urn:microsoft.com/office/officeart/2018/2/layout/IconVerticalSolidList"/>
    <dgm:cxn modelId="{ECBA305D-0664-44B4-A831-BC9B140A8EB7}" type="presParOf" srcId="{15138416-DD7B-401A-B700-42AD914433BC}" destId="{F0A6A1BF-2EAD-4602-81E6-9CC50C37F6AE}" srcOrd="1" destOrd="0" presId="urn:microsoft.com/office/officeart/2018/2/layout/IconVerticalSolidList"/>
    <dgm:cxn modelId="{21EFA53F-91B8-48CF-83E3-734338F346BA}" type="presParOf" srcId="{15138416-DD7B-401A-B700-42AD914433BC}" destId="{B98CB117-D9C1-4AF6-9A9D-0DAB5768767C}" srcOrd="2" destOrd="0" presId="urn:microsoft.com/office/officeart/2018/2/layout/IconVerticalSolidList"/>
    <dgm:cxn modelId="{84E091D3-1650-45E0-982C-1F69661EFC51}" type="presParOf" srcId="{15138416-DD7B-401A-B700-42AD914433BC}" destId="{1EDE4884-2B85-4A48-9870-BA341962788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CFA26-5783-472C-AEA4-7474BCE7ED76}">
      <dsp:nvSpPr>
        <dsp:cNvPr id="0" name=""/>
        <dsp:cNvSpPr/>
      </dsp:nvSpPr>
      <dsp:spPr>
        <a:xfrm>
          <a:off x="-142895" y="0"/>
          <a:ext cx="4462724" cy="102843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44F91-F78D-44B7-A3EF-985F7CA01A3E}">
      <dsp:nvSpPr>
        <dsp:cNvPr id="0" name=""/>
        <dsp:cNvSpPr/>
      </dsp:nvSpPr>
      <dsp:spPr>
        <a:xfrm>
          <a:off x="164106" y="238740"/>
          <a:ext cx="565083" cy="5650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98073-9A16-429B-B3E4-78C87520E3BD}">
      <dsp:nvSpPr>
        <dsp:cNvPr id="0" name=""/>
        <dsp:cNvSpPr/>
      </dsp:nvSpPr>
      <dsp:spPr>
        <a:xfrm>
          <a:off x="700713" y="74810"/>
          <a:ext cx="3865126" cy="734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000" tIns="92000" rIns="92000" bIns="9200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noProof="0" dirty="0">
              <a:solidFill>
                <a:prstClr val="white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完整 </a:t>
          </a:r>
          <a:r>
            <a:rPr lang="en-US" sz="2400" kern="1200" dirty="0">
              <a:solidFill>
                <a:prstClr val="white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Completeness</a:t>
          </a:r>
          <a:endParaRPr lang="zh-CN" altLang="en-US" sz="2400" kern="1200" noProof="0" dirty="0">
            <a:solidFill>
              <a:prstClr val="white"/>
            </a:solidFill>
            <a:latin typeface="Microsoft YaHei UI" panose="020B0503020204020204" pitchFamily="34" charset="-122"/>
            <a:ea typeface="Microsoft YaHei UI" panose="020B0503020204020204" pitchFamily="34" charset="-122"/>
            <a:cs typeface="+mn-cs"/>
          </a:endParaRPr>
        </a:p>
      </dsp:txBody>
      <dsp:txXfrm>
        <a:off x="700713" y="74810"/>
        <a:ext cx="3865126" cy="734067"/>
      </dsp:txXfrm>
    </dsp:sp>
    <dsp:sp modelId="{92FAFA61-277F-4763-B110-7FC285F8CB15}">
      <dsp:nvSpPr>
        <dsp:cNvPr id="0" name=""/>
        <dsp:cNvSpPr/>
      </dsp:nvSpPr>
      <dsp:spPr>
        <a:xfrm>
          <a:off x="-132006" y="1108517"/>
          <a:ext cx="4462724" cy="10274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00A1D-434B-4C4E-8590-BFF398413919}">
      <dsp:nvSpPr>
        <dsp:cNvPr id="0" name=""/>
        <dsp:cNvSpPr/>
      </dsp:nvSpPr>
      <dsp:spPr>
        <a:xfrm>
          <a:off x="164106" y="1523524"/>
          <a:ext cx="565083" cy="5650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0F7C3-813F-464E-916E-F80DAAA07ACD}">
      <dsp:nvSpPr>
        <dsp:cNvPr id="0" name=""/>
        <dsp:cNvSpPr/>
      </dsp:nvSpPr>
      <dsp:spPr>
        <a:xfrm>
          <a:off x="778579" y="1290566"/>
          <a:ext cx="3273727" cy="102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736" tIns="108736" rIns="108736" bIns="108736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noProof="0" dirty="0">
              <a:solidFill>
                <a:prstClr val="white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正确 </a:t>
          </a:r>
          <a:r>
            <a:rPr lang="en-US" sz="2400" kern="1200" dirty="0">
              <a:solidFill>
                <a:prstClr val="white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Correctness</a:t>
          </a:r>
          <a:endParaRPr lang="zh-CN" altLang="en-US" sz="2400" kern="1200" noProof="0" dirty="0">
            <a:solidFill>
              <a:prstClr val="white"/>
            </a:solidFill>
            <a:latin typeface="Microsoft YaHei UI" panose="020B0503020204020204" pitchFamily="34" charset="-122"/>
            <a:ea typeface="Microsoft YaHei UI" panose="020B0503020204020204" pitchFamily="34" charset="-122"/>
            <a:cs typeface="+mn-cs"/>
          </a:endParaRPr>
        </a:p>
      </dsp:txBody>
      <dsp:txXfrm>
        <a:off x="778579" y="1290566"/>
        <a:ext cx="3273727" cy="1027424"/>
      </dsp:txXfrm>
    </dsp:sp>
    <dsp:sp modelId="{076138F6-ECA1-482E-996E-9880FB31D2B3}">
      <dsp:nvSpPr>
        <dsp:cNvPr id="0" name=""/>
        <dsp:cNvSpPr/>
      </dsp:nvSpPr>
      <dsp:spPr>
        <a:xfrm>
          <a:off x="-146689" y="2186891"/>
          <a:ext cx="4462724" cy="10274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A6A1BF-2EAD-4602-81E6-9CC50C37F6AE}">
      <dsp:nvSpPr>
        <dsp:cNvPr id="0" name=""/>
        <dsp:cNvSpPr/>
      </dsp:nvSpPr>
      <dsp:spPr>
        <a:xfrm>
          <a:off x="162660" y="2530784"/>
          <a:ext cx="565083" cy="5650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E4884-2B85-4A48-9870-BA341962788C}">
      <dsp:nvSpPr>
        <dsp:cNvPr id="0" name=""/>
        <dsp:cNvSpPr/>
      </dsp:nvSpPr>
      <dsp:spPr>
        <a:xfrm>
          <a:off x="716263" y="2381522"/>
          <a:ext cx="3681535" cy="698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760" tIns="89760" rIns="89760" bIns="8976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noProof="0" dirty="0">
              <a:solidFill>
                <a:prstClr val="white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清晰 </a:t>
          </a:r>
          <a:r>
            <a:rPr lang="en-US" sz="2400" kern="1200" dirty="0">
              <a:solidFill>
                <a:prstClr val="white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Clarity</a:t>
          </a:r>
          <a:endParaRPr lang="zh-CN" altLang="en-US" sz="2400" kern="1200" noProof="0" dirty="0">
            <a:solidFill>
              <a:prstClr val="white"/>
            </a:solidFill>
            <a:latin typeface="Microsoft YaHei UI" panose="020B0503020204020204" pitchFamily="34" charset="-122"/>
            <a:ea typeface="Microsoft YaHei UI" panose="020B0503020204020204" pitchFamily="34" charset="-122"/>
            <a:cs typeface="+mn-cs"/>
          </a:endParaRPr>
        </a:p>
      </dsp:txBody>
      <dsp:txXfrm>
        <a:off x="716263" y="2381522"/>
        <a:ext cx="3681535" cy="698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B9DD54A-58AB-470F-8880-4592CB5420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00DB20-05E5-4422-ACE4-543ECCD670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C8C7C-08D2-44DB-921F-E670FD063453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2024/9/14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096ACA-172C-4497-8A1E-BB850BDBD8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D084D1-5689-40C9-A3F2-D7ED04E87A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F045E-3F86-4B46-B985-B2B4F17C4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57055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3F14430-D33E-4DE5-99EC-CB7AFA864332}" type="datetime1">
              <a:rPr lang="zh-CN" altLang="en-US" smtClean="0"/>
              <a:pPr/>
              <a:t>2024/9/14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D3BEF06-A33F-4E18-A8B8-F732C76508B4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108493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BEF06-A33F-4E18-A8B8-F732C76508B4}" type="slidenum">
              <a:rPr lang="en-US" altLang="zh-CN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635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BEF06-A33F-4E18-A8B8-F732C76508B4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71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BEF06-A33F-4E18-A8B8-F732C76508B4}" type="slidenum">
              <a:rPr lang="en-US" altLang="zh-CN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343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rtlCol="0"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84212" y="3843867"/>
            <a:ext cx="6400800" cy="1947333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11548C-8193-4BA3-8856-E908B0735D99}" type="datetime1">
              <a:rPr lang="zh-CN" altLang="en-US" noProof="0" smtClean="0"/>
              <a:t>2024/9/14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​​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​​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​​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​​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7" name="图片占位符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6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2" y="3843867"/>
            <a:ext cx="8304210" cy="457200"/>
          </a:xfrm>
        </p:spPr>
        <p:txBody>
          <a:bodyPr rtlCol="0"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5283DC-9D99-483A-AF68-945833C81EBF}" type="datetime1">
              <a:rPr lang="zh-CN" altLang="en-US" noProof="0" smtClean="0"/>
              <a:t>2024/9/14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84212" y="4114800"/>
            <a:ext cx="8535988" cy="18796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8D04FF-DBE1-4405-8213-7C5F71D9FF0A}" type="datetime1">
              <a:rPr lang="zh-CN" altLang="en-US" noProof="0" smtClean="0"/>
              <a:t>2024/9/14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1446212" y="3429000"/>
            <a:ext cx="8534400" cy="381000"/>
          </a:xfrm>
        </p:spPr>
        <p:txBody>
          <a:bodyPr rtlCol="0" anchor="ctr"/>
          <a:lstStyle>
            <a:lvl1pPr marL="0" indent="0">
              <a:buFontTx/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84213" y="4301067"/>
            <a:ext cx="8534400" cy="168486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EFEA4E2-2B6D-4C4C-984F-CD7D237E2ED0}" type="datetime1">
              <a:rPr lang="zh-CN" altLang="en-US" noProof="0" smtClean="0"/>
              <a:t>2024/9/14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4" name="文本框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zh-CN" altLang="en-US" sz="8000" noProof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 rtl="0"/>
            <a:r>
              <a:rPr lang="zh-CN" altLang="en-US" sz="8000" noProof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84211" y="5132981"/>
            <a:ext cx="8535990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B040B8-D228-49CF-9614-60D3A7910B0B}" type="datetime1">
              <a:rPr lang="zh-CN" altLang="en-US" noProof="0" smtClean="0"/>
              <a:t>2024/9/14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zh-CN" altLang="en-US" noProof="0"/>
              <a:t>编辑母版文本样式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84211" y="4978400"/>
            <a:ext cx="8534401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E3A760-3689-4F46-A21F-4D599230458C}" type="datetime1">
              <a:rPr lang="zh-CN" altLang="en-US" noProof="0" smtClean="0"/>
              <a:t>2024/9/14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1" name="文本框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zh-CN" altLang="en-US" sz="8000" noProof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 rtl="0"/>
            <a:r>
              <a:rPr lang="zh-CN" altLang="en-US" sz="8000" noProof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zh-CN" altLang="en-US" noProof="0"/>
              <a:t>编辑母版文本样式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84211" y="4766732"/>
            <a:ext cx="8534401" cy="122766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4AB6F1-F6C0-487B-BD60-C63E5EEC6575}" type="datetime1">
              <a:rPr lang="zh-CN" altLang="en-US" noProof="0" smtClean="0"/>
              <a:t>2024/9/14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5D8C80-2D99-45AE-B6FE-C8C42B527BFD}" type="datetime1">
              <a:rPr lang="zh-CN" altLang="en-US" noProof="0" smtClean="0"/>
              <a:t>2024/9/14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85800"/>
            <a:ext cx="7823200" cy="5308600"/>
          </a:xfrm>
        </p:spPr>
        <p:txBody>
          <a:bodyPr vert="eaVert" rtlCol="0" anchor="t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C0E54E-E947-4B63-9A9C-029F7FD12A68}" type="datetime1">
              <a:rPr lang="zh-CN" altLang="en-US" noProof="0" smtClean="0"/>
              <a:t>2024/9/14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C5A195-26B2-4086-BCEC-F9ECC15D29FB}" type="datetime1">
              <a:rPr lang="zh-CN" altLang="en-US" noProof="0" smtClean="0"/>
              <a:t>2024/9/14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rtlCol="0" anchor="b">
            <a:normAutofit/>
          </a:bodyPr>
          <a:lstStyle>
            <a:lvl1pPr algn="l">
              <a:defRPr sz="3600" b="0" cap="all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84213" y="4495800"/>
            <a:ext cx="8534400" cy="14986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D4CE6A-42ED-4CEA-B99F-3440A3284E94}" type="datetime1">
              <a:rPr lang="zh-CN" altLang="en-US" noProof="0" smtClean="0"/>
              <a:t>2024/9/14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84211" y="685800"/>
            <a:ext cx="4937655" cy="3615267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808133" y="685801"/>
            <a:ext cx="4934479" cy="3615266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F364D0-96FD-4900-AE7A-93BB0E3BD425}" type="datetime1">
              <a:rPr lang="zh-CN" altLang="en-US" noProof="0" smtClean="0"/>
              <a:t>2024/9/14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72080" y="685800"/>
            <a:ext cx="464978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84211" y="1270529"/>
            <a:ext cx="4937655" cy="3030538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079066" y="685800"/>
            <a:ext cx="466513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5806545" y="1262062"/>
            <a:ext cx="4929188" cy="3030538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375FC1-3292-4BE1-ACF2-1FBE772B7DAE}" type="datetime1">
              <a:rPr lang="zh-CN" altLang="en-US" noProof="0" smtClean="0"/>
              <a:t>2024/9/14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68C940-0737-4F0E-A231-A67456FEF362}" type="datetime1">
              <a:rPr lang="zh-CN" altLang="en-US" noProof="0" smtClean="0"/>
              <a:t>2024/9/14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4D7F96-9D9C-49E5-B675-B7B05DDFF974}" type="datetime1">
              <a:rPr lang="zh-CN" altLang="en-US" noProof="0" smtClean="0"/>
              <a:t>2024/9/14</a:t>
            </a:fld>
            <a:endParaRPr lang="zh-CN" altLang="en-US" noProof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84212" y="685800"/>
            <a:ext cx="5943601" cy="5308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085012" y="2209799"/>
            <a:ext cx="3657600" cy="2091267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6F4E90-CEC9-44B8-A43C-75776CFCECF8}" type="datetime1">
              <a:rPr lang="zh-CN" altLang="en-US" noProof="0" smtClean="0"/>
              <a:t>2024/9/14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4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722812" y="2777066"/>
            <a:ext cx="6021388" cy="2048933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E8A724-0703-4E13-8488-CBDC6D7D4263}" type="datetime1">
              <a:rPr lang="zh-CN" altLang="en-US" noProof="0" smtClean="0"/>
              <a:t>2024/9/14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直接连接符​​(S)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2FBAE7F-2176-45C6-819E-AF14C4376BC6}" type="datetime1">
              <a:rPr lang="zh-CN" altLang="en-US" noProof="0" smtClean="0"/>
              <a:t>2024/9/14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3.png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8.svg"/><Relationship Id="rId4" Type="http://schemas.openxmlformats.org/officeDocument/2006/relationships/diagramData" Target="../diagrams/data1.xml"/><Relationship Id="rId9" Type="http://schemas.openxmlformats.org/officeDocument/2006/relationships/image" Target="../media/image7.png"/><Relationship Id="rId1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矩形 65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36BA91D-915C-49E9-BA6D-FB9B677AC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2709" y="1179577"/>
            <a:ext cx="3971903" cy="2478024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英文写作基础</a:t>
            </a:r>
            <a:r>
              <a:rPr lang="en-US" alt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--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句子</a:t>
            </a:r>
            <a:b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2800" b="0" i="0" dirty="0">
                <a:solidFill>
                  <a:srgbClr val="000000"/>
                </a:solidFill>
                <a:effectLst/>
                <a:latin typeface="Microsoft YaHei-Regular"/>
              </a:rPr>
              <a:t>Fundamentals of English Writing 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Microsoft YaHei-Regular"/>
              </a:rPr>
              <a:t>：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Microsoft YaHei-Regular"/>
              </a:rPr>
              <a:t> Sentences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8" name="剪去对角的矩形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 descr="在书桌前写字的学生">
            <a:extLst>
              <a:ext uri="{FF2B5EF4-FFF2-40B4-BE49-F238E27FC236}">
                <a16:creationId xmlns:a16="http://schemas.microsoft.com/office/drawing/2014/main" id="{DB01D247-521D-46B2-B29A-935ED000F0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25" r="476" b="1"/>
          <a:stretch/>
        </p:blipFill>
        <p:spPr>
          <a:xfrm>
            <a:off x="79907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70" name="组 69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1" name="直接连接符​​ 70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​​(S) 71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​​(S) 72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​​(S) 73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​​ 74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副标题 5">
            <a:extLst>
              <a:ext uri="{FF2B5EF4-FFF2-40B4-BE49-F238E27FC236}">
                <a16:creationId xmlns:a16="http://schemas.microsoft.com/office/drawing/2014/main" id="{22872B90-9398-4415-8110-EB8BC1B3C3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18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C9D5F-DF1C-4950-AA0F-92103524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BDDA62DB-82BE-44A0-B85A-FF0C2DA3F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7862" y="273269"/>
            <a:ext cx="11666483" cy="642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900" b="1" i="0" dirty="0">
                <a:solidFill>
                  <a:srgbClr val="060607"/>
                </a:solidFill>
                <a:effectLst/>
                <a:latin typeface="-apple-system"/>
              </a:rPr>
              <a:t>过去分词作状语</a:t>
            </a:r>
            <a:r>
              <a:rPr lang="zh-CN" altLang="en-US" sz="1900" b="0" i="0" dirty="0">
                <a:solidFill>
                  <a:srgbClr val="060607"/>
                </a:solidFill>
                <a:effectLst/>
                <a:latin typeface="-apple-system"/>
              </a:rPr>
              <a:t>：用于表示被动或完成的动作，通常与主句的主语有被动关系。</a:t>
            </a:r>
          </a:p>
          <a:p>
            <a:pPr marL="457200" lvl="1" indent="0">
              <a:buNone/>
            </a:pPr>
            <a:r>
              <a:rPr lang="zh-CN" altLang="en-US" sz="1900" b="0" i="0" dirty="0">
                <a:solidFill>
                  <a:srgbClr val="060607"/>
                </a:solidFill>
                <a:effectLst/>
                <a:latin typeface="-apple-system"/>
              </a:rPr>
              <a:t>例句：</a:t>
            </a:r>
            <a:r>
              <a:rPr lang="en-US" altLang="zh-CN" sz="1900" b="0" i="0" dirty="0">
                <a:solidFill>
                  <a:srgbClr val="060607"/>
                </a:solidFill>
                <a:effectLst/>
                <a:latin typeface="-apple-system"/>
              </a:rPr>
              <a:t>Broken by the storm, the tree fell across the road.</a:t>
            </a:r>
          </a:p>
          <a:p>
            <a:pPr marL="0" indent="0">
              <a:buNone/>
            </a:pPr>
            <a:r>
              <a:rPr lang="zh-CN" altLang="en-US" sz="1900" b="1" i="0" dirty="0">
                <a:solidFill>
                  <a:srgbClr val="060607"/>
                </a:solidFill>
                <a:effectLst/>
                <a:latin typeface="-apple-system"/>
              </a:rPr>
              <a:t>不定式作补语</a:t>
            </a:r>
            <a:r>
              <a:rPr lang="zh-CN" altLang="en-US" sz="1900" b="0" i="0" dirty="0">
                <a:solidFill>
                  <a:srgbClr val="060607"/>
                </a:solidFill>
                <a:effectLst/>
                <a:latin typeface="-apple-system"/>
              </a:rPr>
              <a:t>：用于表示目的或结果，通常跟在某些动词后面。</a:t>
            </a:r>
          </a:p>
          <a:p>
            <a:pPr marL="457200" lvl="1" indent="0">
              <a:buNone/>
            </a:pPr>
            <a:r>
              <a:rPr lang="zh-CN" altLang="en-US" sz="1900" b="0" i="0" dirty="0">
                <a:solidFill>
                  <a:srgbClr val="060607"/>
                </a:solidFill>
                <a:effectLst/>
                <a:latin typeface="-apple-system"/>
              </a:rPr>
              <a:t>例句：</a:t>
            </a:r>
            <a:r>
              <a:rPr lang="en-US" altLang="zh-CN" sz="1900" b="0" i="0" dirty="0">
                <a:solidFill>
                  <a:srgbClr val="060607"/>
                </a:solidFill>
                <a:effectLst/>
                <a:latin typeface="-apple-system"/>
              </a:rPr>
              <a:t>I found it difficult to solve the problem.</a:t>
            </a:r>
          </a:p>
          <a:p>
            <a:pPr marL="0" indent="0">
              <a:buNone/>
            </a:pPr>
            <a:r>
              <a:rPr lang="zh-CN" altLang="en-US" sz="1900" b="1" i="0" dirty="0">
                <a:solidFill>
                  <a:srgbClr val="060607"/>
                </a:solidFill>
                <a:effectLst/>
                <a:latin typeface="-apple-system"/>
              </a:rPr>
              <a:t>现在分词作补语</a:t>
            </a:r>
            <a:r>
              <a:rPr lang="zh-CN" altLang="en-US" sz="1900" b="0" i="0" dirty="0">
                <a:solidFill>
                  <a:srgbClr val="060607"/>
                </a:solidFill>
                <a:effectLst/>
                <a:latin typeface="-apple-system"/>
              </a:rPr>
              <a:t>：用于表示正在进行的动作或状态。</a:t>
            </a:r>
          </a:p>
          <a:p>
            <a:pPr marL="457200" lvl="1" indent="0">
              <a:buNone/>
            </a:pPr>
            <a:r>
              <a:rPr lang="zh-CN" altLang="en-US" sz="1900" b="0" i="0" dirty="0">
                <a:solidFill>
                  <a:srgbClr val="060607"/>
                </a:solidFill>
                <a:effectLst/>
                <a:latin typeface="-apple-system"/>
              </a:rPr>
              <a:t>例句：</a:t>
            </a:r>
            <a:r>
              <a:rPr lang="en-US" altLang="zh-CN" sz="1900" b="0" i="0" dirty="0">
                <a:solidFill>
                  <a:srgbClr val="060607"/>
                </a:solidFill>
                <a:effectLst/>
                <a:latin typeface="-apple-system"/>
              </a:rPr>
              <a:t>I heard him singing in the next room.</a:t>
            </a:r>
          </a:p>
          <a:p>
            <a:pPr marL="0" indent="0">
              <a:buNone/>
            </a:pPr>
            <a:r>
              <a:rPr lang="zh-CN" altLang="en-US" sz="1900" b="1" i="0" dirty="0">
                <a:solidFill>
                  <a:srgbClr val="060607"/>
                </a:solidFill>
                <a:effectLst/>
                <a:latin typeface="-apple-system"/>
              </a:rPr>
              <a:t>过去分词作补语</a:t>
            </a:r>
            <a:r>
              <a:rPr lang="zh-CN" altLang="en-US" sz="1900" b="0" i="0" dirty="0">
                <a:solidFill>
                  <a:srgbClr val="060607"/>
                </a:solidFill>
                <a:effectLst/>
                <a:latin typeface="-apple-system"/>
              </a:rPr>
              <a:t>：用于表示被动或完成的动作。</a:t>
            </a:r>
          </a:p>
          <a:p>
            <a:pPr marL="457200" lvl="1" indent="0">
              <a:buNone/>
            </a:pPr>
            <a:r>
              <a:rPr lang="zh-CN" altLang="en-US" sz="1900" b="0" i="0" dirty="0">
                <a:solidFill>
                  <a:srgbClr val="060607"/>
                </a:solidFill>
                <a:effectLst/>
                <a:latin typeface="-apple-system"/>
              </a:rPr>
              <a:t>例句：</a:t>
            </a:r>
            <a:r>
              <a:rPr lang="en-US" altLang="zh-CN" sz="1900" b="0" i="0" dirty="0">
                <a:solidFill>
                  <a:srgbClr val="060607"/>
                </a:solidFill>
                <a:effectLst/>
                <a:latin typeface="-apple-system"/>
              </a:rPr>
              <a:t>The door was left open.</a:t>
            </a:r>
          </a:p>
          <a:p>
            <a:pPr marL="0" indent="0">
              <a:buNone/>
            </a:pPr>
            <a:r>
              <a:rPr lang="zh-CN" altLang="en-US" sz="1900" b="1" i="0" dirty="0">
                <a:solidFill>
                  <a:srgbClr val="060607"/>
                </a:solidFill>
                <a:effectLst/>
                <a:latin typeface="-apple-system"/>
              </a:rPr>
              <a:t>不定式作宾语补足语</a:t>
            </a:r>
            <a:r>
              <a:rPr lang="zh-CN" altLang="en-US" sz="1900" b="0" i="0" dirty="0">
                <a:solidFill>
                  <a:srgbClr val="060607"/>
                </a:solidFill>
                <a:effectLst/>
                <a:latin typeface="-apple-system"/>
              </a:rPr>
              <a:t>：用于表示要执行的动作。</a:t>
            </a:r>
          </a:p>
          <a:p>
            <a:pPr marL="457200" lvl="1" indent="0">
              <a:buNone/>
            </a:pPr>
            <a:r>
              <a:rPr lang="zh-CN" altLang="en-US" sz="1900" b="0" i="0" dirty="0">
                <a:solidFill>
                  <a:srgbClr val="060607"/>
                </a:solidFill>
                <a:effectLst/>
                <a:latin typeface="-apple-system"/>
              </a:rPr>
              <a:t>例句：</a:t>
            </a:r>
            <a:r>
              <a:rPr lang="en-US" altLang="zh-CN" sz="1900" b="0" i="0" dirty="0">
                <a:solidFill>
                  <a:srgbClr val="060607"/>
                </a:solidFill>
                <a:effectLst/>
                <a:latin typeface="-apple-system"/>
              </a:rPr>
              <a:t>I want you to help me with the project.</a:t>
            </a:r>
          </a:p>
          <a:p>
            <a:pPr marL="0" indent="0">
              <a:buNone/>
            </a:pPr>
            <a:r>
              <a:rPr lang="zh-CN" altLang="en-US" sz="1900" b="1" i="0" dirty="0">
                <a:solidFill>
                  <a:srgbClr val="060607"/>
                </a:solidFill>
                <a:effectLst/>
                <a:latin typeface="-apple-system"/>
              </a:rPr>
              <a:t>现在分词作宾语补足语</a:t>
            </a:r>
            <a:r>
              <a:rPr lang="zh-CN" altLang="en-US" sz="1900" b="0" i="0" dirty="0">
                <a:solidFill>
                  <a:srgbClr val="060607"/>
                </a:solidFill>
                <a:effectLst/>
                <a:latin typeface="-apple-system"/>
              </a:rPr>
              <a:t>：用于表示正在进行的动作。</a:t>
            </a:r>
          </a:p>
          <a:p>
            <a:pPr marL="457200" lvl="1" indent="0">
              <a:buNone/>
            </a:pPr>
            <a:r>
              <a:rPr lang="zh-CN" altLang="en-US" sz="1900" b="0" i="0" dirty="0">
                <a:solidFill>
                  <a:srgbClr val="060607"/>
                </a:solidFill>
                <a:effectLst/>
                <a:latin typeface="-apple-system"/>
              </a:rPr>
              <a:t>例句：</a:t>
            </a:r>
            <a:r>
              <a:rPr lang="en-US" altLang="zh-CN" sz="1900" b="0" i="0" dirty="0">
                <a:solidFill>
                  <a:srgbClr val="060607"/>
                </a:solidFill>
                <a:effectLst/>
                <a:latin typeface="-apple-system"/>
              </a:rPr>
              <a:t>I heard her singing a song.</a:t>
            </a:r>
          </a:p>
          <a:p>
            <a:pPr marL="0" indent="0">
              <a:buNone/>
            </a:pPr>
            <a:r>
              <a:rPr lang="zh-CN" altLang="en-US" sz="1900" b="1" i="0" dirty="0">
                <a:solidFill>
                  <a:srgbClr val="060607"/>
                </a:solidFill>
                <a:effectLst/>
                <a:latin typeface="-apple-system"/>
              </a:rPr>
              <a:t>过去分词作宾语补足语</a:t>
            </a:r>
            <a:r>
              <a:rPr lang="zh-CN" altLang="en-US" sz="1900" b="0" i="0" dirty="0">
                <a:solidFill>
                  <a:srgbClr val="060607"/>
                </a:solidFill>
                <a:effectLst/>
                <a:latin typeface="-apple-system"/>
              </a:rPr>
              <a:t>：用于表示被动或完成的动作。</a:t>
            </a:r>
          </a:p>
          <a:p>
            <a:pPr marL="457200" lvl="1" indent="0">
              <a:buNone/>
            </a:pPr>
            <a:r>
              <a:rPr lang="zh-CN" altLang="en-US" sz="1900" b="0" i="0" dirty="0">
                <a:solidFill>
                  <a:srgbClr val="060607"/>
                </a:solidFill>
                <a:effectLst/>
                <a:latin typeface="-apple-system"/>
              </a:rPr>
              <a:t>例句：</a:t>
            </a:r>
            <a:r>
              <a:rPr lang="en-US" altLang="zh-CN" sz="1900" b="0" i="0" dirty="0">
                <a:solidFill>
                  <a:srgbClr val="060607"/>
                </a:solidFill>
                <a:effectLst/>
                <a:latin typeface="-apple-system"/>
              </a:rPr>
              <a:t>The teacher found the exam well prepared.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477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D95C5-6C74-41FE-92B7-E322EEB59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02EC30-7362-45D1-A9C0-12CC83C00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10" y="685801"/>
            <a:ext cx="10845637" cy="470338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Exercise </a:t>
            </a:r>
            <a:r>
              <a:rPr lang="zh-CN" altLang="en-US" sz="4000" dirty="0"/>
              <a:t>：</a:t>
            </a:r>
            <a:r>
              <a:rPr lang="en-US" altLang="zh-CN" sz="4000" dirty="0"/>
              <a:t> analyze the  sentence structure</a:t>
            </a:r>
            <a:endParaRPr lang="zh-CN" altLang="en-US" sz="40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A3F449-B202-4AD8-93D1-3C5A9E9F36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形 2">
            <a:extLst>
              <a:ext uri="{FF2B5EF4-FFF2-40B4-BE49-F238E27FC236}">
                <a16:creationId xmlns:a16="http://schemas.microsoft.com/office/drawing/2014/main" id="{12EAF623-3AE0-47DD-98AD-56872F49E540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211" y="1557867"/>
            <a:ext cx="10480613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78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BB908-E519-4129-87BC-D083A9E8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9501E6-828E-47E3-9602-8BFFFF3D7D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形 3">
            <a:extLst>
              <a:ext uri="{FF2B5EF4-FFF2-40B4-BE49-F238E27FC236}">
                <a16:creationId xmlns:a16="http://schemas.microsoft.com/office/drawing/2014/main" id="{04391077-0CBA-423B-8145-2A69A0712F8E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213" y="926802"/>
            <a:ext cx="10599484" cy="556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47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20D22-E03A-4F8D-A9BB-344CC0454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11507789" cy="5746531"/>
          </a:xfrm>
        </p:spPr>
        <p:txBody>
          <a:bodyPr numCol="4">
            <a:normAutofit fontScale="92500"/>
          </a:bodyPr>
          <a:lstStyle/>
          <a:p>
            <a:pPr marL="457200" lvl="1" indent="0">
              <a:buNone/>
            </a:pPr>
            <a:r>
              <a:rPr lang="en-US" altLang="zh-CN" sz="2400" b="0" i="0" dirty="0">
                <a:solidFill>
                  <a:srgbClr val="060607"/>
                </a:solidFill>
                <a:effectLst/>
                <a:latin typeface="-apple-system"/>
              </a:rPr>
              <a:t>Group 1 </a:t>
            </a:r>
          </a:p>
          <a:p>
            <a:pPr marL="457200" lvl="1" indent="0">
              <a:buNone/>
            </a:pPr>
            <a:r>
              <a:rPr lang="en-US" altLang="zh-CN" sz="2400" b="0" i="0" dirty="0">
                <a:solidFill>
                  <a:srgbClr val="060607"/>
                </a:solidFill>
                <a:effectLst/>
                <a:latin typeface="-apple-system"/>
              </a:rPr>
              <a:t>Transportation: </a:t>
            </a:r>
            <a:r>
              <a:rPr lang="zh-CN" altLang="en-US" sz="2400" b="0" i="0" dirty="0">
                <a:solidFill>
                  <a:srgbClr val="060607"/>
                </a:solidFill>
                <a:effectLst/>
                <a:latin typeface="-apple-system"/>
              </a:rPr>
              <a:t>交通方式</a:t>
            </a:r>
          </a:p>
          <a:p>
            <a:pPr marL="457200" lvl="1" indent="0">
              <a:buNone/>
            </a:pPr>
            <a:r>
              <a:rPr lang="en-US" altLang="zh-CN" sz="2400" b="0" i="0" dirty="0">
                <a:solidFill>
                  <a:srgbClr val="060607"/>
                </a:solidFill>
                <a:effectLst/>
                <a:latin typeface="-apple-system"/>
              </a:rPr>
              <a:t>Vehicle: </a:t>
            </a:r>
            <a:r>
              <a:rPr lang="zh-CN" altLang="en-US" sz="2400" b="0" i="0" dirty="0">
                <a:solidFill>
                  <a:srgbClr val="060607"/>
                </a:solidFill>
                <a:effectLst/>
                <a:latin typeface="-apple-system"/>
              </a:rPr>
              <a:t>车辆</a:t>
            </a:r>
          </a:p>
          <a:p>
            <a:pPr marL="457200" lvl="1" indent="0">
              <a:buNone/>
            </a:pPr>
            <a:r>
              <a:rPr lang="en-US" altLang="zh-CN" sz="2400" b="0" i="0" dirty="0">
                <a:solidFill>
                  <a:srgbClr val="060607"/>
                </a:solidFill>
                <a:effectLst/>
                <a:latin typeface="-apple-system"/>
              </a:rPr>
              <a:t>Sedan: </a:t>
            </a:r>
            <a:r>
              <a:rPr lang="zh-CN" altLang="en-US" sz="2400" b="0" i="0" dirty="0">
                <a:solidFill>
                  <a:srgbClr val="060607"/>
                </a:solidFill>
                <a:effectLst/>
                <a:latin typeface="-apple-system"/>
              </a:rPr>
              <a:t>轿车（一种四门、三厢的乘用车）</a:t>
            </a:r>
          </a:p>
          <a:p>
            <a:pPr marL="457200" lvl="1" indent="0">
              <a:buNone/>
            </a:pPr>
            <a:r>
              <a:rPr lang="en-US" altLang="zh-CN" sz="2400" b="0" i="0" dirty="0">
                <a:solidFill>
                  <a:srgbClr val="060607"/>
                </a:solidFill>
                <a:effectLst/>
                <a:latin typeface="-apple-system"/>
              </a:rPr>
              <a:t>Toyota Camry Sedan: </a:t>
            </a:r>
            <a:r>
              <a:rPr lang="zh-CN" altLang="en-US" sz="2400" b="0" i="0" dirty="0">
                <a:solidFill>
                  <a:srgbClr val="060607"/>
                </a:solidFill>
                <a:effectLst/>
                <a:latin typeface="-apple-system"/>
              </a:rPr>
              <a:t>丰田凯美瑞轿车，特定品牌和车型的轿车。</a:t>
            </a:r>
            <a:endParaRPr lang="en-US" altLang="zh-CN" sz="2400" b="0" i="0" dirty="0">
              <a:solidFill>
                <a:srgbClr val="060607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r>
              <a:rPr lang="en-US" altLang="zh-CN" sz="2400" b="0" i="0" dirty="0">
                <a:solidFill>
                  <a:srgbClr val="060607"/>
                </a:solidFill>
                <a:effectLst/>
                <a:latin typeface="-apple-system"/>
              </a:rPr>
              <a:t>Group 2</a:t>
            </a:r>
          </a:p>
          <a:p>
            <a:pPr marL="457200" lvl="1" indent="0">
              <a:buNone/>
            </a:pPr>
            <a:r>
              <a:rPr lang="en-US" altLang="zh-CN" sz="2400" b="0" i="0" dirty="0">
                <a:solidFill>
                  <a:srgbClr val="060607"/>
                </a:solidFill>
                <a:effectLst/>
                <a:latin typeface="-apple-system"/>
              </a:rPr>
              <a:t>Food: </a:t>
            </a:r>
            <a:r>
              <a:rPr lang="zh-CN" altLang="en-US" sz="2400" b="0" i="0" dirty="0">
                <a:solidFill>
                  <a:srgbClr val="060607"/>
                </a:solidFill>
                <a:effectLst/>
                <a:latin typeface="-apple-system"/>
              </a:rPr>
              <a:t>食物</a:t>
            </a:r>
          </a:p>
          <a:p>
            <a:pPr marL="457200" lvl="1" indent="0">
              <a:buNone/>
            </a:pPr>
            <a:r>
              <a:rPr lang="en-US" altLang="zh-CN" sz="2400" b="0" i="0" dirty="0">
                <a:solidFill>
                  <a:srgbClr val="060607"/>
                </a:solidFill>
                <a:effectLst/>
                <a:latin typeface="-apple-system"/>
              </a:rPr>
              <a:t>Fruit: </a:t>
            </a:r>
            <a:r>
              <a:rPr lang="zh-CN" altLang="en-US" sz="2400" b="0" i="0" dirty="0">
                <a:solidFill>
                  <a:srgbClr val="060607"/>
                </a:solidFill>
                <a:effectLst/>
                <a:latin typeface="-apple-system"/>
              </a:rPr>
              <a:t>水果</a:t>
            </a:r>
          </a:p>
          <a:p>
            <a:pPr marL="457200" lvl="1" indent="0">
              <a:buNone/>
            </a:pPr>
            <a:r>
              <a:rPr lang="en-US" altLang="zh-CN" sz="2400" b="0" i="0" dirty="0">
                <a:solidFill>
                  <a:srgbClr val="060607"/>
                </a:solidFill>
                <a:effectLst/>
                <a:latin typeface="-apple-system"/>
              </a:rPr>
              <a:t>Apple: </a:t>
            </a:r>
            <a:r>
              <a:rPr lang="zh-CN" altLang="en-US" sz="2400" b="0" i="0" dirty="0">
                <a:solidFill>
                  <a:srgbClr val="060607"/>
                </a:solidFill>
                <a:effectLst/>
                <a:latin typeface="-apple-system"/>
              </a:rPr>
              <a:t>苹果</a:t>
            </a:r>
          </a:p>
          <a:p>
            <a:pPr marL="457200" lvl="1" indent="0">
              <a:buNone/>
            </a:pPr>
            <a:r>
              <a:rPr lang="en-US" altLang="zh-CN" sz="2400" b="0" i="0" dirty="0">
                <a:solidFill>
                  <a:srgbClr val="060607"/>
                </a:solidFill>
                <a:effectLst/>
                <a:latin typeface="-apple-system"/>
              </a:rPr>
              <a:t>Granny Smith Apple: </a:t>
            </a:r>
            <a:r>
              <a:rPr lang="zh-CN" altLang="en-US" sz="2400" b="0" i="0" dirty="0">
                <a:solidFill>
                  <a:srgbClr val="060607"/>
                </a:solidFill>
                <a:effectLst/>
                <a:latin typeface="-apple-system"/>
              </a:rPr>
              <a:t>格林史密斯苹果，特定品种的苹果。</a:t>
            </a:r>
            <a:endParaRPr lang="en-US" altLang="zh-CN" sz="2400" b="0" i="0" dirty="0">
              <a:solidFill>
                <a:srgbClr val="060607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r>
              <a:rPr lang="en-US" altLang="zh-CN" sz="2400" b="0" i="0" dirty="0">
                <a:solidFill>
                  <a:srgbClr val="060607"/>
                </a:solidFill>
                <a:effectLst/>
                <a:latin typeface="-apple-system"/>
              </a:rPr>
              <a:t>Group 3</a:t>
            </a:r>
          </a:p>
          <a:p>
            <a:pPr marL="457200" lvl="1" indent="0">
              <a:buNone/>
            </a:pPr>
            <a:r>
              <a:rPr lang="en-US" altLang="zh-CN" sz="2400" b="0" i="0" dirty="0">
                <a:solidFill>
                  <a:srgbClr val="060607"/>
                </a:solidFill>
                <a:effectLst/>
                <a:latin typeface="-apple-system"/>
              </a:rPr>
              <a:t>Building: </a:t>
            </a:r>
            <a:r>
              <a:rPr lang="zh-CN" altLang="en-US" sz="2400" b="0" i="0" dirty="0">
                <a:solidFill>
                  <a:srgbClr val="060607"/>
                </a:solidFill>
                <a:effectLst/>
                <a:latin typeface="-apple-system"/>
              </a:rPr>
              <a:t>建筑物</a:t>
            </a:r>
          </a:p>
          <a:p>
            <a:pPr marL="457200" lvl="1" indent="0">
              <a:buNone/>
            </a:pPr>
            <a:r>
              <a:rPr lang="en-US" altLang="zh-CN" sz="2400" b="0" i="0" dirty="0">
                <a:solidFill>
                  <a:srgbClr val="060607"/>
                </a:solidFill>
                <a:effectLst/>
                <a:latin typeface="-apple-system"/>
              </a:rPr>
              <a:t>Residence: </a:t>
            </a:r>
            <a:r>
              <a:rPr lang="zh-CN" altLang="en-US" sz="2400" b="0" i="0" dirty="0">
                <a:solidFill>
                  <a:srgbClr val="060607"/>
                </a:solidFill>
                <a:effectLst/>
                <a:latin typeface="-apple-system"/>
              </a:rPr>
              <a:t>住宅</a:t>
            </a:r>
          </a:p>
          <a:p>
            <a:pPr marL="457200" lvl="1" indent="0">
              <a:buNone/>
            </a:pPr>
            <a:r>
              <a:rPr lang="en-US" altLang="zh-CN" sz="2400" b="0" i="0" dirty="0">
                <a:solidFill>
                  <a:srgbClr val="060607"/>
                </a:solidFill>
                <a:effectLst/>
                <a:latin typeface="-apple-system"/>
              </a:rPr>
              <a:t>Apartment: </a:t>
            </a:r>
            <a:r>
              <a:rPr lang="zh-CN" altLang="en-US" sz="2400" b="0" i="0" dirty="0">
                <a:solidFill>
                  <a:srgbClr val="060607"/>
                </a:solidFill>
                <a:effectLst/>
                <a:latin typeface="-apple-system"/>
              </a:rPr>
              <a:t>公寓（一种住宅形式，通常位于多层建筑内）</a:t>
            </a:r>
          </a:p>
          <a:p>
            <a:pPr marL="457200" lvl="1" indent="0">
              <a:buNone/>
            </a:pPr>
            <a:r>
              <a:rPr lang="en-US" altLang="zh-CN" sz="2400" b="0" i="0" dirty="0">
                <a:solidFill>
                  <a:srgbClr val="060607"/>
                </a:solidFill>
                <a:effectLst/>
                <a:latin typeface="-apple-system"/>
              </a:rPr>
              <a:t>Penthouse Apartment: </a:t>
            </a:r>
            <a:r>
              <a:rPr lang="zh-CN" altLang="en-US" sz="2400" b="0" i="0" dirty="0">
                <a:solidFill>
                  <a:srgbClr val="060607"/>
                </a:solidFill>
                <a:effectLst/>
                <a:latin typeface="-apple-system"/>
              </a:rPr>
              <a:t>顶层公寓，特定类型的豪华公寓。</a:t>
            </a:r>
            <a:endParaRPr lang="en-US" altLang="zh-CN" sz="2400" b="0" i="0" dirty="0">
              <a:solidFill>
                <a:srgbClr val="060607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r>
              <a:rPr lang="en-US" altLang="zh-CN" sz="2400" b="0" i="0" dirty="0">
                <a:solidFill>
                  <a:srgbClr val="060607"/>
                </a:solidFill>
                <a:effectLst/>
                <a:latin typeface="-apple-system"/>
              </a:rPr>
              <a:t>Group 4</a:t>
            </a:r>
          </a:p>
          <a:p>
            <a:pPr marL="457200" lvl="1" indent="0">
              <a:buNone/>
            </a:pPr>
            <a:r>
              <a:rPr lang="en-US" altLang="zh-CN" sz="2400" b="0" i="0" dirty="0">
                <a:solidFill>
                  <a:srgbClr val="060607"/>
                </a:solidFill>
                <a:effectLst/>
                <a:latin typeface="-apple-system"/>
              </a:rPr>
              <a:t>Animal: </a:t>
            </a:r>
            <a:r>
              <a:rPr lang="zh-CN" altLang="en-US" sz="2400" b="0" i="0" dirty="0">
                <a:solidFill>
                  <a:srgbClr val="060607"/>
                </a:solidFill>
                <a:effectLst/>
                <a:latin typeface="-apple-system"/>
              </a:rPr>
              <a:t>动物</a:t>
            </a:r>
          </a:p>
          <a:p>
            <a:pPr marL="457200" lvl="1" indent="0">
              <a:buNone/>
            </a:pPr>
            <a:r>
              <a:rPr lang="en-US" altLang="zh-CN" sz="2400" b="0" i="0" dirty="0">
                <a:solidFill>
                  <a:srgbClr val="060607"/>
                </a:solidFill>
                <a:effectLst/>
                <a:latin typeface="-apple-system"/>
              </a:rPr>
              <a:t>Mammal: </a:t>
            </a:r>
            <a:r>
              <a:rPr lang="zh-CN" altLang="en-US" sz="2400" b="0" i="0" dirty="0">
                <a:solidFill>
                  <a:srgbClr val="060607"/>
                </a:solidFill>
                <a:effectLst/>
                <a:latin typeface="-apple-system"/>
              </a:rPr>
              <a:t>哺乳动物</a:t>
            </a:r>
          </a:p>
          <a:p>
            <a:pPr marL="457200" lvl="1" indent="0">
              <a:buNone/>
            </a:pPr>
            <a:r>
              <a:rPr lang="en-US" altLang="zh-CN" sz="2400" b="0" i="0" dirty="0">
                <a:solidFill>
                  <a:srgbClr val="060607"/>
                </a:solidFill>
                <a:effectLst/>
                <a:latin typeface="-apple-system"/>
              </a:rPr>
              <a:t>Dolphin: </a:t>
            </a:r>
            <a:r>
              <a:rPr lang="zh-CN" altLang="en-US" sz="2400" b="0" i="0" dirty="0">
                <a:solidFill>
                  <a:srgbClr val="060607"/>
                </a:solidFill>
                <a:effectLst/>
                <a:latin typeface="-apple-system"/>
              </a:rPr>
              <a:t>海豚</a:t>
            </a:r>
          </a:p>
          <a:p>
            <a:pPr marL="457200" lvl="1" indent="0">
              <a:buNone/>
            </a:pPr>
            <a:r>
              <a:rPr lang="en-US" altLang="zh-CN" sz="2400" b="0" i="0" dirty="0">
                <a:solidFill>
                  <a:srgbClr val="060607"/>
                </a:solidFill>
                <a:effectLst/>
                <a:latin typeface="-apple-system"/>
              </a:rPr>
              <a:t>Bottlenose Dolphin: </a:t>
            </a:r>
            <a:r>
              <a:rPr lang="zh-CN" altLang="en-US" sz="2400" b="0" i="0" dirty="0">
                <a:solidFill>
                  <a:srgbClr val="060607"/>
                </a:solidFill>
                <a:effectLst/>
                <a:latin typeface="-apple-system"/>
              </a:rPr>
              <a:t>瓶鼻海豚，特定种类的海豚。</a:t>
            </a:r>
          </a:p>
          <a:p>
            <a:pPr marL="457200" lvl="1" indent="0">
              <a:buNone/>
            </a:pPr>
            <a:endParaRPr lang="en-US" altLang="zh-CN" sz="2400" b="0" i="0" dirty="0">
              <a:solidFill>
                <a:srgbClr val="060607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r>
              <a:rPr lang="en-US" altLang="zh-CN" sz="2400" b="0" i="0" dirty="0">
                <a:solidFill>
                  <a:srgbClr val="060607"/>
                </a:solidFill>
                <a:effectLst/>
                <a:latin typeface="-apple-system"/>
              </a:rPr>
              <a:t>Group 5 </a:t>
            </a:r>
          </a:p>
          <a:p>
            <a:pPr marL="457200" lvl="1" indent="0">
              <a:buNone/>
            </a:pPr>
            <a:r>
              <a:rPr lang="en-US" altLang="zh-CN" sz="2400" b="0" i="0" dirty="0">
                <a:solidFill>
                  <a:srgbClr val="060607"/>
                </a:solidFill>
                <a:effectLst/>
                <a:latin typeface="-apple-system"/>
              </a:rPr>
              <a:t>Plant: </a:t>
            </a:r>
            <a:r>
              <a:rPr lang="zh-CN" altLang="en-US" sz="2400" b="0" i="0" dirty="0">
                <a:solidFill>
                  <a:srgbClr val="060607"/>
                </a:solidFill>
                <a:effectLst/>
                <a:latin typeface="-apple-system"/>
              </a:rPr>
              <a:t>植物</a:t>
            </a:r>
          </a:p>
          <a:p>
            <a:pPr marL="457200" lvl="1" indent="0">
              <a:buNone/>
            </a:pPr>
            <a:r>
              <a:rPr lang="en-US" altLang="zh-CN" sz="2400" b="0" i="0" dirty="0">
                <a:solidFill>
                  <a:srgbClr val="060607"/>
                </a:solidFill>
                <a:effectLst/>
                <a:latin typeface="-apple-system"/>
              </a:rPr>
              <a:t>Tree: </a:t>
            </a:r>
            <a:r>
              <a:rPr lang="zh-CN" altLang="en-US" sz="2400" b="0" i="0" dirty="0">
                <a:solidFill>
                  <a:srgbClr val="060607"/>
                </a:solidFill>
                <a:effectLst/>
                <a:latin typeface="-apple-system"/>
              </a:rPr>
              <a:t>树</a:t>
            </a:r>
          </a:p>
          <a:p>
            <a:pPr marL="457200" lvl="1" indent="0">
              <a:buNone/>
            </a:pPr>
            <a:r>
              <a:rPr lang="en-US" altLang="zh-CN" sz="2400" b="0" i="0" dirty="0">
                <a:solidFill>
                  <a:srgbClr val="060607"/>
                </a:solidFill>
                <a:effectLst/>
                <a:latin typeface="-apple-system"/>
              </a:rPr>
              <a:t>Oak: </a:t>
            </a:r>
            <a:r>
              <a:rPr lang="zh-CN" altLang="en-US" sz="2400" b="0" i="0" dirty="0">
                <a:solidFill>
                  <a:srgbClr val="060607"/>
                </a:solidFill>
                <a:effectLst/>
                <a:latin typeface="-apple-system"/>
              </a:rPr>
              <a:t>橡树（一种特定的树种）</a:t>
            </a:r>
          </a:p>
          <a:p>
            <a:pPr marL="457200" lvl="1" indent="0">
              <a:buNone/>
            </a:pPr>
            <a:r>
              <a:rPr lang="en-US" altLang="zh-CN" sz="2400" b="0" i="0" dirty="0">
                <a:solidFill>
                  <a:srgbClr val="060607"/>
                </a:solidFill>
                <a:effectLst/>
                <a:latin typeface="-apple-system"/>
              </a:rPr>
              <a:t>Quercus </a:t>
            </a:r>
            <a:r>
              <a:rPr lang="en-US" altLang="zh-CN" sz="2400" b="0" i="0" dirty="0" err="1">
                <a:solidFill>
                  <a:srgbClr val="060607"/>
                </a:solidFill>
                <a:effectLst/>
                <a:latin typeface="-apple-system"/>
              </a:rPr>
              <a:t>robur</a:t>
            </a:r>
            <a:r>
              <a:rPr lang="en-US" altLang="zh-CN" sz="2400" b="0" i="0" dirty="0">
                <a:solidFill>
                  <a:srgbClr val="060607"/>
                </a:solidFill>
                <a:effectLst/>
                <a:latin typeface="-apple-system"/>
              </a:rPr>
              <a:t>: </a:t>
            </a:r>
            <a:r>
              <a:rPr lang="zh-CN" altLang="en-US" sz="2400" b="0" i="0" dirty="0">
                <a:solidFill>
                  <a:srgbClr val="060607"/>
                </a:solidFill>
                <a:effectLst/>
                <a:latin typeface="-apple-system"/>
              </a:rPr>
              <a:t>英国栎，特定种类的橡树。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DB849D-8776-4E11-9E15-5B71A4AA2C7A}"/>
              </a:ext>
            </a:extLst>
          </p:cNvPr>
          <p:cNvSpPr txBox="1"/>
          <p:nvPr/>
        </p:nvSpPr>
        <p:spPr>
          <a:xfrm>
            <a:off x="8523890" y="4848761"/>
            <a:ext cx="34579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highlight>
                  <a:srgbClr val="FF00FF"/>
                </a:highlight>
              </a:rPr>
              <a:t>语言的精确度 </a:t>
            </a:r>
            <a:r>
              <a:rPr lang="en-US" altLang="zh-CN" sz="4000" b="1" dirty="0">
                <a:highlight>
                  <a:srgbClr val="FF00FF"/>
                </a:highlight>
              </a:rPr>
              <a:t>Accuracy</a:t>
            </a:r>
            <a:endParaRPr lang="zh-CN" altLang="en-US" sz="4000" b="1" dirty="0"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14210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D7A7B-9CCD-4002-80A4-5A48916C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08" y="5675001"/>
            <a:ext cx="8534400" cy="1507067"/>
          </a:xfrm>
        </p:spPr>
        <p:txBody>
          <a:bodyPr/>
          <a:lstStyle/>
          <a:p>
            <a:r>
              <a:rPr lang="zh-CN" altLang="en-US" dirty="0"/>
              <a:t>英文的修辞手法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B7774-F89D-4077-BAD7-2CFFF9B43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6253" y="349469"/>
            <a:ext cx="11781058" cy="5715000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zh-CN" altLang="en-US" sz="2600" b="0" i="0" dirty="0">
                <a:solidFill>
                  <a:srgbClr val="060607"/>
                </a:solidFill>
                <a:effectLst/>
                <a:latin typeface="-apple-system"/>
              </a:rPr>
              <a:t>英语中有许多修辞手法，每种都能以独特的方式增强语言的表现力。以下是一些常见的修辞手法及其例句：</a:t>
            </a:r>
          </a:p>
          <a:p>
            <a:pPr marL="0" indent="0">
              <a:buNone/>
            </a:pPr>
            <a:r>
              <a:rPr lang="zh-CN" altLang="en-US" sz="2600" b="1" i="0" dirty="0">
                <a:solidFill>
                  <a:srgbClr val="060607"/>
                </a:solidFill>
                <a:effectLst/>
                <a:latin typeface="-apple-system"/>
              </a:rPr>
              <a:t>明喻（</a:t>
            </a:r>
            <a:r>
              <a:rPr lang="en-US" altLang="zh-CN" sz="2600" b="1" i="0" dirty="0">
                <a:solidFill>
                  <a:srgbClr val="060607"/>
                </a:solidFill>
                <a:effectLst/>
                <a:latin typeface="-apple-system"/>
              </a:rPr>
              <a:t>Simile</a:t>
            </a:r>
            <a:r>
              <a:rPr lang="zh-CN" altLang="en-US" sz="2600" b="1" i="0" dirty="0">
                <a:solidFill>
                  <a:srgbClr val="060607"/>
                </a:solidFill>
                <a:effectLst/>
                <a:latin typeface="-apple-system"/>
              </a:rPr>
              <a:t>）</a:t>
            </a:r>
            <a:r>
              <a:rPr lang="zh-CN" altLang="en-US" sz="2600" b="0" i="0" dirty="0">
                <a:solidFill>
                  <a:srgbClr val="060607"/>
                </a:solidFill>
                <a:effectLst/>
                <a:latin typeface="-apple-system"/>
              </a:rPr>
              <a:t>：通过使用“</a:t>
            </a:r>
            <a:r>
              <a:rPr lang="en-US" altLang="zh-CN" sz="2600" b="0" i="0" dirty="0">
                <a:solidFill>
                  <a:srgbClr val="060607"/>
                </a:solidFill>
                <a:effectLst/>
                <a:latin typeface="-apple-system"/>
              </a:rPr>
              <a:t>like”</a:t>
            </a:r>
            <a:r>
              <a:rPr lang="zh-CN" altLang="en-US" sz="2600" b="0" i="0" dirty="0">
                <a:solidFill>
                  <a:srgbClr val="060607"/>
                </a:solidFill>
                <a:effectLst/>
                <a:latin typeface="-apple-system"/>
              </a:rPr>
              <a:t>或“</a:t>
            </a:r>
            <a:r>
              <a:rPr lang="en-US" altLang="zh-CN" sz="2600" b="0" i="0" dirty="0">
                <a:solidFill>
                  <a:srgbClr val="060607"/>
                </a:solidFill>
                <a:effectLst/>
                <a:latin typeface="-apple-system"/>
              </a:rPr>
              <a:t>as”</a:t>
            </a:r>
            <a:r>
              <a:rPr lang="zh-CN" altLang="en-US" sz="2600" b="0" i="0" dirty="0">
                <a:solidFill>
                  <a:srgbClr val="060607"/>
                </a:solidFill>
                <a:effectLst/>
                <a:latin typeface="-apple-system"/>
              </a:rPr>
              <a:t>来比较两个不同事物的相似之处。</a:t>
            </a:r>
          </a:p>
          <a:p>
            <a:pPr marL="457200" lvl="1" indent="0">
              <a:buNone/>
            </a:pPr>
            <a:r>
              <a:rPr lang="zh-CN" altLang="en-US" sz="2600" b="0" i="0" dirty="0">
                <a:solidFill>
                  <a:srgbClr val="060607"/>
                </a:solidFill>
                <a:effectLst/>
                <a:latin typeface="-apple-system"/>
              </a:rPr>
              <a:t>例句：</a:t>
            </a:r>
            <a:r>
              <a:rPr lang="en-US" altLang="zh-CN" sz="2600" b="0" i="0" dirty="0">
                <a:solidFill>
                  <a:srgbClr val="060607"/>
                </a:solidFill>
                <a:effectLst/>
                <a:latin typeface="-apple-system"/>
              </a:rPr>
              <a:t>Her smile was as warm as the spring sunshine.</a:t>
            </a:r>
          </a:p>
          <a:p>
            <a:pPr marL="0" indent="0">
              <a:buNone/>
            </a:pPr>
            <a:r>
              <a:rPr lang="zh-CN" altLang="en-US" sz="2600" b="1" i="0" dirty="0">
                <a:solidFill>
                  <a:srgbClr val="060607"/>
                </a:solidFill>
                <a:effectLst/>
                <a:latin typeface="-apple-system"/>
              </a:rPr>
              <a:t>隐喻（</a:t>
            </a:r>
            <a:r>
              <a:rPr lang="en-US" altLang="zh-CN" sz="2600" b="1" i="0" dirty="0">
                <a:solidFill>
                  <a:srgbClr val="060607"/>
                </a:solidFill>
                <a:effectLst/>
                <a:latin typeface="-apple-system"/>
              </a:rPr>
              <a:t>Metaphor</a:t>
            </a:r>
            <a:r>
              <a:rPr lang="zh-CN" altLang="en-US" sz="2600" b="1" i="0" dirty="0">
                <a:solidFill>
                  <a:srgbClr val="060607"/>
                </a:solidFill>
                <a:effectLst/>
                <a:latin typeface="-apple-system"/>
              </a:rPr>
              <a:t>）</a:t>
            </a:r>
            <a:r>
              <a:rPr lang="zh-CN" altLang="en-US" sz="2600" b="0" i="0" dirty="0">
                <a:solidFill>
                  <a:srgbClr val="060607"/>
                </a:solidFill>
                <a:effectLst/>
                <a:latin typeface="-apple-system"/>
              </a:rPr>
              <a:t>：直接将一个事物说成另一个事物，不需要使用“</a:t>
            </a:r>
            <a:r>
              <a:rPr lang="en-US" altLang="zh-CN" sz="2600" b="0" i="0" dirty="0">
                <a:solidFill>
                  <a:srgbClr val="060607"/>
                </a:solidFill>
                <a:effectLst/>
                <a:latin typeface="-apple-system"/>
              </a:rPr>
              <a:t>like”</a:t>
            </a:r>
            <a:r>
              <a:rPr lang="zh-CN" altLang="en-US" sz="2600" b="0" i="0" dirty="0">
                <a:solidFill>
                  <a:srgbClr val="060607"/>
                </a:solidFill>
                <a:effectLst/>
                <a:latin typeface="-apple-system"/>
              </a:rPr>
              <a:t>或“</a:t>
            </a:r>
            <a:r>
              <a:rPr lang="en-US" altLang="zh-CN" sz="2600" b="0" i="0" dirty="0">
                <a:solidFill>
                  <a:srgbClr val="060607"/>
                </a:solidFill>
                <a:effectLst/>
                <a:latin typeface="-apple-system"/>
              </a:rPr>
              <a:t>as”</a:t>
            </a:r>
            <a:r>
              <a:rPr lang="zh-CN" altLang="en-US" sz="2600" b="0" i="0" dirty="0">
                <a:solidFill>
                  <a:srgbClr val="060607"/>
                </a:solidFill>
                <a:effectLst/>
                <a:latin typeface="-apple-system"/>
              </a:rPr>
              <a:t>。</a:t>
            </a:r>
          </a:p>
          <a:p>
            <a:pPr marL="457200" lvl="1" indent="0">
              <a:buNone/>
            </a:pPr>
            <a:r>
              <a:rPr lang="zh-CN" altLang="en-US" sz="2600" b="0" i="0" dirty="0">
                <a:solidFill>
                  <a:srgbClr val="060607"/>
                </a:solidFill>
                <a:effectLst/>
                <a:latin typeface="-apple-system"/>
              </a:rPr>
              <a:t>例句：</a:t>
            </a:r>
            <a:r>
              <a:rPr lang="en-US" altLang="zh-CN" sz="2600" b="0" i="0" dirty="0">
                <a:solidFill>
                  <a:srgbClr val="060607"/>
                </a:solidFill>
                <a:effectLst/>
                <a:latin typeface="-apple-system"/>
              </a:rPr>
              <a:t>Time is a thief, stealing every moment we have.</a:t>
            </a:r>
          </a:p>
          <a:p>
            <a:pPr marL="0" indent="0">
              <a:buNone/>
            </a:pPr>
            <a:r>
              <a:rPr lang="zh-CN" altLang="en-US" sz="2600" b="1" i="0" dirty="0">
                <a:solidFill>
                  <a:srgbClr val="060607"/>
                </a:solidFill>
                <a:effectLst/>
                <a:latin typeface="-apple-system"/>
              </a:rPr>
              <a:t>拟人（</a:t>
            </a:r>
            <a:r>
              <a:rPr lang="en-US" altLang="zh-CN" sz="2600" b="1" i="0" dirty="0">
                <a:solidFill>
                  <a:srgbClr val="060607"/>
                </a:solidFill>
                <a:effectLst/>
                <a:latin typeface="-apple-system"/>
              </a:rPr>
              <a:t>Personification</a:t>
            </a:r>
            <a:r>
              <a:rPr lang="zh-CN" altLang="en-US" sz="2600" b="1" i="0" dirty="0">
                <a:solidFill>
                  <a:srgbClr val="060607"/>
                </a:solidFill>
                <a:effectLst/>
                <a:latin typeface="-apple-system"/>
              </a:rPr>
              <a:t>）</a:t>
            </a:r>
            <a:r>
              <a:rPr lang="zh-CN" altLang="en-US" sz="2600" b="0" i="0" dirty="0">
                <a:solidFill>
                  <a:srgbClr val="060607"/>
                </a:solidFill>
                <a:effectLst/>
                <a:latin typeface="-apple-system"/>
              </a:rPr>
              <a:t>：赋予无生命的事物以人的特征。</a:t>
            </a:r>
          </a:p>
          <a:p>
            <a:pPr marL="457200" lvl="1" indent="0">
              <a:buNone/>
            </a:pPr>
            <a:r>
              <a:rPr lang="zh-CN" altLang="en-US" sz="2600" b="0" i="0" dirty="0">
                <a:solidFill>
                  <a:srgbClr val="060607"/>
                </a:solidFill>
                <a:effectLst/>
                <a:latin typeface="-apple-system"/>
              </a:rPr>
              <a:t>例句：</a:t>
            </a:r>
            <a:r>
              <a:rPr lang="en-US" altLang="zh-CN" sz="2600" b="0" i="0" dirty="0">
                <a:solidFill>
                  <a:srgbClr val="060607"/>
                </a:solidFill>
                <a:effectLst/>
                <a:latin typeface="-apple-system"/>
              </a:rPr>
              <a:t>The wind whispered through the trees.</a:t>
            </a:r>
          </a:p>
          <a:p>
            <a:pPr marL="0" indent="0">
              <a:buNone/>
            </a:pPr>
            <a:r>
              <a:rPr lang="zh-CN" altLang="en-US" sz="2600" b="1" i="0" dirty="0">
                <a:solidFill>
                  <a:srgbClr val="060607"/>
                </a:solidFill>
                <a:effectLst/>
                <a:latin typeface="-apple-system"/>
              </a:rPr>
              <a:t>夸张（</a:t>
            </a:r>
            <a:r>
              <a:rPr lang="en-US" altLang="zh-CN" sz="2600" b="1" i="0" dirty="0">
                <a:solidFill>
                  <a:srgbClr val="060607"/>
                </a:solidFill>
                <a:effectLst/>
                <a:latin typeface="-apple-system"/>
              </a:rPr>
              <a:t>Hyperbole</a:t>
            </a:r>
            <a:r>
              <a:rPr lang="zh-CN" altLang="en-US" sz="2600" b="1" i="0" dirty="0">
                <a:solidFill>
                  <a:srgbClr val="060607"/>
                </a:solidFill>
                <a:effectLst/>
                <a:latin typeface="-apple-system"/>
              </a:rPr>
              <a:t>）</a:t>
            </a:r>
            <a:r>
              <a:rPr lang="zh-CN" altLang="en-US" sz="2600" b="0" i="0" dirty="0">
                <a:solidFill>
                  <a:srgbClr val="060607"/>
                </a:solidFill>
                <a:effectLst/>
                <a:latin typeface="-apple-system"/>
              </a:rPr>
              <a:t>：故意夸大事实，以产生强调效果。</a:t>
            </a:r>
          </a:p>
          <a:p>
            <a:pPr marL="457200" lvl="1" indent="0">
              <a:buNone/>
            </a:pPr>
            <a:r>
              <a:rPr lang="zh-CN" altLang="en-US" sz="2600" b="0" i="0" dirty="0">
                <a:solidFill>
                  <a:srgbClr val="060607"/>
                </a:solidFill>
                <a:effectLst/>
                <a:latin typeface="-apple-system"/>
              </a:rPr>
              <a:t>例句：</a:t>
            </a:r>
            <a:r>
              <a:rPr lang="en-US" altLang="zh-CN" sz="2600" b="0" i="0" dirty="0">
                <a:solidFill>
                  <a:srgbClr val="060607"/>
                </a:solidFill>
                <a:effectLst/>
                <a:latin typeface="-apple-system"/>
              </a:rPr>
              <a:t>I'm so hungry I could eat a horse.</a:t>
            </a:r>
          </a:p>
          <a:p>
            <a:pPr marL="0" indent="0">
              <a:buNone/>
            </a:pPr>
            <a:r>
              <a:rPr lang="zh-CN" altLang="en-US" sz="2600" b="1" i="0" dirty="0">
                <a:solidFill>
                  <a:srgbClr val="060607"/>
                </a:solidFill>
                <a:effectLst/>
                <a:latin typeface="-apple-system"/>
              </a:rPr>
              <a:t>对比（</a:t>
            </a:r>
            <a:r>
              <a:rPr lang="en-US" altLang="zh-CN" sz="2600" b="1" i="0" dirty="0">
                <a:solidFill>
                  <a:srgbClr val="060607"/>
                </a:solidFill>
                <a:effectLst/>
                <a:latin typeface="-apple-system"/>
              </a:rPr>
              <a:t>Antithesis</a:t>
            </a:r>
            <a:r>
              <a:rPr lang="zh-CN" altLang="en-US" sz="2600" b="1" i="0" dirty="0">
                <a:solidFill>
                  <a:srgbClr val="060607"/>
                </a:solidFill>
                <a:effectLst/>
                <a:latin typeface="-apple-system"/>
              </a:rPr>
              <a:t>）</a:t>
            </a:r>
            <a:r>
              <a:rPr lang="zh-CN" altLang="en-US" sz="2600" b="0" i="0" dirty="0">
                <a:solidFill>
                  <a:srgbClr val="060607"/>
                </a:solidFill>
                <a:effectLst/>
                <a:latin typeface="-apple-system"/>
              </a:rPr>
              <a:t>：将两个相对或相反的概念并列在一起，以突出它们的差异。</a:t>
            </a:r>
          </a:p>
          <a:p>
            <a:pPr marL="457200" lvl="1" indent="0">
              <a:buNone/>
            </a:pPr>
            <a:r>
              <a:rPr lang="zh-CN" altLang="en-US" sz="2600" b="0" i="0" dirty="0">
                <a:solidFill>
                  <a:srgbClr val="060607"/>
                </a:solidFill>
                <a:effectLst/>
                <a:latin typeface="-apple-system"/>
              </a:rPr>
              <a:t>例句：</a:t>
            </a:r>
            <a:r>
              <a:rPr lang="en-US" altLang="zh-CN" sz="2600" b="0" i="0" dirty="0">
                <a:solidFill>
                  <a:srgbClr val="060607"/>
                </a:solidFill>
                <a:effectLst/>
                <a:latin typeface="-apple-system"/>
              </a:rPr>
              <a:t>To be or not to be, that is the question.</a:t>
            </a:r>
          </a:p>
          <a:p>
            <a:pPr marL="0" indent="0">
              <a:buNone/>
            </a:pPr>
            <a:r>
              <a:rPr lang="zh-CN" altLang="en-US" sz="2600" b="1" i="0" dirty="0">
                <a:solidFill>
                  <a:srgbClr val="060607"/>
                </a:solidFill>
                <a:effectLst/>
                <a:latin typeface="-apple-system"/>
              </a:rPr>
              <a:t>排比（</a:t>
            </a:r>
            <a:r>
              <a:rPr lang="en-US" altLang="zh-CN" sz="2600" b="1" i="0" dirty="0">
                <a:solidFill>
                  <a:srgbClr val="060607"/>
                </a:solidFill>
                <a:effectLst/>
                <a:latin typeface="-apple-system"/>
              </a:rPr>
              <a:t>Parallelism</a:t>
            </a:r>
            <a:r>
              <a:rPr lang="zh-CN" altLang="en-US" sz="2600" b="1" i="0" dirty="0">
                <a:solidFill>
                  <a:srgbClr val="060607"/>
                </a:solidFill>
                <a:effectLst/>
                <a:latin typeface="-apple-system"/>
              </a:rPr>
              <a:t>）</a:t>
            </a:r>
            <a:r>
              <a:rPr lang="zh-CN" altLang="en-US" sz="2600" b="0" i="0" dirty="0">
                <a:solidFill>
                  <a:srgbClr val="060607"/>
                </a:solidFill>
                <a:effectLst/>
                <a:latin typeface="-apple-system"/>
              </a:rPr>
              <a:t>：在句子中使用相似的结构来表达相似的想法。</a:t>
            </a:r>
          </a:p>
          <a:p>
            <a:pPr marL="457200" lvl="1" indent="0">
              <a:buNone/>
            </a:pPr>
            <a:r>
              <a:rPr lang="zh-CN" altLang="en-US" sz="2600" b="0" i="0" dirty="0">
                <a:solidFill>
                  <a:srgbClr val="060607"/>
                </a:solidFill>
                <a:effectLst/>
                <a:latin typeface="-apple-system"/>
              </a:rPr>
              <a:t>例句：</a:t>
            </a:r>
            <a:r>
              <a:rPr lang="en-US" altLang="zh-CN" sz="2600" b="0" i="0" dirty="0">
                <a:solidFill>
                  <a:srgbClr val="060607"/>
                </a:solidFill>
                <a:effectLst/>
                <a:latin typeface="-apple-system"/>
              </a:rPr>
              <a:t>We shall fight on the beaches, we shall fight on the landing grounds, we shall fight in the fields and in the streets.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776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D8E1BC-8AE0-4F30-957A-ADEFADA50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6841" y="126124"/>
            <a:ext cx="11761076" cy="663202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sz="2600" b="1" i="0" dirty="0">
                <a:solidFill>
                  <a:srgbClr val="060607"/>
                </a:solidFill>
                <a:effectLst/>
                <a:latin typeface="-apple-system"/>
              </a:rPr>
              <a:t>讽刺（</a:t>
            </a:r>
            <a:r>
              <a:rPr lang="en-US" altLang="zh-CN" sz="2600" b="1" i="0" dirty="0">
                <a:solidFill>
                  <a:srgbClr val="060607"/>
                </a:solidFill>
                <a:effectLst/>
                <a:latin typeface="-apple-system"/>
              </a:rPr>
              <a:t>Irony</a:t>
            </a:r>
            <a:r>
              <a:rPr lang="zh-CN" altLang="en-US" sz="2600" b="1" i="0" dirty="0">
                <a:solidFill>
                  <a:srgbClr val="060607"/>
                </a:solidFill>
                <a:effectLst/>
                <a:latin typeface="-apple-system"/>
              </a:rPr>
              <a:t>）</a:t>
            </a:r>
            <a:r>
              <a:rPr lang="zh-CN" altLang="en-US" sz="2600" b="0" i="0" dirty="0">
                <a:solidFill>
                  <a:srgbClr val="060607"/>
                </a:solidFill>
                <a:effectLst/>
                <a:latin typeface="-apple-system"/>
              </a:rPr>
              <a:t>：表达与字面意思相反的意思，通常带有幽默或批评的意味。</a:t>
            </a:r>
          </a:p>
          <a:p>
            <a:pPr marL="457200" lvl="1" indent="0">
              <a:buNone/>
            </a:pPr>
            <a:r>
              <a:rPr lang="zh-CN" altLang="en-US" sz="2600" b="0" i="0" dirty="0">
                <a:solidFill>
                  <a:srgbClr val="060607"/>
                </a:solidFill>
                <a:effectLst/>
                <a:latin typeface="-apple-system"/>
              </a:rPr>
              <a:t>例句：</a:t>
            </a:r>
            <a:r>
              <a:rPr lang="en-US" altLang="zh-CN" sz="2600" b="0" i="0" dirty="0">
                <a:solidFill>
                  <a:srgbClr val="060607"/>
                </a:solidFill>
                <a:effectLst/>
                <a:latin typeface="-apple-system"/>
              </a:rPr>
              <a:t>It's a fine day to catch a cold.</a:t>
            </a:r>
          </a:p>
          <a:p>
            <a:pPr marL="0" indent="0">
              <a:buNone/>
            </a:pPr>
            <a:r>
              <a:rPr lang="zh-CN" altLang="en-US" sz="2600" b="1" i="0" dirty="0">
                <a:solidFill>
                  <a:srgbClr val="060607"/>
                </a:solidFill>
                <a:effectLst/>
                <a:latin typeface="-apple-system"/>
              </a:rPr>
              <a:t>双关（</a:t>
            </a:r>
            <a:r>
              <a:rPr lang="en-US" altLang="zh-CN" sz="2600" b="1" i="0" dirty="0">
                <a:solidFill>
                  <a:srgbClr val="060607"/>
                </a:solidFill>
                <a:effectLst/>
                <a:latin typeface="-apple-system"/>
              </a:rPr>
              <a:t>Pun</a:t>
            </a:r>
            <a:r>
              <a:rPr lang="zh-CN" altLang="en-US" sz="2600" b="1" i="0" dirty="0">
                <a:solidFill>
                  <a:srgbClr val="060607"/>
                </a:solidFill>
                <a:effectLst/>
                <a:latin typeface="-apple-system"/>
              </a:rPr>
              <a:t>）</a:t>
            </a:r>
            <a:r>
              <a:rPr lang="zh-CN" altLang="en-US" sz="2600" b="0" i="0" dirty="0">
                <a:solidFill>
                  <a:srgbClr val="060607"/>
                </a:solidFill>
                <a:effectLst/>
                <a:latin typeface="-apple-system"/>
              </a:rPr>
              <a:t>：利用单词的多义性或发音相似性来产生幽默效果。</a:t>
            </a:r>
          </a:p>
          <a:p>
            <a:pPr marL="457200" lvl="1" indent="0">
              <a:buNone/>
            </a:pPr>
            <a:r>
              <a:rPr lang="zh-CN" altLang="en-US" sz="2600" b="0" i="0" dirty="0">
                <a:solidFill>
                  <a:srgbClr val="060607"/>
                </a:solidFill>
                <a:effectLst/>
                <a:latin typeface="-apple-system"/>
              </a:rPr>
              <a:t>例句：</a:t>
            </a:r>
            <a:r>
              <a:rPr lang="en-US" altLang="zh-CN" sz="2600" b="0" i="0" dirty="0">
                <a:solidFill>
                  <a:srgbClr val="060607"/>
                </a:solidFill>
                <a:effectLst/>
                <a:latin typeface="-apple-system"/>
              </a:rPr>
              <a:t>I'm not a photographer, but I can picture us together.</a:t>
            </a:r>
          </a:p>
          <a:p>
            <a:pPr marL="0" indent="0">
              <a:buNone/>
            </a:pPr>
            <a:r>
              <a:rPr lang="zh-CN" altLang="en-US" sz="2600" b="1" i="0" dirty="0">
                <a:solidFill>
                  <a:srgbClr val="060607"/>
                </a:solidFill>
                <a:effectLst/>
                <a:latin typeface="-apple-system"/>
              </a:rPr>
              <a:t>设问（</a:t>
            </a:r>
            <a:r>
              <a:rPr lang="en-US" altLang="zh-CN" sz="2600" b="1" i="0" dirty="0">
                <a:solidFill>
                  <a:srgbClr val="060607"/>
                </a:solidFill>
                <a:effectLst/>
                <a:latin typeface="-apple-system"/>
              </a:rPr>
              <a:t>Rhetorical Question</a:t>
            </a:r>
            <a:r>
              <a:rPr lang="zh-CN" altLang="en-US" sz="2600" b="1" i="0" dirty="0">
                <a:solidFill>
                  <a:srgbClr val="060607"/>
                </a:solidFill>
                <a:effectLst/>
                <a:latin typeface="-apple-system"/>
              </a:rPr>
              <a:t>）</a:t>
            </a:r>
            <a:r>
              <a:rPr lang="zh-CN" altLang="en-US" sz="2600" b="0" i="0" dirty="0">
                <a:solidFill>
                  <a:srgbClr val="060607"/>
                </a:solidFill>
                <a:effectLst/>
                <a:latin typeface="-apple-system"/>
              </a:rPr>
              <a:t>：提出一个不需要回答的问题，以引起听众的思考。</a:t>
            </a:r>
          </a:p>
          <a:p>
            <a:pPr marL="457200" lvl="1" indent="0">
              <a:buNone/>
            </a:pPr>
            <a:r>
              <a:rPr lang="zh-CN" altLang="en-US" sz="2600" b="0" i="0" dirty="0">
                <a:solidFill>
                  <a:srgbClr val="060607"/>
                </a:solidFill>
                <a:effectLst/>
                <a:latin typeface="-apple-system"/>
              </a:rPr>
              <a:t>例句：</a:t>
            </a:r>
            <a:r>
              <a:rPr lang="en-US" altLang="zh-CN" sz="2600" b="0" i="0" dirty="0">
                <a:solidFill>
                  <a:srgbClr val="060607"/>
                </a:solidFill>
                <a:effectLst/>
                <a:latin typeface="-apple-system"/>
              </a:rPr>
              <a:t>Who could have imagined such a turn of events?</a:t>
            </a:r>
          </a:p>
          <a:p>
            <a:pPr marL="0" indent="0">
              <a:buNone/>
            </a:pPr>
            <a:r>
              <a:rPr lang="zh-CN" altLang="en-US" sz="2600" b="1" i="0" dirty="0">
                <a:solidFill>
                  <a:srgbClr val="060607"/>
                </a:solidFill>
                <a:effectLst/>
                <a:latin typeface="-apple-system"/>
              </a:rPr>
              <a:t>渐进（</a:t>
            </a:r>
            <a:r>
              <a:rPr lang="en-US" altLang="zh-CN" sz="2600" b="1" i="0" dirty="0">
                <a:solidFill>
                  <a:srgbClr val="060607"/>
                </a:solidFill>
                <a:effectLst/>
                <a:latin typeface="-apple-system"/>
              </a:rPr>
              <a:t>Climax</a:t>
            </a:r>
            <a:r>
              <a:rPr lang="zh-CN" altLang="en-US" sz="2600" b="1" i="0" dirty="0">
                <a:solidFill>
                  <a:srgbClr val="060607"/>
                </a:solidFill>
                <a:effectLst/>
                <a:latin typeface="-apple-system"/>
              </a:rPr>
              <a:t>）</a:t>
            </a:r>
            <a:r>
              <a:rPr lang="zh-CN" altLang="en-US" sz="2600" b="0" i="0" dirty="0">
                <a:solidFill>
                  <a:srgbClr val="060607"/>
                </a:solidFill>
                <a:effectLst/>
                <a:latin typeface="-apple-system"/>
              </a:rPr>
              <a:t>：通过逐步增加句子的强度或重要性来构建紧张感。</a:t>
            </a:r>
          </a:p>
          <a:p>
            <a:pPr marL="457200" lvl="1" indent="0">
              <a:buNone/>
            </a:pPr>
            <a:r>
              <a:rPr lang="zh-CN" altLang="en-US" sz="2600" b="0" i="0" dirty="0">
                <a:solidFill>
                  <a:srgbClr val="060607"/>
                </a:solidFill>
                <a:effectLst/>
                <a:latin typeface="-apple-system"/>
              </a:rPr>
              <a:t>例句：</a:t>
            </a:r>
            <a:r>
              <a:rPr lang="en-US" altLang="zh-CN" sz="2600" b="0" i="0" dirty="0">
                <a:solidFill>
                  <a:srgbClr val="060607"/>
                </a:solidFill>
                <a:effectLst/>
                <a:latin typeface="-apple-system"/>
              </a:rPr>
              <a:t>First we set out to find the truth, then to expose it, and finally to act upon it.</a:t>
            </a:r>
          </a:p>
          <a:p>
            <a:pPr marL="0" indent="0">
              <a:buNone/>
            </a:pPr>
            <a:r>
              <a:rPr lang="zh-CN" altLang="en-US" sz="2600" b="1" i="0" dirty="0">
                <a:solidFill>
                  <a:srgbClr val="060607"/>
                </a:solidFill>
                <a:effectLst/>
                <a:latin typeface="-apple-system"/>
              </a:rPr>
              <a:t>渐降（</a:t>
            </a:r>
            <a:r>
              <a:rPr lang="en-US" altLang="zh-CN" sz="2600" b="1" i="0" dirty="0">
                <a:solidFill>
                  <a:srgbClr val="060607"/>
                </a:solidFill>
                <a:effectLst/>
                <a:latin typeface="-apple-system"/>
              </a:rPr>
              <a:t>Anticlimax</a:t>
            </a:r>
            <a:r>
              <a:rPr lang="zh-CN" altLang="en-US" sz="2600" b="1" i="0" dirty="0">
                <a:solidFill>
                  <a:srgbClr val="060607"/>
                </a:solidFill>
                <a:effectLst/>
                <a:latin typeface="-apple-system"/>
              </a:rPr>
              <a:t>）</a:t>
            </a:r>
            <a:r>
              <a:rPr lang="zh-CN" altLang="en-US" sz="2600" b="0" i="0" dirty="0">
                <a:solidFill>
                  <a:srgbClr val="060607"/>
                </a:solidFill>
                <a:effectLst/>
                <a:latin typeface="-apple-system"/>
              </a:rPr>
              <a:t>：与渐进相反，通过降低句子的强度来产生反高潮效果。</a:t>
            </a:r>
          </a:p>
          <a:p>
            <a:pPr marL="457200" lvl="1" indent="0">
              <a:buNone/>
            </a:pPr>
            <a:r>
              <a:rPr lang="zh-CN" altLang="en-US" sz="2600" b="0" i="0" dirty="0">
                <a:solidFill>
                  <a:srgbClr val="060607"/>
                </a:solidFill>
                <a:effectLst/>
                <a:latin typeface="-apple-system"/>
              </a:rPr>
              <a:t>例句：</a:t>
            </a:r>
            <a:r>
              <a:rPr lang="en-US" altLang="zh-CN" sz="2600" b="0" i="0" dirty="0">
                <a:solidFill>
                  <a:srgbClr val="060607"/>
                </a:solidFill>
                <a:effectLst/>
                <a:latin typeface="-apple-system"/>
              </a:rPr>
              <a:t>I fought my way through the jungle, battled wild beasts, and then tripped on a banana peel.</a:t>
            </a:r>
          </a:p>
          <a:p>
            <a:pPr marL="0" indent="0">
              <a:buNone/>
            </a:pPr>
            <a:r>
              <a:rPr lang="zh-CN" altLang="en-US" sz="2600" b="1" i="0" dirty="0">
                <a:solidFill>
                  <a:srgbClr val="060607"/>
                </a:solidFill>
                <a:effectLst/>
                <a:latin typeface="-apple-system"/>
              </a:rPr>
              <a:t>倒装（</a:t>
            </a:r>
            <a:r>
              <a:rPr lang="en-US" altLang="zh-CN" sz="2600" b="1" i="0" dirty="0">
                <a:solidFill>
                  <a:srgbClr val="060607"/>
                </a:solidFill>
                <a:effectLst/>
                <a:latin typeface="-apple-system"/>
              </a:rPr>
              <a:t>Inversion</a:t>
            </a:r>
            <a:r>
              <a:rPr lang="zh-CN" altLang="en-US" sz="2600" b="1" i="0" dirty="0">
                <a:solidFill>
                  <a:srgbClr val="060607"/>
                </a:solidFill>
                <a:effectLst/>
                <a:latin typeface="-apple-system"/>
              </a:rPr>
              <a:t>）</a:t>
            </a:r>
            <a:r>
              <a:rPr lang="zh-CN" altLang="en-US" sz="2600" b="0" i="0" dirty="0">
                <a:solidFill>
                  <a:srgbClr val="060607"/>
                </a:solidFill>
                <a:effectLst/>
                <a:latin typeface="-apple-system"/>
              </a:rPr>
              <a:t>：颠倒句子的正常语序，以产生强调或文学效果。</a:t>
            </a:r>
          </a:p>
          <a:p>
            <a:pPr marL="457200" lvl="1" indent="0">
              <a:buNone/>
            </a:pPr>
            <a:r>
              <a:rPr lang="zh-CN" altLang="en-US" sz="2600" b="0" i="0" dirty="0">
                <a:solidFill>
                  <a:srgbClr val="060607"/>
                </a:solidFill>
                <a:effectLst/>
                <a:latin typeface="-apple-system"/>
              </a:rPr>
              <a:t>例句：</a:t>
            </a:r>
            <a:r>
              <a:rPr lang="en-US" altLang="zh-CN" sz="2600" b="0" i="0" dirty="0">
                <a:solidFill>
                  <a:srgbClr val="060607"/>
                </a:solidFill>
                <a:effectLst/>
                <a:latin typeface="-apple-system"/>
              </a:rPr>
              <a:t>Not a sound was heard; all was silent.</a:t>
            </a:r>
          </a:p>
          <a:p>
            <a:pPr marL="0" indent="0">
              <a:buNone/>
            </a:pPr>
            <a:r>
              <a:rPr lang="zh-CN" altLang="en-US" sz="2600" b="1" i="0" dirty="0">
                <a:solidFill>
                  <a:srgbClr val="060607"/>
                </a:solidFill>
                <a:effectLst/>
                <a:latin typeface="-apple-system"/>
              </a:rPr>
              <a:t>重复（</a:t>
            </a:r>
            <a:r>
              <a:rPr lang="en-US" altLang="zh-CN" sz="2600" b="1" i="0" dirty="0">
                <a:solidFill>
                  <a:srgbClr val="060607"/>
                </a:solidFill>
                <a:effectLst/>
                <a:latin typeface="-apple-system"/>
              </a:rPr>
              <a:t>Repetition</a:t>
            </a:r>
            <a:r>
              <a:rPr lang="zh-CN" altLang="en-US" sz="2600" b="1" i="0" dirty="0">
                <a:solidFill>
                  <a:srgbClr val="060607"/>
                </a:solidFill>
                <a:effectLst/>
                <a:latin typeface="-apple-system"/>
              </a:rPr>
              <a:t>）</a:t>
            </a:r>
            <a:r>
              <a:rPr lang="zh-CN" altLang="en-US" sz="2600" b="0" i="0" dirty="0">
                <a:solidFill>
                  <a:srgbClr val="060607"/>
                </a:solidFill>
                <a:effectLst/>
                <a:latin typeface="-apple-system"/>
              </a:rPr>
              <a:t>：重复单词或短语，以增强语言的节奏和强调。</a:t>
            </a:r>
          </a:p>
          <a:p>
            <a:pPr marL="457200" lvl="1" indent="0">
              <a:buNone/>
            </a:pPr>
            <a:r>
              <a:rPr lang="zh-CN" altLang="en-US" sz="2600" b="0" i="0" dirty="0">
                <a:solidFill>
                  <a:srgbClr val="060607"/>
                </a:solidFill>
                <a:effectLst/>
                <a:latin typeface="-apple-system"/>
              </a:rPr>
              <a:t>例句：</a:t>
            </a:r>
            <a:r>
              <a:rPr lang="en-US" altLang="zh-CN" sz="2600" b="0" i="0" dirty="0">
                <a:solidFill>
                  <a:srgbClr val="060607"/>
                </a:solidFill>
                <a:effectLst/>
                <a:latin typeface="-apple-system"/>
              </a:rPr>
              <a:t>Freedom! Freedom! I can't be held down!</a:t>
            </a:r>
          </a:p>
          <a:p>
            <a:pPr marL="0" indent="0">
              <a:buNone/>
            </a:pPr>
            <a:r>
              <a:rPr lang="zh-CN" altLang="en-US" sz="2600" b="1" i="0" dirty="0">
                <a:solidFill>
                  <a:srgbClr val="060607"/>
                </a:solidFill>
                <a:effectLst/>
                <a:latin typeface="-apple-system"/>
              </a:rPr>
              <a:t>提喻（</a:t>
            </a:r>
            <a:r>
              <a:rPr lang="en-US" altLang="zh-CN" sz="2600" b="1" i="0" dirty="0">
                <a:solidFill>
                  <a:srgbClr val="060607"/>
                </a:solidFill>
                <a:effectLst/>
                <a:latin typeface="-apple-system"/>
              </a:rPr>
              <a:t>Synecdoche</a:t>
            </a:r>
            <a:r>
              <a:rPr lang="zh-CN" altLang="en-US" sz="2600" b="1" i="0" dirty="0">
                <a:solidFill>
                  <a:srgbClr val="060607"/>
                </a:solidFill>
                <a:effectLst/>
                <a:latin typeface="-apple-system"/>
              </a:rPr>
              <a:t>）</a:t>
            </a:r>
            <a:r>
              <a:rPr lang="zh-CN" altLang="en-US" sz="2600" b="0" i="0" dirty="0">
                <a:solidFill>
                  <a:srgbClr val="060607"/>
                </a:solidFill>
                <a:effectLst/>
                <a:latin typeface="-apple-system"/>
              </a:rPr>
              <a:t>：用部分代表整体或用整体代表部分。</a:t>
            </a:r>
          </a:p>
          <a:p>
            <a:pPr marL="457200" lvl="1" indent="0">
              <a:buNone/>
            </a:pPr>
            <a:r>
              <a:rPr lang="zh-CN" altLang="en-US" sz="2600" b="0" i="0" dirty="0">
                <a:solidFill>
                  <a:srgbClr val="060607"/>
                </a:solidFill>
                <a:effectLst/>
                <a:latin typeface="-apple-system"/>
              </a:rPr>
              <a:t>例句：</a:t>
            </a:r>
            <a:r>
              <a:rPr lang="en-US" altLang="zh-CN" sz="2600" b="0" i="0" dirty="0">
                <a:solidFill>
                  <a:srgbClr val="060607"/>
                </a:solidFill>
                <a:effectLst/>
                <a:latin typeface="-apple-system"/>
              </a:rPr>
              <a:t>The White House is considering new policies. (</a:t>
            </a:r>
            <a:r>
              <a:rPr lang="zh-CN" altLang="en-US" sz="2600" b="0" i="0" dirty="0">
                <a:solidFill>
                  <a:srgbClr val="060607"/>
                </a:solidFill>
                <a:effectLst/>
                <a:latin typeface="-apple-system"/>
              </a:rPr>
              <a:t>在这里，“</a:t>
            </a:r>
            <a:r>
              <a:rPr lang="en-US" altLang="zh-CN" sz="2600" b="0" i="0" dirty="0">
                <a:solidFill>
                  <a:srgbClr val="060607"/>
                </a:solidFill>
                <a:effectLst/>
                <a:latin typeface="-apple-system"/>
              </a:rPr>
              <a:t>White House”</a:t>
            </a:r>
            <a:r>
              <a:rPr lang="zh-CN" altLang="en-US" sz="2600" b="0" i="0" dirty="0">
                <a:solidFill>
                  <a:srgbClr val="060607"/>
                </a:solidFill>
                <a:effectLst/>
                <a:latin typeface="-apple-system"/>
              </a:rPr>
              <a:t>代表美国政府</a:t>
            </a:r>
            <a:r>
              <a:rPr lang="en-US" altLang="zh-CN" sz="2600" b="0" i="0" dirty="0">
                <a:solidFill>
                  <a:srgbClr val="060607"/>
                </a:solidFill>
                <a:effectLst/>
                <a:latin typeface="-apple-system"/>
              </a:rPr>
              <a:t>)</a:t>
            </a:r>
          </a:p>
          <a:p>
            <a:pPr marL="0" indent="0">
              <a:buNone/>
            </a:pPr>
            <a:r>
              <a:rPr lang="zh-CN" altLang="en-US" sz="2600" b="1" i="0" dirty="0">
                <a:solidFill>
                  <a:srgbClr val="060607"/>
                </a:solidFill>
                <a:effectLst/>
                <a:latin typeface="-apple-system"/>
              </a:rPr>
              <a:t>悖论（</a:t>
            </a:r>
            <a:r>
              <a:rPr lang="en-US" altLang="zh-CN" sz="2600" b="1" i="0" dirty="0">
                <a:solidFill>
                  <a:srgbClr val="060607"/>
                </a:solidFill>
                <a:effectLst/>
                <a:latin typeface="-apple-system"/>
              </a:rPr>
              <a:t>Paradox</a:t>
            </a:r>
            <a:r>
              <a:rPr lang="zh-CN" altLang="en-US" sz="2600" b="1" i="0" dirty="0">
                <a:solidFill>
                  <a:srgbClr val="060607"/>
                </a:solidFill>
                <a:effectLst/>
                <a:latin typeface="-apple-system"/>
              </a:rPr>
              <a:t>）</a:t>
            </a:r>
            <a:r>
              <a:rPr lang="zh-CN" altLang="en-US" sz="2600" b="0" i="0" dirty="0">
                <a:solidFill>
                  <a:srgbClr val="060607"/>
                </a:solidFill>
                <a:effectLst/>
                <a:latin typeface="-apple-system"/>
              </a:rPr>
              <a:t>：看似矛盾却可能真实或有意义的陈述。</a:t>
            </a:r>
          </a:p>
          <a:p>
            <a:pPr marL="457200" lvl="1" indent="0">
              <a:buNone/>
            </a:pPr>
            <a:r>
              <a:rPr lang="zh-CN" altLang="en-US" sz="2600" b="0" i="0" dirty="0">
                <a:solidFill>
                  <a:srgbClr val="060607"/>
                </a:solidFill>
                <a:effectLst/>
                <a:latin typeface="-apple-system"/>
              </a:rPr>
              <a:t>例句：</a:t>
            </a:r>
            <a:r>
              <a:rPr lang="en-US" altLang="zh-CN" sz="2600" b="0" i="0" dirty="0">
                <a:solidFill>
                  <a:srgbClr val="060607"/>
                </a:solidFill>
                <a:effectLst/>
                <a:latin typeface="-apple-system"/>
              </a:rPr>
              <a:t>Less is more.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E5E248-3904-4F34-966F-F2E260F868B2}"/>
              </a:ext>
            </a:extLst>
          </p:cNvPr>
          <p:cNvSpPr txBox="1"/>
          <p:nvPr/>
        </p:nvSpPr>
        <p:spPr>
          <a:xfrm>
            <a:off x="8904890" y="6020958"/>
            <a:ext cx="6111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英文的修辞手法</a:t>
            </a:r>
          </a:p>
        </p:txBody>
      </p:sp>
    </p:spTree>
    <p:extLst>
      <p:ext uri="{BB962C8B-B14F-4D97-AF65-F5344CB8AC3E}">
        <p14:creationId xmlns:p14="http://schemas.microsoft.com/office/powerpoint/2010/main" val="3931779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41A02-420B-406E-9947-17AA81442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854CCC58-86D9-4EF5-95E3-C2AD7DB90C3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43741053"/>
              </p:ext>
            </p:extLst>
          </p:nvPr>
        </p:nvGraphicFramePr>
        <p:xfrm>
          <a:off x="684212" y="67543"/>
          <a:ext cx="4937124" cy="4819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160">
                  <a:extLst>
                    <a:ext uri="{9D8B030D-6E8A-4147-A177-3AD203B41FA5}">
                      <a16:colId xmlns:a16="http://schemas.microsoft.com/office/drawing/2014/main" val="1838794020"/>
                    </a:ext>
                  </a:extLst>
                </a:gridCol>
                <a:gridCol w="3718964">
                  <a:extLst>
                    <a:ext uri="{9D8B030D-6E8A-4147-A177-3AD203B41FA5}">
                      <a16:colId xmlns:a16="http://schemas.microsoft.com/office/drawing/2014/main" val="1932814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effectLst/>
                        </a:rPr>
                        <a:t>口语词汇</a:t>
                      </a:r>
                    </a:p>
                  </a:txBody>
                  <a:tcPr marL="109182" marR="109182" marT="81887" marB="818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effectLst/>
                        </a:rPr>
                        <a:t>学术写作词汇</a:t>
                      </a:r>
                    </a:p>
                  </a:txBody>
                  <a:tcPr marL="109182" marR="109182" marT="81887" marB="81887" anchor="ctr"/>
                </a:tc>
                <a:extLst>
                  <a:ext uri="{0D108BD9-81ED-4DB2-BD59-A6C34878D82A}">
                    <a16:rowId xmlns:a16="http://schemas.microsoft.com/office/drawing/2014/main" val="9829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thing</a:t>
                      </a:r>
                    </a:p>
                  </a:txBody>
                  <a:tcPr marL="109182" marR="109182" marT="81887" marB="818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object, entity</a:t>
                      </a:r>
                    </a:p>
                  </a:txBody>
                  <a:tcPr marL="109182" marR="109182" marT="81887" marB="81887" anchor="ctr"/>
                </a:tc>
                <a:extLst>
                  <a:ext uri="{0D108BD9-81ED-4DB2-BD59-A6C34878D82A}">
                    <a16:rowId xmlns:a16="http://schemas.microsoft.com/office/drawing/2014/main" val="2417595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stuff</a:t>
                      </a:r>
                    </a:p>
                  </a:txBody>
                  <a:tcPr marL="109182" marR="109182" marT="81887" marB="818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substance, material</a:t>
                      </a:r>
                    </a:p>
                  </a:txBody>
                  <a:tcPr marL="109182" marR="109182" marT="81887" marB="81887" anchor="ctr"/>
                </a:tc>
                <a:extLst>
                  <a:ext uri="{0D108BD9-81ED-4DB2-BD59-A6C34878D82A}">
                    <a16:rowId xmlns:a16="http://schemas.microsoft.com/office/drawing/2014/main" val="2255304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get it</a:t>
                      </a:r>
                    </a:p>
                  </a:txBody>
                  <a:tcPr marL="109182" marR="109182" marT="81887" marB="818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understand, comprehend</a:t>
                      </a:r>
                    </a:p>
                  </a:txBody>
                  <a:tcPr marL="109182" marR="109182" marT="81887" marB="81887" anchor="ctr"/>
                </a:tc>
                <a:extLst>
                  <a:ext uri="{0D108BD9-81ED-4DB2-BD59-A6C34878D82A}">
                    <a16:rowId xmlns:a16="http://schemas.microsoft.com/office/drawing/2014/main" val="822686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kind of</a:t>
                      </a:r>
                    </a:p>
                  </a:txBody>
                  <a:tcPr marL="109182" marR="109182" marT="81887" marB="818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somewhat, to some extent</a:t>
                      </a:r>
                    </a:p>
                  </a:txBody>
                  <a:tcPr marL="109182" marR="109182" marT="81887" marB="81887" anchor="ctr"/>
                </a:tc>
                <a:extLst>
                  <a:ext uri="{0D108BD9-81ED-4DB2-BD59-A6C34878D82A}">
                    <a16:rowId xmlns:a16="http://schemas.microsoft.com/office/drawing/2014/main" val="283222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thing</a:t>
                      </a:r>
                    </a:p>
                  </a:txBody>
                  <a:tcPr marL="109182" marR="109182" marT="81887" marB="818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device, gadget</a:t>
                      </a:r>
                    </a:p>
                  </a:txBody>
                  <a:tcPr marL="109182" marR="109182" marT="81887" marB="81887" anchor="ctr"/>
                </a:tc>
                <a:extLst>
                  <a:ext uri="{0D108BD9-81ED-4DB2-BD59-A6C34878D82A}">
                    <a16:rowId xmlns:a16="http://schemas.microsoft.com/office/drawing/2014/main" val="3781815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gonna</a:t>
                      </a:r>
                    </a:p>
                  </a:txBody>
                  <a:tcPr marL="109182" marR="109182" marT="81887" marB="818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going to</a:t>
                      </a:r>
                    </a:p>
                  </a:txBody>
                  <a:tcPr marL="109182" marR="109182" marT="81887" marB="81887" anchor="ctr"/>
                </a:tc>
                <a:extLst>
                  <a:ext uri="{0D108BD9-81ED-4DB2-BD59-A6C34878D82A}">
                    <a16:rowId xmlns:a16="http://schemas.microsoft.com/office/drawing/2014/main" val="931633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wanna</a:t>
                      </a:r>
                    </a:p>
                  </a:txBody>
                  <a:tcPr marL="109182" marR="109182" marT="81887" marB="818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want to</a:t>
                      </a:r>
                    </a:p>
                  </a:txBody>
                  <a:tcPr marL="109182" marR="109182" marT="81887" marB="81887" anchor="ctr"/>
                </a:tc>
                <a:extLst>
                  <a:ext uri="{0D108BD9-81ED-4DB2-BD59-A6C34878D82A}">
                    <a16:rowId xmlns:a16="http://schemas.microsoft.com/office/drawing/2014/main" val="4199683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sort of</a:t>
                      </a:r>
                    </a:p>
                  </a:txBody>
                  <a:tcPr marL="109182" marR="109182" marT="81887" marB="818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rather, to some degree</a:t>
                      </a:r>
                    </a:p>
                  </a:txBody>
                  <a:tcPr marL="109182" marR="109182" marT="81887" marB="81887" anchor="ctr"/>
                </a:tc>
                <a:extLst>
                  <a:ext uri="{0D108BD9-81ED-4DB2-BD59-A6C34878D82A}">
                    <a16:rowId xmlns:a16="http://schemas.microsoft.com/office/drawing/2014/main" val="6018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people</a:t>
                      </a:r>
                    </a:p>
                  </a:txBody>
                  <a:tcPr marL="109182" marR="109182" marT="81887" marB="818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individuals, populace</a:t>
                      </a:r>
                    </a:p>
                  </a:txBody>
                  <a:tcPr marL="109182" marR="109182" marT="81887" marB="81887" anchor="ctr"/>
                </a:tc>
                <a:extLst>
                  <a:ext uri="{0D108BD9-81ED-4DB2-BD59-A6C34878D82A}">
                    <a16:rowId xmlns:a16="http://schemas.microsoft.com/office/drawing/2014/main" val="187789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 lot of</a:t>
                      </a:r>
                    </a:p>
                  </a:txBody>
                  <a:tcPr marL="109182" marR="109182" marT="81887" marB="818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numerous, a multitude of</a:t>
                      </a:r>
                    </a:p>
                  </a:txBody>
                  <a:tcPr marL="109182" marR="109182" marT="81887" marB="81887" anchor="ctr"/>
                </a:tc>
                <a:extLst>
                  <a:ext uri="{0D108BD9-81ED-4DB2-BD59-A6C34878D82A}">
                    <a16:rowId xmlns:a16="http://schemas.microsoft.com/office/drawing/2014/main" val="1216749756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A57C9B3C-D3CC-47CF-BE3D-1CDA5D25B79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73708874"/>
              </p:ext>
            </p:extLst>
          </p:nvPr>
        </p:nvGraphicFramePr>
        <p:xfrm>
          <a:off x="5780690" y="141116"/>
          <a:ext cx="6180082" cy="636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628">
                  <a:extLst>
                    <a:ext uri="{9D8B030D-6E8A-4147-A177-3AD203B41FA5}">
                      <a16:colId xmlns:a16="http://schemas.microsoft.com/office/drawing/2014/main" val="2039437881"/>
                    </a:ext>
                  </a:extLst>
                </a:gridCol>
                <a:gridCol w="4593454">
                  <a:extLst>
                    <a:ext uri="{9D8B030D-6E8A-4147-A177-3AD203B41FA5}">
                      <a16:colId xmlns:a16="http://schemas.microsoft.com/office/drawing/2014/main" val="886463462"/>
                    </a:ext>
                  </a:extLst>
                </a:gridCol>
              </a:tblGrid>
              <a:tr h="382716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effectLst/>
                        </a:rPr>
                        <a:t>语词汇</a:t>
                      </a:r>
                    </a:p>
                  </a:txBody>
                  <a:tcPr marL="109182" marR="109182" marT="81887" marB="818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effectLst/>
                        </a:rPr>
                        <a:t>学术写作词汇</a:t>
                      </a:r>
                    </a:p>
                  </a:txBody>
                  <a:tcPr marL="109182" marR="109182" marT="81887" marB="81887" anchor="ctr"/>
                </a:tc>
                <a:extLst>
                  <a:ext uri="{0D108BD9-81ED-4DB2-BD59-A6C34878D82A}">
                    <a16:rowId xmlns:a16="http://schemas.microsoft.com/office/drawing/2014/main" val="3272717768"/>
                  </a:ext>
                </a:extLst>
              </a:tr>
              <a:tr h="622359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big</a:t>
                      </a:r>
                    </a:p>
                  </a:txBody>
                  <a:tcPr marL="109182" marR="109182" marT="81887" marB="81887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Considerable, </a:t>
                      </a:r>
                      <a:r>
                        <a:rPr lang="en-US" altLang="zh-CN" dirty="0">
                          <a:effectLst/>
                        </a:rPr>
                        <a:t>extensive</a:t>
                      </a:r>
                    </a:p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109182" marR="109182" marT="81887" marB="81887" anchor="ctr"/>
                </a:tc>
                <a:extLst>
                  <a:ext uri="{0D108BD9-81ED-4DB2-BD59-A6C34878D82A}">
                    <a16:rowId xmlns:a16="http://schemas.microsoft.com/office/drawing/2014/main" val="481602025"/>
                  </a:ext>
                </a:extLst>
              </a:tr>
              <a:tr h="64792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important</a:t>
                      </a:r>
                    </a:p>
                  </a:txBody>
                  <a:tcPr marL="109182" marR="109182" marT="81887" marB="818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Significant, vital</a:t>
                      </a:r>
                    </a:p>
                  </a:txBody>
                  <a:tcPr marL="109182" marR="109182" marT="81887" marB="81887" anchor="ctr"/>
                </a:tc>
                <a:extLst>
                  <a:ext uri="{0D108BD9-81ED-4DB2-BD59-A6C34878D82A}">
                    <a16:rowId xmlns:a16="http://schemas.microsoft.com/office/drawing/2014/main" val="4278812364"/>
                  </a:ext>
                </a:extLst>
              </a:tr>
              <a:tr h="64792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good</a:t>
                      </a:r>
                    </a:p>
                  </a:txBody>
                  <a:tcPr marL="109182" marR="109182" marT="81887" marB="818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Superior, beneficial</a:t>
                      </a:r>
                    </a:p>
                  </a:txBody>
                  <a:tcPr marL="109182" marR="109182" marT="81887" marB="81887" anchor="ctr"/>
                </a:tc>
                <a:extLst>
                  <a:ext uri="{0D108BD9-81ED-4DB2-BD59-A6C34878D82A}">
                    <a16:rowId xmlns:a16="http://schemas.microsoft.com/office/drawing/2014/main" val="2801315339"/>
                  </a:ext>
                </a:extLst>
              </a:tr>
              <a:tr h="64792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bad</a:t>
                      </a:r>
                    </a:p>
                  </a:txBody>
                  <a:tcPr marL="109182" marR="109182" marT="81887" marB="818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Adverse, detrimental</a:t>
                      </a:r>
                    </a:p>
                  </a:txBody>
                  <a:tcPr marL="109182" marR="109182" marT="81887" marB="81887" anchor="ctr"/>
                </a:tc>
                <a:extLst>
                  <a:ext uri="{0D108BD9-81ED-4DB2-BD59-A6C34878D82A}">
                    <a16:rowId xmlns:a16="http://schemas.microsoft.com/office/drawing/2014/main" val="1759717501"/>
                  </a:ext>
                </a:extLst>
              </a:tr>
              <a:tr h="64792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fast</a:t>
                      </a:r>
                    </a:p>
                  </a:txBody>
                  <a:tcPr marL="109182" marR="109182" marT="81887" marB="818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Rapid, expeditious</a:t>
                      </a:r>
                    </a:p>
                  </a:txBody>
                  <a:tcPr marL="109182" marR="109182" marT="81887" marB="81887" anchor="ctr"/>
                </a:tc>
                <a:extLst>
                  <a:ext uri="{0D108BD9-81ED-4DB2-BD59-A6C34878D82A}">
                    <a16:rowId xmlns:a16="http://schemas.microsoft.com/office/drawing/2014/main" val="1474929973"/>
                  </a:ext>
                </a:extLst>
              </a:tr>
              <a:tr h="677087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slow</a:t>
                      </a:r>
                    </a:p>
                  </a:txBody>
                  <a:tcPr marL="109182" marR="109182" marT="81887" marB="818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sluggish</a:t>
                      </a:r>
                    </a:p>
                  </a:txBody>
                  <a:tcPr marL="109182" marR="109182" marT="81887" marB="81887" anchor="ctr"/>
                </a:tc>
                <a:extLst>
                  <a:ext uri="{0D108BD9-81ED-4DB2-BD59-A6C34878D82A}">
                    <a16:rowId xmlns:a16="http://schemas.microsoft.com/office/drawing/2014/main" val="3808196948"/>
                  </a:ext>
                </a:extLst>
              </a:tr>
              <a:tr h="64792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make</a:t>
                      </a:r>
                    </a:p>
                  </a:txBody>
                  <a:tcPr marL="109182" marR="109182" marT="81887" marB="818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Produce, generate</a:t>
                      </a:r>
                    </a:p>
                  </a:txBody>
                  <a:tcPr marL="109182" marR="109182" marT="81887" marB="81887" anchor="ctr"/>
                </a:tc>
                <a:extLst>
                  <a:ext uri="{0D108BD9-81ED-4DB2-BD59-A6C34878D82A}">
                    <a16:rowId xmlns:a16="http://schemas.microsoft.com/office/drawing/2014/main" val="2110926621"/>
                  </a:ext>
                </a:extLst>
              </a:tr>
              <a:tr h="64792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see</a:t>
                      </a:r>
                    </a:p>
                  </a:txBody>
                  <a:tcPr marL="109182" marR="109182" marT="81887" marB="818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Observe, perceive</a:t>
                      </a:r>
                    </a:p>
                  </a:txBody>
                  <a:tcPr marL="109182" marR="109182" marT="81887" marB="81887" anchor="ctr"/>
                </a:tc>
                <a:extLst>
                  <a:ext uri="{0D108BD9-81ED-4DB2-BD59-A6C34878D82A}">
                    <a16:rowId xmlns:a16="http://schemas.microsoft.com/office/drawing/2014/main" val="466630276"/>
                  </a:ext>
                </a:extLst>
              </a:tr>
              <a:tr h="64792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help</a:t>
                      </a:r>
                    </a:p>
                  </a:txBody>
                  <a:tcPr marL="109182" marR="109182" marT="81887" marB="818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Assist, facilitate</a:t>
                      </a:r>
                    </a:p>
                  </a:txBody>
                  <a:tcPr marL="109182" marR="109182" marT="81887" marB="81887" anchor="ctr"/>
                </a:tc>
                <a:extLst>
                  <a:ext uri="{0D108BD9-81ED-4DB2-BD59-A6C34878D82A}">
                    <a16:rowId xmlns:a16="http://schemas.microsoft.com/office/drawing/2014/main" val="1797566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585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32160EB-0647-4746-9F6B-C31AF0632A0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99592503"/>
              </p:ext>
            </p:extLst>
          </p:nvPr>
        </p:nvGraphicFramePr>
        <p:xfrm>
          <a:off x="3721701" y="612227"/>
          <a:ext cx="5033416" cy="5851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098">
                  <a:extLst>
                    <a:ext uri="{9D8B030D-6E8A-4147-A177-3AD203B41FA5}">
                      <a16:colId xmlns:a16="http://schemas.microsoft.com/office/drawing/2014/main" val="1593873759"/>
                    </a:ext>
                  </a:extLst>
                </a:gridCol>
                <a:gridCol w="3840318">
                  <a:extLst>
                    <a:ext uri="{9D8B030D-6E8A-4147-A177-3AD203B41FA5}">
                      <a16:colId xmlns:a16="http://schemas.microsoft.com/office/drawing/2014/main" val="2002463143"/>
                    </a:ext>
                  </a:extLst>
                </a:gridCol>
              </a:tblGrid>
              <a:tr h="7181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effectLst/>
                        </a:rPr>
                        <a:t>口语词汇</a:t>
                      </a:r>
                    </a:p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109182" marR="109182" marT="81887" marB="81887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effectLst/>
                        </a:rPr>
                        <a:t>学术写作词汇</a:t>
                      </a:r>
                    </a:p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109182" marR="109182" marT="81887" marB="81887" anchor="ctr"/>
                </a:tc>
                <a:extLst>
                  <a:ext uri="{0D108BD9-81ED-4DB2-BD59-A6C34878D82A}">
                    <a16:rowId xmlns:a16="http://schemas.microsoft.com/office/drawing/2014/main" val="4025497287"/>
                  </a:ext>
                </a:extLst>
              </a:tr>
              <a:tr h="7181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effectLst/>
                        </a:rPr>
                        <a:t>use</a:t>
                      </a:r>
                    </a:p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109182" marR="109182" marT="81887" marB="81887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effectLst/>
                        </a:rPr>
                        <a:t>Utilize, employ</a:t>
                      </a:r>
                    </a:p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109182" marR="109182" marT="81887" marB="81887" anchor="ctr"/>
                </a:tc>
                <a:extLst>
                  <a:ext uri="{0D108BD9-81ED-4DB2-BD59-A6C34878D82A}">
                    <a16:rowId xmlns:a16="http://schemas.microsoft.com/office/drawing/2014/main" val="1217484382"/>
                  </a:ext>
                </a:extLst>
              </a:tr>
              <a:tr h="77601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show</a:t>
                      </a:r>
                    </a:p>
                  </a:txBody>
                  <a:tcPr marL="109182" marR="109182" marT="81887" marB="818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Demonstrate, exhibit</a:t>
                      </a:r>
                    </a:p>
                  </a:txBody>
                  <a:tcPr marL="109182" marR="109182" marT="81887" marB="81887" anchor="ctr"/>
                </a:tc>
                <a:extLst>
                  <a:ext uri="{0D108BD9-81ED-4DB2-BD59-A6C34878D82A}">
                    <a16:rowId xmlns:a16="http://schemas.microsoft.com/office/drawing/2014/main" val="3545947890"/>
                  </a:ext>
                </a:extLst>
              </a:tr>
              <a:tr h="77601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change</a:t>
                      </a:r>
                    </a:p>
                  </a:txBody>
                  <a:tcPr marL="109182" marR="109182" marT="81887" marB="818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Modify, alter</a:t>
                      </a:r>
                    </a:p>
                  </a:txBody>
                  <a:tcPr marL="109182" marR="109182" marT="81887" marB="81887" anchor="ctr"/>
                </a:tc>
                <a:extLst>
                  <a:ext uri="{0D108BD9-81ED-4DB2-BD59-A6C34878D82A}">
                    <a16:rowId xmlns:a16="http://schemas.microsoft.com/office/drawing/2014/main" val="767246526"/>
                  </a:ext>
                </a:extLst>
              </a:tr>
              <a:tr h="95441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problem</a:t>
                      </a:r>
                    </a:p>
                  </a:txBody>
                  <a:tcPr marL="109182" marR="109182" marT="81887" marB="818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issue</a:t>
                      </a:r>
                    </a:p>
                    <a:p>
                      <a:pPr algn="l"/>
                      <a:r>
                        <a:rPr lang="en-US" dirty="0">
                          <a:effectLst/>
                        </a:rPr>
                        <a:t>dilemma</a:t>
                      </a:r>
                    </a:p>
                  </a:txBody>
                  <a:tcPr marL="109182" marR="109182" marT="81887" marB="81887" anchor="ctr"/>
                </a:tc>
                <a:extLst>
                  <a:ext uri="{0D108BD9-81ED-4DB2-BD59-A6C34878D82A}">
                    <a16:rowId xmlns:a16="http://schemas.microsoft.com/office/drawing/2014/main" val="875754839"/>
                  </a:ext>
                </a:extLst>
              </a:tr>
              <a:tr h="95441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idea</a:t>
                      </a:r>
                    </a:p>
                  </a:txBody>
                  <a:tcPr marL="109182" marR="109182" marT="81887" marB="818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Concept, notion</a:t>
                      </a:r>
                    </a:p>
                  </a:txBody>
                  <a:tcPr marL="109182" marR="109182" marT="81887" marB="81887" anchor="ctr"/>
                </a:tc>
                <a:extLst>
                  <a:ext uri="{0D108BD9-81ED-4DB2-BD59-A6C34878D82A}">
                    <a16:rowId xmlns:a16="http://schemas.microsoft.com/office/drawing/2014/main" val="1370559522"/>
                  </a:ext>
                </a:extLst>
              </a:tr>
              <a:tr h="95441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talk</a:t>
                      </a:r>
                    </a:p>
                  </a:txBody>
                  <a:tcPr marL="109182" marR="109182" marT="81887" marB="818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Discuss, deliberate</a:t>
                      </a:r>
                    </a:p>
                  </a:txBody>
                  <a:tcPr marL="109182" marR="109182" marT="81887" marB="81887" anchor="ctr"/>
                </a:tc>
                <a:extLst>
                  <a:ext uri="{0D108BD9-81ED-4DB2-BD59-A6C34878D82A}">
                    <a16:rowId xmlns:a16="http://schemas.microsoft.com/office/drawing/2014/main" val="3905374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953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224B2-9A90-444C-8A9D-BCF42C4F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72466"/>
            <a:ext cx="8534400" cy="1507067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sz="360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得体 </a:t>
            </a:r>
            <a:r>
              <a:rPr lang="en-US" altLang="zh-CN" sz="360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Appropriateness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E72B8EA-D260-442A-BFF6-66A7D5500E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46486" y="0"/>
            <a:ext cx="5047525" cy="6858000"/>
          </a:xfrm>
        </p:spPr>
      </p:pic>
    </p:spTree>
    <p:extLst>
      <p:ext uri="{BB962C8B-B14F-4D97-AF65-F5344CB8AC3E}">
        <p14:creationId xmlns:p14="http://schemas.microsoft.com/office/powerpoint/2010/main" val="579765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2C40D-BFC5-4278-A374-ED55D318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Group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A8507-C20E-4E88-92C7-66BACADBA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11129417" cy="4411717"/>
          </a:xfrm>
        </p:spPr>
        <p:txBody>
          <a:bodyPr>
            <a:normAutofit/>
          </a:bodyPr>
          <a:lstStyle/>
          <a:p>
            <a:r>
              <a:rPr lang="en-US" altLang="zh-CN" sz="4000" b="0" i="0" dirty="0">
                <a:solidFill>
                  <a:srgbClr val="43436B"/>
                </a:solidFill>
                <a:effectLst/>
                <a:latin typeface="-apple-system"/>
              </a:rPr>
              <a:t>Using AI, within each group, three individuals will write a paragraph in different styles with the same content. Then, collect and organize synonyms </a:t>
            </a:r>
            <a:r>
              <a:rPr lang="en-US" altLang="zh-CN" sz="4000" b="0" i="0">
                <a:solidFill>
                  <a:srgbClr val="43436B"/>
                </a:solidFill>
                <a:effectLst/>
                <a:latin typeface="-apple-system"/>
              </a:rPr>
              <a:t>from these </a:t>
            </a:r>
            <a:r>
              <a:rPr lang="en-US" altLang="zh-CN" sz="4000" b="0" i="0" dirty="0">
                <a:solidFill>
                  <a:srgbClr val="43436B"/>
                </a:solidFill>
                <a:effectLst/>
                <a:latin typeface="-apple-system"/>
              </a:rPr>
              <a:t>three short essays that differ in style and formality.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0260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23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直接连接符​​ 24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​​ 26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​​ 28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3CC9E7E-C8DB-4D73-80B6-C5D35AD7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71" y="4391391"/>
            <a:ext cx="6763874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书写句子的原则：</a:t>
            </a:r>
            <a:b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6" name="内容占位符 5" descr="在书桌前写字的学生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5241" r="5241"/>
          <a:stretch/>
        </p:blipFill>
        <p:spPr>
          <a:xfrm>
            <a:off x="1016941" y="733647"/>
            <a:ext cx="4853354" cy="3611126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aphicFrame>
        <p:nvGraphicFramePr>
          <p:cNvPr id="9" name="内容占位符 8" descr="一组图标">
            <a:extLst>
              <a:ext uri="{FF2B5EF4-FFF2-40B4-BE49-F238E27FC236}">
                <a16:creationId xmlns:a16="http://schemas.microsoft.com/office/drawing/2014/main" id="{8EDEA472-192B-4242-9F8A-CF2C98BFB3C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42220553"/>
              </p:ext>
            </p:extLst>
          </p:nvPr>
        </p:nvGraphicFramePr>
        <p:xfrm>
          <a:off x="6499654" y="765731"/>
          <a:ext cx="4462724" cy="3611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4027334-CFE9-4F6B-B036-BAE209EFF1A1}"/>
              </a:ext>
            </a:extLst>
          </p:cNvPr>
          <p:cNvSpPr/>
          <p:nvPr/>
        </p:nvSpPr>
        <p:spPr>
          <a:xfrm>
            <a:off x="6380697" y="4061673"/>
            <a:ext cx="4462724" cy="1031498"/>
          </a:xfrm>
          <a:prstGeom prst="roundRect">
            <a:avLst>
              <a:gd name="adj" fmla="val 10000"/>
            </a:avLst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zh-CN" altLang="en-US" dirty="0"/>
              <a:t>                    </a:t>
            </a:r>
            <a:endParaRPr lang="en-US" altLang="zh-CN" dirty="0"/>
          </a:p>
          <a:p>
            <a:r>
              <a:rPr lang="en-US" altLang="zh-CN" dirty="0"/>
              <a:t>             </a:t>
            </a:r>
            <a:r>
              <a:rPr lang="zh-CN" altLang="en-US" sz="240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形象 </a:t>
            </a:r>
            <a:r>
              <a:rPr lang="en-US" altLang="zh-CN" sz="240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Vividness</a:t>
            </a:r>
            <a:endParaRPr lang="zh-CN" altLang="en-US" sz="2400" dirty="0">
              <a:solidFill>
                <a:prstClr val="white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 11" descr="Books on Shelf">
            <a:extLst>
              <a:ext uri="{FF2B5EF4-FFF2-40B4-BE49-F238E27FC236}">
                <a16:creationId xmlns:a16="http://schemas.microsoft.com/office/drawing/2014/main" id="{E35B4EBE-9EB9-4B49-A163-9915F5B4FB54}"/>
              </a:ext>
            </a:extLst>
          </p:cNvPr>
          <p:cNvSpPr/>
          <p:nvPr/>
        </p:nvSpPr>
        <p:spPr>
          <a:xfrm>
            <a:off x="6667921" y="4309476"/>
            <a:ext cx="567324" cy="567324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F703BB2-D9E9-460C-B16E-87223E0E30C3}"/>
              </a:ext>
            </a:extLst>
          </p:cNvPr>
          <p:cNvSpPr/>
          <p:nvPr/>
        </p:nvSpPr>
        <p:spPr>
          <a:xfrm>
            <a:off x="6380697" y="5188550"/>
            <a:ext cx="4462724" cy="1031498"/>
          </a:xfrm>
          <a:prstGeom prst="roundRect">
            <a:avLst>
              <a:gd name="adj" fmla="val 10000"/>
            </a:avLst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 altLang="zh-CN" dirty="0"/>
          </a:p>
          <a:p>
            <a:r>
              <a:rPr lang="en-US" altLang="zh-CN" sz="240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</a:t>
            </a:r>
            <a:r>
              <a:rPr lang="zh-CN" altLang="en-US" sz="240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简洁 </a:t>
            </a:r>
            <a:r>
              <a:rPr lang="en-US" altLang="zh-CN" sz="240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Conciseness</a:t>
            </a:r>
            <a:endParaRPr lang="zh-CN" altLang="en-US" sz="2400" dirty="0">
              <a:solidFill>
                <a:prstClr val="white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矩形 14" descr="Clock">
            <a:extLst>
              <a:ext uri="{FF2B5EF4-FFF2-40B4-BE49-F238E27FC236}">
                <a16:creationId xmlns:a16="http://schemas.microsoft.com/office/drawing/2014/main" id="{B349395E-51AE-4469-B849-49EF431A65C8}"/>
              </a:ext>
            </a:extLst>
          </p:cNvPr>
          <p:cNvSpPr/>
          <p:nvPr/>
        </p:nvSpPr>
        <p:spPr>
          <a:xfrm>
            <a:off x="6642632" y="5456675"/>
            <a:ext cx="567324" cy="567324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E8D4EF6-6B11-4400-95DB-741B7AB965C9}"/>
              </a:ext>
            </a:extLst>
          </p:cNvPr>
          <p:cNvSpPr/>
          <p:nvPr/>
        </p:nvSpPr>
        <p:spPr>
          <a:xfrm>
            <a:off x="1131361" y="5151973"/>
            <a:ext cx="4462724" cy="1028431"/>
          </a:xfrm>
          <a:prstGeom prst="roundRect">
            <a:avLst>
              <a:gd name="adj" fmla="val 10000"/>
            </a:avLst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            </a:t>
            </a:r>
            <a:r>
              <a:rPr lang="zh-CN" altLang="en-US" sz="240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得体 </a:t>
            </a:r>
            <a:r>
              <a:rPr lang="en-US" altLang="zh-CN" sz="240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Appropriateness</a:t>
            </a:r>
            <a:endParaRPr lang="zh-CN" altLang="en-US" sz="2400" dirty="0">
              <a:solidFill>
                <a:prstClr val="white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矩形 16" descr="Open Book">
            <a:extLst>
              <a:ext uri="{FF2B5EF4-FFF2-40B4-BE49-F238E27FC236}">
                <a16:creationId xmlns:a16="http://schemas.microsoft.com/office/drawing/2014/main" id="{4733848A-ECA0-48A9-9EAF-4B894DE0C9A0}"/>
              </a:ext>
            </a:extLst>
          </p:cNvPr>
          <p:cNvSpPr/>
          <p:nvPr/>
        </p:nvSpPr>
        <p:spPr>
          <a:xfrm>
            <a:off x="1241458" y="5440758"/>
            <a:ext cx="565083" cy="565083"/>
          </a:xfrm>
          <a:prstGeom prst="rect">
            <a:avLst/>
          </a:prstGeom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96708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矩形 87">
            <a:extLst>
              <a:ext uri="{FF2B5EF4-FFF2-40B4-BE49-F238E27FC236}">
                <a16:creationId xmlns:a16="http://schemas.microsoft.com/office/drawing/2014/main" id="{58A973E8-C2D4-4C81-8ADE-C5C021A61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90" name="组 89">
            <a:extLst>
              <a:ext uri="{FF2B5EF4-FFF2-40B4-BE49-F238E27FC236}">
                <a16:creationId xmlns:a16="http://schemas.microsoft.com/office/drawing/2014/main" id="{A08E251A-5371-4E82-A0F3-2CA0C15AB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D31AC21F-237B-4CA8-BC96-29F3607F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​​ 91">
              <a:extLst>
                <a:ext uri="{FF2B5EF4-FFF2-40B4-BE49-F238E27FC236}">
                  <a16:creationId xmlns:a16="http://schemas.microsoft.com/office/drawing/2014/main" id="{9959094C-A1B3-4AD4-9AAE-0FCDDD79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D5EC0EFA-8A7F-4299-A623-3EE741461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​​ 93">
              <a:extLst>
                <a:ext uri="{FF2B5EF4-FFF2-40B4-BE49-F238E27FC236}">
                  <a16:creationId xmlns:a16="http://schemas.microsoft.com/office/drawing/2014/main" id="{965D7216-F9AF-42BE-99AD-1904DEF6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​​ 94">
              <a:extLst>
                <a:ext uri="{FF2B5EF4-FFF2-40B4-BE49-F238E27FC236}">
                  <a16:creationId xmlns:a16="http://schemas.microsoft.com/office/drawing/2014/main" id="{CDE3349B-AD7F-48C8-9300-D81D69436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剪去对角的矩形 12">
            <a:extLst>
              <a:ext uri="{FF2B5EF4-FFF2-40B4-BE49-F238E27FC236}">
                <a16:creationId xmlns:a16="http://schemas.microsoft.com/office/drawing/2014/main" id="{E05CABE9-5E7C-4773-BFCD-24B199FA1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607302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 descr="女孩缝衣服">
            <a:extLst>
              <a:ext uri="{FF2B5EF4-FFF2-40B4-BE49-F238E27FC236}">
                <a16:creationId xmlns:a16="http://schemas.microsoft.com/office/drawing/2014/main" id="{DB01D247-521D-46B2-B29A-935ED000F0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2" t="33228" r="15083" b="23430"/>
          <a:stretch/>
        </p:blipFill>
        <p:spPr>
          <a:xfrm>
            <a:off x="834934" y="854087"/>
            <a:ext cx="9290304" cy="3280831"/>
          </a:xfrm>
          <a:custGeom>
            <a:avLst/>
            <a:gdLst>
              <a:gd name="connsiteX0" fmla="*/ 402071 w 9290304"/>
              <a:gd name="connsiteY0" fmla="*/ 0 h 3280831"/>
              <a:gd name="connsiteX1" fmla="*/ 9290304 w 9290304"/>
              <a:gd name="connsiteY1" fmla="*/ 0 h 3280831"/>
              <a:gd name="connsiteX2" fmla="*/ 9290304 w 9290304"/>
              <a:gd name="connsiteY2" fmla="*/ 2876895 h 3280831"/>
              <a:gd name="connsiteX3" fmla="*/ 8886368 w 9290304"/>
              <a:gd name="connsiteY3" fmla="*/ 3280831 h 3280831"/>
              <a:gd name="connsiteX4" fmla="*/ 0 w 9290304"/>
              <a:gd name="connsiteY4" fmla="*/ 3280831 h 3280831"/>
              <a:gd name="connsiteX5" fmla="*/ 0 w 9290304"/>
              <a:gd name="connsiteY5" fmla="*/ 402071 h 328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5D87DE66-0EDD-4EF8-8E3E-17D8D85F5B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A855A5-D5AC-432A-8AE5-255CABD5A3E9}"/>
              </a:ext>
            </a:extLst>
          </p:cNvPr>
          <p:cNvSpPr txBox="1"/>
          <p:nvPr/>
        </p:nvSpPr>
        <p:spPr>
          <a:xfrm>
            <a:off x="1471197" y="4876800"/>
            <a:ext cx="69368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Thank </a:t>
            </a:r>
            <a:r>
              <a:rPr lang="en-US" altLang="zh-CN" sz="4000" dirty="0"/>
              <a:t>you!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8818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F019E-C83B-49C6-A48D-FA82F74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32" y="170011"/>
            <a:ext cx="8542084" cy="1338750"/>
          </a:xfrm>
        </p:spPr>
        <p:txBody>
          <a:bodyPr>
            <a:normAutofit fontScale="90000"/>
          </a:bodyPr>
          <a:lstStyle/>
          <a:p>
            <a:br>
              <a:rPr lang="en-US" altLang="zh-CN" sz="3600" kern="1200" noProof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br>
            <a:r>
              <a:rPr lang="zh-CN" altLang="en-US" sz="3600" b="1" kern="1200" noProof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完整 </a:t>
            </a:r>
            <a:r>
              <a:rPr lang="en-US" altLang="zh-CN" sz="3600" b="1" kern="120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Completeness</a:t>
            </a:r>
            <a:br>
              <a:rPr lang="zh-CN" altLang="en-US" sz="3600" kern="1200" noProof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CB7D86-EBAA-4FA0-A5CE-34CAD83EC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989" y="1508761"/>
            <a:ext cx="4401897" cy="3967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/>
              <a:t>主语 </a:t>
            </a:r>
            <a:r>
              <a:rPr lang="en-US" altLang="zh-CN" sz="3200" dirty="0"/>
              <a:t>+</a:t>
            </a:r>
            <a:r>
              <a:rPr lang="zh-CN" altLang="en-US" sz="3200" dirty="0"/>
              <a:t>谓语（</a:t>
            </a:r>
            <a:r>
              <a:rPr lang="en-US" altLang="zh-CN" sz="3200" dirty="0"/>
              <a:t>+</a:t>
            </a:r>
            <a:r>
              <a:rPr lang="zh-CN" altLang="en-US" sz="3200" dirty="0"/>
              <a:t>宾语）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主语 </a:t>
            </a:r>
            <a:r>
              <a:rPr lang="en-US" altLang="zh-CN" sz="3200" dirty="0"/>
              <a:t>+</a:t>
            </a:r>
            <a:r>
              <a:rPr lang="zh-CN" altLang="en-US" sz="3200" dirty="0"/>
              <a:t>系动词</a:t>
            </a:r>
            <a:r>
              <a:rPr lang="en-US" altLang="zh-CN" sz="3200" dirty="0"/>
              <a:t>+</a:t>
            </a:r>
            <a:r>
              <a:rPr lang="zh-CN" altLang="en-US" sz="3200" dirty="0"/>
              <a:t>表语</a:t>
            </a:r>
          </a:p>
          <a:p>
            <a:pPr marL="0" indent="0">
              <a:buNone/>
            </a:pPr>
            <a:endParaRPr lang="zh-CN" altLang="en-US" sz="3200" dirty="0"/>
          </a:p>
        </p:txBody>
      </p:sp>
      <p:pic>
        <p:nvPicPr>
          <p:cNvPr id="1026" name="Picture 2" descr="九张图秒懂英语句子成分！">
            <a:extLst>
              <a:ext uri="{FF2B5EF4-FFF2-40B4-BE49-F238E27FC236}">
                <a16:creationId xmlns:a16="http://schemas.microsoft.com/office/drawing/2014/main" id="{424AE3DA-5329-40F3-9550-AD89A0C71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61" y="214985"/>
            <a:ext cx="4825486" cy="642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08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一篇直接秒懂！英语句子成分轻松分析！真的不要太简单！|句子|英语|成分_新浪新闻">
            <a:extLst>
              <a:ext uri="{FF2B5EF4-FFF2-40B4-BE49-F238E27FC236}">
                <a16:creationId xmlns:a16="http://schemas.microsoft.com/office/drawing/2014/main" id="{7B1B7DCE-D9BB-4963-86A4-DD9783AD344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129" y="340359"/>
            <a:ext cx="4795575" cy="639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93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3E4092-672E-43D8-92C1-8F4B460AB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11003292" cy="588316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3200" b="0" i="0" dirty="0">
                <a:solidFill>
                  <a:srgbClr val="060607"/>
                </a:solidFill>
                <a:effectLst/>
                <a:latin typeface="-apple-system"/>
              </a:rPr>
              <a:t>名词性从句及其例子：</a:t>
            </a:r>
          </a:p>
          <a:p>
            <a:pPr marL="0" indent="0">
              <a:buNone/>
            </a:pPr>
            <a:r>
              <a:rPr lang="zh-CN" altLang="en-US" sz="2400" b="0" i="0" dirty="0">
                <a:solidFill>
                  <a:srgbClr val="060607"/>
                </a:solidFill>
                <a:effectLst/>
                <a:latin typeface="-apple-system"/>
              </a:rPr>
              <a:t>主语从句（</a:t>
            </a:r>
            <a:r>
              <a:rPr lang="en-US" altLang="zh-CN" sz="2400" b="0" i="0" dirty="0">
                <a:solidFill>
                  <a:srgbClr val="060607"/>
                </a:solidFill>
                <a:effectLst/>
                <a:latin typeface="-apple-system"/>
              </a:rPr>
              <a:t>Subject Clause</a:t>
            </a:r>
            <a:r>
              <a:rPr lang="zh-CN" altLang="en-US" sz="2400" b="0" i="0" dirty="0">
                <a:solidFill>
                  <a:srgbClr val="060607"/>
                </a:solidFill>
                <a:effectLst/>
                <a:latin typeface="-apple-system"/>
              </a:rPr>
              <a:t>）：在句子中充当主语的名词性从句。</a:t>
            </a:r>
          </a:p>
          <a:p>
            <a:pPr marL="457200" lvl="1" indent="0">
              <a:buNone/>
            </a:pPr>
            <a:r>
              <a:rPr lang="zh-CN" altLang="en-US" sz="2400" b="0" i="0" dirty="0">
                <a:solidFill>
                  <a:srgbClr val="060607"/>
                </a:solidFill>
                <a:effectLst/>
                <a:latin typeface="-apple-system"/>
              </a:rPr>
              <a:t>例子：</a:t>
            </a:r>
            <a:r>
              <a:rPr lang="en-US" altLang="zh-CN" sz="2400" b="0" i="0" dirty="0">
                <a:solidFill>
                  <a:srgbClr val="060607"/>
                </a:solidFill>
                <a:effectLst/>
                <a:latin typeface="-apple-system"/>
              </a:rPr>
              <a:t>What she said is true.</a:t>
            </a:r>
          </a:p>
          <a:p>
            <a:pPr marL="0" indent="0">
              <a:buNone/>
            </a:pPr>
            <a:r>
              <a:rPr lang="zh-CN" altLang="en-US" sz="2400" b="0" i="0" dirty="0">
                <a:solidFill>
                  <a:srgbClr val="060607"/>
                </a:solidFill>
                <a:effectLst/>
                <a:latin typeface="-apple-system"/>
              </a:rPr>
              <a:t>宾语从句（</a:t>
            </a:r>
            <a:r>
              <a:rPr lang="en-US" altLang="zh-CN" sz="2400" b="0" i="0" dirty="0">
                <a:solidFill>
                  <a:srgbClr val="060607"/>
                </a:solidFill>
                <a:effectLst/>
                <a:latin typeface="-apple-system"/>
              </a:rPr>
              <a:t>Object Clause</a:t>
            </a:r>
            <a:r>
              <a:rPr lang="zh-CN" altLang="en-US" sz="2400" b="0" i="0" dirty="0">
                <a:solidFill>
                  <a:srgbClr val="060607"/>
                </a:solidFill>
                <a:effectLst/>
                <a:latin typeface="-apple-system"/>
              </a:rPr>
              <a:t>）：在句子中充当宾语的名词性从句。</a:t>
            </a:r>
          </a:p>
          <a:p>
            <a:pPr marL="457200" lvl="1" indent="0">
              <a:buNone/>
            </a:pPr>
            <a:r>
              <a:rPr lang="zh-CN" altLang="en-US" sz="2400" b="0" i="0" dirty="0">
                <a:solidFill>
                  <a:srgbClr val="060607"/>
                </a:solidFill>
                <a:effectLst/>
                <a:latin typeface="-apple-system"/>
              </a:rPr>
              <a:t>例子：</a:t>
            </a:r>
            <a:r>
              <a:rPr lang="en-US" altLang="zh-CN" sz="2400" b="0" i="0" dirty="0">
                <a:solidFill>
                  <a:srgbClr val="060607"/>
                </a:solidFill>
                <a:effectLst/>
                <a:latin typeface="-apple-system"/>
              </a:rPr>
              <a:t>I believe that he is honest.</a:t>
            </a:r>
          </a:p>
          <a:p>
            <a:pPr marL="0" indent="0">
              <a:buNone/>
            </a:pPr>
            <a:r>
              <a:rPr lang="zh-CN" altLang="en-US" sz="2400" b="0" i="0" dirty="0">
                <a:solidFill>
                  <a:srgbClr val="060607"/>
                </a:solidFill>
                <a:effectLst/>
                <a:latin typeface="-apple-system"/>
              </a:rPr>
              <a:t>表语从句（</a:t>
            </a:r>
            <a:r>
              <a:rPr lang="en-US" altLang="zh-CN" sz="2400" b="0" i="0" dirty="0">
                <a:solidFill>
                  <a:srgbClr val="060607"/>
                </a:solidFill>
                <a:effectLst/>
                <a:latin typeface="-apple-system"/>
              </a:rPr>
              <a:t>Predicative Clause</a:t>
            </a:r>
            <a:r>
              <a:rPr lang="zh-CN" altLang="en-US" sz="2400" b="0" i="0" dirty="0">
                <a:solidFill>
                  <a:srgbClr val="060607"/>
                </a:solidFill>
                <a:effectLst/>
                <a:latin typeface="-apple-system"/>
              </a:rPr>
              <a:t>）：在句子中充当表语的名词性从句，通常跟在系动词（如</a:t>
            </a:r>
            <a:r>
              <a:rPr lang="en-US" altLang="zh-CN" sz="2400" b="0" i="0" dirty="0">
                <a:solidFill>
                  <a:srgbClr val="060607"/>
                </a:solidFill>
                <a:effectLst/>
                <a:latin typeface="-apple-system"/>
              </a:rPr>
              <a:t>be, seem, become</a:t>
            </a:r>
            <a:r>
              <a:rPr lang="zh-CN" altLang="en-US" sz="2400" b="0" i="0" dirty="0">
                <a:solidFill>
                  <a:srgbClr val="060607"/>
                </a:solidFill>
                <a:effectLst/>
                <a:latin typeface="-apple-system"/>
              </a:rPr>
              <a:t>等）之后。</a:t>
            </a:r>
          </a:p>
          <a:p>
            <a:pPr marL="457200" lvl="1" indent="0">
              <a:buNone/>
            </a:pPr>
            <a:r>
              <a:rPr lang="zh-CN" altLang="en-US" sz="2400" b="0" i="0" dirty="0">
                <a:solidFill>
                  <a:srgbClr val="060607"/>
                </a:solidFill>
                <a:effectLst/>
                <a:latin typeface="-apple-system"/>
              </a:rPr>
              <a:t>例子：</a:t>
            </a:r>
            <a:r>
              <a:rPr lang="en-US" altLang="zh-CN" sz="2400" b="0" i="0" dirty="0">
                <a:solidFill>
                  <a:srgbClr val="060607"/>
                </a:solidFill>
                <a:effectLst/>
                <a:latin typeface="-apple-system"/>
              </a:rPr>
              <a:t>The fact is that we have lost the game.</a:t>
            </a:r>
          </a:p>
          <a:p>
            <a:pPr marL="0" indent="0">
              <a:buNone/>
            </a:pPr>
            <a:r>
              <a:rPr lang="zh-CN" altLang="en-US" sz="2400" b="0" i="0" dirty="0">
                <a:solidFill>
                  <a:srgbClr val="060607"/>
                </a:solidFill>
                <a:effectLst/>
                <a:latin typeface="-apple-system"/>
              </a:rPr>
              <a:t>同位语从句（</a:t>
            </a:r>
            <a:r>
              <a:rPr lang="en-US" altLang="zh-CN" sz="2400" b="0" i="0" dirty="0">
                <a:solidFill>
                  <a:srgbClr val="060607"/>
                </a:solidFill>
                <a:effectLst/>
                <a:latin typeface="-apple-system"/>
              </a:rPr>
              <a:t>Appositive Clause</a:t>
            </a:r>
            <a:r>
              <a:rPr lang="zh-CN" altLang="en-US" sz="2400" b="0" i="0" dirty="0">
                <a:solidFill>
                  <a:srgbClr val="060607"/>
                </a:solidFill>
                <a:effectLst/>
                <a:latin typeface="-apple-system"/>
              </a:rPr>
              <a:t>）：对前面的名词进行解释或说明的名词性从句，通常跟在某些抽象名词（如</a:t>
            </a:r>
            <a:r>
              <a:rPr lang="en-US" altLang="zh-CN" sz="2400" b="0" i="0" dirty="0">
                <a:solidFill>
                  <a:srgbClr val="060607"/>
                </a:solidFill>
                <a:effectLst/>
                <a:latin typeface="-apple-system"/>
              </a:rPr>
              <a:t>fact, news, idea, belief</a:t>
            </a:r>
            <a:r>
              <a:rPr lang="zh-CN" altLang="en-US" sz="2400" b="0" i="0" dirty="0">
                <a:solidFill>
                  <a:srgbClr val="060607"/>
                </a:solidFill>
                <a:effectLst/>
                <a:latin typeface="-apple-system"/>
              </a:rPr>
              <a:t>等）之后。</a:t>
            </a:r>
          </a:p>
          <a:p>
            <a:pPr marL="457200" lvl="1" indent="0">
              <a:buNone/>
            </a:pPr>
            <a:r>
              <a:rPr lang="zh-CN" altLang="en-US" sz="2400" b="0" i="0" dirty="0">
                <a:solidFill>
                  <a:srgbClr val="060607"/>
                </a:solidFill>
                <a:effectLst/>
                <a:latin typeface="-apple-system"/>
              </a:rPr>
              <a:t>例子：</a:t>
            </a:r>
            <a:r>
              <a:rPr lang="en-US" altLang="zh-CN" sz="2400" b="0" i="0" dirty="0">
                <a:solidFill>
                  <a:srgbClr val="060607"/>
                </a:solidFill>
                <a:effectLst/>
                <a:latin typeface="-apple-system"/>
              </a:rPr>
              <a:t>The news that he won the prize surprised everyone.</a:t>
            </a:r>
          </a:p>
          <a:p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3E399AF3-0958-42C3-AE4C-38860CF3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182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A9EF6-BB53-4AC8-BBFA-E5CFF13C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72" y="5706701"/>
            <a:ext cx="8496365" cy="930995"/>
          </a:xfrm>
        </p:spPr>
        <p:txBody>
          <a:bodyPr/>
          <a:lstStyle/>
          <a:p>
            <a:r>
              <a:rPr lang="zh-CN" altLang="en-US" dirty="0"/>
              <a:t>状语从句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EDD640-67A3-496A-BD22-055638B4B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9831" y="602656"/>
            <a:ext cx="11747097" cy="53592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200" b="1" i="0" dirty="0">
                <a:solidFill>
                  <a:schemeClr val="bg1"/>
                </a:solidFill>
                <a:effectLst/>
                <a:latin typeface="-apple-system"/>
              </a:rPr>
              <a:t>时间状语从句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latin typeface="-apple-system"/>
              </a:rPr>
              <a:t>：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He came when I went out.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endParaRPr lang="en-US" altLang="zh-CN" sz="32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zh-CN" altLang="en-US" sz="3200" b="1" i="0" dirty="0">
                <a:solidFill>
                  <a:schemeClr val="bg1"/>
                </a:solidFill>
                <a:effectLst/>
                <a:latin typeface="-apple-system"/>
              </a:rPr>
              <a:t>地点状语从句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latin typeface="-apple-system"/>
              </a:rPr>
              <a:t>：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Sit where you like.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</a:p>
          <a:p>
            <a:pPr marL="0" indent="0">
              <a:buNone/>
            </a:pPr>
            <a:r>
              <a:rPr lang="zh-CN" altLang="en-US" sz="3200" b="1" i="0" dirty="0">
                <a:solidFill>
                  <a:schemeClr val="bg1"/>
                </a:solidFill>
                <a:effectLst/>
                <a:latin typeface="-apple-system"/>
              </a:rPr>
              <a:t>原因状语从句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latin typeface="-apple-system"/>
              </a:rPr>
              <a:t>：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I didn’t go because I was afraid.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</a:p>
          <a:p>
            <a:pPr marL="0" indent="0">
              <a:buNone/>
            </a:pPr>
            <a:r>
              <a:rPr lang="zh-CN" altLang="en-US" sz="3200" b="1" i="0" dirty="0">
                <a:solidFill>
                  <a:schemeClr val="bg1"/>
                </a:solidFill>
                <a:effectLst/>
                <a:latin typeface="-apple-system"/>
              </a:rPr>
              <a:t>条件状语从句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latin typeface="-apple-system"/>
              </a:rPr>
              <a:t>：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If it rains, we’ll stay at home.”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</a:p>
          <a:p>
            <a:pPr marL="0" indent="0">
              <a:buNone/>
            </a:pPr>
            <a:r>
              <a:rPr lang="zh-CN" altLang="en-US" sz="3200" b="1" i="0" dirty="0">
                <a:solidFill>
                  <a:schemeClr val="bg1"/>
                </a:solidFill>
                <a:effectLst/>
                <a:latin typeface="-apple-system"/>
              </a:rPr>
              <a:t>目的状语从句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latin typeface="-apple-system"/>
              </a:rPr>
              <a:t>：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I’m saving my money so that I can buy a new car.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</a:p>
          <a:p>
            <a:pPr marL="0" indent="0">
              <a:buNone/>
            </a:pPr>
            <a:r>
              <a:rPr lang="zh-CN" altLang="en-US" sz="3200" b="1" i="0" dirty="0">
                <a:solidFill>
                  <a:schemeClr val="bg1"/>
                </a:solidFill>
                <a:effectLst/>
                <a:latin typeface="-apple-system"/>
              </a:rPr>
              <a:t>结果状语从句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latin typeface="-apple-system"/>
              </a:rPr>
              <a:t>：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He spoke so fast that we couldn’t understand him.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</a:p>
          <a:p>
            <a:pPr marL="0" indent="0">
              <a:buNone/>
            </a:pPr>
            <a:r>
              <a:rPr lang="zh-CN" altLang="en-US" sz="3200" b="1" i="0" dirty="0">
                <a:solidFill>
                  <a:schemeClr val="bg1"/>
                </a:solidFill>
                <a:effectLst/>
                <a:latin typeface="-apple-system"/>
              </a:rPr>
              <a:t>让步状语从句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latin typeface="-apple-system"/>
              </a:rPr>
              <a:t>：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Although he is rich, he is not happy.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</a:p>
          <a:p>
            <a:pPr marL="0" indent="0">
              <a:buNone/>
            </a:pPr>
            <a:r>
              <a:rPr lang="zh-CN" altLang="en-US" sz="3200" b="1" i="0" dirty="0">
                <a:solidFill>
                  <a:schemeClr val="bg1"/>
                </a:solidFill>
                <a:effectLst/>
                <a:latin typeface="-apple-system"/>
              </a:rPr>
              <a:t>比较状语从句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latin typeface="-apple-system"/>
              </a:rPr>
              <a:t>：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He is as tall as his brother.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endParaRPr lang="en-US" altLang="zh-CN" sz="32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zh-CN" sz="3200" dirty="0">
                <a:solidFill>
                  <a:schemeClr val="bg1"/>
                </a:solidFill>
                <a:latin typeface="-apple-system"/>
              </a:rPr>
              <a:t>                                She is taller than I expected</a:t>
            </a:r>
            <a:r>
              <a:rPr lang="en-US" altLang="zh-CN" sz="3200" dirty="0">
                <a:solidFill>
                  <a:srgbClr val="43436B"/>
                </a:solidFill>
                <a:latin typeface="-apple-system"/>
              </a:rPr>
              <a:t>.</a:t>
            </a:r>
            <a:endParaRPr lang="zh-CN" altLang="en-US" sz="3200" dirty="0">
              <a:solidFill>
                <a:srgbClr val="43436B"/>
              </a:solidFill>
              <a:latin typeface="-apple-system"/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8499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37E32-FB2E-4649-8634-269AFE7F3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940" y="6167121"/>
            <a:ext cx="8496364" cy="58115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定语从句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3BF72C-7560-497A-9E0E-3F8F8273F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1425" y="320145"/>
            <a:ext cx="11526589" cy="61016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限制性定语从句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Restrictive Relative Clauses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）：这类从句对先行词进行限制或定义，是句子意义不可缺少的部分。</a:t>
            </a:r>
            <a:endParaRPr lang="en-US" altLang="zh-CN" b="0" i="0" dirty="0">
              <a:solidFill>
                <a:srgbClr val="060607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例句：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The books that are on the table are mine.</a:t>
            </a:r>
            <a:endParaRPr lang="zh-CN" altLang="en-US" b="0" i="0" dirty="0">
              <a:solidFill>
                <a:srgbClr val="060607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非限制性定语从句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Non-restrictive Relative Clauses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）：这类从句提供额外信息，但不是先行词的必要特征，通常用逗号与主句隔开。</a:t>
            </a:r>
            <a:endParaRPr lang="en-US" altLang="zh-CN" b="0" i="0" dirty="0">
              <a:solidFill>
                <a:srgbClr val="060607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例句：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My brother, who is a doctor, lives in Canada.</a:t>
            </a:r>
          </a:p>
          <a:p>
            <a:pPr marL="0" indent="0">
              <a:buNone/>
            </a:pP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关系代词引导的定语从句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：使用关系代词（如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who, whom, whose, which, that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）来引导。</a:t>
            </a:r>
            <a:endParaRPr lang="en-US" altLang="zh-CN" b="0" i="0" dirty="0">
              <a:solidFill>
                <a:srgbClr val="060607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例句：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The man who is talking to John is my uncle.</a:t>
            </a:r>
          </a:p>
          <a:p>
            <a:pPr marL="0" indent="0">
              <a:buNone/>
            </a:pP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关系副词引导的定语从句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：使用关系副词（如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where, when, why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）来引导。</a:t>
            </a:r>
            <a:endParaRPr lang="en-US" altLang="zh-CN" b="0" i="0" dirty="0">
              <a:solidFill>
                <a:srgbClr val="060607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例句：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This is the house where I was born.</a:t>
            </a:r>
            <a:r>
              <a:rPr lang="en-US" altLang="zh-CN" b="1" i="0" dirty="0">
                <a:solidFill>
                  <a:srgbClr val="060607"/>
                </a:solidFill>
                <a:effectLst/>
                <a:latin typeface="-apple-system"/>
              </a:rPr>
              <a:t>“</a:t>
            </a:r>
          </a:p>
          <a:p>
            <a:pPr marL="0" indent="0">
              <a:buNone/>
            </a:pPr>
            <a:r>
              <a:rPr lang="en-US" altLang="zh-CN" b="1" i="0" dirty="0">
                <a:solidFill>
                  <a:srgbClr val="060607"/>
                </a:solidFill>
                <a:effectLst/>
                <a:latin typeface="-apple-system"/>
              </a:rPr>
              <a:t>that"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引导的定语从句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：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"that"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可以代替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who, which, or whom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，通常用于限制性定语从句中。</a:t>
            </a:r>
            <a:endParaRPr lang="en-US" altLang="zh-CN" b="0" i="0" dirty="0">
              <a:solidFill>
                <a:srgbClr val="060607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例句：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The car that is parked outside is mine.</a:t>
            </a:r>
          </a:p>
        </p:txBody>
      </p:sp>
    </p:spTree>
    <p:extLst>
      <p:ext uri="{BB962C8B-B14F-4D97-AF65-F5344CB8AC3E}">
        <p14:creationId xmlns:p14="http://schemas.microsoft.com/office/powerpoint/2010/main" val="3144103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E15683F-2CDC-4C92-A239-5A04D0338AD1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73573" y="1000083"/>
            <a:ext cx="12044856" cy="491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altLang="zh-CN" sz="2400" b="1" i="0" dirty="0">
                <a:solidFill>
                  <a:srgbClr val="060607"/>
                </a:solidFill>
                <a:effectLst/>
                <a:latin typeface="-apple-system"/>
              </a:rPr>
              <a:t>"which"</a:t>
            </a:r>
            <a:r>
              <a:rPr lang="zh-CN" altLang="en-US" sz="2400" b="1" i="0" dirty="0">
                <a:solidFill>
                  <a:srgbClr val="060607"/>
                </a:solidFill>
                <a:effectLst/>
                <a:latin typeface="-apple-system"/>
              </a:rPr>
              <a:t>引导的非限制性定语从句</a:t>
            </a:r>
            <a:r>
              <a:rPr lang="zh-CN" altLang="en-US" sz="2400" b="0" i="0" dirty="0">
                <a:solidFill>
                  <a:srgbClr val="060607"/>
                </a:solidFill>
                <a:effectLst/>
                <a:latin typeface="-apple-system"/>
              </a:rPr>
              <a:t>：</a:t>
            </a:r>
            <a:r>
              <a:rPr lang="en-US" altLang="zh-CN" sz="2400" b="0" i="0" dirty="0">
                <a:solidFill>
                  <a:srgbClr val="060607"/>
                </a:solidFill>
                <a:effectLst/>
                <a:latin typeface="-apple-system"/>
              </a:rPr>
              <a:t>"which"</a:t>
            </a:r>
            <a:r>
              <a:rPr lang="zh-CN" altLang="en-US" sz="2400" b="0" i="0" dirty="0">
                <a:solidFill>
                  <a:srgbClr val="060607"/>
                </a:solidFill>
                <a:effectLst/>
                <a:latin typeface="-apple-system"/>
              </a:rPr>
              <a:t>用于非限制性定语从句，提供关于先行词的额外信息。</a:t>
            </a:r>
          </a:p>
          <a:p>
            <a:pPr marL="457200" lvl="1" indent="0">
              <a:buNone/>
            </a:pPr>
            <a:r>
              <a:rPr lang="zh-CN" altLang="en-US" sz="2400" b="0" i="0" dirty="0">
                <a:solidFill>
                  <a:srgbClr val="060607"/>
                </a:solidFill>
                <a:effectLst/>
                <a:latin typeface="-apple-system"/>
              </a:rPr>
              <a:t>例句：</a:t>
            </a:r>
            <a:r>
              <a:rPr lang="en-US" altLang="zh-CN" sz="2400" b="0" i="0" dirty="0">
                <a:solidFill>
                  <a:srgbClr val="060607"/>
                </a:solidFill>
                <a:effectLst/>
                <a:latin typeface="-apple-system"/>
              </a:rPr>
              <a:t>She won a gold medal, which made her parents very proud.</a:t>
            </a:r>
          </a:p>
          <a:p>
            <a:pPr marL="457200" lvl="1" indent="0">
              <a:buNone/>
            </a:pPr>
            <a:r>
              <a:rPr lang="en-US" altLang="zh-CN" sz="2400" b="1" i="0" dirty="0">
                <a:solidFill>
                  <a:srgbClr val="060607"/>
                </a:solidFill>
                <a:effectLst/>
                <a:latin typeface="-apple-system"/>
              </a:rPr>
              <a:t>"whose"</a:t>
            </a:r>
            <a:r>
              <a:rPr lang="zh-CN" altLang="en-US" sz="2400" b="1" i="0" dirty="0">
                <a:solidFill>
                  <a:srgbClr val="060607"/>
                </a:solidFill>
                <a:effectLst/>
                <a:latin typeface="-apple-system"/>
              </a:rPr>
              <a:t>引导的定语从句</a:t>
            </a:r>
            <a:r>
              <a:rPr lang="zh-CN" altLang="en-US" sz="2400" b="0" i="0" dirty="0">
                <a:solidFill>
                  <a:srgbClr val="060607"/>
                </a:solidFill>
                <a:effectLst/>
                <a:latin typeface="-apple-system"/>
              </a:rPr>
              <a:t>：</a:t>
            </a:r>
            <a:r>
              <a:rPr lang="en-US" altLang="zh-CN" sz="2400" b="0" i="0" dirty="0">
                <a:solidFill>
                  <a:srgbClr val="060607"/>
                </a:solidFill>
                <a:effectLst/>
                <a:latin typeface="-apple-system"/>
              </a:rPr>
              <a:t>"whose"</a:t>
            </a:r>
            <a:r>
              <a:rPr lang="zh-CN" altLang="en-US" sz="2400" b="0" i="0" dirty="0">
                <a:solidFill>
                  <a:srgbClr val="060607"/>
                </a:solidFill>
                <a:effectLst/>
                <a:latin typeface="-apple-system"/>
              </a:rPr>
              <a:t>用于表示所有格关系。</a:t>
            </a:r>
          </a:p>
          <a:p>
            <a:pPr marL="457200" lvl="1" indent="0">
              <a:buNone/>
            </a:pPr>
            <a:r>
              <a:rPr lang="zh-CN" altLang="en-US" sz="2400" b="0" i="0" dirty="0">
                <a:solidFill>
                  <a:srgbClr val="060607"/>
                </a:solidFill>
                <a:effectLst/>
                <a:latin typeface="-apple-system"/>
              </a:rPr>
              <a:t>例句：</a:t>
            </a:r>
            <a:r>
              <a:rPr lang="en-US" altLang="zh-CN" sz="2400" b="0" i="0" dirty="0">
                <a:solidFill>
                  <a:srgbClr val="060607"/>
                </a:solidFill>
                <a:effectLst/>
                <a:latin typeface="-apple-system"/>
              </a:rPr>
              <a:t>The boy whose father is a firefighter was late for school.</a:t>
            </a:r>
          </a:p>
          <a:p>
            <a:pPr marL="457200" lvl="1" indent="0">
              <a:buNone/>
            </a:pPr>
            <a:r>
              <a:rPr lang="en-US" altLang="zh-CN" sz="2400" b="1" i="0" dirty="0">
                <a:solidFill>
                  <a:srgbClr val="060607"/>
                </a:solidFill>
                <a:effectLst/>
                <a:latin typeface="-apple-system"/>
              </a:rPr>
              <a:t>"as"</a:t>
            </a:r>
            <a:r>
              <a:rPr lang="zh-CN" altLang="en-US" sz="2400" b="1" i="0" dirty="0">
                <a:solidFill>
                  <a:srgbClr val="060607"/>
                </a:solidFill>
                <a:effectLst/>
                <a:latin typeface="-apple-system"/>
              </a:rPr>
              <a:t>引导的定语从句</a:t>
            </a:r>
            <a:r>
              <a:rPr lang="zh-CN" altLang="en-US" sz="2400" b="0" i="0" dirty="0">
                <a:solidFill>
                  <a:srgbClr val="060607"/>
                </a:solidFill>
                <a:effectLst/>
                <a:latin typeface="-apple-system"/>
              </a:rPr>
              <a:t>：</a:t>
            </a:r>
            <a:r>
              <a:rPr lang="en-US" altLang="zh-CN" sz="2400" b="0" i="0" dirty="0">
                <a:solidFill>
                  <a:srgbClr val="060607"/>
                </a:solidFill>
                <a:effectLst/>
                <a:latin typeface="-apple-system"/>
              </a:rPr>
              <a:t>"as"</a:t>
            </a:r>
            <a:r>
              <a:rPr lang="zh-CN" altLang="en-US" sz="2400" b="0" i="0" dirty="0">
                <a:solidFill>
                  <a:srgbClr val="060607"/>
                </a:solidFill>
                <a:effectLst/>
                <a:latin typeface="-apple-system"/>
              </a:rPr>
              <a:t>有时用于引导定语从句，尤其是在固定表达中。</a:t>
            </a:r>
          </a:p>
          <a:p>
            <a:pPr marL="457200" lvl="1" indent="0">
              <a:buNone/>
            </a:pPr>
            <a:r>
              <a:rPr lang="zh-CN" altLang="en-US" sz="2400" b="0" i="0" dirty="0">
                <a:solidFill>
                  <a:srgbClr val="060607"/>
                </a:solidFill>
                <a:effectLst/>
                <a:latin typeface="-apple-system"/>
              </a:rPr>
              <a:t>例句：</a:t>
            </a:r>
            <a:r>
              <a:rPr lang="en-US" altLang="zh-CN" sz="2400" b="0" i="0" dirty="0">
                <a:solidFill>
                  <a:srgbClr val="060607"/>
                </a:solidFill>
                <a:effectLst/>
                <a:latin typeface="-apple-system"/>
              </a:rPr>
              <a:t>Such information as is available indicates that the economy is growing.</a:t>
            </a:r>
          </a:p>
          <a:p>
            <a:pPr marL="457200" lvl="1" indent="0">
              <a:buNone/>
            </a:pPr>
            <a:r>
              <a:rPr lang="en-US" altLang="zh-CN" sz="2400" b="1" i="0" dirty="0">
                <a:solidFill>
                  <a:srgbClr val="060607"/>
                </a:solidFill>
                <a:effectLst/>
                <a:latin typeface="-apple-system"/>
              </a:rPr>
              <a:t>"but"</a:t>
            </a:r>
            <a:r>
              <a:rPr lang="zh-CN" altLang="en-US" sz="2400" b="1" i="0" dirty="0">
                <a:solidFill>
                  <a:srgbClr val="060607"/>
                </a:solidFill>
                <a:effectLst/>
                <a:latin typeface="-apple-system"/>
              </a:rPr>
              <a:t>引导的定语从句</a:t>
            </a:r>
            <a:r>
              <a:rPr lang="zh-CN" altLang="en-US" sz="2400" b="0" i="0" dirty="0">
                <a:solidFill>
                  <a:srgbClr val="060607"/>
                </a:solidFill>
                <a:effectLst/>
                <a:latin typeface="-apple-system"/>
              </a:rPr>
              <a:t>：</a:t>
            </a:r>
            <a:r>
              <a:rPr lang="en-US" altLang="zh-CN" sz="2400" b="0" i="0" dirty="0">
                <a:solidFill>
                  <a:srgbClr val="060607"/>
                </a:solidFill>
                <a:effectLst/>
                <a:latin typeface="-apple-system"/>
              </a:rPr>
              <a:t>"but"</a:t>
            </a:r>
            <a:r>
              <a:rPr lang="zh-CN" altLang="en-US" sz="2400" b="0" i="0" dirty="0">
                <a:solidFill>
                  <a:srgbClr val="060607"/>
                </a:solidFill>
                <a:effectLst/>
                <a:latin typeface="-apple-system"/>
              </a:rPr>
              <a:t>用于引导定语从句，表示对比。</a:t>
            </a:r>
          </a:p>
          <a:p>
            <a:pPr marL="457200" lvl="1" indent="0">
              <a:buNone/>
            </a:pPr>
            <a:r>
              <a:rPr lang="zh-CN" altLang="en-US" sz="2400" b="0" i="0" dirty="0">
                <a:solidFill>
                  <a:srgbClr val="060607"/>
                </a:solidFill>
                <a:effectLst/>
                <a:latin typeface="-apple-system"/>
              </a:rPr>
              <a:t>例句：</a:t>
            </a:r>
            <a:r>
              <a:rPr lang="en-US" altLang="zh-CN" sz="2400" b="0" i="0" dirty="0">
                <a:solidFill>
                  <a:srgbClr val="060607"/>
                </a:solidFill>
                <a:effectLst/>
                <a:latin typeface="-apple-system"/>
              </a:rPr>
              <a:t>There are no words but what are used wrongly sometimes.</a:t>
            </a:r>
            <a:endParaRPr lang="zh-CN" altLang="en-US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989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CB4036-240D-49FC-A24C-CDE0CC44D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8166" y="132809"/>
            <a:ext cx="5822731" cy="60073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1600" b="1" i="0" dirty="0">
                <a:solidFill>
                  <a:srgbClr val="060607"/>
                </a:solidFill>
                <a:effectLst/>
                <a:latin typeface="-apple-system"/>
              </a:rPr>
              <a:t>不定式作定语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：用于表示目的或意图。例句：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The opportunity to travel abroad is exciting.</a:t>
            </a:r>
          </a:p>
          <a:p>
            <a:pPr marL="0" indent="0">
              <a:buNone/>
            </a:pPr>
            <a:r>
              <a:rPr lang="zh-CN" altLang="en-US" sz="1600" b="1" i="0" dirty="0">
                <a:solidFill>
                  <a:srgbClr val="060607"/>
                </a:solidFill>
                <a:effectLst/>
                <a:latin typeface="-apple-system"/>
              </a:rPr>
              <a:t>动名词作定语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：用于表示经常性或习惯性的动作。</a:t>
            </a:r>
            <a:endParaRPr lang="en-US" altLang="zh-CN" sz="1600" b="0" i="0" dirty="0">
              <a:solidFill>
                <a:srgbClr val="060607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例句：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The swimming pool is closed for maintenance.</a:t>
            </a:r>
          </a:p>
          <a:p>
            <a:pPr marL="0" indent="0">
              <a:buNone/>
            </a:pPr>
            <a:r>
              <a:rPr lang="zh-CN" altLang="en-US" sz="1600" b="1" i="0" dirty="0">
                <a:solidFill>
                  <a:srgbClr val="060607"/>
                </a:solidFill>
                <a:effectLst/>
                <a:latin typeface="-apple-system"/>
              </a:rPr>
              <a:t>现在分词作定语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：用于表示正在进行的动作或状态。</a:t>
            </a:r>
            <a:endParaRPr lang="en-US" altLang="zh-CN" sz="1600" b="0" i="0" dirty="0">
              <a:solidFill>
                <a:srgbClr val="060607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例句：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The boy running in the park is my neighbor.</a:t>
            </a:r>
          </a:p>
          <a:p>
            <a:pPr marL="0" indent="0">
              <a:buNone/>
            </a:pPr>
            <a:r>
              <a:rPr lang="zh-CN" altLang="en-US" sz="1600" b="1" i="0" dirty="0">
                <a:solidFill>
                  <a:srgbClr val="060607"/>
                </a:solidFill>
                <a:effectLst/>
                <a:latin typeface="-apple-system"/>
              </a:rPr>
              <a:t>过去分词作定语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：用于表示被动或完成的动作。</a:t>
            </a:r>
            <a:endParaRPr lang="en-US" altLang="zh-CN" sz="1600" b="0" i="0" dirty="0">
              <a:solidFill>
                <a:srgbClr val="060607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例句：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The letter written by her was very touching.</a:t>
            </a:r>
          </a:p>
          <a:p>
            <a:pPr marL="0" indent="0">
              <a:buNone/>
            </a:pPr>
            <a:r>
              <a:rPr lang="zh-CN" altLang="en-US" sz="1600" b="1" i="0" dirty="0">
                <a:solidFill>
                  <a:srgbClr val="060607"/>
                </a:solidFill>
                <a:effectLst/>
                <a:latin typeface="-apple-system"/>
              </a:rPr>
              <a:t>不定式作状语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：用于表示目的、原因或结果。</a:t>
            </a:r>
            <a:endParaRPr lang="en-US" altLang="zh-CN" sz="1600" b="0" i="0" dirty="0">
              <a:solidFill>
                <a:srgbClr val="060607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目的：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He ran to catch the bus.</a:t>
            </a:r>
          </a:p>
          <a:p>
            <a:pPr marL="0" indent="0">
              <a:buNone/>
            </a:pP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原因：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She is happy to see you.</a:t>
            </a:r>
          </a:p>
          <a:p>
            <a:pPr marL="0" indent="0">
              <a:buNone/>
            </a:pP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结果：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Surprised to see him, she dropped her bag.</a:t>
            </a:r>
          </a:p>
          <a:p>
            <a:pPr marL="0" indent="0">
              <a:buNone/>
            </a:pPr>
            <a:r>
              <a:rPr lang="zh-CN" altLang="en-US" sz="1600" b="1" i="0" dirty="0">
                <a:solidFill>
                  <a:srgbClr val="060607"/>
                </a:solidFill>
                <a:effectLst/>
                <a:latin typeface="-apple-system"/>
              </a:rPr>
              <a:t>现在分词作状语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：用于表示时间、原因、条件或伴随情况。</a:t>
            </a:r>
            <a:endParaRPr lang="en-US" altLang="zh-CN" sz="1600" b="0" i="0" dirty="0">
              <a:solidFill>
                <a:srgbClr val="060607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时间：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Walking in the park, she met her old friend.</a:t>
            </a:r>
          </a:p>
          <a:p>
            <a:pPr marL="0" indent="0">
              <a:buNone/>
            </a:pP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原因：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Interested in the subject, he read the book carefully.</a:t>
            </a:r>
          </a:p>
          <a:p>
            <a:pPr marL="0" indent="0">
              <a:buNone/>
            </a:pP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条件：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Given more time, I could have done better.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C62119-FF7C-4B67-B3C9-BF3D4C2708FE}"/>
              </a:ext>
            </a:extLst>
          </p:cNvPr>
          <p:cNvSpPr txBox="1"/>
          <p:nvPr/>
        </p:nvSpPr>
        <p:spPr>
          <a:xfrm>
            <a:off x="539496" y="6140416"/>
            <a:ext cx="897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主动 </a:t>
            </a:r>
            <a:r>
              <a:rPr lang="en-US" altLang="zh-CN" sz="3200" b="1" dirty="0" err="1">
                <a:solidFill>
                  <a:srgbClr val="FF0000"/>
                </a:solidFill>
              </a:rPr>
              <a:t>ing</a:t>
            </a:r>
            <a:r>
              <a:rPr lang="zh-CN" altLang="en-US" sz="3200" b="1" dirty="0">
                <a:solidFill>
                  <a:srgbClr val="FF0000"/>
                </a:solidFill>
              </a:rPr>
              <a:t>，被动用</a:t>
            </a:r>
            <a:r>
              <a:rPr lang="en-US" altLang="zh-CN" sz="3200" b="1" dirty="0">
                <a:solidFill>
                  <a:srgbClr val="FF0000"/>
                </a:solidFill>
              </a:rPr>
              <a:t>ed</a:t>
            </a:r>
            <a:r>
              <a:rPr lang="zh-CN" altLang="en-US" sz="3200" b="1" dirty="0">
                <a:solidFill>
                  <a:srgbClr val="FF0000"/>
                </a:solidFill>
              </a:rPr>
              <a:t>，将来时 </a:t>
            </a:r>
            <a:r>
              <a:rPr lang="en-US" altLang="zh-CN" sz="3200" b="1" dirty="0">
                <a:solidFill>
                  <a:srgbClr val="FF0000"/>
                </a:solidFill>
              </a:rPr>
              <a:t>to do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E8044F32-88C1-4AB7-A152-5DFC248A9C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92527"/>
      </p:ext>
    </p:extLst>
  </p:cSld>
  <p:clrMapOvr>
    <a:masterClrMapping/>
  </p:clrMapOvr>
</p:sld>
</file>

<file path=ppt/theme/theme1.xml><?xml version="1.0" encoding="utf-8"?>
<a:theme xmlns:a="http://schemas.openxmlformats.org/drawingml/2006/main" name="幻灯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E76448-B9B5-444F-ABF0-3E2949E5B92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FA93B6D-1597-4D86-B6EB-52CA39D989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CC082E-8DE3-449F-B604-FF5FA628FB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切片研究设计</Template>
  <TotalTime>161</TotalTime>
  <Words>1904</Words>
  <Application>Microsoft Office PowerPoint</Application>
  <PresentationFormat>宽屏</PresentationFormat>
  <Paragraphs>214</Paragraphs>
  <Slides>20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-apple-system</vt:lpstr>
      <vt:lpstr>Microsoft YaHei UI</vt:lpstr>
      <vt:lpstr>Microsoft YaHei-Regular</vt:lpstr>
      <vt:lpstr>Arial</vt:lpstr>
      <vt:lpstr>Century Gothic</vt:lpstr>
      <vt:lpstr>Wingdings 3</vt:lpstr>
      <vt:lpstr>幻灯片</vt:lpstr>
      <vt:lpstr>英文写作基础--句子 Fundamentals of English Writing ： Sentences</vt:lpstr>
      <vt:lpstr>书写句子的原则： </vt:lpstr>
      <vt:lpstr> 完整 Completeness </vt:lpstr>
      <vt:lpstr>PowerPoint 演示文稿</vt:lpstr>
      <vt:lpstr> </vt:lpstr>
      <vt:lpstr>状语从句</vt:lpstr>
      <vt:lpstr>定语从句</vt:lpstr>
      <vt:lpstr>PowerPoint 演示文稿</vt:lpstr>
      <vt:lpstr>PowerPoint 演示文稿</vt:lpstr>
      <vt:lpstr> </vt:lpstr>
      <vt:lpstr>PowerPoint 演示文稿</vt:lpstr>
      <vt:lpstr> </vt:lpstr>
      <vt:lpstr>PowerPoint 演示文稿</vt:lpstr>
      <vt:lpstr>英文的修辞手法</vt:lpstr>
      <vt:lpstr>PowerPoint 演示文稿</vt:lpstr>
      <vt:lpstr> </vt:lpstr>
      <vt:lpstr>PowerPoint 演示文稿</vt:lpstr>
      <vt:lpstr> 得体 Appropriateness</vt:lpstr>
      <vt:lpstr>Group work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英文写作基础--句子 Fundamentals of English Writing ： Sentences</dc:title>
  <dc:creator>兆颖 党</dc:creator>
  <cp:lastModifiedBy>兆颖 党</cp:lastModifiedBy>
  <cp:revision>17</cp:revision>
  <dcterms:created xsi:type="dcterms:W3CDTF">2024-09-13T16:23:42Z</dcterms:created>
  <dcterms:modified xsi:type="dcterms:W3CDTF">2024-09-13T19:05:29Z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