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64" r:id="rId4"/>
    <p:sldId id="258" r:id="rId5"/>
    <p:sldId id="259" r:id="rId6"/>
    <p:sldId id="265" r:id="rId7"/>
    <p:sldId id="268" r:id="rId8"/>
    <p:sldId id="271" r:id="rId9"/>
    <p:sldId id="272" r:id="rId10"/>
    <p:sldId id="269" r:id="rId11"/>
    <p:sldId id="270" r:id="rId12"/>
    <p:sldId id="274" r:id="rId13"/>
    <p:sldId id="275" r:id="rId14"/>
    <p:sldId id="266"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60" y="2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9/23/2024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9/23/2024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zh-CN" altLang="en-US"/>
              <a:t>单击此处编辑母版标题样式</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1CF131DD-A141-4471-BCF9-C6073EDD7E20}" type="datetimeFigureOut">
              <a:rPr lang="en-US" dirty="0"/>
              <a:t>9/23/2024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9/23/2024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9/23/2024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052E9-2E82-4E74-8BA0-C3F819615E86}"/>
              </a:ext>
            </a:extLst>
          </p:cNvPr>
          <p:cNvSpPr>
            <a:spLocks noGrp="1"/>
          </p:cNvSpPr>
          <p:nvPr>
            <p:ph type="ctrTitle"/>
          </p:nvPr>
        </p:nvSpPr>
        <p:spPr/>
        <p:txBody>
          <a:bodyPr/>
          <a:lstStyle/>
          <a:p>
            <a:r>
              <a:rPr lang="en-US" altLang="zh-CN" sz="4800" b="1" dirty="0">
                <a:solidFill>
                  <a:schemeClr val="accent1">
                    <a:lumMod val="75000"/>
                  </a:schemeClr>
                </a:solidFill>
              </a:rPr>
              <a:t>Paragraph &amp; passage</a:t>
            </a:r>
            <a:endParaRPr lang="zh-CN" altLang="en-US" sz="4800" b="1" dirty="0">
              <a:solidFill>
                <a:schemeClr val="accent1">
                  <a:lumMod val="75000"/>
                </a:schemeClr>
              </a:solidFill>
            </a:endParaRPr>
          </a:p>
        </p:txBody>
      </p:sp>
      <p:sp>
        <p:nvSpPr>
          <p:cNvPr id="3" name="副标题 2">
            <a:extLst>
              <a:ext uri="{FF2B5EF4-FFF2-40B4-BE49-F238E27FC236}">
                <a16:creationId xmlns:a16="http://schemas.microsoft.com/office/drawing/2014/main" id="{842E094A-4348-4A07-A177-9D288D803BE8}"/>
              </a:ext>
            </a:extLst>
          </p:cNvPr>
          <p:cNvSpPr>
            <a:spLocks noGrp="1"/>
          </p:cNvSpPr>
          <p:nvPr>
            <p:ph type="subTitle" idx="1"/>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88054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0FF98-3BCC-4797-896E-05EC5D503A67}"/>
              </a:ext>
            </a:extLst>
          </p:cNvPr>
          <p:cNvSpPr>
            <a:spLocks noGrp="1"/>
          </p:cNvSpPr>
          <p:nvPr>
            <p:ph type="title"/>
          </p:nvPr>
        </p:nvSpPr>
        <p:spPr>
          <a:xfrm>
            <a:off x="1066800" y="642594"/>
            <a:ext cx="8140262" cy="450483"/>
          </a:xfrm>
        </p:spPr>
        <p:txBody>
          <a:bodyPr>
            <a:normAutofit fontScale="90000"/>
          </a:bodyPr>
          <a:lstStyle/>
          <a:p>
            <a:r>
              <a:rPr lang="en-US" altLang="zh-CN" dirty="0"/>
              <a:t>Examples</a:t>
            </a:r>
            <a:endParaRPr lang="zh-CN" altLang="en-US" dirty="0"/>
          </a:p>
        </p:txBody>
      </p:sp>
      <p:sp>
        <p:nvSpPr>
          <p:cNvPr id="3" name="内容占位符 2">
            <a:extLst>
              <a:ext uri="{FF2B5EF4-FFF2-40B4-BE49-F238E27FC236}">
                <a16:creationId xmlns:a16="http://schemas.microsoft.com/office/drawing/2014/main" id="{E9A095FA-4153-4545-9FA3-DE8A9319E9CD}"/>
              </a:ext>
            </a:extLst>
          </p:cNvPr>
          <p:cNvSpPr>
            <a:spLocks noGrp="1"/>
          </p:cNvSpPr>
          <p:nvPr>
            <p:ph idx="1"/>
          </p:nvPr>
        </p:nvSpPr>
        <p:spPr>
          <a:xfrm>
            <a:off x="903890" y="1267579"/>
            <a:ext cx="4955628" cy="4719145"/>
          </a:xfrm>
        </p:spPr>
        <p:txBody>
          <a:bodyPr>
            <a:normAutofit lnSpcReduction="10000"/>
          </a:bodyPr>
          <a:lstStyle/>
          <a:p>
            <a:r>
              <a:rPr lang="en-US" altLang="zh-CN" sz="2400" dirty="0"/>
              <a:t>Example without connecting words: </a:t>
            </a:r>
          </a:p>
          <a:p>
            <a:r>
              <a:rPr lang="en-US" altLang="zh-CN" sz="2800" dirty="0"/>
              <a:t>The pursuit of knowledge is essential. It broadens horizons. Enables critical thinking. Opens doors to new opportunities. Leads to personal growth. Inspires innovation. A life without knowledge is incomplete.</a:t>
            </a:r>
            <a:endParaRPr lang="zh-CN" altLang="en-US" sz="2800" dirty="0"/>
          </a:p>
        </p:txBody>
      </p:sp>
      <p:sp>
        <p:nvSpPr>
          <p:cNvPr id="4" name="文本框 3">
            <a:extLst>
              <a:ext uri="{FF2B5EF4-FFF2-40B4-BE49-F238E27FC236}">
                <a16:creationId xmlns:a16="http://schemas.microsoft.com/office/drawing/2014/main" id="{F148E280-8F3A-4190-B01A-86064FB7547C}"/>
              </a:ext>
            </a:extLst>
          </p:cNvPr>
          <p:cNvSpPr txBox="1"/>
          <p:nvPr/>
        </p:nvSpPr>
        <p:spPr>
          <a:xfrm>
            <a:off x="6022428" y="1093077"/>
            <a:ext cx="5265682" cy="4893647"/>
          </a:xfrm>
          <a:prstGeom prst="rect">
            <a:avLst/>
          </a:prstGeom>
          <a:noFill/>
        </p:spPr>
        <p:txBody>
          <a:bodyPr wrap="square" rtlCol="0">
            <a:spAutoFit/>
          </a:bodyPr>
          <a:lstStyle/>
          <a:p>
            <a:r>
              <a:rPr lang="en-US" altLang="zh-CN" sz="2400" dirty="0"/>
              <a:t>Example with connecting words:</a:t>
            </a:r>
          </a:p>
          <a:p>
            <a:r>
              <a:rPr lang="en-US" altLang="zh-CN" dirty="0"/>
              <a:t> </a:t>
            </a:r>
            <a:r>
              <a:rPr lang="en-US" altLang="zh-CN" sz="2400" dirty="0"/>
              <a:t>The pursuit of knowledge is truly essential. Firstly, it broadens our horizons, allowing us to see the world from different perspectives. Moreover, it enables critical thinking, helping us analyze and solve problems. Additionally, it opens doors to new opportunities and leads to personal growth. Indeed, knowledge inspires innovation. Without it, life would be incomplete.</a:t>
            </a:r>
            <a:endParaRPr lang="zh-CN" altLang="en-US" sz="2400" dirty="0"/>
          </a:p>
        </p:txBody>
      </p:sp>
    </p:spTree>
    <p:extLst>
      <p:ext uri="{BB962C8B-B14F-4D97-AF65-F5344CB8AC3E}">
        <p14:creationId xmlns:p14="http://schemas.microsoft.com/office/powerpoint/2010/main" val="1567281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C7E63-BA34-4580-AF23-A356F853B0DE}"/>
              </a:ext>
            </a:extLst>
          </p:cNvPr>
          <p:cNvSpPr>
            <a:spLocks noGrp="1"/>
          </p:cNvSpPr>
          <p:nvPr>
            <p:ph type="title"/>
          </p:nvPr>
        </p:nvSpPr>
        <p:spPr>
          <a:xfrm flipV="1">
            <a:off x="1066800" y="567559"/>
            <a:ext cx="5029200" cy="75035"/>
          </a:xfrm>
        </p:spPr>
        <p:txBody>
          <a:bodyPr>
            <a:normAutofit fontScale="90000"/>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88616AEA-DBA6-407D-BE0A-45323D19A00F}"/>
              </a:ext>
            </a:extLst>
          </p:cNvPr>
          <p:cNvSpPr>
            <a:spLocks noGrp="1"/>
          </p:cNvSpPr>
          <p:nvPr>
            <p:ph idx="1"/>
          </p:nvPr>
        </p:nvSpPr>
        <p:spPr>
          <a:xfrm>
            <a:off x="5906815" y="605076"/>
            <a:ext cx="5370786" cy="5448883"/>
          </a:xfrm>
        </p:spPr>
        <p:txBody>
          <a:bodyPr>
            <a:noAutofit/>
          </a:bodyPr>
          <a:lstStyle/>
          <a:p>
            <a:r>
              <a:rPr lang="en-US" altLang="zh-CN" sz="2800" dirty="0"/>
              <a:t>Example with connecting words: Admiring natural beauty is a truly captivating experience. Firstly, the sight of majestic mountains instills a sense of awe. Moreover, the serene flow of crystal-clear rivers soothes the soul. Additionally, the vibrant colors of blooming flowers enliven the senses. Truly, nature is a masterpiece. </a:t>
            </a:r>
            <a:endParaRPr lang="zh-CN" altLang="en-US" sz="2800" dirty="0"/>
          </a:p>
        </p:txBody>
      </p:sp>
      <p:sp>
        <p:nvSpPr>
          <p:cNvPr id="4" name="文本框 3">
            <a:extLst>
              <a:ext uri="{FF2B5EF4-FFF2-40B4-BE49-F238E27FC236}">
                <a16:creationId xmlns:a16="http://schemas.microsoft.com/office/drawing/2014/main" id="{1E9ED4AD-E2BA-4880-93F6-B9ADCA983F9B}"/>
              </a:ext>
            </a:extLst>
          </p:cNvPr>
          <p:cNvSpPr txBox="1"/>
          <p:nvPr/>
        </p:nvSpPr>
        <p:spPr>
          <a:xfrm>
            <a:off x="672662" y="642594"/>
            <a:ext cx="4845268" cy="4832092"/>
          </a:xfrm>
          <a:prstGeom prst="rect">
            <a:avLst/>
          </a:prstGeom>
          <a:noFill/>
        </p:spPr>
        <p:txBody>
          <a:bodyPr wrap="square" rtlCol="0">
            <a:spAutoFit/>
          </a:bodyPr>
          <a:lstStyle/>
          <a:p>
            <a:r>
              <a:rPr lang="en-US" altLang="zh-CN" sz="2800" dirty="0"/>
              <a:t>Example without connecting words: Admiring natural beauty is a captivating experience. The sight of majestic mountains instills awe. The serene flow of crystal-clear rivers soothes the soul. The vibrant colors of blooming flowers enliven the senses. Nature is a masterpiece.</a:t>
            </a:r>
            <a:endParaRPr lang="zh-CN" altLang="en-US" sz="2800" dirty="0"/>
          </a:p>
        </p:txBody>
      </p:sp>
    </p:spTree>
    <p:extLst>
      <p:ext uri="{BB962C8B-B14F-4D97-AF65-F5344CB8AC3E}">
        <p14:creationId xmlns:p14="http://schemas.microsoft.com/office/powerpoint/2010/main" val="3139240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AE268-DF1C-46BA-9E55-2033EA25978C}"/>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69C9CC5E-FE34-48B6-AB3B-8F296F4C521A}"/>
              </a:ext>
            </a:extLst>
          </p:cNvPr>
          <p:cNvSpPr>
            <a:spLocks noGrp="1"/>
          </p:cNvSpPr>
          <p:nvPr>
            <p:ph idx="1"/>
          </p:nvPr>
        </p:nvSpPr>
        <p:spPr>
          <a:xfrm>
            <a:off x="572813" y="575740"/>
            <a:ext cx="11114689" cy="5772508"/>
          </a:xfrm>
        </p:spPr>
        <p:txBody>
          <a:bodyPr>
            <a:noAutofit/>
          </a:bodyPr>
          <a:lstStyle/>
          <a:p>
            <a:r>
              <a:rPr lang="en-US" altLang="zh-CN" sz="2400" dirty="0"/>
              <a:t>The impact of climate change on global agriculture is a pressing concern. Rising temperatures and changing weather patterns are leading to increased droughts, floods, and other extreme weather events, which are having devastating effects on crop yields. In addition, the spread of pests and diseases is becoming more difficult to control as climate conditions shift. As a result, farmers are facing significant challenges in producing enough food to meet the growing demand of the world's population. To address this issue, researchers are exploring a range of solutions, including the development of more resilient crop varieties and the adoption of sustainable farming practices. However, it is clear that urgent action is needed to mitigate the effects of climate change on agriculture and ensure food security for future generations."</a:t>
            </a:r>
            <a:endParaRPr lang="zh-CN" altLang="en-US" sz="2400" dirty="0"/>
          </a:p>
        </p:txBody>
      </p:sp>
    </p:spTree>
    <p:extLst>
      <p:ext uri="{BB962C8B-B14F-4D97-AF65-F5344CB8AC3E}">
        <p14:creationId xmlns:p14="http://schemas.microsoft.com/office/powerpoint/2010/main" val="337769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19165-FE50-418A-ABCE-EC7C83779810}"/>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43F519A9-DC0B-4C68-A26B-55B17A8B44CB}"/>
              </a:ext>
            </a:extLst>
          </p:cNvPr>
          <p:cNvSpPr>
            <a:spLocks noGrp="1"/>
          </p:cNvSpPr>
          <p:nvPr>
            <p:ph idx="1"/>
          </p:nvPr>
        </p:nvSpPr>
        <p:spPr>
          <a:xfrm>
            <a:off x="746234" y="525517"/>
            <a:ext cx="10962290" cy="6201104"/>
          </a:xfrm>
        </p:spPr>
        <p:txBody>
          <a:bodyPr>
            <a:normAutofit/>
          </a:bodyPr>
          <a:lstStyle/>
          <a:p>
            <a:r>
              <a:rPr lang="en-US" altLang="zh-CN" sz="2400" dirty="0"/>
              <a:t>The conservation of endangered species is a critical aspect of environmental protection. Many species around the world are threatened by habitat loss, pollution, climate change, and illegal hunting. To address this issue, conservation efforts often involve protecting and restoring habitats, implementing sustainable land use practices, and enforcing laws against poaching. One successful conservation story is that of the giant panda. Once on the brink of extinction due to habitat destruction and low reproductive rates, the giant panda population has seen a remarkable recovery thanks to intensive conservation measures. This includes the establishment of protected areas, captive breeding programs, and public education campaigns to raise awareness about their plight. The success of the giant panda conservation efforts serves as a testament to the importance of collaborative, science-based conservation approaches in protecting endangered species and ensuring biodiversity for future generations."</a:t>
            </a:r>
            <a:endParaRPr lang="zh-CN" altLang="en-US" sz="2400" dirty="0"/>
          </a:p>
        </p:txBody>
      </p:sp>
    </p:spTree>
    <p:extLst>
      <p:ext uri="{BB962C8B-B14F-4D97-AF65-F5344CB8AC3E}">
        <p14:creationId xmlns:p14="http://schemas.microsoft.com/office/powerpoint/2010/main" val="1151532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CD900-E238-478A-901D-84ED6DAB7A95}"/>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08475FC1-ECC1-4A81-BAFB-F941FF73A8CC}"/>
              </a:ext>
            </a:extLst>
          </p:cNvPr>
          <p:cNvSpPr>
            <a:spLocks noGrp="1"/>
          </p:cNvSpPr>
          <p:nvPr>
            <p:ph idx="1"/>
          </p:nvPr>
        </p:nvSpPr>
        <p:spPr/>
        <p:txBody>
          <a:bodyPr/>
          <a:lstStyle/>
          <a:p>
            <a:r>
              <a:rPr lang="en-US" altLang="zh-CN" sz="2400" dirty="0"/>
              <a:t>Step 2</a:t>
            </a:r>
          </a:p>
          <a:p>
            <a:r>
              <a:rPr lang="en-US" altLang="zh-CN" sz="2400" dirty="0"/>
              <a:t>Discuss how to support your topic sentence with your group members .</a:t>
            </a:r>
          </a:p>
          <a:p>
            <a:r>
              <a:rPr lang="en-US" altLang="zh-CN" sz="2400" dirty="0"/>
              <a:t>Then, work out 5 to 8 supporting sentences, </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using </a:t>
            </a:r>
            <a:r>
              <a:rPr lang="en-US" altLang="zh-CN" sz="2400" kern="100" dirty="0">
                <a:highlight>
                  <a:srgbClr val="FFFF00"/>
                </a:highlight>
                <a:latin typeface="等线" panose="02010600030101010101" pitchFamily="2" charset="-122"/>
                <a:ea typeface="等线" panose="02010600030101010101" pitchFamily="2" charset="-122"/>
                <a:cs typeface="Times New Roman" panose="02020603050405020304" pitchFamily="18" charset="0"/>
              </a:rPr>
              <a:t>specific details </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or examples</a:t>
            </a:r>
          </a:p>
          <a:p>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Step 3</a:t>
            </a:r>
          </a:p>
          <a:p>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Write a clear and coherent paragraph together</a:t>
            </a:r>
            <a:endParaRPr lang="zh-CN" altLang="en-US" sz="2400" dirty="0"/>
          </a:p>
          <a:p>
            <a:endParaRPr lang="en-US" altLang="zh-CN" dirty="0"/>
          </a:p>
        </p:txBody>
      </p:sp>
    </p:spTree>
    <p:extLst>
      <p:ext uri="{BB962C8B-B14F-4D97-AF65-F5344CB8AC3E}">
        <p14:creationId xmlns:p14="http://schemas.microsoft.com/office/powerpoint/2010/main" val="2712895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FF96D-93DE-42AE-AADB-B7E0D744C9CB}"/>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A523D5A5-451C-4044-A2E8-A14F88CA02DA}"/>
              </a:ext>
            </a:extLst>
          </p:cNvPr>
          <p:cNvSpPr>
            <a:spLocks noGrp="1"/>
          </p:cNvSpPr>
          <p:nvPr>
            <p:ph idx="1"/>
          </p:nvPr>
        </p:nvSpPr>
        <p:spPr>
          <a:xfrm>
            <a:off x="819807" y="819807"/>
            <a:ext cx="10920248" cy="5507421"/>
          </a:xfrm>
        </p:spPr>
        <p:txBody>
          <a:bodyPr>
            <a:normAutofit/>
          </a:bodyPr>
          <a:lstStyle/>
          <a:p>
            <a:r>
              <a:rPr lang="en-US" altLang="zh-CN" sz="2800" dirty="0"/>
              <a:t>After the company faced financial difficulties last year, they implemented a new business strategy, which led to a significant increase in their profits.</a:t>
            </a:r>
          </a:p>
          <a:p>
            <a:r>
              <a:rPr lang="en-US" altLang="zh-CN" sz="2800" dirty="0"/>
              <a:t>Because Sarah enjoys cooking and wants to improve her skills, she decided to enroll in a culinary course.</a:t>
            </a:r>
          </a:p>
          <a:p>
            <a:r>
              <a:rPr lang="en-US" altLang="zh-CN" sz="2800" dirty="0"/>
              <a:t>Despite facing numerous challenges, the team worked tirelessly and eventually succeeded in their project.</a:t>
            </a:r>
          </a:p>
          <a:p>
            <a:r>
              <a:rPr lang="en-US" altLang="zh-CN" sz="2800" dirty="0"/>
              <a:t>John, who is passionate about photography, travels to different countries to capture stunning landscapes.</a:t>
            </a:r>
          </a:p>
          <a:p>
            <a:r>
              <a:rPr lang="en-US" altLang="zh-CN" sz="2800" dirty="0"/>
              <a:t>Due to the heavy rainfall that the city experienced, the rivers overflowed, resulting in many areas being flooded.</a:t>
            </a:r>
            <a:endParaRPr lang="zh-CN" altLang="en-US" sz="2800" dirty="0"/>
          </a:p>
          <a:p>
            <a:endParaRPr lang="en-US" altLang="zh-CN" dirty="0"/>
          </a:p>
          <a:p>
            <a:endParaRPr lang="zh-CN" altLang="en-US" dirty="0"/>
          </a:p>
        </p:txBody>
      </p:sp>
    </p:spTree>
    <p:extLst>
      <p:ext uri="{BB962C8B-B14F-4D97-AF65-F5344CB8AC3E}">
        <p14:creationId xmlns:p14="http://schemas.microsoft.com/office/powerpoint/2010/main" val="1064366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E56C3-3F38-400E-86B4-00C80F68BD1A}"/>
              </a:ext>
            </a:extLst>
          </p:cNvPr>
          <p:cNvSpPr>
            <a:spLocks noGrp="1"/>
          </p:cNvSpPr>
          <p:nvPr>
            <p:ph type="title"/>
          </p:nvPr>
        </p:nvSpPr>
        <p:spPr/>
        <p:txBody>
          <a:bodyPr>
            <a:normAutofit/>
          </a:bodyPr>
          <a:lstStyle/>
          <a:p>
            <a:r>
              <a:rPr lang="en-US" altLang="zh-CN" sz="4000" dirty="0">
                <a:effectLst/>
                <a:latin typeface="等线" panose="02010600030101010101" pitchFamily="2" charset="-122"/>
                <a:cs typeface="Times New Roman" panose="02020603050405020304" pitchFamily="18" charset="0"/>
              </a:rPr>
              <a:t> Characteristics of paragraphs:</a:t>
            </a:r>
            <a:endParaRPr lang="zh-CN" altLang="en-US" sz="4000" dirty="0"/>
          </a:p>
        </p:txBody>
      </p:sp>
      <p:sp>
        <p:nvSpPr>
          <p:cNvPr id="3" name="内容占位符 2">
            <a:extLst>
              <a:ext uri="{FF2B5EF4-FFF2-40B4-BE49-F238E27FC236}">
                <a16:creationId xmlns:a16="http://schemas.microsoft.com/office/drawing/2014/main" id="{9B16C6BE-D6BF-462E-A3AE-A0C2A91F52C9}"/>
              </a:ext>
            </a:extLst>
          </p:cNvPr>
          <p:cNvSpPr>
            <a:spLocks noGrp="1"/>
          </p:cNvSpPr>
          <p:nvPr>
            <p:ph idx="1"/>
          </p:nvPr>
        </p:nvSpPr>
        <p:spPr>
          <a:xfrm>
            <a:off x="694944" y="2103120"/>
            <a:ext cx="10430256" cy="3931920"/>
          </a:xfrm>
        </p:spPr>
        <p:txBody>
          <a:bodyPr/>
          <a:lstStyle/>
          <a:p>
            <a:r>
              <a:rPr lang="en-US" altLang="zh-CN" sz="3200" dirty="0">
                <a:effectLst/>
                <a:highlight>
                  <a:srgbClr val="FFFF00"/>
                </a:highlight>
                <a:latin typeface="等线" panose="02010600030101010101" pitchFamily="2" charset="-122"/>
                <a:cs typeface="Times New Roman" panose="02020603050405020304" pitchFamily="18" charset="0"/>
              </a:rPr>
              <a:t>A clear central idea</a:t>
            </a:r>
            <a:endParaRPr lang="en-US" altLang="zh-CN" sz="3200" dirty="0">
              <a:effectLst/>
              <a:latin typeface="等线" panose="02010600030101010101" pitchFamily="2" charset="-122"/>
              <a:cs typeface="Times New Roman" panose="02020603050405020304" pitchFamily="18" charset="0"/>
            </a:endParaRPr>
          </a:p>
          <a:p>
            <a:r>
              <a:rPr lang="en-US" altLang="zh-CN" sz="3200" dirty="0">
                <a:effectLst/>
                <a:highlight>
                  <a:srgbClr val="FFFF00"/>
                </a:highlight>
                <a:latin typeface="等线" panose="02010600030101010101" pitchFamily="2" charset="-122"/>
                <a:cs typeface="Times New Roman" panose="02020603050405020304" pitchFamily="18" charset="0"/>
              </a:rPr>
              <a:t>Logically connected </a:t>
            </a:r>
            <a:r>
              <a:rPr lang="en-US" altLang="zh-CN" sz="3200" dirty="0">
                <a:latin typeface="等线" panose="02010600030101010101" pitchFamily="2" charset="-122"/>
                <a:cs typeface="Times New Roman" panose="02020603050405020304" pitchFamily="18" charset="0"/>
              </a:rPr>
              <a:t>sentences </a:t>
            </a:r>
            <a:endParaRPr lang="en-US" altLang="zh-CN" sz="3200" dirty="0">
              <a:effectLst/>
              <a:latin typeface="等线" panose="02010600030101010101" pitchFamily="2" charset="-122"/>
              <a:cs typeface="Times New Roman" panose="02020603050405020304" pitchFamily="18" charset="0"/>
            </a:endParaRPr>
          </a:p>
          <a:p>
            <a:r>
              <a:rPr lang="en-US" altLang="zh-CN" sz="3200" dirty="0">
                <a:highlight>
                  <a:srgbClr val="FFFF00"/>
                </a:highlight>
                <a:latin typeface="等线" panose="02010600030101010101" pitchFamily="2" charset="-122"/>
                <a:cs typeface="Times New Roman" panose="02020603050405020304" pitchFamily="18" charset="0"/>
              </a:rPr>
              <a:t>Moderate length </a:t>
            </a:r>
            <a:r>
              <a:rPr lang="en-US" altLang="zh-CN" sz="3200" dirty="0">
                <a:effectLst/>
                <a:latin typeface="等线" panose="02010600030101010101" pitchFamily="2" charset="-122"/>
                <a:cs typeface="Times New Roman" panose="02020603050405020304" pitchFamily="18" charset="0"/>
              </a:rPr>
              <a:t>(</a:t>
            </a:r>
            <a:r>
              <a:rPr lang="en-US" altLang="zh-CN" sz="2400" dirty="0">
                <a:effectLst/>
                <a:latin typeface="等线" panose="02010600030101010101" pitchFamily="2" charset="-122"/>
                <a:cs typeface="Times New Roman" panose="02020603050405020304" pitchFamily="18" charset="0"/>
              </a:rPr>
              <a:t>usually consisting of 3 to 8 sentences</a:t>
            </a:r>
            <a:r>
              <a:rPr lang="en-US" altLang="zh-CN" sz="3200" dirty="0">
                <a:effectLst/>
                <a:latin typeface="等线" panose="02010600030101010101" pitchFamily="2" charset="-122"/>
                <a:cs typeface="Times New Roman" panose="02020603050405020304" pitchFamily="18" charset="0"/>
              </a:rPr>
              <a:t>)</a:t>
            </a:r>
            <a:endPar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3200" dirty="0">
                <a:effectLst/>
                <a:highlight>
                  <a:srgbClr val="FFFF00"/>
                </a:highlight>
                <a:latin typeface="等线" panose="02010600030101010101" pitchFamily="2" charset="-122"/>
                <a:cs typeface="Times New Roman" panose="02020603050405020304" pitchFamily="18" charset="0"/>
              </a:rPr>
              <a:t>A complete structure</a:t>
            </a:r>
            <a:r>
              <a:rPr lang="zh-CN" altLang="en-US" sz="3200" dirty="0">
                <a:effectLst/>
                <a:highlight>
                  <a:srgbClr val="FFFF00"/>
                </a:highlight>
                <a:latin typeface="等线" panose="02010600030101010101" pitchFamily="2" charset="-122"/>
                <a:cs typeface="Times New Roman" panose="02020603050405020304" pitchFamily="18" charset="0"/>
              </a:rPr>
              <a:t> </a:t>
            </a:r>
            <a:r>
              <a:rPr lang="en-US" altLang="zh-CN" sz="3200" dirty="0">
                <a:effectLst/>
                <a:latin typeface="等线" panose="02010600030101010101" pitchFamily="2" charset="-122"/>
                <a:cs typeface="Times New Roman" panose="02020603050405020304" pitchFamily="18" charset="0"/>
              </a:rPr>
              <a:t>(</a:t>
            </a:r>
            <a:r>
              <a:rPr lang="en-US" altLang="zh-CN" sz="2400" dirty="0">
                <a:effectLst/>
                <a:latin typeface="等线" panose="02010600030101010101" pitchFamily="2" charset="-122"/>
                <a:cs typeface="Times New Roman" panose="02020603050405020304" pitchFamily="18" charset="0"/>
              </a:rPr>
              <a:t>a beginning, development, and conclusion</a:t>
            </a:r>
            <a:r>
              <a:rPr lang="en-US" altLang="zh-CN" sz="3200" dirty="0">
                <a:effectLst/>
                <a:latin typeface="等线" panose="02010600030101010101" pitchFamily="2" charset="-122"/>
                <a:cs typeface="Times New Roman" panose="02020603050405020304" pitchFamily="18" charset="0"/>
              </a:rPr>
              <a:t>)</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80259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E56C3-3F38-400E-86B4-00C80F68BD1A}"/>
              </a:ext>
            </a:extLst>
          </p:cNvPr>
          <p:cNvSpPr>
            <a:spLocks noGrp="1"/>
          </p:cNvSpPr>
          <p:nvPr>
            <p:ph type="title"/>
          </p:nvPr>
        </p:nvSpPr>
        <p:spPr>
          <a:xfrm>
            <a:off x="1066800" y="642594"/>
            <a:ext cx="9448800" cy="952272"/>
          </a:xfrm>
        </p:spPr>
        <p:txBody>
          <a:bodyPr>
            <a:normAutofit/>
          </a:bodyPr>
          <a:lstStyle/>
          <a:p>
            <a:r>
              <a:rPr lang="en-US" altLang="zh-CN" sz="4000" dirty="0">
                <a:effectLst/>
                <a:latin typeface="等线" panose="02010600030101010101" pitchFamily="2" charset="-122"/>
                <a:cs typeface="Times New Roman" panose="02020603050405020304" pitchFamily="18" charset="0"/>
              </a:rPr>
              <a:t> Structure of paragraphs:</a:t>
            </a:r>
            <a:endParaRPr lang="zh-CN" altLang="en-US" sz="4000" dirty="0"/>
          </a:p>
        </p:txBody>
      </p:sp>
      <p:sp>
        <p:nvSpPr>
          <p:cNvPr id="3" name="内容占位符 2">
            <a:extLst>
              <a:ext uri="{FF2B5EF4-FFF2-40B4-BE49-F238E27FC236}">
                <a16:creationId xmlns:a16="http://schemas.microsoft.com/office/drawing/2014/main" id="{9B16C6BE-D6BF-462E-A3AE-A0C2A91F52C9}"/>
              </a:ext>
            </a:extLst>
          </p:cNvPr>
          <p:cNvSpPr>
            <a:spLocks noGrp="1"/>
          </p:cNvSpPr>
          <p:nvPr>
            <p:ph idx="1"/>
          </p:nvPr>
        </p:nvSpPr>
        <p:spPr>
          <a:xfrm>
            <a:off x="1014984" y="1408176"/>
            <a:ext cx="10110216" cy="3986784"/>
          </a:xfrm>
        </p:spPr>
        <p:txBody>
          <a:bodyPr/>
          <a:lstStyle/>
          <a:p>
            <a:pPr marL="0" indent="0">
              <a:buNone/>
            </a:pPr>
            <a:r>
              <a:rPr lang="en-US" altLang="zh-CN" dirty="0"/>
              <a:t> </a:t>
            </a:r>
            <a:endParaRPr lang="zh-CN" altLang="en-US" dirty="0"/>
          </a:p>
        </p:txBody>
      </p:sp>
      <p:sp>
        <p:nvSpPr>
          <p:cNvPr id="6" name="椭圆 5">
            <a:extLst>
              <a:ext uri="{FF2B5EF4-FFF2-40B4-BE49-F238E27FC236}">
                <a16:creationId xmlns:a16="http://schemas.microsoft.com/office/drawing/2014/main" id="{C34EE480-5F80-4CD2-99F3-F7AA69E6F013}"/>
              </a:ext>
            </a:extLst>
          </p:cNvPr>
          <p:cNvSpPr/>
          <p:nvPr/>
        </p:nvSpPr>
        <p:spPr>
          <a:xfrm>
            <a:off x="713232" y="2756534"/>
            <a:ext cx="2249424" cy="1349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Topic sentence</a:t>
            </a:r>
            <a:endParaRPr lang="zh-CN" altLang="en-US" dirty="0"/>
          </a:p>
        </p:txBody>
      </p:sp>
      <p:sp>
        <p:nvSpPr>
          <p:cNvPr id="9" name="矩形 8">
            <a:extLst>
              <a:ext uri="{FF2B5EF4-FFF2-40B4-BE49-F238E27FC236}">
                <a16:creationId xmlns:a16="http://schemas.microsoft.com/office/drawing/2014/main" id="{49B6F572-1CEB-47BD-B692-F2AFF167ECB2}"/>
              </a:ext>
            </a:extLst>
          </p:cNvPr>
          <p:cNvSpPr/>
          <p:nvPr/>
        </p:nvSpPr>
        <p:spPr>
          <a:xfrm>
            <a:off x="3749040" y="2558892"/>
            <a:ext cx="2938272" cy="500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Supporting sentence 2 </a:t>
            </a:r>
            <a:endParaRPr lang="zh-CN" altLang="en-US" dirty="0"/>
          </a:p>
        </p:txBody>
      </p:sp>
      <p:sp>
        <p:nvSpPr>
          <p:cNvPr id="12" name="椭圆 11">
            <a:extLst>
              <a:ext uri="{FF2B5EF4-FFF2-40B4-BE49-F238E27FC236}">
                <a16:creationId xmlns:a16="http://schemas.microsoft.com/office/drawing/2014/main" id="{A8CB97E2-BC4B-407E-A095-CF9A0D32A002}"/>
              </a:ext>
            </a:extLst>
          </p:cNvPr>
          <p:cNvSpPr/>
          <p:nvPr/>
        </p:nvSpPr>
        <p:spPr>
          <a:xfrm>
            <a:off x="7552944" y="2558892"/>
            <a:ext cx="3115056" cy="1349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Concluding sentence</a:t>
            </a:r>
            <a:endParaRPr lang="zh-CN" altLang="en-US" dirty="0"/>
          </a:p>
        </p:txBody>
      </p:sp>
      <p:sp>
        <p:nvSpPr>
          <p:cNvPr id="13" name="矩形 12">
            <a:extLst>
              <a:ext uri="{FF2B5EF4-FFF2-40B4-BE49-F238E27FC236}">
                <a16:creationId xmlns:a16="http://schemas.microsoft.com/office/drawing/2014/main" id="{9F004612-841B-4781-A9FB-D4C5B3D53F33}"/>
              </a:ext>
            </a:extLst>
          </p:cNvPr>
          <p:cNvSpPr/>
          <p:nvPr/>
        </p:nvSpPr>
        <p:spPr>
          <a:xfrm>
            <a:off x="3749040" y="3161538"/>
            <a:ext cx="2938272" cy="500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Supporting sentence 3</a:t>
            </a:r>
            <a:endParaRPr lang="zh-CN" altLang="en-US" dirty="0"/>
          </a:p>
        </p:txBody>
      </p:sp>
      <p:sp>
        <p:nvSpPr>
          <p:cNvPr id="14" name="矩形 13">
            <a:extLst>
              <a:ext uri="{FF2B5EF4-FFF2-40B4-BE49-F238E27FC236}">
                <a16:creationId xmlns:a16="http://schemas.microsoft.com/office/drawing/2014/main" id="{4AA098EC-BA8C-4705-BC0A-48BB080DA6A0}"/>
              </a:ext>
            </a:extLst>
          </p:cNvPr>
          <p:cNvSpPr/>
          <p:nvPr/>
        </p:nvSpPr>
        <p:spPr>
          <a:xfrm>
            <a:off x="3758184" y="1928527"/>
            <a:ext cx="2938272" cy="500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Supporting sentence 1 </a:t>
            </a:r>
            <a:endParaRPr lang="zh-CN" altLang="en-US" dirty="0"/>
          </a:p>
        </p:txBody>
      </p:sp>
      <p:sp>
        <p:nvSpPr>
          <p:cNvPr id="16" name="矩形 15">
            <a:extLst>
              <a:ext uri="{FF2B5EF4-FFF2-40B4-BE49-F238E27FC236}">
                <a16:creationId xmlns:a16="http://schemas.microsoft.com/office/drawing/2014/main" id="{C5D826FD-F09B-4E0B-8091-4B55AAD82E8B}"/>
              </a:ext>
            </a:extLst>
          </p:cNvPr>
          <p:cNvSpPr/>
          <p:nvPr/>
        </p:nvSpPr>
        <p:spPr>
          <a:xfrm>
            <a:off x="3749040" y="3799713"/>
            <a:ext cx="2938272" cy="500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Supporting sentence 4 </a:t>
            </a:r>
            <a:endParaRPr lang="zh-CN" altLang="en-US" dirty="0"/>
          </a:p>
        </p:txBody>
      </p:sp>
      <p:sp>
        <p:nvSpPr>
          <p:cNvPr id="17" name="矩形 16">
            <a:extLst>
              <a:ext uri="{FF2B5EF4-FFF2-40B4-BE49-F238E27FC236}">
                <a16:creationId xmlns:a16="http://schemas.microsoft.com/office/drawing/2014/main" id="{459725F9-1953-474E-8E87-1DA3AA5B89AF}"/>
              </a:ext>
            </a:extLst>
          </p:cNvPr>
          <p:cNvSpPr/>
          <p:nvPr/>
        </p:nvSpPr>
        <p:spPr>
          <a:xfrm>
            <a:off x="3758184" y="4487322"/>
            <a:ext cx="2938272" cy="500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Supporting sentence 5 </a:t>
            </a:r>
            <a:endParaRPr lang="zh-CN" altLang="en-US" dirty="0"/>
          </a:p>
        </p:txBody>
      </p:sp>
      <p:cxnSp>
        <p:nvCxnSpPr>
          <p:cNvPr id="20" name="直接箭头连接符 19">
            <a:extLst>
              <a:ext uri="{FF2B5EF4-FFF2-40B4-BE49-F238E27FC236}">
                <a16:creationId xmlns:a16="http://schemas.microsoft.com/office/drawing/2014/main" id="{BE54083B-A977-4949-99C1-893688528C0D}"/>
              </a:ext>
            </a:extLst>
          </p:cNvPr>
          <p:cNvCxnSpPr>
            <a:stCxn id="6" idx="6"/>
          </p:cNvCxnSpPr>
          <p:nvPr/>
        </p:nvCxnSpPr>
        <p:spPr>
          <a:xfrm flipV="1">
            <a:off x="2962656" y="2954108"/>
            <a:ext cx="786384" cy="476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7F9614C3-795A-4A23-9B32-B4FE67A2C94B}"/>
              </a:ext>
            </a:extLst>
          </p:cNvPr>
          <p:cNvCxnSpPr>
            <a:stCxn id="6" idx="6"/>
            <a:endCxn id="14" idx="1"/>
          </p:cNvCxnSpPr>
          <p:nvPr/>
        </p:nvCxnSpPr>
        <p:spPr>
          <a:xfrm flipV="1">
            <a:off x="2962656" y="2178844"/>
            <a:ext cx="795528" cy="1252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2676C04-ED47-4E83-A501-3E102B765426}"/>
              </a:ext>
            </a:extLst>
          </p:cNvPr>
          <p:cNvCxnSpPr>
            <a:stCxn id="6" idx="6"/>
            <a:endCxn id="13" idx="1"/>
          </p:cNvCxnSpPr>
          <p:nvPr/>
        </p:nvCxnSpPr>
        <p:spPr>
          <a:xfrm flipV="1">
            <a:off x="2962656" y="3411855"/>
            <a:ext cx="786384" cy="19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795FD3E-73D7-41C7-BDD9-30E4007B83CB}"/>
              </a:ext>
            </a:extLst>
          </p:cNvPr>
          <p:cNvCxnSpPr>
            <a:stCxn id="6" idx="6"/>
            <a:endCxn id="16" idx="1"/>
          </p:cNvCxnSpPr>
          <p:nvPr/>
        </p:nvCxnSpPr>
        <p:spPr>
          <a:xfrm>
            <a:off x="2962656" y="3431095"/>
            <a:ext cx="786384" cy="61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5FDFC8D-5312-4682-89B0-B2F747B42154}"/>
              </a:ext>
            </a:extLst>
          </p:cNvPr>
          <p:cNvCxnSpPr>
            <a:stCxn id="6" idx="6"/>
            <a:endCxn id="17" idx="1"/>
          </p:cNvCxnSpPr>
          <p:nvPr/>
        </p:nvCxnSpPr>
        <p:spPr>
          <a:xfrm>
            <a:off x="2962656" y="3431095"/>
            <a:ext cx="795528" cy="130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E1CC412F-430D-49A3-B35B-5267514FD809}"/>
              </a:ext>
            </a:extLst>
          </p:cNvPr>
          <p:cNvCxnSpPr>
            <a:stCxn id="14" idx="3"/>
            <a:endCxn id="12" idx="2"/>
          </p:cNvCxnSpPr>
          <p:nvPr/>
        </p:nvCxnSpPr>
        <p:spPr>
          <a:xfrm>
            <a:off x="6696456" y="2178844"/>
            <a:ext cx="856488" cy="105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76410351-AFE0-496D-82DC-9806768B042C}"/>
              </a:ext>
            </a:extLst>
          </p:cNvPr>
          <p:cNvCxnSpPr>
            <a:stCxn id="9" idx="3"/>
            <a:endCxn id="12" idx="2"/>
          </p:cNvCxnSpPr>
          <p:nvPr/>
        </p:nvCxnSpPr>
        <p:spPr>
          <a:xfrm>
            <a:off x="6687312" y="2809209"/>
            <a:ext cx="865632" cy="42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0307B39D-C724-4F04-BA45-9460C94912F4}"/>
              </a:ext>
            </a:extLst>
          </p:cNvPr>
          <p:cNvCxnSpPr>
            <a:stCxn id="13" idx="3"/>
            <a:endCxn id="12" idx="2"/>
          </p:cNvCxnSpPr>
          <p:nvPr/>
        </p:nvCxnSpPr>
        <p:spPr>
          <a:xfrm flipV="1">
            <a:off x="6687312" y="3233453"/>
            <a:ext cx="865632" cy="178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5BC300F3-C14C-40FD-AE00-4EAA3AC2A75F}"/>
              </a:ext>
            </a:extLst>
          </p:cNvPr>
          <p:cNvCxnSpPr>
            <a:cxnSpLocks/>
            <a:stCxn id="13" idx="3"/>
            <a:endCxn id="13" idx="3"/>
          </p:cNvCxnSpPr>
          <p:nvPr/>
        </p:nvCxnSpPr>
        <p:spPr>
          <a:xfrm>
            <a:off x="6687312" y="341185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74287B30-217C-4464-80BA-5833A4EE969E}"/>
              </a:ext>
            </a:extLst>
          </p:cNvPr>
          <p:cNvCxnSpPr>
            <a:stCxn id="16" idx="3"/>
            <a:endCxn id="12" idx="2"/>
          </p:cNvCxnSpPr>
          <p:nvPr/>
        </p:nvCxnSpPr>
        <p:spPr>
          <a:xfrm flipV="1">
            <a:off x="6687312" y="3233453"/>
            <a:ext cx="865632" cy="816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8D3D8F6-8A89-4C40-AC74-92D19525DEE6}"/>
              </a:ext>
            </a:extLst>
          </p:cNvPr>
          <p:cNvCxnSpPr>
            <a:stCxn id="17" idx="3"/>
            <a:endCxn id="12" idx="2"/>
          </p:cNvCxnSpPr>
          <p:nvPr/>
        </p:nvCxnSpPr>
        <p:spPr>
          <a:xfrm flipV="1">
            <a:off x="6696456" y="3233453"/>
            <a:ext cx="856488" cy="1504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73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61F9D-D556-4192-9D62-261161F43C54}"/>
              </a:ext>
            </a:extLst>
          </p:cNvPr>
          <p:cNvSpPr>
            <a:spLocks noGrp="1"/>
          </p:cNvSpPr>
          <p:nvPr>
            <p:ph type="title"/>
          </p:nvPr>
        </p:nvSpPr>
        <p:spPr/>
        <p:txBody>
          <a:bodyPr>
            <a:normAutofit fontScale="90000"/>
          </a:bodyPr>
          <a:lstStyle/>
          <a:p>
            <a:r>
              <a:rPr lang="en-US" altLang="zh-CN" kern="100" dirty="0">
                <a:latin typeface="等线" panose="02010600030101010101" pitchFamily="2" charset="-122"/>
                <a:ea typeface="等线" panose="02010600030101010101" pitchFamily="2" charset="-122"/>
                <a:cs typeface="Times New Roman" panose="02020603050405020304" pitchFamily="18" charset="0"/>
              </a:rPr>
              <a:t>Types of paragraphs: </a:t>
            </a:r>
            <a:br>
              <a:rPr lang="zh-CN" altLang="zh-CN" kern="100" dirty="0">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D7C424DE-C02F-4815-B5D6-AD4440391AE7}"/>
              </a:ext>
            </a:extLst>
          </p:cNvPr>
          <p:cNvSpPr>
            <a:spLocks noGrp="1"/>
          </p:cNvSpPr>
          <p:nvPr>
            <p:ph idx="1"/>
          </p:nvPr>
        </p:nvSpPr>
        <p:spPr/>
        <p:txBody>
          <a:bodyPr>
            <a:normAutofit/>
          </a:bodyPr>
          <a:lstStyle/>
          <a:p>
            <a:pPr algn="just"/>
            <a:r>
              <a:rPr lang="en-US" altLang="zh-CN" sz="32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Descriptive</a:t>
            </a:r>
          </a:p>
          <a:p>
            <a:pPr algn="just"/>
            <a:r>
              <a:rPr lang="en-US" altLang="zh-CN" sz="32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Narrative</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a:t>
            </a:r>
          </a:p>
          <a:p>
            <a:pPr algn="just"/>
            <a:r>
              <a:rPr lang="en-US" altLang="zh-CN" sz="32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Expository</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a:t>
            </a:r>
          </a:p>
          <a:p>
            <a:pPr algn="just"/>
            <a:r>
              <a:rPr lang="en-US" altLang="zh-CN" sz="32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Argumentative</a:t>
            </a: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32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3200" kern="100" dirty="0">
                <a:latin typeface="等线" panose="02010600030101010101" pitchFamily="2" charset="-122"/>
                <a:ea typeface="等线" panose="02010600030101010101" pitchFamily="2" charset="-122"/>
                <a:cs typeface="Times New Roman" panose="02020603050405020304" pitchFamily="18" charset="0"/>
              </a:rPr>
              <a:t>Persuasive</a:t>
            </a:r>
            <a:r>
              <a:rPr lang="zh-CN" altLang="en-US" sz="3200" kern="100" dirty="0">
                <a:latin typeface="等线" panose="02010600030101010101" pitchFamily="2" charset="-122"/>
                <a:ea typeface="等线" panose="02010600030101010101" pitchFamily="2" charset="-122"/>
                <a:cs typeface="Times New Roman" panose="02020603050405020304" pitchFamily="18" charset="0"/>
              </a:rPr>
              <a:t>）</a:t>
            </a:r>
            <a:endParaRPr lang="zh-CN" altLang="en-US" sz="3200" dirty="0"/>
          </a:p>
        </p:txBody>
      </p:sp>
    </p:spTree>
    <p:extLst>
      <p:ext uri="{BB962C8B-B14F-4D97-AF65-F5344CB8AC3E}">
        <p14:creationId xmlns:p14="http://schemas.microsoft.com/office/powerpoint/2010/main" val="145399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A589F-ECF5-4639-8438-0A0329180A61}"/>
              </a:ext>
            </a:extLst>
          </p:cNvPr>
          <p:cNvSpPr>
            <a:spLocks noGrp="1"/>
          </p:cNvSpPr>
          <p:nvPr>
            <p:ph type="title"/>
          </p:nvPr>
        </p:nvSpPr>
        <p:spPr/>
        <p:txBody>
          <a:bodyPr/>
          <a:lstStyle/>
          <a:p>
            <a:r>
              <a:rPr lang="en-US" altLang="zh-CN" sz="4800" kern="100" dirty="0">
                <a:effectLst/>
                <a:latin typeface="等线" panose="02010600030101010101" pitchFamily="2" charset="-122"/>
                <a:ea typeface="等线" panose="02010600030101010101" pitchFamily="2" charset="-122"/>
                <a:cs typeface="Times New Roman" panose="02020603050405020304" pitchFamily="18" charset="0"/>
              </a:rPr>
              <a:t>How to write a good paragraph:</a:t>
            </a:r>
            <a:endParaRPr lang="zh-CN" altLang="en-US" dirty="0"/>
          </a:p>
        </p:txBody>
      </p:sp>
      <p:sp>
        <p:nvSpPr>
          <p:cNvPr id="3" name="内容占位符 2">
            <a:extLst>
              <a:ext uri="{FF2B5EF4-FFF2-40B4-BE49-F238E27FC236}">
                <a16:creationId xmlns:a16="http://schemas.microsoft.com/office/drawing/2014/main" id="{83E0F291-FCD5-4C54-9F0B-1A5ED11BBB93}"/>
              </a:ext>
            </a:extLst>
          </p:cNvPr>
          <p:cNvSpPr>
            <a:spLocks noGrp="1"/>
          </p:cNvSpPr>
          <p:nvPr>
            <p:ph idx="1"/>
          </p:nvPr>
        </p:nvSpPr>
        <p:spPr>
          <a:xfrm>
            <a:off x="429768" y="2103120"/>
            <a:ext cx="10695432" cy="4251960"/>
          </a:xfrm>
        </p:spPr>
        <p:txBody>
          <a:bodyPr>
            <a:normAutofit/>
          </a:bodyPr>
          <a:lstStyle/>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Determine </a:t>
            </a:r>
            <a:r>
              <a:rPr lang="en-US" altLang="zh-CN" sz="2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a clear topic sentence</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p>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Use </a:t>
            </a:r>
            <a:r>
              <a:rPr lang="en-US" altLang="zh-CN" sz="2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specific details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and examples to support the topic. </a:t>
            </a:r>
          </a:p>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Maintain the </a:t>
            </a:r>
            <a:r>
              <a:rPr lang="en-US" altLang="zh-CN" sz="2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coherence and logic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of the paragraph. </a:t>
            </a:r>
          </a:p>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Pay attention to the </a:t>
            </a:r>
            <a:r>
              <a:rPr lang="en-US" altLang="zh-CN" sz="28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accuracy and vividness</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of language expression.</a:t>
            </a:r>
          </a:p>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Use transition words to link paragraphs.</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The concluding sentence should summarize or lead into the next paragraph.</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48631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ECFB5-0ADB-4B07-AB56-908A9CFF5370}"/>
              </a:ext>
            </a:extLst>
          </p:cNvPr>
          <p:cNvSpPr>
            <a:spLocks noGrp="1"/>
          </p:cNvSpPr>
          <p:nvPr>
            <p:ph type="title"/>
          </p:nvPr>
        </p:nvSpPr>
        <p:spPr/>
        <p:txBody>
          <a:bodyPr>
            <a:normAutofit/>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44F96367-3F72-4103-AB14-74234512DB2F}"/>
              </a:ext>
            </a:extLst>
          </p:cNvPr>
          <p:cNvSpPr>
            <a:spLocks noGrp="1"/>
          </p:cNvSpPr>
          <p:nvPr>
            <p:ph idx="1"/>
          </p:nvPr>
        </p:nvSpPr>
        <p:spPr/>
        <p:txBody>
          <a:bodyPr>
            <a:normAutofit/>
          </a:bodyPr>
          <a:lstStyle/>
          <a:p>
            <a:r>
              <a:rPr lang="en-US" altLang="zh-CN" sz="3200" b="1" dirty="0"/>
              <a:t>Step 1</a:t>
            </a:r>
          </a:p>
          <a:p>
            <a:r>
              <a:rPr lang="en-US" altLang="zh-CN" sz="2800" dirty="0"/>
              <a:t>Group task:</a:t>
            </a:r>
          </a:p>
          <a:p>
            <a:r>
              <a:rPr lang="en-US" altLang="zh-CN" sz="2800" dirty="0"/>
              <a:t>Write a topic sentence.</a:t>
            </a:r>
          </a:p>
          <a:p>
            <a:r>
              <a:rPr lang="en-US" altLang="zh-CN" sz="2800" dirty="0"/>
              <a:t>Then, discuss with</a:t>
            </a:r>
            <a:r>
              <a:rPr lang="zh-CN" altLang="en-US" sz="2800" dirty="0"/>
              <a:t> </a:t>
            </a:r>
            <a:r>
              <a:rPr lang="en-US" altLang="zh-CN" sz="2800" dirty="0"/>
              <a:t>your group members to decide</a:t>
            </a:r>
            <a:r>
              <a:rPr lang="zh-CN" altLang="en-US" sz="2800" dirty="0"/>
              <a:t> </a:t>
            </a:r>
            <a:r>
              <a:rPr lang="en-US" altLang="zh-CN" sz="2800" dirty="0"/>
              <a:t>the best one in your group, and then send it to the </a:t>
            </a:r>
            <a:r>
              <a:rPr lang="en-US" altLang="zh-CN" sz="2800" dirty="0" err="1"/>
              <a:t>DingTalk</a:t>
            </a:r>
            <a:r>
              <a:rPr lang="en-US" altLang="zh-CN" sz="2800" dirty="0"/>
              <a:t>.</a:t>
            </a:r>
          </a:p>
        </p:txBody>
      </p:sp>
    </p:spTree>
    <p:extLst>
      <p:ext uri="{BB962C8B-B14F-4D97-AF65-F5344CB8AC3E}">
        <p14:creationId xmlns:p14="http://schemas.microsoft.com/office/powerpoint/2010/main" val="113153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DDAE63-B9D1-4FE5-8A70-E27778FEFF7C}"/>
              </a:ext>
            </a:extLst>
          </p:cNvPr>
          <p:cNvSpPr>
            <a:spLocks noGrp="1"/>
          </p:cNvSpPr>
          <p:nvPr>
            <p:ph type="title"/>
          </p:nvPr>
        </p:nvSpPr>
        <p:spPr/>
        <p:txBody>
          <a:bodyPr>
            <a:normAutofit fontScale="90000"/>
          </a:bodyPr>
          <a:lstStyle/>
          <a:p>
            <a:r>
              <a:rPr lang="en-US" altLang="zh-CN" dirty="0"/>
              <a:t>How to achieve coherence among sentences in a paragraph?</a:t>
            </a:r>
            <a:endParaRPr lang="zh-CN" altLang="en-US" dirty="0"/>
          </a:p>
        </p:txBody>
      </p:sp>
      <p:sp>
        <p:nvSpPr>
          <p:cNvPr id="3" name="内容占位符 2">
            <a:extLst>
              <a:ext uri="{FF2B5EF4-FFF2-40B4-BE49-F238E27FC236}">
                <a16:creationId xmlns:a16="http://schemas.microsoft.com/office/drawing/2014/main" id="{D6FC6E60-B1F2-4108-8772-1F3FAA672957}"/>
              </a:ext>
            </a:extLst>
          </p:cNvPr>
          <p:cNvSpPr>
            <a:spLocks noGrp="1"/>
          </p:cNvSpPr>
          <p:nvPr>
            <p:ph idx="1"/>
          </p:nvPr>
        </p:nvSpPr>
        <p:spPr/>
        <p:txBody>
          <a:bodyPr>
            <a:normAutofit/>
          </a:bodyPr>
          <a:lstStyle/>
          <a:p>
            <a:r>
              <a:rPr lang="en-US" altLang="zh-CN" sz="2400" dirty="0"/>
              <a:t>Establish a clear topic sentence </a:t>
            </a:r>
          </a:p>
          <a:p>
            <a:r>
              <a:rPr lang="en-US" altLang="zh-CN" sz="2400" dirty="0"/>
              <a:t>Use transitional words and phrases.</a:t>
            </a:r>
          </a:p>
          <a:p>
            <a:r>
              <a:rPr lang="en-US" altLang="zh-CN" sz="2400" dirty="0"/>
              <a:t>Maintain a consistent topic</a:t>
            </a:r>
          </a:p>
          <a:p>
            <a:r>
              <a:rPr lang="en-US" altLang="zh-CN" sz="2400" dirty="0"/>
              <a:t>Repeat key words or use synonyms</a:t>
            </a:r>
          </a:p>
          <a:p>
            <a:r>
              <a:rPr lang="en-US" altLang="zh-CN" sz="2400" dirty="0"/>
              <a:t>Use proper pronouns</a:t>
            </a:r>
          </a:p>
          <a:p>
            <a:r>
              <a:rPr lang="en-US" altLang="zh-CN" sz="2400" dirty="0"/>
              <a:t>Combine simple sentences into Complex sentence</a:t>
            </a:r>
          </a:p>
          <a:p>
            <a:r>
              <a:rPr lang="en-US" altLang="zh-CN" sz="2400" dirty="0"/>
              <a:t>Arrange the sentences in a logical order</a:t>
            </a:r>
            <a:r>
              <a:rPr lang="zh-CN" altLang="en-US" sz="2400" dirty="0"/>
              <a:t>：</a:t>
            </a:r>
            <a:r>
              <a:rPr lang="en-US" altLang="zh-CN" sz="2400" dirty="0"/>
              <a:t>chronological, cause-and-effect, or in order of importance </a:t>
            </a:r>
            <a:endParaRPr lang="zh-CN" altLang="en-US" sz="2400" dirty="0"/>
          </a:p>
        </p:txBody>
      </p:sp>
    </p:spTree>
    <p:extLst>
      <p:ext uri="{BB962C8B-B14F-4D97-AF65-F5344CB8AC3E}">
        <p14:creationId xmlns:p14="http://schemas.microsoft.com/office/powerpoint/2010/main" val="325485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6D8555-D79F-45F7-AF38-58C9BA97B3CB}"/>
              </a:ext>
            </a:extLst>
          </p:cNvPr>
          <p:cNvSpPr>
            <a:spLocks noGrp="1"/>
          </p:cNvSpPr>
          <p:nvPr>
            <p:ph type="title"/>
          </p:nvPr>
        </p:nvSpPr>
        <p:spPr>
          <a:xfrm>
            <a:off x="945931" y="399393"/>
            <a:ext cx="10815145" cy="1229710"/>
          </a:xfrm>
        </p:spPr>
        <p:txBody>
          <a:bodyPr>
            <a:normAutofit fontScale="90000"/>
          </a:bodyPr>
          <a:lstStyle/>
          <a:p>
            <a:r>
              <a:rPr lang="en-US" altLang="zh-CN" sz="3600" dirty="0"/>
              <a:t>Exercise: Combine simple sentences into Complex sentences</a:t>
            </a:r>
            <a:br>
              <a:rPr lang="en-US" altLang="zh-CN" sz="4800" dirty="0"/>
            </a:br>
            <a:endParaRPr lang="zh-CN" altLang="en-US" dirty="0"/>
          </a:p>
        </p:txBody>
      </p:sp>
      <p:sp>
        <p:nvSpPr>
          <p:cNvPr id="3" name="内容占位符 2">
            <a:extLst>
              <a:ext uri="{FF2B5EF4-FFF2-40B4-BE49-F238E27FC236}">
                <a16:creationId xmlns:a16="http://schemas.microsoft.com/office/drawing/2014/main" id="{69FB21CA-F89F-472A-9873-C0859402CEAC}"/>
              </a:ext>
            </a:extLst>
          </p:cNvPr>
          <p:cNvSpPr>
            <a:spLocks noGrp="1"/>
          </p:cNvSpPr>
          <p:nvPr>
            <p:ph idx="1"/>
          </p:nvPr>
        </p:nvSpPr>
        <p:spPr>
          <a:xfrm>
            <a:off x="993227" y="1292771"/>
            <a:ext cx="10252842" cy="4456387"/>
          </a:xfrm>
        </p:spPr>
        <p:txBody>
          <a:bodyPr>
            <a:noAutofit/>
          </a:bodyPr>
          <a:lstStyle/>
          <a:p>
            <a:r>
              <a:rPr lang="en-US" altLang="zh-CN" sz="2800" dirty="0"/>
              <a:t>Group 1</a:t>
            </a:r>
          </a:p>
          <a:p>
            <a:r>
              <a:rPr lang="en-US" altLang="zh-CN" sz="2800" dirty="0"/>
              <a:t>The company faced financial difficulties last year.</a:t>
            </a:r>
          </a:p>
          <a:p>
            <a:r>
              <a:rPr lang="en-US" altLang="zh-CN" sz="2800" dirty="0"/>
              <a:t>They implemented a new business strategy.</a:t>
            </a:r>
          </a:p>
          <a:p>
            <a:r>
              <a:rPr lang="en-US" altLang="zh-CN" sz="2800" dirty="0"/>
              <a:t>Their profits increased significantly.</a:t>
            </a:r>
          </a:p>
          <a:p>
            <a:r>
              <a:rPr lang="en-US" altLang="zh-CN" sz="2800" dirty="0"/>
              <a:t>Group 2</a:t>
            </a:r>
          </a:p>
          <a:p>
            <a:r>
              <a:rPr lang="en-US" altLang="zh-CN" sz="2800" dirty="0"/>
              <a:t>Sarah enjoys cooking.</a:t>
            </a:r>
          </a:p>
          <a:p>
            <a:r>
              <a:rPr lang="en-US" altLang="zh-CN" sz="2800" dirty="0"/>
              <a:t>She decided to enroll in a culinary course.</a:t>
            </a:r>
          </a:p>
          <a:p>
            <a:r>
              <a:rPr lang="en-US" altLang="zh-CN" sz="2800" dirty="0"/>
              <a:t>She wants to improve her skills.</a:t>
            </a:r>
          </a:p>
        </p:txBody>
      </p:sp>
    </p:spTree>
    <p:extLst>
      <p:ext uri="{BB962C8B-B14F-4D97-AF65-F5344CB8AC3E}">
        <p14:creationId xmlns:p14="http://schemas.microsoft.com/office/powerpoint/2010/main" val="3146757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35A204-04A2-4CA6-94BE-2C8BDC6515CF}"/>
              </a:ext>
            </a:extLst>
          </p:cNvPr>
          <p:cNvSpPr>
            <a:spLocks noGrp="1"/>
          </p:cNvSpPr>
          <p:nvPr>
            <p:ph type="title"/>
          </p:nvPr>
        </p:nvSpPr>
        <p:spPr>
          <a:xfrm>
            <a:off x="1066800" y="642594"/>
            <a:ext cx="9895490" cy="72109"/>
          </a:xfrm>
        </p:spPr>
        <p:txBody>
          <a:bodyPr>
            <a:normAutofit fontScale="90000"/>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6F98D768-9A34-4C4B-B11E-14C54760B30D}"/>
              </a:ext>
            </a:extLst>
          </p:cNvPr>
          <p:cNvSpPr>
            <a:spLocks noGrp="1"/>
          </p:cNvSpPr>
          <p:nvPr>
            <p:ph idx="1"/>
          </p:nvPr>
        </p:nvSpPr>
        <p:spPr>
          <a:xfrm>
            <a:off x="924910" y="840828"/>
            <a:ext cx="10836166" cy="5255172"/>
          </a:xfrm>
        </p:spPr>
        <p:txBody>
          <a:bodyPr>
            <a:normAutofit fontScale="85000" lnSpcReduction="20000"/>
          </a:bodyPr>
          <a:lstStyle/>
          <a:p>
            <a:r>
              <a:rPr lang="en-US" altLang="zh-CN" sz="2800" dirty="0"/>
              <a:t>Group 3:</a:t>
            </a:r>
          </a:p>
          <a:p>
            <a:r>
              <a:rPr lang="en-US" altLang="zh-CN" sz="2800" dirty="0"/>
              <a:t>The team worked tirelessly.</a:t>
            </a:r>
          </a:p>
          <a:p>
            <a:r>
              <a:rPr lang="en-US" altLang="zh-CN" sz="2800" dirty="0"/>
              <a:t>They faced numerous challenges.</a:t>
            </a:r>
          </a:p>
          <a:p>
            <a:r>
              <a:rPr lang="en-US" altLang="zh-CN" sz="2800" dirty="0"/>
              <a:t>They eventually succeeded in their project.</a:t>
            </a:r>
          </a:p>
          <a:p>
            <a:r>
              <a:rPr lang="en-US" altLang="zh-CN" sz="2800" dirty="0"/>
              <a:t>Group 4</a:t>
            </a:r>
          </a:p>
          <a:p>
            <a:r>
              <a:rPr lang="en-US" altLang="zh-CN" sz="2800" dirty="0"/>
              <a:t>John is passionate about photography.</a:t>
            </a:r>
          </a:p>
          <a:p>
            <a:r>
              <a:rPr lang="en-US" altLang="zh-CN" sz="2800" dirty="0"/>
              <a:t>He travels to different countries.</a:t>
            </a:r>
          </a:p>
          <a:p>
            <a:r>
              <a:rPr lang="en-US" altLang="zh-CN" sz="2800" dirty="0"/>
              <a:t>He captures stunning landscapes.</a:t>
            </a:r>
          </a:p>
          <a:p>
            <a:r>
              <a:rPr lang="en-US" altLang="zh-CN" sz="2800" dirty="0"/>
              <a:t>Group5</a:t>
            </a:r>
          </a:p>
          <a:p>
            <a:r>
              <a:rPr lang="en-US" altLang="zh-CN" sz="2800" dirty="0"/>
              <a:t>The city experienced heavy rainfall.</a:t>
            </a:r>
          </a:p>
          <a:p>
            <a:r>
              <a:rPr lang="en-US" altLang="zh-CN" sz="2800" dirty="0"/>
              <a:t>The rivers overflowed.</a:t>
            </a:r>
          </a:p>
          <a:p>
            <a:r>
              <a:rPr lang="en-US" altLang="zh-CN" sz="2800" dirty="0"/>
              <a:t>Many areas were flooded.</a:t>
            </a:r>
          </a:p>
          <a:p>
            <a:endParaRPr lang="zh-CN" altLang="en-US" dirty="0"/>
          </a:p>
        </p:txBody>
      </p:sp>
    </p:spTree>
    <p:extLst>
      <p:ext uri="{BB962C8B-B14F-4D97-AF65-F5344CB8AC3E}">
        <p14:creationId xmlns:p14="http://schemas.microsoft.com/office/powerpoint/2010/main" val="922805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肥皂">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肥皂</Template>
  <TotalTime>203</TotalTime>
  <Words>997</Words>
  <Application>Microsoft Office PowerPoint</Application>
  <PresentationFormat>宽屏</PresentationFormat>
  <Paragraphs>87</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Century Gothic</vt:lpstr>
      <vt:lpstr>Garamond</vt:lpstr>
      <vt:lpstr>肥皂</vt:lpstr>
      <vt:lpstr>Paragraph &amp; passage</vt:lpstr>
      <vt:lpstr> Characteristics of paragraphs:</vt:lpstr>
      <vt:lpstr> Structure of paragraphs:</vt:lpstr>
      <vt:lpstr>Types of paragraphs:  </vt:lpstr>
      <vt:lpstr>How to write a good paragraph:</vt:lpstr>
      <vt:lpstr>Exercise</vt:lpstr>
      <vt:lpstr>How to achieve coherence among sentences in a paragraph?</vt:lpstr>
      <vt:lpstr>Exercise: Combine simple sentences into Complex sentences </vt:lpstr>
      <vt:lpstr> </vt:lpstr>
      <vt:lpstr>Examples</vt:lpstr>
      <vt:lpstr> </vt:lpstr>
      <vt:lpstr> </vt:lpstr>
      <vt:lpstr> </vt:lpstr>
      <vt:lpstr>Exercise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Paragraph &amp; passage</dc:title>
  <dc:creator>兆颖 党</dc:creator>
  <cp:lastModifiedBy>兆颖 党</cp:lastModifiedBy>
  <cp:revision>15</cp:revision>
  <dcterms:created xsi:type="dcterms:W3CDTF">2024-09-21T05:02:45Z</dcterms:created>
  <dcterms:modified xsi:type="dcterms:W3CDTF">2024-09-22T18:59:24Z</dcterms:modified>
</cp:coreProperties>
</file>