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sldIdLst>
    <p:sldId id="258" r:id="rId2"/>
    <p:sldId id="264" r:id="rId3"/>
    <p:sldId id="284" r:id="rId4"/>
    <p:sldId id="266" r:id="rId5"/>
    <p:sldId id="267" r:id="rId6"/>
    <p:sldId id="268" r:id="rId7"/>
    <p:sldId id="269" r:id="rId8"/>
    <p:sldId id="270" r:id="rId9"/>
    <p:sldId id="271" r:id="rId10"/>
    <p:sldId id="272" r:id="rId11"/>
    <p:sldId id="273" r:id="rId12"/>
    <p:sldId id="274" r:id="rId13"/>
    <p:sldId id="275" r:id="rId14"/>
    <p:sldId id="276" r:id="rId15"/>
    <p:sldId id="277" r:id="rId16"/>
    <p:sldId id="278" r:id="rId17"/>
    <p:sldId id="280" r:id="rId18"/>
    <p:sldId id="281" r:id="rId19"/>
    <p:sldId id="285" r:id="rId20"/>
    <p:sldId id="287" r:id="rId21"/>
    <p:sldId id="286" r:id="rId22"/>
    <p:sldId id="288" r:id="rId23"/>
    <p:sldId id="28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3" autoAdjust="0"/>
    <p:restoredTop sz="94595" autoAdjust="0"/>
  </p:normalViewPr>
  <p:slideViewPr>
    <p:cSldViewPr snapToGrid="0">
      <p:cViewPr>
        <p:scale>
          <a:sx n="76" d="100"/>
          <a:sy n="76" d="100"/>
        </p:scale>
        <p:origin x="39" y="-241"/>
      </p:cViewPr>
      <p:guideLst/>
    </p:cSldViewPr>
  </p:slideViewPr>
  <p:outlineViewPr>
    <p:cViewPr>
      <p:scale>
        <a:sx n="33" d="100"/>
        <a:sy n="33" d="100"/>
      </p:scale>
      <p:origin x="0" y="-18759"/>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9/28/2024</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411439917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9/28/2024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171636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9/28/2024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61520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9/28/2024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359380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9/28/2024</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34127688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9/28/2024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012036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9/28/2024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057302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9/28/2024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238778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9/28/2024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42866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zh-CN" altLang="en-US"/>
              <a:t>单击此处编辑母版标题样式</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8" name="Date Placeholder 7"/>
          <p:cNvSpPr>
            <a:spLocks noGrp="1"/>
          </p:cNvSpPr>
          <p:nvPr>
            <p:ph type="dt" sz="half" idx="10"/>
          </p:nvPr>
        </p:nvSpPr>
        <p:spPr/>
        <p:txBody>
          <a:bodyPr/>
          <a:lstStyle/>
          <a:p>
            <a:fld id="{1CF131DD-A141-4471-BCF9-C6073EDD7E20}" type="datetimeFigureOut">
              <a:rPr lang="en-US" dirty="0"/>
              <a:t>9/28/2024</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63778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9/28/2024</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39887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9/28/2024</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139616094"/>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465367-7A04-4F8A-8DE8-5E0D0A7D7BD2}"/>
              </a:ext>
            </a:extLst>
          </p:cNvPr>
          <p:cNvSpPr>
            <a:spLocks noGrp="1"/>
          </p:cNvSpPr>
          <p:nvPr>
            <p:ph type="title"/>
          </p:nvPr>
        </p:nvSpPr>
        <p:spPr>
          <a:xfrm>
            <a:off x="1828801" y="624109"/>
            <a:ext cx="9452007" cy="4766037"/>
          </a:xfrm>
        </p:spPr>
        <p:txBody>
          <a:bodyPr>
            <a:normAutofit/>
          </a:bodyPr>
          <a:lstStyle/>
          <a:p>
            <a:r>
              <a:rPr lang="en-US" altLang="zh-CN" sz="5400" b="1" dirty="0">
                <a:solidFill>
                  <a:schemeClr val="tx1"/>
                </a:solidFill>
              </a:rPr>
              <a:t>Passage and</a:t>
            </a:r>
            <a:r>
              <a:rPr lang="zh-CN" altLang="en-US" sz="5400" b="1" dirty="0">
                <a:solidFill>
                  <a:schemeClr val="tx1"/>
                </a:solidFill>
              </a:rPr>
              <a:t> </a:t>
            </a:r>
            <a:r>
              <a:rPr lang="en-US" altLang="zh-CN" sz="5400" b="1" dirty="0">
                <a:solidFill>
                  <a:schemeClr val="tx1"/>
                </a:solidFill>
              </a:rPr>
              <a:t>Writing</a:t>
            </a:r>
            <a:r>
              <a:rPr lang="zh-CN" altLang="en-US" sz="5400" b="1" dirty="0">
                <a:solidFill>
                  <a:schemeClr val="tx1"/>
                </a:solidFill>
              </a:rPr>
              <a:t> </a:t>
            </a:r>
            <a:r>
              <a:rPr lang="en-US" altLang="zh-CN" sz="5400" b="1" dirty="0">
                <a:solidFill>
                  <a:schemeClr val="tx1"/>
                </a:solidFill>
              </a:rPr>
              <a:t>Style</a:t>
            </a:r>
            <a:br>
              <a:rPr lang="en-US" altLang="zh-CN" dirty="0">
                <a:solidFill>
                  <a:schemeClr val="tx1"/>
                </a:solidFill>
              </a:rPr>
            </a:br>
            <a:r>
              <a:rPr lang="zh-CN" altLang="en-US" dirty="0">
                <a:solidFill>
                  <a:schemeClr val="tx1"/>
                </a:solidFill>
              </a:rPr>
              <a:t>篇章与写作风格</a:t>
            </a:r>
          </a:p>
        </p:txBody>
      </p:sp>
    </p:spTree>
    <p:extLst>
      <p:ext uri="{BB962C8B-B14F-4D97-AF65-F5344CB8AC3E}">
        <p14:creationId xmlns:p14="http://schemas.microsoft.com/office/powerpoint/2010/main" val="4069191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602DCB-8293-4811-8771-5537CA6F2695}"/>
              </a:ext>
            </a:extLst>
          </p:cNvPr>
          <p:cNvSpPr>
            <a:spLocks noGrp="1"/>
          </p:cNvSpPr>
          <p:nvPr>
            <p:ph type="title"/>
          </p:nvPr>
        </p:nvSpPr>
        <p:spPr/>
        <p:txBody>
          <a:bodyPr>
            <a:normAutofit/>
          </a:bodyPr>
          <a:lstStyle/>
          <a:p>
            <a:r>
              <a:rPr lang="en-US" altLang="zh-CN" sz="4000" b="1" dirty="0">
                <a:effectLst/>
                <a:latin typeface="等线" panose="02010600030101010101" pitchFamily="2" charset="-122"/>
                <a:cs typeface="Times New Roman" panose="02020603050405020304" pitchFamily="18" charset="0"/>
              </a:rPr>
              <a:t>opening paragraph writing techniques </a:t>
            </a:r>
            <a:endParaRPr lang="zh-CN" altLang="en-US" sz="4000" b="1" dirty="0"/>
          </a:p>
        </p:txBody>
      </p:sp>
      <p:sp>
        <p:nvSpPr>
          <p:cNvPr id="3" name="内容占位符 2">
            <a:extLst>
              <a:ext uri="{FF2B5EF4-FFF2-40B4-BE49-F238E27FC236}">
                <a16:creationId xmlns:a16="http://schemas.microsoft.com/office/drawing/2014/main" id="{944052F5-5768-4159-BC81-A7710B82672E}"/>
              </a:ext>
            </a:extLst>
          </p:cNvPr>
          <p:cNvSpPr>
            <a:spLocks noGrp="1"/>
          </p:cNvSpPr>
          <p:nvPr>
            <p:ph idx="1"/>
          </p:nvPr>
        </p:nvSpPr>
        <p:spPr/>
        <p:txBody>
          <a:bodyPr>
            <a:normAutofit/>
          </a:bodyPr>
          <a:lstStyle/>
          <a:p>
            <a:pPr marL="0" indent="0" algn="just">
              <a:buNone/>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en-US" altLang="zh-CN" sz="32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3200" kern="100" dirty="0">
                <a:effectLst/>
                <a:latin typeface="等线" panose="02010600030101010101" pitchFamily="2" charset="-122"/>
                <a:ea typeface="等线" panose="02010600030101010101" pitchFamily="2" charset="-122"/>
                <a:cs typeface="Times New Roman" panose="02020603050405020304" pitchFamily="18" charset="0"/>
              </a:rPr>
              <a:t>开门见山，直接点题</a:t>
            </a:r>
            <a:r>
              <a:rPr lang="en-US" altLang="zh-CN" sz="3200" kern="100" dirty="0">
                <a:effectLst/>
                <a:latin typeface="等线" panose="02010600030101010101" pitchFamily="2" charset="-122"/>
                <a:ea typeface="等线" panose="02010600030101010101" pitchFamily="2" charset="-122"/>
                <a:cs typeface="Times New Roman" panose="02020603050405020304" pitchFamily="18" charset="0"/>
              </a:rPr>
              <a:t> Get to the point directly</a:t>
            </a:r>
            <a:endParaRPr lang="zh-CN" altLang="zh-CN" sz="32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lgn="just">
              <a:buNone/>
            </a:pPr>
            <a:r>
              <a:rPr lang="en-US" altLang="zh-CN" sz="3200" kern="100" dirty="0">
                <a:effectLst/>
                <a:latin typeface="等线" panose="02010600030101010101" pitchFamily="2" charset="-122"/>
                <a:ea typeface="等线" panose="02010600030101010101" pitchFamily="2" charset="-122"/>
                <a:cs typeface="Times New Roman" panose="02020603050405020304" pitchFamily="18" charset="0"/>
              </a:rPr>
              <a:t>  In today's digital age, artificial intelligence is changing our lives at an unprecedented pace. This article will explore the latest advancements in artificial intelligence technology and its profound impact on society. </a:t>
            </a:r>
            <a:endParaRPr lang="zh-CN" altLang="zh-CN" sz="32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lgn="just">
              <a:buNone/>
            </a:pPr>
            <a:r>
              <a:rPr lang="en-US" altLang="zh-CN" sz="32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32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3502275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4FCA40-C2AC-4C0A-99C1-E2C6BCDD603E}"/>
              </a:ext>
            </a:extLst>
          </p:cNvPr>
          <p:cNvSpPr>
            <a:spLocks noGrp="1"/>
          </p:cNvSpPr>
          <p:nvPr>
            <p:ph type="title"/>
          </p:nvPr>
        </p:nvSpPr>
        <p:spPr/>
        <p:txBody>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85CC4C74-74A7-4B8D-8254-663179A2390C}"/>
              </a:ext>
            </a:extLst>
          </p:cNvPr>
          <p:cNvSpPr>
            <a:spLocks noGrp="1"/>
          </p:cNvSpPr>
          <p:nvPr>
            <p:ph idx="1"/>
          </p:nvPr>
        </p:nvSpPr>
        <p:spPr>
          <a:xfrm>
            <a:off x="867623" y="911886"/>
            <a:ext cx="10058400" cy="5380271"/>
          </a:xfrm>
        </p:spPr>
        <p:txBody>
          <a:bodyPr>
            <a:normAutofit/>
          </a:bodyPr>
          <a:lstStyle/>
          <a:p>
            <a:pPr marL="0" indent="0" algn="just">
              <a:buNone/>
            </a:pP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2. </a:t>
            </a: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引用名言或数据，增强说服力</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lgn="just">
              <a:buNone/>
            </a:pP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Quote famous sayings or data to enhance persuasiveness</a:t>
            </a:r>
          </a:p>
          <a:p>
            <a:pPr marL="0" indent="0" algn="just">
              <a:buNone/>
            </a:pP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lgn="just">
              <a:buNone/>
            </a:pP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 As Einstein once said, 'I have no special talent. I am only passionately curious.' Curiosity is an important driving force for human progress. According to the latest research data, curiosity about scientific research is increasing globally year by year, which undoubtedly injects new vitality into technological innovation. </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lgn="just">
              <a:buNone/>
            </a:pP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2491151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535F74-BF0B-4088-9291-17F99EA8B98E}"/>
              </a:ext>
            </a:extLst>
          </p:cNvPr>
          <p:cNvSpPr>
            <a:spLocks noGrp="1"/>
          </p:cNvSpPr>
          <p:nvPr>
            <p:ph type="title"/>
          </p:nvPr>
        </p:nvSpPr>
        <p:spPr/>
        <p:txBody>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6BD3161D-B8D3-4730-9567-F426AF597FDA}"/>
              </a:ext>
            </a:extLst>
          </p:cNvPr>
          <p:cNvSpPr>
            <a:spLocks noGrp="1"/>
          </p:cNvSpPr>
          <p:nvPr>
            <p:ph idx="1"/>
          </p:nvPr>
        </p:nvSpPr>
        <p:spPr>
          <a:xfrm>
            <a:off x="749928" y="861891"/>
            <a:ext cx="10159497" cy="5258252"/>
          </a:xfrm>
        </p:spPr>
        <p:txBody>
          <a:bodyPr>
            <a:normAutofit/>
          </a:bodyPr>
          <a:lstStyle/>
          <a:p>
            <a:pPr marL="0" indent="0" algn="just">
              <a:buNone/>
            </a:pPr>
            <a:r>
              <a:rPr lang="en-US" altLang="zh-CN" sz="3200" kern="100" dirty="0">
                <a:effectLst/>
                <a:latin typeface="等线" panose="02010600030101010101" pitchFamily="2" charset="-122"/>
                <a:ea typeface="等线" panose="02010600030101010101" pitchFamily="2" charset="-122"/>
                <a:cs typeface="Times New Roman" panose="02020603050405020304" pitchFamily="18" charset="0"/>
              </a:rPr>
              <a:t>3. </a:t>
            </a:r>
            <a:r>
              <a:rPr lang="zh-CN" altLang="zh-CN" sz="3200" kern="100" dirty="0">
                <a:effectLst/>
                <a:latin typeface="等线" panose="02010600030101010101" pitchFamily="2" charset="-122"/>
                <a:ea typeface="等线" panose="02010600030101010101" pitchFamily="2" charset="-122"/>
                <a:cs typeface="Times New Roman" panose="02020603050405020304" pitchFamily="18" charset="0"/>
              </a:rPr>
              <a:t>提出问题，引发思考</a:t>
            </a:r>
          </a:p>
          <a:p>
            <a:pPr marL="0" indent="0" algn="just">
              <a:buNone/>
            </a:pPr>
            <a:r>
              <a:rPr lang="en-US" altLang="zh-CN" sz="3200" kern="100" dirty="0">
                <a:effectLst/>
                <a:latin typeface="等线" panose="02010600030101010101" pitchFamily="2" charset="-122"/>
                <a:ea typeface="等线" panose="02010600030101010101" pitchFamily="2" charset="-122"/>
                <a:cs typeface="Times New Roman" panose="02020603050405020304" pitchFamily="18" charset="0"/>
              </a:rPr>
              <a:t>Pose a question to provoke thought</a:t>
            </a:r>
          </a:p>
          <a:p>
            <a:pPr marL="0" indent="0" algn="just">
              <a:buNone/>
            </a:pPr>
            <a:endParaRPr lang="zh-CN" altLang="zh-CN" sz="32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lgn="just">
              <a:buNone/>
            </a:pPr>
            <a:r>
              <a:rPr lang="en-US" altLang="zh-CN" sz="3200" kern="100" dirty="0">
                <a:effectLst/>
                <a:latin typeface="等线" panose="02010600030101010101" pitchFamily="2" charset="-122"/>
                <a:ea typeface="等线" panose="02010600030101010101" pitchFamily="2" charset="-122"/>
                <a:cs typeface="Times New Roman" panose="02020603050405020304" pitchFamily="18" charset="0"/>
              </a:rPr>
              <a:t> In today's society, are we too reliant on technology and neglecting real communication between people? This article will delve into this topic, analyzing the impact of technology on interpersonal relationships and strategies for dealing with it. </a:t>
            </a:r>
            <a:endParaRPr lang="zh-CN" altLang="zh-CN" sz="32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lgn="just">
              <a:buNone/>
            </a:pPr>
            <a:r>
              <a:rPr lang="en-US" altLang="zh-CN" sz="32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32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sz="3200" dirty="0"/>
          </a:p>
        </p:txBody>
      </p:sp>
    </p:spTree>
    <p:extLst>
      <p:ext uri="{BB962C8B-B14F-4D97-AF65-F5344CB8AC3E}">
        <p14:creationId xmlns:p14="http://schemas.microsoft.com/office/powerpoint/2010/main" val="3657400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4AF32D-F247-4C7A-BB9E-D448DE59FF69}"/>
              </a:ext>
            </a:extLst>
          </p:cNvPr>
          <p:cNvSpPr>
            <a:spLocks noGrp="1"/>
          </p:cNvSpPr>
          <p:nvPr>
            <p:ph type="title"/>
          </p:nvPr>
        </p:nvSpPr>
        <p:spPr/>
        <p:txBody>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B2D2FEF3-A61A-4754-979D-2A9934D66A3B}"/>
              </a:ext>
            </a:extLst>
          </p:cNvPr>
          <p:cNvSpPr>
            <a:spLocks noGrp="1"/>
          </p:cNvSpPr>
          <p:nvPr>
            <p:ph idx="1"/>
          </p:nvPr>
        </p:nvSpPr>
        <p:spPr>
          <a:xfrm>
            <a:off x="831410" y="1188719"/>
            <a:ext cx="10058400" cy="4922369"/>
          </a:xfrm>
        </p:spPr>
        <p:txBody>
          <a:bodyPr>
            <a:noAutofit/>
          </a:bodyPr>
          <a:lstStyle/>
          <a:p>
            <a:pPr marL="0" indent="0" algn="just">
              <a:buNone/>
            </a:pP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4. </a:t>
            </a: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描述场景，营造氛围</a:t>
            </a:r>
          </a:p>
          <a:p>
            <a:pPr marL="0" indent="0" algn="just">
              <a:buNone/>
            </a:pP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Describe a scene to create an atmosphere</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lgn="just">
              <a:buNone/>
            </a:pPr>
            <a:endPar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lgn="just">
              <a:buNone/>
            </a:pP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    The first rays of morning sunlight pierce through the mist, shining on the ancient city walls. In this historically rich city, new stories unfold every day. Today, we will follow the footsteps of an ordinary citizen, immersing ourselves in the daily life of the city and experiencing its unique charm.</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lgn="just">
              <a:buNone/>
            </a:pP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sz="2400" dirty="0"/>
          </a:p>
        </p:txBody>
      </p:sp>
    </p:spTree>
    <p:extLst>
      <p:ext uri="{BB962C8B-B14F-4D97-AF65-F5344CB8AC3E}">
        <p14:creationId xmlns:p14="http://schemas.microsoft.com/office/powerpoint/2010/main" val="41617141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D20384-D6E5-49BE-8C55-1A5C59CE7691}"/>
              </a:ext>
            </a:extLst>
          </p:cNvPr>
          <p:cNvSpPr>
            <a:spLocks noGrp="1"/>
          </p:cNvSpPr>
          <p:nvPr>
            <p:ph type="title"/>
          </p:nvPr>
        </p:nvSpPr>
        <p:spPr/>
        <p:txBody>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7FFCF74A-EB5A-45B9-9131-7074599A621C}"/>
              </a:ext>
            </a:extLst>
          </p:cNvPr>
          <p:cNvSpPr>
            <a:spLocks noGrp="1"/>
          </p:cNvSpPr>
          <p:nvPr>
            <p:ph idx="1"/>
          </p:nvPr>
        </p:nvSpPr>
        <p:spPr>
          <a:xfrm>
            <a:off x="921945" y="1071024"/>
            <a:ext cx="10058400" cy="5230187"/>
          </a:xfrm>
        </p:spPr>
        <p:txBody>
          <a:bodyPr>
            <a:noAutofit/>
          </a:bodyPr>
          <a:lstStyle/>
          <a:p>
            <a:pPr marL="0" indent="0" algn="just">
              <a:buNone/>
            </a:pP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5. </a:t>
            </a: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对比或类比，突出主题</a:t>
            </a:r>
          </a:p>
          <a:p>
            <a:pPr marL="0" indent="0" algn="just">
              <a:buNone/>
            </a:pP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Contrast or analogy to highlight the theme</a:t>
            </a:r>
          </a:p>
          <a:p>
            <a:pPr marL="0" indent="0" algn="just">
              <a:buNone/>
            </a:pP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lgn="just">
              <a:buNone/>
            </a:pP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    Just as the brightest star in the night sky guides the lost sailor forward, unwavering faith is an indispensable beacon on our journey through life. This article will explore the power of faith and how to maintain it in the face of adversity.</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lgn="just">
              <a:buNone/>
            </a:pP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buNone/>
            </a:pPr>
            <a:endParaRPr lang="zh-CN" altLang="en-US" sz="2800" dirty="0"/>
          </a:p>
        </p:txBody>
      </p:sp>
    </p:spTree>
    <p:extLst>
      <p:ext uri="{BB962C8B-B14F-4D97-AF65-F5344CB8AC3E}">
        <p14:creationId xmlns:p14="http://schemas.microsoft.com/office/powerpoint/2010/main" val="1660396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1BF7F7-6AE7-4852-8070-56D1AD735065}"/>
              </a:ext>
            </a:extLst>
          </p:cNvPr>
          <p:cNvSpPr>
            <a:spLocks noGrp="1"/>
          </p:cNvSpPr>
          <p:nvPr>
            <p:ph type="title"/>
          </p:nvPr>
        </p:nvSpPr>
        <p:spPr/>
        <p:txBody>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CF67C6A9-A807-4671-8F56-4E1EFD287C24}"/>
              </a:ext>
            </a:extLst>
          </p:cNvPr>
          <p:cNvSpPr>
            <a:spLocks noGrp="1"/>
          </p:cNvSpPr>
          <p:nvPr>
            <p:ph idx="1"/>
          </p:nvPr>
        </p:nvSpPr>
        <p:spPr>
          <a:xfrm>
            <a:off x="713715" y="911887"/>
            <a:ext cx="10058400" cy="3931920"/>
          </a:xfrm>
        </p:spPr>
        <p:txBody>
          <a:bodyPr>
            <a:noAutofit/>
          </a:bodyPr>
          <a:lstStyle/>
          <a:p>
            <a:pPr marL="0" indent="0" algn="just">
              <a:buNone/>
            </a:pP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6. </a:t>
            </a: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简述背景，铺垫下文</a:t>
            </a:r>
          </a:p>
          <a:p>
            <a:pPr marL="0" indent="0" algn="just">
              <a:buNone/>
            </a:pP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Briefly describe the background to set the stage</a:t>
            </a:r>
          </a:p>
          <a:p>
            <a:pPr marL="0" indent="0" algn="just">
              <a:buNone/>
            </a:pPr>
            <a:endParaRPr lang="en-US"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0" indent="0" algn="just">
              <a:buNone/>
            </a:pPr>
            <a:r>
              <a:rPr lang="en-US" altLang="zh-CN" sz="2400" dirty="0">
                <a:effectLst/>
                <a:latin typeface="Segoe UI Web (West European)"/>
              </a:rPr>
              <a:t>With the increasing severity of global climate change, environmental protection has become the focus of global attention. In this context, green travel has become a trend. This article will explore the many ways to go green and their impact on the environment.</a:t>
            </a:r>
          </a:p>
          <a:p>
            <a:pPr marL="0" indent="0" algn="just">
              <a:buNone/>
            </a:pP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buNone/>
            </a:pPr>
            <a:endParaRPr lang="zh-CN" altLang="en-US" sz="2400" dirty="0"/>
          </a:p>
        </p:txBody>
      </p:sp>
    </p:spTree>
    <p:extLst>
      <p:ext uri="{BB962C8B-B14F-4D97-AF65-F5344CB8AC3E}">
        <p14:creationId xmlns:p14="http://schemas.microsoft.com/office/powerpoint/2010/main" val="29629135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1FC9A6-DFD2-4187-B754-E4973ECEDDD0}"/>
              </a:ext>
            </a:extLst>
          </p:cNvPr>
          <p:cNvSpPr>
            <a:spLocks noGrp="1"/>
          </p:cNvSpPr>
          <p:nvPr>
            <p:ph type="title"/>
          </p:nvPr>
        </p:nvSpPr>
        <p:spPr/>
        <p:txBody>
          <a:bodyPr>
            <a:normAutofit/>
          </a:bodyPr>
          <a:lstStyle/>
          <a:p>
            <a:r>
              <a:rPr lang="zh-CN" altLang="zh-CN" sz="4800" kern="100" dirty="0">
                <a:effectLst/>
                <a:latin typeface="等线" panose="02010600030101010101" pitchFamily="2" charset="-122"/>
                <a:ea typeface="等线" panose="02010600030101010101" pitchFamily="2" charset="-122"/>
                <a:cs typeface="Times New Roman" panose="02020603050405020304" pitchFamily="18" charset="0"/>
              </a:rPr>
              <a:t>写作视角（</a:t>
            </a:r>
            <a:r>
              <a:rPr lang="en-US" altLang="zh-CN" sz="4800" kern="100" dirty="0">
                <a:effectLst/>
                <a:latin typeface="等线" panose="02010600030101010101" pitchFamily="2" charset="-122"/>
                <a:ea typeface="等线" panose="02010600030101010101" pitchFamily="2" charset="-122"/>
                <a:cs typeface="Times New Roman" panose="02020603050405020304" pitchFamily="18" charset="0"/>
              </a:rPr>
              <a:t>Writing Perspective </a:t>
            </a:r>
            <a:r>
              <a:rPr lang="zh-CN" altLang="zh-CN" sz="4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en-US" dirty="0"/>
          </a:p>
        </p:txBody>
      </p:sp>
      <p:sp>
        <p:nvSpPr>
          <p:cNvPr id="3" name="内容占位符 2">
            <a:extLst>
              <a:ext uri="{FF2B5EF4-FFF2-40B4-BE49-F238E27FC236}">
                <a16:creationId xmlns:a16="http://schemas.microsoft.com/office/drawing/2014/main" id="{DC6BDD34-FE8E-45CD-A609-DE075362560D}"/>
              </a:ext>
            </a:extLst>
          </p:cNvPr>
          <p:cNvSpPr>
            <a:spLocks noGrp="1"/>
          </p:cNvSpPr>
          <p:nvPr>
            <p:ph idx="1"/>
          </p:nvPr>
        </p:nvSpPr>
        <p:spPr/>
        <p:txBody>
          <a:bodyPr/>
          <a:lstStyle/>
          <a:p>
            <a:pPr marL="0" indent="0" algn="just">
              <a:buNone/>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lgn="just">
              <a:buNone/>
            </a:pP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第一人称（</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I, we</a:t>
            </a: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）：叙述者作为故事的一部分，以亲身经历者的身份讲述。</a:t>
            </a:r>
          </a:p>
          <a:p>
            <a:pPr marL="0" indent="0" algn="just">
              <a:buNone/>
            </a:pP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第二人称（</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you</a:t>
            </a: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）：直接向读者或听众讲话的方式，常用于指导性文本中。</a:t>
            </a:r>
          </a:p>
          <a:p>
            <a:pPr marL="0" indent="0" algn="just">
              <a:buNone/>
            </a:pP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第三人称（</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he, she, it, they</a:t>
            </a: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）：叙述者以旁观者的身份讲述，可以是全知全能的视角或者是有限的知识。</a:t>
            </a:r>
          </a:p>
          <a:p>
            <a:pPr marL="0" indent="0" algn="just">
              <a:buNone/>
            </a:pP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en-US" sz="2800" dirty="0"/>
          </a:p>
        </p:txBody>
      </p:sp>
    </p:spTree>
    <p:extLst>
      <p:ext uri="{BB962C8B-B14F-4D97-AF65-F5344CB8AC3E}">
        <p14:creationId xmlns:p14="http://schemas.microsoft.com/office/powerpoint/2010/main" val="2505747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F89315-33D7-4575-85A2-57383B164C68}"/>
              </a:ext>
            </a:extLst>
          </p:cNvPr>
          <p:cNvSpPr>
            <a:spLocks noGrp="1"/>
          </p:cNvSpPr>
          <p:nvPr>
            <p:ph type="title"/>
          </p:nvPr>
        </p:nvSpPr>
        <p:spPr>
          <a:xfrm>
            <a:off x="1066800" y="642594"/>
            <a:ext cx="9924107" cy="180366"/>
          </a:xfrm>
        </p:spPr>
        <p:txBody>
          <a:bodyPr>
            <a:normAutofit fontScale="90000"/>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1FD3BC56-A820-405A-9FAF-73617CDD455E}"/>
              </a:ext>
            </a:extLst>
          </p:cNvPr>
          <p:cNvSpPr>
            <a:spLocks noGrp="1"/>
          </p:cNvSpPr>
          <p:nvPr>
            <p:ph idx="1"/>
          </p:nvPr>
        </p:nvSpPr>
        <p:spPr>
          <a:xfrm>
            <a:off x="932507" y="822960"/>
            <a:ext cx="10192693" cy="5212080"/>
          </a:xfrm>
        </p:spPr>
        <p:txBody>
          <a:bodyPr>
            <a:normAutofit/>
          </a:bodyPr>
          <a:lstStyle/>
          <a:p>
            <a:pPr marL="0" indent="0" algn="just">
              <a:buNone/>
            </a:pPr>
            <a:r>
              <a:rPr lang="zh-CN" altLang="zh-CN" sz="2400" kern="100" dirty="0">
                <a:effectLst/>
                <a:highlight>
                  <a:srgbClr val="FFFF00"/>
                </a:highlight>
                <a:latin typeface="等线" panose="02010600030101010101" pitchFamily="2" charset="-122"/>
                <a:ea typeface="等线" panose="02010600030101010101" pitchFamily="2" charset="-122"/>
                <a:cs typeface="Times New Roman" panose="02020603050405020304" pitchFamily="18" charset="0"/>
              </a:rPr>
              <a:t>作者立场（</a:t>
            </a:r>
            <a:r>
              <a:rPr lang="en-US" altLang="zh-CN" sz="2400" kern="100" dirty="0">
                <a:effectLst/>
                <a:highlight>
                  <a:srgbClr val="FFFF00"/>
                </a:highlight>
                <a:latin typeface="等线" panose="02010600030101010101" pitchFamily="2" charset="-122"/>
                <a:ea typeface="等线" panose="02010600030101010101" pitchFamily="2" charset="-122"/>
                <a:cs typeface="Times New Roman" panose="02020603050405020304" pitchFamily="18" charset="0"/>
              </a:rPr>
              <a:t>Author's Stance </a:t>
            </a:r>
            <a:r>
              <a:rPr lang="zh-CN" altLang="zh-CN" sz="2400" kern="100" dirty="0">
                <a:effectLst/>
                <a:highlight>
                  <a:srgbClr val="FFFF00"/>
                </a:highlight>
                <a:latin typeface="等线" panose="02010600030101010101" pitchFamily="2" charset="-122"/>
                <a:ea typeface="等线" panose="02010600030101010101" pitchFamily="2" charset="-122"/>
                <a:cs typeface="Times New Roman" panose="02020603050405020304" pitchFamily="18" charset="0"/>
              </a:rPr>
              <a:t>）</a:t>
            </a:r>
            <a:r>
              <a:rPr lang="en-US" altLang="zh-CN" sz="2400" kern="100" dirty="0">
                <a:effectLst/>
                <a:highlight>
                  <a:srgbClr val="FFFF00"/>
                </a:highlight>
                <a:latin typeface="等线" panose="02010600030101010101" pitchFamily="2" charset="-122"/>
                <a:ea typeface="等线" panose="02010600030101010101" pitchFamily="2" charset="-122"/>
                <a:cs typeface="Times New Roman" panose="02020603050405020304" pitchFamily="18" charset="0"/>
              </a:rPr>
              <a:t>:</a:t>
            </a:r>
            <a:r>
              <a:rPr lang="zh-CN" altLang="zh-CN" sz="2400" kern="100" dirty="0">
                <a:effectLst/>
                <a:highlight>
                  <a:srgbClr val="FFFF00"/>
                </a:highlight>
                <a:latin typeface="等线" panose="02010600030101010101" pitchFamily="2" charset="-122"/>
                <a:ea typeface="等线" panose="02010600030101010101" pitchFamily="2" charset="-122"/>
                <a:cs typeface="Times New Roman" panose="02020603050405020304" pitchFamily="18" charset="0"/>
              </a:rPr>
              <a:t> </a:t>
            </a:r>
            <a:endParaRPr lang="en-US" altLang="zh-CN" sz="2400" kern="100" dirty="0">
              <a:effectLst/>
              <a:highlight>
                <a:srgbClr val="FFFF00"/>
              </a:highlight>
              <a:latin typeface="等线" panose="02010600030101010101" pitchFamily="2" charset="-122"/>
              <a:ea typeface="等线" panose="02010600030101010101" pitchFamily="2" charset="-122"/>
              <a:cs typeface="Times New Roman" panose="02020603050405020304" pitchFamily="18" charset="0"/>
            </a:endParaRPr>
          </a:p>
          <a:p>
            <a:pPr marL="0" indent="0" algn="just">
              <a:buNone/>
            </a:pP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这个概念涉及到作者在其作品中的态度和观点，包括他们如何表达自己对主题的看法。</a:t>
            </a:r>
          </a:p>
          <a:p>
            <a:pPr marL="0" indent="0" algn="just">
              <a:buNone/>
            </a:pP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   - </a:t>
            </a: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影响：作者的立场会影响文章的整体基调，例如是否偏向客观描述还是带有强烈的情感色彩，这都会影响到读者的理解和感受。</a:t>
            </a:r>
          </a:p>
          <a:p>
            <a:pPr marL="0" indent="0" algn="just">
              <a:buNone/>
            </a:pP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buNone/>
            </a:pPr>
            <a:r>
              <a:rPr lang="zh-CN" altLang="zh-CN" sz="2400" kern="100" dirty="0">
                <a:effectLst/>
                <a:highlight>
                  <a:srgbClr val="FFFF00"/>
                </a:highlight>
                <a:latin typeface="等线" panose="02010600030101010101" pitchFamily="2" charset="-122"/>
                <a:ea typeface="等线" panose="02010600030101010101" pitchFamily="2" charset="-122"/>
                <a:cs typeface="Times New Roman" panose="02020603050405020304" pitchFamily="18" charset="0"/>
              </a:rPr>
              <a:t>目标读者群（</a:t>
            </a:r>
            <a:r>
              <a:rPr lang="en-US" altLang="zh-CN" sz="2400" kern="100" dirty="0">
                <a:effectLst/>
                <a:highlight>
                  <a:srgbClr val="FFFF00"/>
                </a:highlight>
                <a:latin typeface="等线" panose="02010600030101010101" pitchFamily="2" charset="-122"/>
                <a:ea typeface="等线" panose="02010600030101010101" pitchFamily="2" charset="-122"/>
                <a:cs typeface="Times New Roman" panose="02020603050405020304" pitchFamily="18" charset="0"/>
              </a:rPr>
              <a:t>Target Audience</a:t>
            </a:r>
            <a:r>
              <a:rPr lang="zh-CN" altLang="zh-CN" sz="2400" kern="100" dirty="0">
                <a:effectLst/>
                <a:highlight>
                  <a:srgbClr val="FFFF00"/>
                </a:highlight>
                <a:latin typeface="等线" panose="02010600030101010101" pitchFamily="2" charset="-122"/>
                <a:ea typeface="等线" panose="02010600030101010101" pitchFamily="2" charset="-122"/>
                <a:cs typeface="Times New Roman" panose="02020603050405020304" pitchFamily="18" charset="0"/>
              </a:rPr>
              <a:t>）：</a:t>
            </a:r>
          </a:p>
          <a:p>
            <a:pPr marL="0" indent="0">
              <a:buNone/>
            </a:pP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   - </a:t>
            </a: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目标读者群是指作者希望其作品能够吸引并与其沟通的人群。了解目标读者有助于决定语言风格、内容深度等。</a:t>
            </a:r>
          </a:p>
          <a:p>
            <a:pPr marL="0" indent="0">
              <a:buNone/>
            </a:pP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   - </a:t>
            </a: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影响：明确的目标读者群可以帮助作者选择合适的词汇、语气、结构以及内容，以更好地与读者建立联系。</a:t>
            </a:r>
          </a:p>
          <a:p>
            <a:pPr marL="0" indent="0">
              <a:buNone/>
            </a:pPr>
            <a:endParaRPr lang="zh-CN" altLang="en-US" dirty="0"/>
          </a:p>
        </p:txBody>
      </p:sp>
    </p:spTree>
    <p:extLst>
      <p:ext uri="{BB962C8B-B14F-4D97-AF65-F5344CB8AC3E}">
        <p14:creationId xmlns:p14="http://schemas.microsoft.com/office/powerpoint/2010/main" val="12095036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E50961-F376-41F7-85FC-29589EC1ACCC}"/>
              </a:ext>
            </a:extLst>
          </p:cNvPr>
          <p:cNvSpPr>
            <a:spLocks noGrp="1"/>
          </p:cNvSpPr>
          <p:nvPr>
            <p:ph type="title"/>
          </p:nvPr>
        </p:nvSpPr>
        <p:spPr>
          <a:xfrm>
            <a:off x="1066800" y="219082"/>
            <a:ext cx="10058400" cy="1371600"/>
          </a:xfrm>
        </p:spPr>
        <p:txBody>
          <a:bodyPr>
            <a:normAutofit fontScale="90000"/>
          </a:bodyPr>
          <a:lstStyle/>
          <a:p>
            <a:r>
              <a:rPr lang="en-US" altLang="zh-CN" dirty="0"/>
              <a:t> Function of Concluding Paragraph</a:t>
            </a:r>
            <a:endParaRPr lang="zh-CN" altLang="en-US" dirty="0"/>
          </a:p>
        </p:txBody>
      </p:sp>
      <p:sp>
        <p:nvSpPr>
          <p:cNvPr id="3" name="内容占位符 2">
            <a:extLst>
              <a:ext uri="{FF2B5EF4-FFF2-40B4-BE49-F238E27FC236}">
                <a16:creationId xmlns:a16="http://schemas.microsoft.com/office/drawing/2014/main" id="{D3791259-4EE2-4F60-9A91-1279D12DDF0F}"/>
              </a:ext>
            </a:extLst>
          </p:cNvPr>
          <p:cNvSpPr>
            <a:spLocks noGrp="1"/>
          </p:cNvSpPr>
          <p:nvPr>
            <p:ph idx="1"/>
          </p:nvPr>
        </p:nvSpPr>
        <p:spPr>
          <a:xfrm>
            <a:off x="884223" y="1590682"/>
            <a:ext cx="10887474" cy="4704240"/>
          </a:xfrm>
        </p:spPr>
        <p:txBody>
          <a:bodyPr>
            <a:normAutofit/>
          </a:bodyPr>
          <a:lstStyle/>
          <a:p>
            <a:pPr indent="0" algn="just">
              <a:buNone/>
            </a:pP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1. </a:t>
            </a:r>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回顾全文主旨，简明扼要地总结。</a:t>
            </a: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0" algn="just">
              <a:buNone/>
            </a:pP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  Recap the main theme of the essay concisely. </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0" algn="just">
              <a:buNone/>
            </a:pP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2. </a:t>
            </a:r>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重申论点，强调文章的核心观点。</a:t>
            </a: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0" algn="just">
              <a:buNone/>
            </a:pP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  Reiterate the thesis to reinforce the central argument.  </a:t>
            </a:r>
            <a:endParaRPr lang="en-US" altLang="zh-CN" sz="2000" kern="100" dirty="0">
              <a:latin typeface="等线" panose="02010600030101010101" pitchFamily="2" charset="-122"/>
              <a:ea typeface="等线" panose="02010600030101010101" pitchFamily="2" charset="-122"/>
              <a:cs typeface="Times New Roman" panose="02020603050405020304" pitchFamily="18" charset="0"/>
            </a:endParaRPr>
          </a:p>
          <a:p>
            <a:pPr indent="0" algn="just">
              <a:buNone/>
            </a:pP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3. </a:t>
            </a:r>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引导读者思考更广泛的意义或应用。</a:t>
            </a: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0" algn="just">
              <a:buNone/>
            </a:pP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  Guide the reader towards considering broader implications or applications. </a:t>
            </a:r>
            <a:endParaRPr lang="en-US" altLang="zh-CN" sz="2000" kern="100" dirty="0">
              <a:latin typeface="等线" panose="02010600030101010101" pitchFamily="2" charset="-122"/>
              <a:ea typeface="等线" panose="02010600030101010101" pitchFamily="2" charset="-122"/>
              <a:cs typeface="Times New Roman" panose="02020603050405020304" pitchFamily="18" charset="0"/>
            </a:endParaRPr>
          </a:p>
          <a:p>
            <a:pPr indent="0" algn="just">
              <a:buNone/>
            </a:pP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4. </a:t>
            </a:r>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可以提出展望或建议，给读者留下思考的空间。</a:t>
            </a: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0" algn="just">
              <a:buNone/>
            </a:pP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  Offer a forward-looking statement or suggestion, leaving room for the reader to ponder. </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0" algn="just">
              <a:buNone/>
            </a:pP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5. </a:t>
            </a:r>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结尾可以用一句富有哲理的话或引用来增强文章的深度。</a:t>
            </a: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indent="0" algn="just">
              <a:buNone/>
            </a:pP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  Conclude with a philosophical statement or quote to add depth to your piece.</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lvl="8" indent="0" algn="just">
              <a:buNone/>
            </a:pPr>
            <a:r>
              <a:rPr lang="en-US" altLang="zh-CN"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buNone/>
            </a:pPr>
            <a:endParaRPr lang="zh-CN" altLang="en-US" dirty="0"/>
          </a:p>
        </p:txBody>
      </p:sp>
    </p:spTree>
    <p:extLst>
      <p:ext uri="{BB962C8B-B14F-4D97-AF65-F5344CB8AC3E}">
        <p14:creationId xmlns:p14="http://schemas.microsoft.com/office/powerpoint/2010/main" val="25172587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38FA9F-0083-4122-A5CC-9FC4ADAB0517}"/>
              </a:ext>
            </a:extLst>
          </p:cNvPr>
          <p:cNvSpPr>
            <a:spLocks noGrp="1"/>
          </p:cNvSpPr>
          <p:nvPr>
            <p:ph type="title"/>
          </p:nvPr>
        </p:nvSpPr>
        <p:spPr/>
        <p:txBody>
          <a:bodyPr/>
          <a:lstStyle/>
          <a:p>
            <a:r>
              <a:rPr lang="en-US" altLang="zh-CN" dirty="0"/>
              <a:t>Expository passage</a:t>
            </a:r>
            <a:endParaRPr lang="zh-CN" altLang="en-US" dirty="0"/>
          </a:p>
        </p:txBody>
      </p:sp>
      <p:sp>
        <p:nvSpPr>
          <p:cNvPr id="3" name="内容占位符 2">
            <a:extLst>
              <a:ext uri="{FF2B5EF4-FFF2-40B4-BE49-F238E27FC236}">
                <a16:creationId xmlns:a16="http://schemas.microsoft.com/office/drawing/2014/main" id="{8A155084-A53D-4C82-93D6-E4AB86E4EE65}"/>
              </a:ext>
            </a:extLst>
          </p:cNvPr>
          <p:cNvSpPr>
            <a:spLocks noGrp="1"/>
          </p:cNvSpPr>
          <p:nvPr>
            <p:ph idx="1"/>
          </p:nvPr>
        </p:nvSpPr>
        <p:spPr/>
        <p:txBody>
          <a:bodyPr>
            <a:normAutofit/>
          </a:bodyPr>
          <a:lstStyle/>
          <a:p>
            <a:pPr marL="0" indent="0">
              <a:buNone/>
            </a:pPr>
            <a:r>
              <a:rPr lang="zh-CN" altLang="en-US" dirty="0"/>
              <a:t>英语说明文（</a:t>
            </a:r>
            <a:r>
              <a:rPr lang="en-US" altLang="zh-CN" dirty="0"/>
              <a:t>expository writing</a:t>
            </a:r>
            <a:r>
              <a:rPr lang="zh-CN" altLang="en-US" dirty="0"/>
              <a:t>）旨在解释、说明或阐述某个概念、过程、事件或现象。</a:t>
            </a:r>
            <a:endParaRPr lang="en-US" altLang="zh-CN" dirty="0"/>
          </a:p>
          <a:p>
            <a:pPr marL="0" indent="0">
              <a:buNone/>
            </a:pPr>
            <a:r>
              <a:rPr lang="zh-CN" altLang="en-US" dirty="0"/>
              <a:t>写作技巧</a:t>
            </a:r>
            <a:endParaRPr lang="en-US" altLang="zh-CN" dirty="0"/>
          </a:p>
          <a:p>
            <a:pPr marL="0" indent="0">
              <a:buNone/>
            </a:pPr>
            <a:r>
              <a:rPr lang="en-US" altLang="zh-CN" dirty="0"/>
              <a:t>1. </a:t>
            </a:r>
            <a:r>
              <a:rPr lang="zh-CN" altLang="en-US" dirty="0"/>
              <a:t>明确目的：在开始写作之前，确定你要解释的主题及其重要性。</a:t>
            </a:r>
            <a:endParaRPr lang="en-US" altLang="zh-CN" dirty="0"/>
          </a:p>
          <a:p>
            <a:pPr marL="0" indent="0">
              <a:buNone/>
            </a:pPr>
            <a:r>
              <a:rPr lang="en-US" altLang="zh-CN" dirty="0"/>
              <a:t>2. </a:t>
            </a:r>
            <a:r>
              <a:rPr lang="zh-CN" altLang="en-US" dirty="0"/>
              <a:t>组织结构：采用逻辑性强的结构，如时间顺序、比较对比、因果关系等，使文章条理清晰。</a:t>
            </a:r>
            <a:endParaRPr lang="en-US" altLang="zh-CN" dirty="0"/>
          </a:p>
          <a:p>
            <a:pPr marL="0" indent="0">
              <a:buNone/>
            </a:pPr>
            <a:r>
              <a:rPr lang="en-US" altLang="zh-CN" dirty="0"/>
              <a:t>3.  </a:t>
            </a:r>
            <a:r>
              <a:rPr lang="zh-CN" altLang="en-US" dirty="0"/>
              <a:t>简洁明了 ：使用简单直白的语言，避免复杂的句子结构和行话。</a:t>
            </a:r>
            <a:endParaRPr lang="en-US" altLang="zh-CN" dirty="0"/>
          </a:p>
          <a:p>
            <a:pPr marL="0" indent="0">
              <a:buNone/>
            </a:pPr>
            <a:r>
              <a:rPr lang="en-US" altLang="zh-CN" dirty="0"/>
              <a:t>4.  </a:t>
            </a:r>
            <a:r>
              <a:rPr lang="zh-CN" altLang="en-US" dirty="0"/>
              <a:t>使用例子 ：提供具体实例来支持你的解释，帮助读者更好地理解。</a:t>
            </a:r>
            <a:endParaRPr lang="en-US" altLang="zh-CN" dirty="0"/>
          </a:p>
          <a:p>
            <a:pPr marL="0" indent="0">
              <a:buNone/>
            </a:pPr>
            <a:r>
              <a:rPr lang="en-US" altLang="zh-CN" dirty="0"/>
              <a:t>5.  </a:t>
            </a:r>
            <a:r>
              <a:rPr lang="zh-CN" altLang="en-US" dirty="0"/>
              <a:t>定义术语 ：对可能不熟悉的术语或概念进行定义，确保读者能够跟上你的思路。</a:t>
            </a:r>
            <a:endParaRPr lang="en-US" altLang="zh-CN" dirty="0"/>
          </a:p>
          <a:p>
            <a:pPr marL="0" indent="0">
              <a:buNone/>
            </a:pPr>
            <a:r>
              <a:rPr lang="en-US" altLang="zh-CN" dirty="0"/>
              <a:t>6.  </a:t>
            </a:r>
            <a:r>
              <a:rPr lang="zh-CN" altLang="en-US" dirty="0"/>
              <a:t>过渡自然 ：使用过渡词或短语（</a:t>
            </a:r>
            <a:r>
              <a:rPr lang="en-US" altLang="zh-CN" dirty="0"/>
              <a:t>such as, for example, furthermore</a:t>
            </a:r>
            <a:r>
              <a:rPr lang="zh-CN" altLang="en-US" dirty="0"/>
              <a:t>）来连接句子和段落，使文章流畅。</a:t>
            </a:r>
            <a:endParaRPr lang="en-US" altLang="zh-CN" dirty="0"/>
          </a:p>
          <a:p>
            <a:pPr marL="0" indent="0">
              <a:buNone/>
            </a:pPr>
            <a:r>
              <a:rPr lang="en-US" altLang="zh-CN" dirty="0"/>
              <a:t>7.  </a:t>
            </a:r>
            <a:r>
              <a:rPr lang="zh-CN" altLang="en-US" dirty="0"/>
              <a:t>重申要点 ：在结尾处重申主要观点，加强读者的印象。</a:t>
            </a:r>
            <a:endParaRPr lang="en-US" altLang="zh-CN" dirty="0"/>
          </a:p>
        </p:txBody>
      </p:sp>
    </p:spTree>
    <p:extLst>
      <p:ext uri="{BB962C8B-B14F-4D97-AF65-F5344CB8AC3E}">
        <p14:creationId xmlns:p14="http://schemas.microsoft.com/office/powerpoint/2010/main" val="477122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AE56C3-3F38-400E-86B4-00C80F68BD1A}"/>
              </a:ext>
            </a:extLst>
          </p:cNvPr>
          <p:cNvSpPr>
            <a:spLocks noGrp="1"/>
          </p:cNvSpPr>
          <p:nvPr>
            <p:ph type="title"/>
          </p:nvPr>
        </p:nvSpPr>
        <p:spPr>
          <a:xfrm>
            <a:off x="1066800" y="642594"/>
            <a:ext cx="9448800" cy="952272"/>
          </a:xfrm>
        </p:spPr>
        <p:txBody>
          <a:bodyPr>
            <a:normAutofit/>
          </a:bodyPr>
          <a:lstStyle/>
          <a:p>
            <a:r>
              <a:rPr lang="en-US" altLang="zh-CN" sz="4000" dirty="0">
                <a:effectLst/>
                <a:latin typeface="等线" panose="02010600030101010101" pitchFamily="2" charset="-122"/>
                <a:cs typeface="Times New Roman" panose="02020603050405020304" pitchFamily="18" charset="0"/>
              </a:rPr>
              <a:t> </a:t>
            </a:r>
            <a:r>
              <a:rPr lang="en-US" altLang="zh-CN" sz="5400" b="1" dirty="0">
                <a:effectLst/>
                <a:latin typeface="等线" panose="02010600030101010101" pitchFamily="2" charset="-122"/>
                <a:cs typeface="Times New Roman" panose="02020603050405020304" pitchFamily="18" charset="0"/>
              </a:rPr>
              <a:t>Structure of a Passage:</a:t>
            </a:r>
            <a:endParaRPr lang="zh-CN" altLang="en-US" sz="5400" b="1" dirty="0"/>
          </a:p>
        </p:txBody>
      </p:sp>
      <p:sp>
        <p:nvSpPr>
          <p:cNvPr id="3" name="内容占位符 2">
            <a:extLst>
              <a:ext uri="{FF2B5EF4-FFF2-40B4-BE49-F238E27FC236}">
                <a16:creationId xmlns:a16="http://schemas.microsoft.com/office/drawing/2014/main" id="{9B16C6BE-D6BF-462E-A3AE-A0C2A91F52C9}"/>
              </a:ext>
            </a:extLst>
          </p:cNvPr>
          <p:cNvSpPr>
            <a:spLocks noGrp="1"/>
          </p:cNvSpPr>
          <p:nvPr>
            <p:ph idx="1"/>
          </p:nvPr>
        </p:nvSpPr>
        <p:spPr>
          <a:xfrm>
            <a:off x="1014984" y="1408176"/>
            <a:ext cx="10110216" cy="3986784"/>
          </a:xfrm>
        </p:spPr>
        <p:txBody>
          <a:bodyPr/>
          <a:lstStyle/>
          <a:p>
            <a:pPr marL="0" indent="0">
              <a:buNone/>
            </a:pPr>
            <a:r>
              <a:rPr lang="en-US" altLang="zh-CN" dirty="0"/>
              <a:t> </a:t>
            </a:r>
            <a:endParaRPr lang="zh-CN" altLang="en-US" dirty="0"/>
          </a:p>
        </p:txBody>
      </p:sp>
      <p:sp>
        <p:nvSpPr>
          <p:cNvPr id="6" name="椭圆 5">
            <a:extLst>
              <a:ext uri="{FF2B5EF4-FFF2-40B4-BE49-F238E27FC236}">
                <a16:creationId xmlns:a16="http://schemas.microsoft.com/office/drawing/2014/main" id="{C34EE480-5F80-4CD2-99F3-F7AA69E6F013}"/>
              </a:ext>
            </a:extLst>
          </p:cNvPr>
          <p:cNvSpPr/>
          <p:nvPr/>
        </p:nvSpPr>
        <p:spPr>
          <a:xfrm>
            <a:off x="713232" y="2756534"/>
            <a:ext cx="2249424" cy="13491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Century Gothic" panose="020B0502020202020204"/>
                <a:ea typeface="宋体" panose="02010600030101010101" pitchFamily="2" charset="-122"/>
                <a:cs typeface="+mn-cs"/>
              </a:rPr>
              <a:t>Opening</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dirty="0">
                <a:solidFill>
                  <a:prstClr val="white"/>
                </a:solidFill>
                <a:latin typeface="Century Gothic" panose="020B0502020202020204"/>
                <a:ea typeface="宋体" panose="02010600030101010101" pitchFamily="2" charset="-122"/>
              </a:rPr>
              <a:t>paragraph</a:t>
            </a:r>
            <a:endParaRPr kumimoji="0" lang="zh-CN" altLang="en-US" sz="1800" b="0" i="0" u="none" strike="noStrike" kern="1200" cap="none" spc="0" normalizeH="0" baseline="0" noProof="0" dirty="0">
              <a:ln>
                <a:noFill/>
              </a:ln>
              <a:solidFill>
                <a:prstClr val="white"/>
              </a:solidFill>
              <a:effectLst/>
              <a:uLnTx/>
              <a:uFillTx/>
              <a:latin typeface="Century Gothic" panose="020B0502020202020204"/>
              <a:ea typeface="宋体" panose="02010600030101010101" pitchFamily="2" charset="-122"/>
              <a:cs typeface="+mn-cs"/>
            </a:endParaRPr>
          </a:p>
        </p:txBody>
      </p:sp>
      <p:sp>
        <p:nvSpPr>
          <p:cNvPr id="9" name="矩形 8">
            <a:extLst>
              <a:ext uri="{FF2B5EF4-FFF2-40B4-BE49-F238E27FC236}">
                <a16:creationId xmlns:a16="http://schemas.microsoft.com/office/drawing/2014/main" id="{49B6F572-1CEB-47BD-B692-F2AFF167ECB2}"/>
              </a:ext>
            </a:extLst>
          </p:cNvPr>
          <p:cNvSpPr/>
          <p:nvPr/>
        </p:nvSpPr>
        <p:spPr>
          <a:xfrm>
            <a:off x="3749040" y="2558892"/>
            <a:ext cx="2938272" cy="5006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Century Gothic" panose="020B0502020202020204"/>
                <a:ea typeface="宋体" panose="02010600030101010101" pitchFamily="2" charset="-122"/>
                <a:cs typeface="+mn-cs"/>
              </a:rPr>
              <a:t>Supporting paragraph 2 </a:t>
            </a:r>
            <a:endParaRPr kumimoji="0" lang="zh-CN" altLang="en-US" sz="1800" b="0" i="0" u="none" strike="noStrike" kern="1200" cap="none" spc="0" normalizeH="0" baseline="0" noProof="0" dirty="0">
              <a:ln>
                <a:noFill/>
              </a:ln>
              <a:solidFill>
                <a:prstClr val="white"/>
              </a:solidFill>
              <a:effectLst/>
              <a:uLnTx/>
              <a:uFillTx/>
              <a:latin typeface="Century Gothic" panose="020B0502020202020204"/>
              <a:ea typeface="宋体" panose="02010600030101010101" pitchFamily="2" charset="-122"/>
              <a:cs typeface="+mn-cs"/>
            </a:endParaRPr>
          </a:p>
        </p:txBody>
      </p:sp>
      <p:sp>
        <p:nvSpPr>
          <p:cNvPr id="12" name="椭圆 11">
            <a:extLst>
              <a:ext uri="{FF2B5EF4-FFF2-40B4-BE49-F238E27FC236}">
                <a16:creationId xmlns:a16="http://schemas.microsoft.com/office/drawing/2014/main" id="{A8CB97E2-BC4B-407E-A095-CF9A0D32A002}"/>
              </a:ext>
            </a:extLst>
          </p:cNvPr>
          <p:cNvSpPr/>
          <p:nvPr/>
        </p:nvSpPr>
        <p:spPr>
          <a:xfrm>
            <a:off x="7552944" y="2558892"/>
            <a:ext cx="3115056" cy="13491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Century Gothic" panose="020B0502020202020204"/>
                <a:ea typeface="宋体" panose="02010600030101010101" pitchFamily="2" charset="-122"/>
                <a:cs typeface="+mn-cs"/>
              </a:rPr>
              <a:t>Concluding paragraph</a:t>
            </a:r>
            <a:endParaRPr kumimoji="0" lang="zh-CN" altLang="en-US" sz="1800" b="0" i="0" u="none" strike="noStrike" kern="1200" cap="none" spc="0" normalizeH="0" baseline="0" noProof="0" dirty="0">
              <a:ln>
                <a:noFill/>
              </a:ln>
              <a:solidFill>
                <a:prstClr val="white"/>
              </a:solidFill>
              <a:effectLst/>
              <a:uLnTx/>
              <a:uFillTx/>
              <a:latin typeface="Century Gothic" panose="020B0502020202020204"/>
              <a:ea typeface="宋体" panose="02010600030101010101" pitchFamily="2" charset="-122"/>
              <a:cs typeface="+mn-cs"/>
            </a:endParaRPr>
          </a:p>
        </p:txBody>
      </p:sp>
      <p:sp>
        <p:nvSpPr>
          <p:cNvPr id="13" name="矩形 12">
            <a:extLst>
              <a:ext uri="{FF2B5EF4-FFF2-40B4-BE49-F238E27FC236}">
                <a16:creationId xmlns:a16="http://schemas.microsoft.com/office/drawing/2014/main" id="{9F004612-841B-4781-A9FB-D4C5B3D53F33}"/>
              </a:ext>
            </a:extLst>
          </p:cNvPr>
          <p:cNvSpPr/>
          <p:nvPr/>
        </p:nvSpPr>
        <p:spPr>
          <a:xfrm>
            <a:off x="3749040" y="3161538"/>
            <a:ext cx="2938272" cy="5006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Century Gothic" panose="020B0502020202020204"/>
                <a:ea typeface="宋体" panose="02010600030101010101" pitchFamily="2" charset="-122"/>
                <a:cs typeface="+mn-cs"/>
              </a:rPr>
              <a:t>Supporting paragraph 3</a:t>
            </a:r>
            <a:endParaRPr kumimoji="0" lang="zh-CN" altLang="en-US" sz="1800" b="0" i="0" u="none" strike="noStrike" kern="1200" cap="none" spc="0" normalizeH="0" baseline="0" noProof="0" dirty="0">
              <a:ln>
                <a:noFill/>
              </a:ln>
              <a:solidFill>
                <a:prstClr val="white"/>
              </a:solidFill>
              <a:effectLst/>
              <a:uLnTx/>
              <a:uFillTx/>
              <a:latin typeface="Century Gothic" panose="020B0502020202020204"/>
              <a:ea typeface="宋体" panose="02010600030101010101" pitchFamily="2" charset="-122"/>
              <a:cs typeface="+mn-cs"/>
            </a:endParaRPr>
          </a:p>
        </p:txBody>
      </p:sp>
      <p:sp>
        <p:nvSpPr>
          <p:cNvPr id="14" name="矩形 13">
            <a:extLst>
              <a:ext uri="{FF2B5EF4-FFF2-40B4-BE49-F238E27FC236}">
                <a16:creationId xmlns:a16="http://schemas.microsoft.com/office/drawing/2014/main" id="{4AA098EC-BA8C-4705-BC0A-48BB080DA6A0}"/>
              </a:ext>
            </a:extLst>
          </p:cNvPr>
          <p:cNvSpPr/>
          <p:nvPr/>
        </p:nvSpPr>
        <p:spPr>
          <a:xfrm>
            <a:off x="3758184" y="1928527"/>
            <a:ext cx="2938272" cy="5006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Century Gothic" panose="020B0502020202020204"/>
                <a:ea typeface="宋体" panose="02010600030101010101" pitchFamily="2" charset="-122"/>
                <a:cs typeface="+mn-cs"/>
              </a:rPr>
              <a:t>Supporting paragraph 1 </a:t>
            </a:r>
            <a:endParaRPr kumimoji="0" lang="zh-CN" altLang="en-US" sz="1800" b="0" i="0" u="none" strike="noStrike" kern="1200" cap="none" spc="0" normalizeH="0" baseline="0" noProof="0" dirty="0">
              <a:ln>
                <a:noFill/>
              </a:ln>
              <a:solidFill>
                <a:prstClr val="white"/>
              </a:solidFill>
              <a:effectLst/>
              <a:uLnTx/>
              <a:uFillTx/>
              <a:latin typeface="Century Gothic" panose="020B0502020202020204"/>
              <a:ea typeface="宋体" panose="02010600030101010101" pitchFamily="2" charset="-122"/>
              <a:cs typeface="+mn-cs"/>
            </a:endParaRPr>
          </a:p>
        </p:txBody>
      </p:sp>
      <p:sp>
        <p:nvSpPr>
          <p:cNvPr id="16" name="矩形 15">
            <a:extLst>
              <a:ext uri="{FF2B5EF4-FFF2-40B4-BE49-F238E27FC236}">
                <a16:creationId xmlns:a16="http://schemas.microsoft.com/office/drawing/2014/main" id="{C5D826FD-F09B-4E0B-8091-4B55AAD82E8B}"/>
              </a:ext>
            </a:extLst>
          </p:cNvPr>
          <p:cNvSpPr/>
          <p:nvPr/>
        </p:nvSpPr>
        <p:spPr>
          <a:xfrm>
            <a:off x="3749040" y="3799713"/>
            <a:ext cx="2938272" cy="5006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Century Gothic" panose="020B0502020202020204"/>
                <a:ea typeface="宋体" panose="02010600030101010101" pitchFamily="2" charset="-122"/>
                <a:cs typeface="+mn-cs"/>
              </a:rPr>
              <a:t>Supporting paragraph 4 </a:t>
            </a:r>
            <a:endParaRPr kumimoji="0" lang="zh-CN" altLang="en-US" sz="1800" b="0" i="0" u="none" strike="noStrike" kern="1200" cap="none" spc="0" normalizeH="0" baseline="0" noProof="0" dirty="0">
              <a:ln>
                <a:noFill/>
              </a:ln>
              <a:solidFill>
                <a:prstClr val="white"/>
              </a:solidFill>
              <a:effectLst/>
              <a:uLnTx/>
              <a:uFillTx/>
              <a:latin typeface="Century Gothic" panose="020B0502020202020204"/>
              <a:ea typeface="宋体" panose="02010600030101010101" pitchFamily="2" charset="-122"/>
              <a:cs typeface="+mn-cs"/>
            </a:endParaRPr>
          </a:p>
        </p:txBody>
      </p:sp>
      <p:sp>
        <p:nvSpPr>
          <p:cNvPr id="17" name="矩形 16">
            <a:extLst>
              <a:ext uri="{FF2B5EF4-FFF2-40B4-BE49-F238E27FC236}">
                <a16:creationId xmlns:a16="http://schemas.microsoft.com/office/drawing/2014/main" id="{459725F9-1953-474E-8E87-1DA3AA5B89AF}"/>
              </a:ext>
            </a:extLst>
          </p:cNvPr>
          <p:cNvSpPr/>
          <p:nvPr/>
        </p:nvSpPr>
        <p:spPr>
          <a:xfrm>
            <a:off x="3758184" y="4487322"/>
            <a:ext cx="2938272" cy="5006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Century Gothic" panose="020B0502020202020204"/>
                <a:ea typeface="宋体" panose="02010600030101010101" pitchFamily="2" charset="-122"/>
                <a:cs typeface="+mn-cs"/>
              </a:rPr>
              <a:t>Supporting paragraph 5 </a:t>
            </a:r>
            <a:endParaRPr kumimoji="0" lang="zh-CN" altLang="en-US" sz="1800" b="0" i="0" u="none" strike="noStrike" kern="1200" cap="none" spc="0" normalizeH="0" baseline="0" noProof="0" dirty="0">
              <a:ln>
                <a:noFill/>
              </a:ln>
              <a:solidFill>
                <a:prstClr val="white"/>
              </a:solidFill>
              <a:effectLst/>
              <a:uLnTx/>
              <a:uFillTx/>
              <a:latin typeface="Century Gothic" panose="020B0502020202020204"/>
              <a:ea typeface="宋体" panose="02010600030101010101" pitchFamily="2" charset="-122"/>
              <a:cs typeface="+mn-cs"/>
            </a:endParaRPr>
          </a:p>
        </p:txBody>
      </p:sp>
      <p:cxnSp>
        <p:nvCxnSpPr>
          <p:cNvPr id="20" name="直接箭头连接符 19">
            <a:extLst>
              <a:ext uri="{FF2B5EF4-FFF2-40B4-BE49-F238E27FC236}">
                <a16:creationId xmlns:a16="http://schemas.microsoft.com/office/drawing/2014/main" id="{BE54083B-A977-4949-99C1-893688528C0D}"/>
              </a:ext>
            </a:extLst>
          </p:cNvPr>
          <p:cNvCxnSpPr>
            <a:stCxn id="6" idx="6"/>
          </p:cNvCxnSpPr>
          <p:nvPr/>
        </p:nvCxnSpPr>
        <p:spPr>
          <a:xfrm flipV="1">
            <a:off x="2962656" y="2954108"/>
            <a:ext cx="786384" cy="4769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7F9614C3-795A-4A23-9B32-B4FE67A2C94B}"/>
              </a:ext>
            </a:extLst>
          </p:cNvPr>
          <p:cNvCxnSpPr>
            <a:stCxn id="6" idx="6"/>
            <a:endCxn id="14" idx="1"/>
          </p:cNvCxnSpPr>
          <p:nvPr/>
        </p:nvCxnSpPr>
        <p:spPr>
          <a:xfrm flipV="1">
            <a:off x="2962656" y="2178844"/>
            <a:ext cx="795528" cy="12522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C2676C04-ED47-4E83-A501-3E102B765426}"/>
              </a:ext>
            </a:extLst>
          </p:cNvPr>
          <p:cNvCxnSpPr>
            <a:stCxn id="6" idx="6"/>
            <a:endCxn id="13" idx="1"/>
          </p:cNvCxnSpPr>
          <p:nvPr/>
        </p:nvCxnSpPr>
        <p:spPr>
          <a:xfrm flipV="1">
            <a:off x="2962656" y="3411855"/>
            <a:ext cx="786384" cy="19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7795FD3E-73D7-41C7-BDD9-30E4007B83CB}"/>
              </a:ext>
            </a:extLst>
          </p:cNvPr>
          <p:cNvCxnSpPr>
            <a:stCxn id="6" idx="6"/>
            <a:endCxn id="16" idx="1"/>
          </p:cNvCxnSpPr>
          <p:nvPr/>
        </p:nvCxnSpPr>
        <p:spPr>
          <a:xfrm>
            <a:off x="2962656" y="3431095"/>
            <a:ext cx="786384" cy="618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55FDFC8D-5312-4682-89B0-B2F747B42154}"/>
              </a:ext>
            </a:extLst>
          </p:cNvPr>
          <p:cNvCxnSpPr>
            <a:stCxn id="6" idx="6"/>
            <a:endCxn id="17" idx="1"/>
          </p:cNvCxnSpPr>
          <p:nvPr/>
        </p:nvCxnSpPr>
        <p:spPr>
          <a:xfrm>
            <a:off x="2962656" y="3431095"/>
            <a:ext cx="795528" cy="1306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E1CC412F-430D-49A3-B35B-5267514FD809}"/>
              </a:ext>
            </a:extLst>
          </p:cNvPr>
          <p:cNvCxnSpPr>
            <a:stCxn id="14" idx="3"/>
            <a:endCxn id="12" idx="2"/>
          </p:cNvCxnSpPr>
          <p:nvPr/>
        </p:nvCxnSpPr>
        <p:spPr>
          <a:xfrm>
            <a:off x="6696456" y="2178844"/>
            <a:ext cx="856488" cy="1054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76410351-AFE0-496D-82DC-9806768B042C}"/>
              </a:ext>
            </a:extLst>
          </p:cNvPr>
          <p:cNvCxnSpPr>
            <a:stCxn id="9" idx="3"/>
            <a:endCxn id="12" idx="2"/>
          </p:cNvCxnSpPr>
          <p:nvPr/>
        </p:nvCxnSpPr>
        <p:spPr>
          <a:xfrm>
            <a:off x="6687312" y="2809209"/>
            <a:ext cx="865632" cy="4242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0307B39D-C724-4F04-BA45-9460C94912F4}"/>
              </a:ext>
            </a:extLst>
          </p:cNvPr>
          <p:cNvCxnSpPr>
            <a:stCxn id="13" idx="3"/>
            <a:endCxn id="12" idx="2"/>
          </p:cNvCxnSpPr>
          <p:nvPr/>
        </p:nvCxnSpPr>
        <p:spPr>
          <a:xfrm flipV="1">
            <a:off x="6687312" y="3233453"/>
            <a:ext cx="865632" cy="1784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5BC300F3-C14C-40FD-AE00-4EAA3AC2A75F}"/>
              </a:ext>
            </a:extLst>
          </p:cNvPr>
          <p:cNvCxnSpPr>
            <a:cxnSpLocks/>
            <a:stCxn id="13" idx="3"/>
            <a:endCxn id="13" idx="3"/>
          </p:cNvCxnSpPr>
          <p:nvPr/>
        </p:nvCxnSpPr>
        <p:spPr>
          <a:xfrm>
            <a:off x="6687312" y="3411855"/>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74287B30-217C-4464-80BA-5833A4EE969E}"/>
              </a:ext>
            </a:extLst>
          </p:cNvPr>
          <p:cNvCxnSpPr>
            <a:stCxn id="16" idx="3"/>
            <a:endCxn id="12" idx="2"/>
          </p:cNvCxnSpPr>
          <p:nvPr/>
        </p:nvCxnSpPr>
        <p:spPr>
          <a:xfrm flipV="1">
            <a:off x="6687312" y="3233453"/>
            <a:ext cx="865632" cy="8165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E8D3D8F6-8A89-4C40-AC74-92D19525DEE6}"/>
              </a:ext>
            </a:extLst>
          </p:cNvPr>
          <p:cNvCxnSpPr>
            <a:stCxn id="17" idx="3"/>
            <a:endCxn id="12" idx="2"/>
          </p:cNvCxnSpPr>
          <p:nvPr/>
        </p:nvCxnSpPr>
        <p:spPr>
          <a:xfrm flipV="1">
            <a:off x="6696456" y="3233453"/>
            <a:ext cx="856488" cy="15041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47327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58BFA9-61FD-474C-8134-F67AE033DB30}"/>
              </a:ext>
            </a:extLst>
          </p:cNvPr>
          <p:cNvSpPr>
            <a:spLocks noGrp="1"/>
          </p:cNvSpPr>
          <p:nvPr>
            <p:ph type="title"/>
          </p:nvPr>
        </p:nvSpPr>
        <p:spPr/>
        <p:txBody>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B19DA718-8EF2-424D-98EC-14686724D629}"/>
              </a:ext>
            </a:extLst>
          </p:cNvPr>
          <p:cNvSpPr>
            <a:spLocks noGrp="1"/>
          </p:cNvSpPr>
          <p:nvPr>
            <p:ph idx="1"/>
          </p:nvPr>
        </p:nvSpPr>
        <p:spPr>
          <a:xfrm>
            <a:off x="425513" y="715224"/>
            <a:ext cx="10699687" cy="5794218"/>
          </a:xfrm>
        </p:spPr>
        <p:txBody>
          <a:bodyPr>
            <a:noAutofit/>
          </a:bodyPr>
          <a:lstStyle/>
          <a:p>
            <a:r>
              <a:rPr lang="en-US" altLang="zh-CN" sz="2400" dirty="0"/>
              <a:t>Sample 1:</a:t>
            </a:r>
          </a:p>
          <a:p>
            <a:r>
              <a:rPr lang="en-US" altLang="zh-CN" sz="2400" dirty="0"/>
              <a:t>Recycling reduces waste and conserves natural resources. For instance, when we recycle paper, we save trees and reduce water pollution. Every ton of recycled paper saves approximately 17 trees and uses 7,000 gallons less water compared to producing new paper from raw materials.</a:t>
            </a:r>
            <a:endParaRPr lang="zh-CN" altLang="en-US" sz="2400" dirty="0"/>
          </a:p>
          <a:p>
            <a:r>
              <a:rPr lang="en-US" altLang="zh-CN" sz="2400" dirty="0"/>
              <a:t>Sample 2:</a:t>
            </a:r>
          </a:p>
          <a:p>
            <a:r>
              <a:rPr lang="en-US" altLang="zh-CN" sz="2400" dirty="0"/>
              <a:t>The process of photosynthesis is essential for the growth of plants. It begins when chlorophyll, the green pigment in leaves, absorbs sunlight. This energy is then used to convert carbon dioxide from the air and water from the soil into glucose, a type of sugar that plants use for food. Oxygen is released as a byproduct, which is beneficial for other living organisms. This complex biochemical process occurs in the chloroplasts of plant cells and is vital for sustaining life on Earth by providing the oxygen we breathe and the food we eat.</a:t>
            </a:r>
            <a:endParaRPr lang="zh-CN" altLang="en-US" sz="2400" dirty="0"/>
          </a:p>
        </p:txBody>
      </p:sp>
    </p:spTree>
    <p:extLst>
      <p:ext uri="{BB962C8B-B14F-4D97-AF65-F5344CB8AC3E}">
        <p14:creationId xmlns:p14="http://schemas.microsoft.com/office/powerpoint/2010/main" val="34956762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DF1D4D-A99B-4AE4-94CD-CBB48733D652}"/>
              </a:ext>
            </a:extLst>
          </p:cNvPr>
          <p:cNvSpPr>
            <a:spLocks noGrp="1"/>
          </p:cNvSpPr>
          <p:nvPr>
            <p:ph type="title"/>
          </p:nvPr>
        </p:nvSpPr>
        <p:spPr>
          <a:xfrm>
            <a:off x="1066800" y="642594"/>
            <a:ext cx="10058400" cy="778800"/>
          </a:xfrm>
        </p:spPr>
        <p:txBody>
          <a:bodyPr/>
          <a:lstStyle/>
          <a:p>
            <a:r>
              <a:rPr lang="en-US" altLang="zh-CN" dirty="0"/>
              <a:t>Narrative Passage</a:t>
            </a:r>
            <a:endParaRPr lang="zh-CN" altLang="en-US" dirty="0"/>
          </a:p>
        </p:txBody>
      </p:sp>
      <p:sp>
        <p:nvSpPr>
          <p:cNvPr id="3" name="内容占位符 2">
            <a:extLst>
              <a:ext uri="{FF2B5EF4-FFF2-40B4-BE49-F238E27FC236}">
                <a16:creationId xmlns:a16="http://schemas.microsoft.com/office/drawing/2014/main" id="{9D22C928-7C59-4373-8EC2-7E09FECB60B7}"/>
              </a:ext>
            </a:extLst>
          </p:cNvPr>
          <p:cNvSpPr>
            <a:spLocks noGrp="1"/>
          </p:cNvSpPr>
          <p:nvPr>
            <p:ph idx="1"/>
          </p:nvPr>
        </p:nvSpPr>
        <p:spPr>
          <a:xfrm>
            <a:off x="768036" y="1421394"/>
            <a:ext cx="10058400" cy="3931920"/>
          </a:xfrm>
        </p:spPr>
        <p:txBody>
          <a:bodyPr>
            <a:noAutofit/>
          </a:bodyPr>
          <a:lstStyle/>
          <a:p>
            <a:pPr marL="0" indent="0">
              <a:buNone/>
            </a:pPr>
            <a:r>
              <a:rPr lang="zh-CN" altLang="en-US" sz="2400" dirty="0"/>
              <a:t>英语记叙文的写作技巧主要包括以下几点</a:t>
            </a:r>
            <a:r>
              <a:rPr lang="en-US" altLang="zh-CN" sz="2400" dirty="0"/>
              <a:t>:</a:t>
            </a:r>
          </a:p>
          <a:p>
            <a:pPr marL="0" indent="0">
              <a:buNone/>
            </a:pPr>
            <a:r>
              <a:rPr lang="en-US" altLang="zh-CN" sz="2400" dirty="0"/>
              <a:t>1. </a:t>
            </a:r>
            <a:r>
              <a:rPr lang="zh-CN" altLang="en-US" sz="2400" dirty="0"/>
              <a:t>情节发展</a:t>
            </a:r>
            <a:r>
              <a:rPr lang="en-US" altLang="zh-CN" sz="2400" dirty="0"/>
              <a:t>Plot Development</a:t>
            </a:r>
            <a:r>
              <a:rPr lang="zh-CN" altLang="en-US" sz="2400" dirty="0"/>
              <a:t>：确保故事有清晰的开始、中间和结尾。</a:t>
            </a:r>
            <a:endParaRPr lang="en-US" altLang="zh-CN" sz="2400" dirty="0"/>
          </a:p>
          <a:p>
            <a:pPr marL="0" indent="0">
              <a:buNone/>
            </a:pPr>
            <a:r>
              <a:rPr lang="en-US" altLang="zh-CN" sz="2400" dirty="0"/>
              <a:t>2. </a:t>
            </a:r>
            <a:r>
              <a:rPr lang="zh-CN" altLang="en-US" sz="2400" dirty="0"/>
              <a:t>人物塑造</a:t>
            </a:r>
            <a:r>
              <a:rPr lang="en-US" altLang="zh-CN" sz="2400" dirty="0"/>
              <a:t>Characters</a:t>
            </a:r>
            <a:r>
              <a:rPr lang="zh-CN" altLang="en-US" sz="2400" dirty="0"/>
              <a:t>：创造立体的人物形象，让读者能够产生共鸣。</a:t>
            </a:r>
            <a:endParaRPr lang="en-US" altLang="zh-CN" sz="2400" dirty="0"/>
          </a:p>
          <a:p>
            <a:pPr marL="0" indent="0">
              <a:buNone/>
            </a:pPr>
            <a:r>
              <a:rPr lang="en-US" altLang="zh-CN" sz="2400" dirty="0"/>
              <a:t>3. </a:t>
            </a:r>
            <a:r>
              <a:rPr lang="zh-CN" altLang="en-US" sz="2400" dirty="0"/>
              <a:t>环境描写</a:t>
            </a:r>
            <a:r>
              <a:rPr lang="en-US" altLang="zh-CN" sz="2400" dirty="0"/>
              <a:t>Setting</a:t>
            </a:r>
            <a:r>
              <a:rPr lang="zh-CN" altLang="en-US" sz="2400" dirty="0"/>
              <a:t>：详细描述故事发生的背景，帮助读者在脑海中构建场景。</a:t>
            </a:r>
            <a:endParaRPr lang="en-US" altLang="zh-CN" sz="2400" dirty="0"/>
          </a:p>
          <a:p>
            <a:pPr marL="0" indent="0">
              <a:buNone/>
            </a:pPr>
            <a:r>
              <a:rPr lang="en-US" altLang="zh-CN" sz="2400" dirty="0"/>
              <a:t>4. </a:t>
            </a:r>
            <a:r>
              <a:rPr lang="zh-CN" altLang="en-US" sz="2400" dirty="0"/>
              <a:t>冲突设置</a:t>
            </a:r>
            <a:r>
              <a:rPr lang="en-US" altLang="zh-CN" sz="2400" dirty="0"/>
              <a:t>Conflict</a:t>
            </a:r>
            <a:r>
              <a:rPr lang="zh-CN" altLang="en-US" sz="2400" dirty="0"/>
              <a:t>：引入一个中心冲突或问题，推动故事向前发展。</a:t>
            </a:r>
            <a:endParaRPr lang="en-US" altLang="zh-CN" sz="2400" dirty="0"/>
          </a:p>
          <a:p>
            <a:pPr marL="0" indent="0">
              <a:buNone/>
            </a:pPr>
            <a:r>
              <a:rPr lang="en-US" altLang="zh-CN" sz="2400" dirty="0"/>
              <a:t>5. </a:t>
            </a:r>
            <a:r>
              <a:rPr lang="zh-CN" altLang="en-US" sz="2400" dirty="0"/>
              <a:t>视角选择</a:t>
            </a:r>
            <a:r>
              <a:rPr lang="en-US" altLang="zh-CN" sz="2400" dirty="0"/>
              <a:t>Narrative perspective</a:t>
            </a:r>
            <a:r>
              <a:rPr lang="zh-CN" altLang="en-US" sz="2400" dirty="0"/>
              <a:t>：选择一个一致的视角（第一人称、第三人称等）来叙述故事。</a:t>
            </a:r>
            <a:r>
              <a:rPr lang="en-US" altLang="zh-CN" sz="2400" dirty="0"/>
              <a:t>6. Dialogue</a:t>
            </a:r>
            <a:r>
              <a:rPr lang="zh-CN" altLang="en-US" sz="2400" dirty="0"/>
              <a:t>对话运用：通过对话展示人物性格，推进情节。</a:t>
            </a:r>
            <a:endParaRPr lang="en-US" altLang="zh-CN" sz="2400" dirty="0"/>
          </a:p>
          <a:p>
            <a:pPr marL="0" indent="0">
              <a:buNone/>
            </a:pPr>
            <a:r>
              <a:rPr lang="en-US" altLang="zh-CN" sz="2400" dirty="0"/>
              <a:t>7. </a:t>
            </a:r>
            <a:r>
              <a:rPr lang="zh-CN" altLang="en-US" sz="2400" dirty="0"/>
              <a:t>展示而非陈述</a:t>
            </a:r>
            <a:r>
              <a:rPr lang="en-US" altLang="zh-CN" sz="2400" dirty="0"/>
              <a:t>.  Show, Don't Tell</a:t>
            </a:r>
            <a:r>
              <a:rPr lang="zh-CN" altLang="en-US" sz="2400" dirty="0"/>
              <a:t>：使用描述性的语言来展示故事，而不仅仅是直接叙述。</a:t>
            </a:r>
          </a:p>
        </p:txBody>
      </p:sp>
    </p:spTree>
    <p:extLst>
      <p:ext uri="{BB962C8B-B14F-4D97-AF65-F5344CB8AC3E}">
        <p14:creationId xmlns:p14="http://schemas.microsoft.com/office/powerpoint/2010/main" val="1461086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F3004C-D355-4B0A-8F3E-52E72DB1B5E6}"/>
              </a:ext>
            </a:extLst>
          </p:cNvPr>
          <p:cNvSpPr>
            <a:spLocks noGrp="1"/>
          </p:cNvSpPr>
          <p:nvPr>
            <p:ph type="title"/>
          </p:nvPr>
        </p:nvSpPr>
        <p:spPr/>
        <p:txBody>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CF511C06-F49A-4E0C-A18E-B2ADC060B781}"/>
              </a:ext>
            </a:extLst>
          </p:cNvPr>
          <p:cNvSpPr>
            <a:spLocks noGrp="1"/>
          </p:cNvSpPr>
          <p:nvPr>
            <p:ph idx="1"/>
          </p:nvPr>
        </p:nvSpPr>
        <p:spPr>
          <a:xfrm>
            <a:off x="959667" y="1186004"/>
            <a:ext cx="10165533" cy="4849036"/>
          </a:xfrm>
        </p:spPr>
        <p:txBody>
          <a:bodyPr>
            <a:normAutofit/>
          </a:bodyPr>
          <a:lstStyle/>
          <a:p>
            <a:pPr marL="0" indent="0">
              <a:buNone/>
            </a:pPr>
            <a:r>
              <a:rPr lang="en-US" altLang="zh-CN" sz="2400" dirty="0"/>
              <a:t>Sample</a:t>
            </a:r>
            <a:r>
              <a:rPr lang="zh-CN" altLang="en-US" sz="2400" dirty="0"/>
              <a:t>：</a:t>
            </a:r>
            <a:endParaRPr lang="en-US" altLang="zh-CN" sz="2400" dirty="0"/>
          </a:p>
          <a:p>
            <a:pPr marL="0" indent="0">
              <a:buNone/>
            </a:pPr>
            <a:r>
              <a:rPr lang="en-US" altLang="zh-CN" sz="2400" dirty="0"/>
              <a:t>    The sun dipped below the horizon, casting an orange glow over the small fishing village. Maria, with her nets slung over her shoulder, trudged home along the sandy beach. Her heart was heavy; the catch had been meager today. As she approached her cottage, she noticed a figure waiting by the door. It was her brother, returned from his journey to the mainland. His arms were filled with supplies, and his face bore a triumphant smile. "We'll make it through the winter," he said, handing her a bundle of provisions. Maria's spirits lifted, and for the first time in weeks, she felt a glimmer of hope.</a:t>
            </a:r>
            <a:endParaRPr lang="zh-CN" altLang="en-US" sz="2400" dirty="0"/>
          </a:p>
        </p:txBody>
      </p:sp>
    </p:spTree>
    <p:extLst>
      <p:ext uri="{BB962C8B-B14F-4D97-AF65-F5344CB8AC3E}">
        <p14:creationId xmlns:p14="http://schemas.microsoft.com/office/powerpoint/2010/main" val="6629279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7C5DF7-DF35-43F2-BEA3-17351A75E78F}"/>
              </a:ext>
            </a:extLst>
          </p:cNvPr>
          <p:cNvSpPr>
            <a:spLocks noGrp="1"/>
          </p:cNvSpPr>
          <p:nvPr>
            <p:ph type="title"/>
          </p:nvPr>
        </p:nvSpPr>
        <p:spPr/>
        <p:txBody>
          <a:bodyPr/>
          <a:lstStyle/>
          <a:p>
            <a:r>
              <a:rPr lang="en-US" altLang="zh-CN" dirty="0"/>
              <a:t>Exercise</a:t>
            </a:r>
            <a:endParaRPr lang="zh-CN" altLang="en-US" dirty="0"/>
          </a:p>
        </p:txBody>
      </p:sp>
      <p:sp>
        <p:nvSpPr>
          <p:cNvPr id="3" name="内容占位符 2">
            <a:extLst>
              <a:ext uri="{FF2B5EF4-FFF2-40B4-BE49-F238E27FC236}">
                <a16:creationId xmlns:a16="http://schemas.microsoft.com/office/drawing/2014/main" id="{D949EC48-D1C9-482C-8584-E1F8F39ED95F}"/>
              </a:ext>
            </a:extLst>
          </p:cNvPr>
          <p:cNvSpPr>
            <a:spLocks noGrp="1"/>
          </p:cNvSpPr>
          <p:nvPr>
            <p:ph idx="1"/>
          </p:nvPr>
        </p:nvSpPr>
        <p:spPr/>
        <p:txBody>
          <a:bodyPr>
            <a:normAutofit/>
          </a:bodyPr>
          <a:lstStyle/>
          <a:p>
            <a:r>
              <a:rPr lang="en-US" altLang="zh-CN" sz="2800" dirty="0"/>
              <a:t>Make up a short story and write it down.</a:t>
            </a:r>
            <a:endParaRPr lang="zh-CN" altLang="en-US" sz="2800" dirty="0"/>
          </a:p>
        </p:txBody>
      </p:sp>
    </p:spTree>
    <p:extLst>
      <p:ext uri="{BB962C8B-B14F-4D97-AF65-F5344CB8AC3E}">
        <p14:creationId xmlns:p14="http://schemas.microsoft.com/office/powerpoint/2010/main" val="1771745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7401BB-CF03-4944-B2D5-131EBD0AC4E6}"/>
              </a:ext>
            </a:extLst>
          </p:cNvPr>
          <p:cNvSpPr>
            <a:spLocks noGrp="1"/>
          </p:cNvSpPr>
          <p:nvPr>
            <p:ph type="title"/>
          </p:nvPr>
        </p:nvSpPr>
        <p:spPr>
          <a:xfrm>
            <a:off x="823865" y="642594"/>
            <a:ext cx="10301335" cy="959869"/>
          </a:xfrm>
        </p:spPr>
        <p:txBody>
          <a:bodyPr/>
          <a:lstStyle/>
          <a:p>
            <a:r>
              <a:rPr lang="zh-CN" altLang="en-US" dirty="0"/>
              <a:t>开头段主要功能</a:t>
            </a:r>
          </a:p>
        </p:txBody>
      </p:sp>
      <p:sp>
        <p:nvSpPr>
          <p:cNvPr id="3" name="内容占位符 2">
            <a:extLst>
              <a:ext uri="{FF2B5EF4-FFF2-40B4-BE49-F238E27FC236}">
                <a16:creationId xmlns:a16="http://schemas.microsoft.com/office/drawing/2014/main" id="{EB70EB7A-5A42-4436-876C-3CDB97C96B28}"/>
              </a:ext>
            </a:extLst>
          </p:cNvPr>
          <p:cNvSpPr>
            <a:spLocks noGrp="1"/>
          </p:cNvSpPr>
          <p:nvPr>
            <p:ph idx="1"/>
          </p:nvPr>
        </p:nvSpPr>
        <p:spPr>
          <a:xfrm>
            <a:off x="823865" y="1695714"/>
            <a:ext cx="10058400" cy="3931920"/>
          </a:xfrm>
        </p:spPr>
        <p:txBody>
          <a:bodyPr>
            <a:noAutofit/>
          </a:bodyPr>
          <a:lstStyle/>
          <a:p>
            <a:pPr marL="0" indent="0">
              <a:buNone/>
            </a:pPr>
            <a:r>
              <a:rPr lang="en-US" altLang="zh-CN" sz="3200" dirty="0"/>
              <a:t>1. </a:t>
            </a:r>
            <a:r>
              <a:rPr lang="zh-CN" altLang="en-US" sz="3200" dirty="0"/>
              <a:t>吸引注意力</a:t>
            </a:r>
            <a:r>
              <a:rPr lang="en-US" altLang="zh-CN" sz="3200" dirty="0"/>
              <a:t>(</a:t>
            </a:r>
            <a:r>
              <a:rPr lang="zh-CN" altLang="en-US" sz="3200" dirty="0"/>
              <a:t>有趣的问题、惊人的事实、相关的名言等方式）</a:t>
            </a:r>
            <a:endParaRPr lang="en-US" altLang="zh-CN" sz="3200" dirty="0"/>
          </a:p>
          <a:p>
            <a:pPr marL="0" indent="0">
              <a:buNone/>
            </a:pPr>
            <a:r>
              <a:rPr lang="en-US" altLang="zh-CN" sz="3200" dirty="0"/>
              <a:t>2. </a:t>
            </a:r>
            <a:r>
              <a:rPr lang="zh-CN" altLang="en-US" sz="3200" dirty="0"/>
              <a:t>介绍主题</a:t>
            </a:r>
            <a:endParaRPr lang="en-US" altLang="zh-CN" sz="3200" dirty="0"/>
          </a:p>
          <a:p>
            <a:pPr marL="0" indent="0">
              <a:buNone/>
            </a:pPr>
            <a:r>
              <a:rPr lang="en-US" altLang="zh-CN" sz="3200" dirty="0"/>
              <a:t>3. </a:t>
            </a:r>
            <a:r>
              <a:rPr lang="zh-CN" altLang="en-US" sz="3200" dirty="0"/>
              <a:t>提供背景信息</a:t>
            </a:r>
            <a:endParaRPr lang="en-US" altLang="zh-CN" sz="3200" dirty="0"/>
          </a:p>
          <a:p>
            <a:pPr marL="0" indent="0">
              <a:buNone/>
            </a:pPr>
            <a:r>
              <a:rPr lang="en-US" altLang="zh-CN" sz="3200" dirty="0"/>
              <a:t>4. </a:t>
            </a:r>
            <a:r>
              <a:rPr lang="zh-CN" altLang="en-US" sz="3200" dirty="0"/>
              <a:t>提出论点或主旨（</a:t>
            </a:r>
            <a:r>
              <a:rPr lang="en-US" altLang="zh-CN" sz="3200" dirty="0"/>
              <a:t>thesis statement</a:t>
            </a:r>
            <a:r>
              <a:rPr lang="zh-CN" altLang="en-US" sz="3200" dirty="0"/>
              <a:t>）</a:t>
            </a:r>
            <a:endParaRPr lang="en-US" altLang="zh-CN" sz="3200" dirty="0"/>
          </a:p>
          <a:p>
            <a:pPr marL="0" indent="0">
              <a:buNone/>
            </a:pPr>
            <a:r>
              <a:rPr lang="en-US" altLang="zh-CN" sz="3200" dirty="0"/>
              <a:t>5.</a:t>
            </a:r>
            <a:r>
              <a:rPr lang="zh-CN" altLang="en-US" sz="3200" dirty="0"/>
              <a:t>设定基调 （设定整篇文章的风格和语气，比如正式、幽默、严肃）</a:t>
            </a:r>
          </a:p>
        </p:txBody>
      </p:sp>
    </p:spTree>
    <p:extLst>
      <p:ext uri="{BB962C8B-B14F-4D97-AF65-F5344CB8AC3E}">
        <p14:creationId xmlns:p14="http://schemas.microsoft.com/office/powerpoint/2010/main" val="3344104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68A977-DB4E-4AEB-A59E-2EFABE4EDA70}"/>
              </a:ext>
            </a:extLst>
          </p:cNvPr>
          <p:cNvSpPr>
            <a:spLocks noGrp="1"/>
          </p:cNvSpPr>
          <p:nvPr>
            <p:ph type="title"/>
          </p:nvPr>
        </p:nvSpPr>
        <p:spPr>
          <a:xfrm>
            <a:off x="1066800" y="642594"/>
            <a:ext cx="9860733" cy="796907"/>
          </a:xfrm>
        </p:spPr>
        <p:txBody>
          <a:bodyPr>
            <a:normAutofit/>
          </a:bodyPr>
          <a:lstStyle/>
          <a:p>
            <a:r>
              <a:rPr lang="en-US" altLang="zh-CN" sz="3200" dirty="0">
                <a:effectLst/>
                <a:latin typeface="等线" panose="02010600030101010101" pitchFamily="2" charset="-122"/>
                <a:cs typeface="Times New Roman" panose="02020603050405020304" pitchFamily="18" charset="0"/>
              </a:rPr>
              <a:t> Different styles of opening </a:t>
            </a:r>
            <a:endParaRPr lang="zh-CN" altLang="en-US" sz="3200" dirty="0"/>
          </a:p>
        </p:txBody>
      </p:sp>
      <p:sp>
        <p:nvSpPr>
          <p:cNvPr id="3" name="内容占位符 2">
            <a:extLst>
              <a:ext uri="{FF2B5EF4-FFF2-40B4-BE49-F238E27FC236}">
                <a16:creationId xmlns:a16="http://schemas.microsoft.com/office/drawing/2014/main" id="{B4D9BBB9-2013-4A56-B984-9DA7F0BCC0B6}"/>
              </a:ext>
            </a:extLst>
          </p:cNvPr>
          <p:cNvSpPr>
            <a:spLocks noGrp="1"/>
          </p:cNvSpPr>
          <p:nvPr>
            <p:ph idx="1"/>
          </p:nvPr>
        </p:nvSpPr>
        <p:spPr>
          <a:xfrm>
            <a:off x="742384" y="1520982"/>
            <a:ext cx="10382816" cy="4514058"/>
          </a:xfrm>
        </p:spPr>
        <p:txBody>
          <a:bodyPr/>
          <a:lstStyle/>
          <a:p>
            <a:pPr marL="0" indent="0" algn="just">
              <a:buNone/>
            </a:pP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 Literary Opening</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lgn="just">
              <a:buNone/>
            </a:pP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lgn="just">
              <a:buNone/>
            </a:pP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Style: Poetic, beautiful language, suitable for prose, novels, and other literary works.</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lgn="just">
              <a:buNone/>
            </a:pP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lgn="just">
              <a:buNone/>
            </a:pP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在那个被夕阳染成金黄色的傍晚，小镇的街道上行人稀少，只有风在轻轻地诉说着过往。那是一个关于爱与失去，关于成长与释怀的故事的开始。</a:t>
            </a: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lgn="just">
              <a:buNone/>
            </a:pP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lgn="just">
              <a:buNone/>
            </a:pP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 On that evening tinged with golden sunset, the streets of the small town were sparsely populated, with only the wind whispering tales of the past. It was the beginning of a story about love and loss, growth and release. </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3752106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69B592-C6E4-4A44-ADA9-3B9DE8D161F6}"/>
              </a:ext>
            </a:extLst>
          </p:cNvPr>
          <p:cNvSpPr>
            <a:spLocks noGrp="1"/>
          </p:cNvSpPr>
          <p:nvPr>
            <p:ph type="title"/>
          </p:nvPr>
        </p:nvSpPr>
        <p:spPr/>
        <p:txBody>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CD965858-4434-4EF2-832C-E6D03B803A36}"/>
              </a:ext>
            </a:extLst>
          </p:cNvPr>
          <p:cNvSpPr>
            <a:spLocks noGrp="1"/>
          </p:cNvSpPr>
          <p:nvPr>
            <p:ph idx="1"/>
          </p:nvPr>
        </p:nvSpPr>
        <p:spPr>
          <a:xfrm>
            <a:off x="822357" y="911886"/>
            <a:ext cx="10058400" cy="5009079"/>
          </a:xfrm>
        </p:spPr>
        <p:txBody>
          <a:bodyPr>
            <a:normAutofit fontScale="92500" lnSpcReduction="10000"/>
          </a:bodyPr>
          <a:lstStyle/>
          <a:p>
            <a:pPr marL="0" indent="0" algn="just">
              <a:buNone/>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 News-Style Opening</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lgn="just">
              <a:buNone/>
            </a:pP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lgn="just">
              <a:buNone/>
            </a:pP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Style: Objective, concise, stating facts directly, suitable for news reports, current affairs commentaries, etc.</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lgn="just">
              <a:buNone/>
            </a:pP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lgn="just">
              <a:buNone/>
            </a:pP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近日，一项关于全球气候变化的研究报告引起了广泛关注。报告指出，过去十年中，地球平均气温持续上升，极端天气事件频发，对人类生存环境构成了严峻挑战。</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lgn="just">
              <a:buNone/>
            </a:pP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lgn="just">
              <a:buNone/>
            </a:pP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 Recently, a research report on global climate change has attracted widespread attention. The report points out that over the past decade, the Earth's average temperature has continued to rise, with frequent extreme weather events posing severe challenges to human living conditions. </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3624619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F3E666-8633-49D5-9768-EDB88793E846}"/>
              </a:ext>
            </a:extLst>
          </p:cNvPr>
          <p:cNvSpPr>
            <a:spLocks noGrp="1"/>
          </p:cNvSpPr>
          <p:nvPr>
            <p:ph type="title"/>
          </p:nvPr>
        </p:nvSpPr>
        <p:spPr/>
        <p:txBody>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C27D3F64-4C67-4EF9-905B-08C3E55506DE}"/>
              </a:ext>
            </a:extLst>
          </p:cNvPr>
          <p:cNvSpPr>
            <a:spLocks noGrp="1"/>
          </p:cNvSpPr>
          <p:nvPr>
            <p:ph idx="1"/>
          </p:nvPr>
        </p:nvSpPr>
        <p:spPr>
          <a:xfrm>
            <a:off x="686554" y="911886"/>
            <a:ext cx="10222871" cy="5144881"/>
          </a:xfrm>
        </p:spPr>
        <p:txBody>
          <a:bodyPr>
            <a:normAutofit lnSpcReduction="10000"/>
          </a:bodyPr>
          <a:lstStyle/>
          <a:p>
            <a:pPr marL="0" indent="0" algn="just">
              <a:buNone/>
            </a:pP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rPr>
              <a:t>Humorous Opening</a:t>
            </a:r>
            <a:endPar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lgn="just">
              <a:buNone/>
            </a:pP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buNone/>
            </a:pP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Light and humorous, attracting readers with witty language, suitable for entertainment articles, lighthearted topics, etc.</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lgn="just">
              <a:buNone/>
            </a:pP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lgn="just">
              <a:buNone/>
            </a:pP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你知道吗？我最近发现了一种神奇的减肥方法</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那就是把家里的秤藏起来！当然，这只是个玩笑，但说到减肥，我们确实需要一些更科学的方法。</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lgn="just">
              <a:buNone/>
            </a:pP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lgn="just">
              <a:buNone/>
            </a:pP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 Did you know? I recently discovered a magical weight loss method – hiding the scale at home! Of course, that's just a joke, but when it comes to losing weight, we do need some more scientific methods. </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lgn="just">
              <a:buNone/>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buNone/>
            </a:pPr>
            <a:endParaRPr lang="zh-CN" altLang="en-US" dirty="0"/>
          </a:p>
        </p:txBody>
      </p:sp>
    </p:spTree>
    <p:extLst>
      <p:ext uri="{BB962C8B-B14F-4D97-AF65-F5344CB8AC3E}">
        <p14:creationId xmlns:p14="http://schemas.microsoft.com/office/powerpoint/2010/main" val="496267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7BB772-065E-41E2-95B0-1E0F37BA85B7}"/>
              </a:ext>
            </a:extLst>
          </p:cNvPr>
          <p:cNvSpPr>
            <a:spLocks noGrp="1"/>
          </p:cNvSpPr>
          <p:nvPr>
            <p:ph type="title"/>
          </p:nvPr>
        </p:nvSpPr>
        <p:spPr/>
        <p:txBody>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201BA389-C206-45B7-8622-E6FA8E5DC074}"/>
              </a:ext>
            </a:extLst>
          </p:cNvPr>
          <p:cNvSpPr>
            <a:spLocks noGrp="1"/>
          </p:cNvSpPr>
          <p:nvPr>
            <p:ph idx="1"/>
          </p:nvPr>
        </p:nvSpPr>
        <p:spPr>
          <a:xfrm>
            <a:off x="1066800" y="1170612"/>
            <a:ext cx="9906000" cy="4958583"/>
          </a:xfrm>
        </p:spPr>
        <p:txBody>
          <a:bodyPr>
            <a:normAutofit fontScale="92500"/>
          </a:bodyPr>
          <a:lstStyle/>
          <a:p>
            <a:pPr marL="0" indent="0" algn="just">
              <a:buNone/>
            </a:pP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Suspenseful Opening</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lgn="just">
              <a:buNone/>
            </a:pP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lgn="just">
              <a:buNone/>
            </a:pP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Creates suspense, stimulates readers' curiosity, suitable for mystery novels, suspense stories, etc.</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lgn="just">
              <a:buNone/>
            </a:pP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lgn="just">
              <a:buNone/>
            </a:pP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在那个风雨交加的夜晚，一封匿名信悄然出现在了我的书桌上。信中透露了一个惊人的秘密，而这一切的线索，似乎都指向了那个被遗忘的古老庄园。</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lgn="just">
              <a:buNone/>
            </a:pP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lgn="just">
              <a:buNone/>
            </a:pP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 On that stormy night, an anonymous letter quietly appeared on my desk. It revealed a shocking secret, and all the clues seemed to point to that forgotten ancient manor. </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lgn="just">
              <a:buNone/>
            </a:pP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2008539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21093A-27AD-403C-BB45-1E26D4069970}"/>
              </a:ext>
            </a:extLst>
          </p:cNvPr>
          <p:cNvSpPr>
            <a:spLocks noGrp="1"/>
          </p:cNvSpPr>
          <p:nvPr>
            <p:ph type="title"/>
          </p:nvPr>
        </p:nvSpPr>
        <p:spPr/>
        <p:txBody>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CCF7DCB4-2572-4176-9458-3F048194302B}"/>
              </a:ext>
            </a:extLst>
          </p:cNvPr>
          <p:cNvSpPr>
            <a:spLocks noGrp="1"/>
          </p:cNvSpPr>
          <p:nvPr>
            <p:ph idx="1"/>
          </p:nvPr>
        </p:nvSpPr>
        <p:spPr>
          <a:xfrm>
            <a:off x="758982" y="911887"/>
            <a:ext cx="10058400" cy="5534180"/>
          </a:xfrm>
        </p:spPr>
        <p:txBody>
          <a:bodyPr>
            <a:normAutofit fontScale="92500" lnSpcReduction="20000"/>
          </a:bodyPr>
          <a:lstStyle/>
          <a:p>
            <a:pPr marL="0" indent="0" algn="just">
              <a:buNone/>
            </a:pPr>
            <a:r>
              <a:rPr lang="en-US" altLang="zh-CN" sz="3200" kern="100" dirty="0">
                <a:effectLst/>
                <a:latin typeface="等线" panose="02010600030101010101" pitchFamily="2" charset="-122"/>
                <a:ea typeface="等线" panose="02010600030101010101" pitchFamily="2" charset="-122"/>
                <a:cs typeface="Times New Roman" panose="02020603050405020304" pitchFamily="18" charset="0"/>
              </a:rPr>
              <a:t>Scientific Opening</a:t>
            </a:r>
            <a:endParaRPr lang="zh-CN" altLang="zh-CN" sz="32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lgn="just">
              <a:buNone/>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lgn="just">
              <a:buNone/>
            </a:pPr>
            <a:r>
              <a:rPr lang="en-US" altLang="zh-CN" sz="2600" kern="100" dirty="0">
                <a:effectLst/>
                <a:latin typeface="等线" panose="02010600030101010101" pitchFamily="2" charset="-122"/>
                <a:ea typeface="等线" panose="02010600030101010101" pitchFamily="2" charset="-122"/>
                <a:cs typeface="Times New Roman" panose="02020603050405020304" pitchFamily="18" charset="0"/>
              </a:rPr>
              <a:t>Style: Rigorous, scientific, introduces scientific principles or phenomena in concise and clear language, suitable for science articles, academic papers, etc.</a:t>
            </a:r>
            <a:endParaRPr lang="zh-CN" altLang="zh-CN" sz="26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lgn="just">
              <a:buNone/>
            </a:pPr>
            <a:r>
              <a:rPr lang="en-US" altLang="zh-CN" sz="26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26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lgn="just">
              <a:buNone/>
            </a:pPr>
            <a:r>
              <a:rPr lang="en-US" altLang="zh-CN" sz="26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2600" kern="100" dirty="0">
                <a:effectLst/>
                <a:latin typeface="等线" panose="02010600030101010101" pitchFamily="2" charset="-122"/>
                <a:ea typeface="等线" panose="02010600030101010101" pitchFamily="2" charset="-122"/>
                <a:cs typeface="Times New Roman" panose="02020603050405020304" pitchFamily="18" charset="0"/>
              </a:rPr>
              <a:t>在物理学中，量子纠缠是一种奇特的现象。当两个粒子发生纠缠时，它们之间的状态将变得密不可分，即使相隔千里，一个粒子的变化也会立即影响到另一个粒子。</a:t>
            </a:r>
            <a:r>
              <a:rPr lang="en-US" altLang="zh-CN" sz="26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26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lgn="just">
              <a:buNone/>
            </a:pPr>
            <a:r>
              <a:rPr lang="en-US" altLang="zh-CN" sz="26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26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lgn="just">
              <a:buNone/>
            </a:pPr>
            <a:r>
              <a:rPr lang="en-US" altLang="zh-CN" sz="2600" kern="100" dirty="0">
                <a:effectLst/>
                <a:latin typeface="等线" panose="02010600030101010101" pitchFamily="2" charset="-122"/>
                <a:ea typeface="等线" panose="02010600030101010101" pitchFamily="2" charset="-122"/>
                <a:cs typeface="Times New Roman" panose="02020603050405020304" pitchFamily="18" charset="0"/>
              </a:rPr>
              <a:t> In physics, quantum entanglement is a peculiar phenomenon. When two particles become entangled, their states become inseparably linked, such that a change in one particle will immediately affect the other, even if they are thousands of miles apart. </a:t>
            </a:r>
            <a:endParaRPr lang="zh-CN" altLang="zh-CN" sz="26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lgn="just">
              <a:buNone/>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2731427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EC3ADD-0C3E-489A-A714-78C1768FAD24}"/>
              </a:ext>
            </a:extLst>
          </p:cNvPr>
          <p:cNvSpPr>
            <a:spLocks noGrp="1"/>
          </p:cNvSpPr>
          <p:nvPr>
            <p:ph type="title"/>
          </p:nvPr>
        </p:nvSpPr>
        <p:spPr/>
        <p:txBody>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A620DB3F-D224-4D01-8576-184F4413DF36}"/>
              </a:ext>
            </a:extLst>
          </p:cNvPr>
          <p:cNvSpPr>
            <a:spLocks noGrp="1"/>
          </p:cNvSpPr>
          <p:nvPr>
            <p:ph idx="1"/>
          </p:nvPr>
        </p:nvSpPr>
        <p:spPr>
          <a:xfrm>
            <a:off x="713714" y="736047"/>
            <a:ext cx="10295300" cy="5384096"/>
          </a:xfrm>
        </p:spPr>
        <p:txBody>
          <a:bodyPr/>
          <a:lstStyle/>
          <a:p>
            <a:pPr marL="0" indent="0" algn="just">
              <a:buNone/>
            </a:pPr>
            <a:r>
              <a:rPr lang="en-US" altLang="zh-CN" sz="3200" kern="100" dirty="0">
                <a:effectLst/>
                <a:latin typeface="等线" panose="02010600030101010101" pitchFamily="2" charset="-122"/>
                <a:ea typeface="等线" panose="02010600030101010101" pitchFamily="2" charset="-122"/>
                <a:cs typeface="Times New Roman" panose="02020603050405020304" pitchFamily="18" charset="0"/>
              </a:rPr>
              <a:t> Emotional Opening</a:t>
            </a:r>
            <a:endParaRPr lang="zh-CN" altLang="zh-CN" sz="32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lgn="just">
              <a:buNone/>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lgn="just">
              <a:buNone/>
            </a:pP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Rich in emotion, aims to touch readers' hearts, suitable for emotional articles, memoirs, etc.</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lgn="just">
              <a:buNone/>
            </a:pP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lgn="just">
              <a:buNone/>
            </a:pP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每当夜深人静时，我总会想起那个夏天。那时的我们，年少轻狂，却对未来充满了无限的憧憬。那段时光，虽然已经远去，但它在我心中留下的痕迹，却永远无法抹去。</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lgn="just">
              <a:buNone/>
            </a:pP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lgn="just">
              <a:buNone/>
            </a:pP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 Every time it's quiet at night, I always think back to that summer. We were young and reckless then, but full of infinite hopes for the future. That time, though it has passed, has left an indelible mark in my heart. </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5789489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肥皂">
  <a:themeElements>
    <a:clrScheme name="蓝色​​">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基础</Template>
  <TotalTime>290</TotalTime>
  <Words>2178</Words>
  <Application>Microsoft Office PowerPoint</Application>
  <PresentationFormat>宽屏</PresentationFormat>
  <Paragraphs>155</Paragraphs>
  <Slides>23</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23</vt:i4>
      </vt:variant>
    </vt:vector>
  </HeadingPairs>
  <TitlesOfParts>
    <vt:vector size="28" baseType="lpstr">
      <vt:lpstr>Segoe UI Web (West European)</vt:lpstr>
      <vt:lpstr>等线</vt:lpstr>
      <vt:lpstr>Century Gothic</vt:lpstr>
      <vt:lpstr>Garamond</vt:lpstr>
      <vt:lpstr>肥皂</vt:lpstr>
      <vt:lpstr>Passage and Writing Style 篇章与写作风格</vt:lpstr>
      <vt:lpstr> Structure of a Passage:</vt:lpstr>
      <vt:lpstr>开头段主要功能</vt:lpstr>
      <vt:lpstr> Different styles of opening </vt:lpstr>
      <vt:lpstr> </vt:lpstr>
      <vt:lpstr> </vt:lpstr>
      <vt:lpstr> </vt:lpstr>
      <vt:lpstr> </vt:lpstr>
      <vt:lpstr> </vt:lpstr>
      <vt:lpstr>opening paragraph writing techniques </vt:lpstr>
      <vt:lpstr> </vt:lpstr>
      <vt:lpstr> </vt:lpstr>
      <vt:lpstr> </vt:lpstr>
      <vt:lpstr> </vt:lpstr>
      <vt:lpstr> </vt:lpstr>
      <vt:lpstr>写作视角（Writing Perspective ）</vt:lpstr>
      <vt:lpstr> </vt:lpstr>
      <vt:lpstr> Function of Concluding Paragraph</vt:lpstr>
      <vt:lpstr>Expository passage</vt:lpstr>
      <vt:lpstr> </vt:lpstr>
      <vt:lpstr>Narrative Passage</vt:lpstr>
      <vt:lpstr> </vt:lpstr>
      <vt:lpstr>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Passage and Writing Style 篇章与写作风格</dc:title>
  <dc:creator>兆颖 党</dc:creator>
  <cp:lastModifiedBy>兆颖 党</cp:lastModifiedBy>
  <cp:revision>16</cp:revision>
  <dcterms:created xsi:type="dcterms:W3CDTF">2024-09-28T15:17:06Z</dcterms:created>
  <dcterms:modified xsi:type="dcterms:W3CDTF">2024-09-28T20:07:12Z</dcterms:modified>
</cp:coreProperties>
</file>