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sldIdLst>
    <p:sldId id="256" r:id="rId2"/>
    <p:sldId id="257" r:id="rId3"/>
    <p:sldId id="264" r:id="rId4"/>
    <p:sldId id="265" r:id="rId5"/>
    <p:sldId id="266" r:id="rId6"/>
    <p:sldId id="269" r:id="rId7"/>
    <p:sldId id="267" r:id="rId8"/>
    <p:sldId id="268" r:id="rId9"/>
    <p:sldId id="259" r:id="rId10"/>
    <p:sldId id="261"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39"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E6706BB-FF3C-476D-A0BA-5B20686A13A2}" type="datetimeFigureOut">
              <a:rPr lang="zh-CN" altLang="en-US" smtClean="0"/>
              <a:t>2024/10/11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CD5C90E-D4B7-4FC6-9199-948169B03803}" type="slidenum">
              <a:rPr lang="zh-CN" altLang="en-US" smtClean="0"/>
              <a:t>‹#›</a:t>
            </a:fld>
            <a:endParaRPr lang="zh-CN" altLang="en-US"/>
          </a:p>
        </p:txBody>
      </p:sp>
    </p:spTree>
    <p:extLst>
      <p:ext uri="{BB962C8B-B14F-4D97-AF65-F5344CB8AC3E}">
        <p14:creationId xmlns:p14="http://schemas.microsoft.com/office/powerpoint/2010/main" val="1404225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E6706BB-FF3C-476D-A0BA-5B20686A13A2}" type="datetimeFigureOut">
              <a:rPr lang="zh-CN" altLang="en-US" smtClean="0"/>
              <a:t>2024/10/11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CD5C90E-D4B7-4FC6-9199-948169B03803}" type="slidenum">
              <a:rPr lang="zh-CN" altLang="en-US" smtClean="0"/>
              <a:t>‹#›</a:t>
            </a:fld>
            <a:endParaRPr lang="zh-CN" altLang="en-US"/>
          </a:p>
        </p:txBody>
      </p:sp>
    </p:spTree>
    <p:extLst>
      <p:ext uri="{BB962C8B-B14F-4D97-AF65-F5344CB8AC3E}">
        <p14:creationId xmlns:p14="http://schemas.microsoft.com/office/powerpoint/2010/main" val="3043456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E6706BB-FF3C-476D-A0BA-5B20686A13A2}" type="datetimeFigureOut">
              <a:rPr lang="zh-CN" altLang="en-US" smtClean="0"/>
              <a:t>2024/10/11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CD5C90E-D4B7-4FC6-9199-948169B03803}"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547822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AE6706BB-FF3C-476D-A0BA-5B20686A13A2}" type="datetimeFigureOut">
              <a:rPr lang="zh-CN" altLang="en-US" smtClean="0"/>
              <a:t>2024/10/11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CD5C90E-D4B7-4FC6-9199-948169B03803}" type="slidenum">
              <a:rPr lang="zh-CN" altLang="en-US" smtClean="0"/>
              <a:t>‹#›</a:t>
            </a:fld>
            <a:endParaRPr lang="zh-CN" altLang="en-US"/>
          </a:p>
        </p:txBody>
      </p:sp>
    </p:spTree>
    <p:extLst>
      <p:ext uri="{BB962C8B-B14F-4D97-AF65-F5344CB8AC3E}">
        <p14:creationId xmlns:p14="http://schemas.microsoft.com/office/powerpoint/2010/main" val="1103227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AE6706BB-FF3C-476D-A0BA-5B20686A13A2}" type="datetimeFigureOut">
              <a:rPr lang="zh-CN" altLang="en-US" smtClean="0"/>
              <a:t>2024/10/11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CD5C90E-D4B7-4FC6-9199-948169B03803}"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755972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AE6706BB-FF3C-476D-A0BA-5B20686A13A2}" type="datetimeFigureOut">
              <a:rPr lang="zh-CN" altLang="en-US" smtClean="0"/>
              <a:t>2024/10/11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CD5C90E-D4B7-4FC6-9199-948169B03803}" type="slidenum">
              <a:rPr lang="zh-CN" altLang="en-US" smtClean="0"/>
              <a:t>‹#›</a:t>
            </a:fld>
            <a:endParaRPr lang="zh-CN" altLang="en-US"/>
          </a:p>
        </p:txBody>
      </p:sp>
    </p:spTree>
    <p:extLst>
      <p:ext uri="{BB962C8B-B14F-4D97-AF65-F5344CB8AC3E}">
        <p14:creationId xmlns:p14="http://schemas.microsoft.com/office/powerpoint/2010/main" val="2551883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E6706BB-FF3C-476D-A0BA-5B20686A13A2}" type="datetimeFigureOut">
              <a:rPr lang="zh-CN" altLang="en-US" smtClean="0"/>
              <a:t>2024/10/11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CD5C90E-D4B7-4FC6-9199-948169B03803}" type="slidenum">
              <a:rPr lang="zh-CN" altLang="en-US" smtClean="0"/>
              <a:t>‹#›</a:t>
            </a:fld>
            <a:endParaRPr lang="zh-CN" altLang="en-US"/>
          </a:p>
        </p:txBody>
      </p:sp>
    </p:spTree>
    <p:extLst>
      <p:ext uri="{BB962C8B-B14F-4D97-AF65-F5344CB8AC3E}">
        <p14:creationId xmlns:p14="http://schemas.microsoft.com/office/powerpoint/2010/main" val="3562417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E6706BB-FF3C-476D-A0BA-5B20686A13A2}" type="datetimeFigureOut">
              <a:rPr lang="zh-CN" altLang="en-US" smtClean="0"/>
              <a:t>2024/10/11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CD5C90E-D4B7-4FC6-9199-948169B03803}" type="slidenum">
              <a:rPr lang="zh-CN" altLang="en-US" smtClean="0"/>
              <a:t>‹#›</a:t>
            </a:fld>
            <a:endParaRPr lang="zh-CN" altLang="en-US"/>
          </a:p>
        </p:txBody>
      </p:sp>
    </p:spTree>
    <p:extLst>
      <p:ext uri="{BB962C8B-B14F-4D97-AF65-F5344CB8AC3E}">
        <p14:creationId xmlns:p14="http://schemas.microsoft.com/office/powerpoint/2010/main" val="2979959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E6706BB-FF3C-476D-A0BA-5B20686A13A2}" type="datetimeFigureOut">
              <a:rPr lang="zh-CN" altLang="en-US" smtClean="0"/>
              <a:t>2024/10/11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CD5C90E-D4B7-4FC6-9199-948169B03803}" type="slidenum">
              <a:rPr lang="zh-CN" altLang="en-US" smtClean="0"/>
              <a:t>‹#›</a:t>
            </a:fld>
            <a:endParaRPr lang="zh-CN" altLang="en-US"/>
          </a:p>
        </p:txBody>
      </p:sp>
    </p:spTree>
    <p:extLst>
      <p:ext uri="{BB962C8B-B14F-4D97-AF65-F5344CB8AC3E}">
        <p14:creationId xmlns:p14="http://schemas.microsoft.com/office/powerpoint/2010/main" val="836156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E6706BB-FF3C-476D-A0BA-5B20686A13A2}" type="datetimeFigureOut">
              <a:rPr lang="zh-CN" altLang="en-US" smtClean="0"/>
              <a:t>2024/10/11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CD5C90E-D4B7-4FC6-9199-948169B03803}" type="slidenum">
              <a:rPr lang="zh-CN" altLang="en-US" smtClean="0"/>
              <a:t>‹#›</a:t>
            </a:fld>
            <a:endParaRPr lang="zh-CN" altLang="en-US"/>
          </a:p>
        </p:txBody>
      </p:sp>
    </p:spTree>
    <p:extLst>
      <p:ext uri="{BB962C8B-B14F-4D97-AF65-F5344CB8AC3E}">
        <p14:creationId xmlns:p14="http://schemas.microsoft.com/office/powerpoint/2010/main" val="1380467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AE6706BB-FF3C-476D-A0BA-5B20686A13A2}" type="datetimeFigureOut">
              <a:rPr lang="zh-CN" altLang="en-US" smtClean="0"/>
              <a:t>2024/10/11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CD5C90E-D4B7-4FC6-9199-948169B03803}" type="slidenum">
              <a:rPr lang="zh-CN" altLang="en-US" smtClean="0"/>
              <a:t>‹#›</a:t>
            </a:fld>
            <a:endParaRPr lang="zh-CN" altLang="en-US"/>
          </a:p>
        </p:txBody>
      </p:sp>
    </p:spTree>
    <p:extLst>
      <p:ext uri="{BB962C8B-B14F-4D97-AF65-F5344CB8AC3E}">
        <p14:creationId xmlns:p14="http://schemas.microsoft.com/office/powerpoint/2010/main" val="1547132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AE6706BB-FF3C-476D-A0BA-5B20686A13A2}" type="datetimeFigureOut">
              <a:rPr lang="zh-CN" altLang="en-US" smtClean="0"/>
              <a:t>2024/10/11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CD5C90E-D4B7-4FC6-9199-948169B03803}" type="slidenum">
              <a:rPr lang="zh-CN" altLang="en-US" smtClean="0"/>
              <a:t>‹#›</a:t>
            </a:fld>
            <a:endParaRPr lang="zh-CN" altLang="en-US"/>
          </a:p>
        </p:txBody>
      </p:sp>
    </p:spTree>
    <p:extLst>
      <p:ext uri="{BB962C8B-B14F-4D97-AF65-F5344CB8AC3E}">
        <p14:creationId xmlns:p14="http://schemas.microsoft.com/office/powerpoint/2010/main" val="2516142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E6706BB-FF3C-476D-A0BA-5B20686A13A2}" type="datetimeFigureOut">
              <a:rPr lang="zh-CN" altLang="en-US" smtClean="0"/>
              <a:t>2024/10/11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CD5C90E-D4B7-4FC6-9199-948169B03803}" type="slidenum">
              <a:rPr lang="zh-CN" altLang="en-US" smtClean="0"/>
              <a:t>‹#›</a:t>
            </a:fld>
            <a:endParaRPr lang="zh-CN" altLang="en-US"/>
          </a:p>
        </p:txBody>
      </p:sp>
    </p:spTree>
    <p:extLst>
      <p:ext uri="{BB962C8B-B14F-4D97-AF65-F5344CB8AC3E}">
        <p14:creationId xmlns:p14="http://schemas.microsoft.com/office/powerpoint/2010/main" val="1230870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6706BB-FF3C-476D-A0BA-5B20686A13A2}" type="datetimeFigureOut">
              <a:rPr lang="zh-CN" altLang="en-US" smtClean="0"/>
              <a:t>2024/10/11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CD5C90E-D4B7-4FC6-9199-948169B03803}" type="slidenum">
              <a:rPr lang="zh-CN" altLang="en-US" smtClean="0"/>
              <a:t>‹#›</a:t>
            </a:fld>
            <a:endParaRPr lang="zh-CN" altLang="en-US"/>
          </a:p>
        </p:txBody>
      </p:sp>
    </p:spTree>
    <p:extLst>
      <p:ext uri="{BB962C8B-B14F-4D97-AF65-F5344CB8AC3E}">
        <p14:creationId xmlns:p14="http://schemas.microsoft.com/office/powerpoint/2010/main" val="901190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E6706BB-FF3C-476D-A0BA-5B20686A13A2}" type="datetimeFigureOut">
              <a:rPr lang="zh-CN" altLang="en-US" smtClean="0"/>
              <a:t>2024/10/11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CD5C90E-D4B7-4FC6-9199-948169B03803}" type="slidenum">
              <a:rPr lang="zh-CN" altLang="en-US" smtClean="0"/>
              <a:t>‹#›</a:t>
            </a:fld>
            <a:endParaRPr lang="zh-CN" altLang="en-US"/>
          </a:p>
        </p:txBody>
      </p:sp>
    </p:spTree>
    <p:extLst>
      <p:ext uri="{BB962C8B-B14F-4D97-AF65-F5344CB8AC3E}">
        <p14:creationId xmlns:p14="http://schemas.microsoft.com/office/powerpoint/2010/main" val="1807105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E6706BB-FF3C-476D-A0BA-5B20686A13A2}" type="datetimeFigureOut">
              <a:rPr lang="zh-CN" altLang="en-US" smtClean="0"/>
              <a:t>2024/10/11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CD5C90E-D4B7-4FC6-9199-948169B03803}" type="slidenum">
              <a:rPr lang="zh-CN" altLang="en-US" smtClean="0"/>
              <a:t>‹#›</a:t>
            </a:fld>
            <a:endParaRPr lang="zh-CN" altLang="en-US"/>
          </a:p>
        </p:txBody>
      </p:sp>
    </p:spTree>
    <p:extLst>
      <p:ext uri="{BB962C8B-B14F-4D97-AF65-F5344CB8AC3E}">
        <p14:creationId xmlns:p14="http://schemas.microsoft.com/office/powerpoint/2010/main" val="1328762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E6706BB-FF3C-476D-A0BA-5B20686A13A2}" type="datetimeFigureOut">
              <a:rPr lang="zh-CN" altLang="en-US" smtClean="0"/>
              <a:t>2024/10/11</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CD5C90E-D4B7-4FC6-9199-948169B03803}" type="slidenum">
              <a:rPr lang="zh-CN" altLang="en-US" smtClean="0"/>
              <a:t>‹#›</a:t>
            </a:fld>
            <a:endParaRPr lang="zh-CN" altLang="en-US"/>
          </a:p>
        </p:txBody>
      </p:sp>
    </p:spTree>
    <p:extLst>
      <p:ext uri="{BB962C8B-B14F-4D97-AF65-F5344CB8AC3E}">
        <p14:creationId xmlns:p14="http://schemas.microsoft.com/office/powerpoint/2010/main" val="1911489998"/>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A3783E-571E-4C74-BE6D-5259DD430AA2}"/>
              </a:ext>
            </a:extLst>
          </p:cNvPr>
          <p:cNvSpPr>
            <a:spLocks noGrp="1"/>
          </p:cNvSpPr>
          <p:nvPr>
            <p:ph type="ctrTitle"/>
          </p:nvPr>
        </p:nvSpPr>
        <p:spPr/>
        <p:txBody>
          <a:bodyPr>
            <a:normAutofit/>
          </a:bodyPr>
          <a:lstStyle/>
          <a:p>
            <a:pPr algn="l"/>
            <a:r>
              <a:rPr lang="en-US" altLang="zh-CN" dirty="0"/>
              <a:t>Argumentative Writings</a:t>
            </a:r>
            <a:br>
              <a:rPr lang="en-US" altLang="zh-CN" dirty="0"/>
            </a:br>
            <a:r>
              <a:rPr lang="zh-CN" altLang="en-US" dirty="0"/>
              <a:t>议论文写作</a:t>
            </a:r>
          </a:p>
        </p:txBody>
      </p:sp>
    </p:spTree>
    <p:extLst>
      <p:ext uri="{BB962C8B-B14F-4D97-AF65-F5344CB8AC3E}">
        <p14:creationId xmlns:p14="http://schemas.microsoft.com/office/powerpoint/2010/main" val="1337221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E1FEC2-5BE6-4173-9AE3-CB019147D77E}"/>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C4954533-43E9-409E-ABD3-1A5A15772FA6}"/>
              </a:ext>
            </a:extLst>
          </p:cNvPr>
          <p:cNvSpPr>
            <a:spLocks noGrp="1"/>
          </p:cNvSpPr>
          <p:nvPr>
            <p:ph idx="1"/>
          </p:nvPr>
        </p:nvSpPr>
        <p:spPr>
          <a:xfrm>
            <a:off x="1024128" y="856648"/>
            <a:ext cx="9720073" cy="5452712"/>
          </a:xfrm>
        </p:spPr>
        <p:txBody>
          <a:bodyPr>
            <a:normAutofit fontScale="85000" lnSpcReduction="20000"/>
          </a:bodyPr>
          <a:lstStyle/>
          <a:p>
            <a:pPr algn="l">
              <a:spcBef>
                <a:spcPts val="1050"/>
              </a:spcBef>
              <a:spcAft>
                <a:spcPts val="600"/>
              </a:spcAft>
            </a:pPr>
            <a:r>
              <a:rPr lang="en-US" altLang="zh-CN" sz="1800" b="1" kern="0" dirty="0">
                <a:solidFill>
                  <a:srgbClr val="05073B"/>
                </a:solidFill>
                <a:effectLst/>
                <a:latin typeface="Segoe UI" panose="020B0502040204020203" pitchFamily="34" charset="0"/>
                <a:ea typeface="宋体" panose="02010600030101010101" pitchFamily="2" charset="-122"/>
                <a:cs typeface="Times New Roman" panose="02020603050405020304" pitchFamily="18" charset="0"/>
              </a:rPr>
              <a:t>2024</a:t>
            </a:r>
            <a:r>
              <a:rPr lang="zh-CN" altLang="zh-CN" sz="1800" b="1" kern="0" dirty="0">
                <a:solidFill>
                  <a:srgbClr val="05073B"/>
                </a:solidFill>
                <a:effectLst/>
                <a:latin typeface="Segoe UI" panose="020B0502040204020203" pitchFamily="34" charset="0"/>
                <a:ea typeface="宋体" panose="02010600030101010101" pitchFamily="2" charset="-122"/>
                <a:cs typeface="Segoe UI" panose="020B0502040204020203" pitchFamily="34" charset="0"/>
              </a:rPr>
              <a:t>年考研英语作文参考范文</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spcBef>
                <a:spcPts val="1050"/>
              </a:spcBef>
              <a:spcAft>
                <a:spcPts val="600"/>
              </a:spcAft>
            </a:pPr>
            <a:r>
              <a:rPr lang="zh-CN" altLang="zh-CN" sz="1800" b="1" kern="0" dirty="0">
                <a:solidFill>
                  <a:srgbClr val="05073B"/>
                </a:solidFill>
                <a:effectLst/>
                <a:latin typeface="Segoe UI" panose="020B0502040204020203" pitchFamily="34" charset="0"/>
                <a:ea typeface="宋体" panose="02010600030101010101" pitchFamily="2" charset="-122"/>
                <a:cs typeface="Segoe UI" panose="020B0502040204020203" pitchFamily="34" charset="0"/>
              </a:rPr>
              <a:t>大作文参考范文</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zh-CN" altLang="zh-CN" sz="1800" b="1" kern="0" dirty="0">
                <a:solidFill>
                  <a:srgbClr val="05073B"/>
                </a:solidFill>
                <a:effectLst/>
                <a:latin typeface="Segoe UI" panose="020B0502040204020203" pitchFamily="34" charset="0"/>
                <a:ea typeface="宋体" panose="02010600030101010101" pitchFamily="2" charset="-122"/>
                <a:cs typeface="Segoe UI" panose="020B0502040204020203" pitchFamily="34" charset="0"/>
              </a:rPr>
              <a:t>题目</a:t>
            </a:r>
            <a:r>
              <a:rPr lang="zh-CN" altLang="zh-CN" sz="1800" kern="0" dirty="0">
                <a:solidFill>
                  <a:srgbClr val="05073B"/>
                </a:solidFill>
                <a:effectLst/>
                <a:latin typeface="Segoe UI" panose="020B0502040204020203" pitchFamily="34" charset="0"/>
                <a:ea typeface="宋体" panose="02010600030101010101" pitchFamily="2" charset="-122"/>
                <a:cs typeface="Segoe UI" panose="020B0502040204020203" pitchFamily="34" charset="0"/>
              </a:rPr>
              <a:t>：请根据以下图画写一篇</a:t>
            </a:r>
            <a:r>
              <a:rPr lang="en-US" altLang="zh-CN" sz="1800" kern="0" dirty="0">
                <a:solidFill>
                  <a:srgbClr val="05073B"/>
                </a:solidFill>
                <a:effectLst/>
                <a:latin typeface="Segoe UI" panose="020B0502040204020203" pitchFamily="34" charset="0"/>
                <a:ea typeface="宋体" panose="02010600030101010101" pitchFamily="2" charset="-122"/>
                <a:cs typeface="Times New Roman" panose="02020603050405020304" pitchFamily="18" charset="0"/>
              </a:rPr>
              <a:t>160~200</a:t>
            </a:r>
            <a:r>
              <a:rPr lang="zh-CN" altLang="zh-CN" sz="1800" kern="0" dirty="0">
                <a:solidFill>
                  <a:srgbClr val="05073B"/>
                </a:solidFill>
                <a:effectLst/>
                <a:latin typeface="Segoe UI" panose="020B0502040204020203" pitchFamily="34" charset="0"/>
                <a:ea typeface="宋体" panose="02010600030101010101" pitchFamily="2" charset="-122"/>
                <a:cs typeface="Segoe UI" panose="020B0502040204020203" pitchFamily="34" charset="0"/>
              </a:rPr>
              <a:t>词的文章，描述图画内容，解释图画的意图，并给出你的评论。</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zh-CN" altLang="zh-CN" sz="1800" b="1" kern="0" dirty="0">
                <a:solidFill>
                  <a:srgbClr val="05073B"/>
                </a:solidFill>
                <a:effectLst/>
                <a:latin typeface="Segoe UI" panose="020B0502040204020203" pitchFamily="34" charset="0"/>
                <a:ea typeface="宋体" panose="02010600030101010101" pitchFamily="2" charset="-122"/>
                <a:cs typeface="Segoe UI" panose="020B0502040204020203" pitchFamily="34" charset="0"/>
              </a:rPr>
              <a:t>图画描述</a:t>
            </a:r>
            <a:r>
              <a:rPr lang="zh-CN" altLang="zh-CN" sz="1800" kern="0" dirty="0">
                <a:solidFill>
                  <a:srgbClr val="05073B"/>
                </a:solidFill>
                <a:effectLst/>
                <a:latin typeface="Segoe UI" panose="020B0502040204020203" pitchFamily="34" charset="0"/>
                <a:ea typeface="宋体" panose="02010600030101010101" pitchFamily="2" charset="-122"/>
                <a:cs typeface="Segoe UI" panose="020B0502040204020203" pitchFamily="34" charset="0"/>
              </a:rPr>
              <a:t>：图画中，两名游客正在一艘小船上观光，同时把野餐的剩余垃圾随意丢入湖中。湖中已满是漂浮的垃圾，包括塑料盒、鱼骨、香蕉皮、西瓜皮、瓶子、罐头、食品包装等。图画下方写着：</a:t>
            </a:r>
            <a:r>
              <a:rPr lang="en-US" altLang="zh-CN" sz="1800" kern="0" dirty="0">
                <a:solidFill>
                  <a:srgbClr val="05073B"/>
                </a:solidFill>
                <a:effectLst/>
                <a:latin typeface="Segoe UI" panose="020B0502040204020203" pitchFamily="34" charset="0"/>
                <a:ea typeface="宋体" panose="02010600030101010101" pitchFamily="2" charset="-122"/>
                <a:cs typeface="Times New Roman" panose="02020603050405020304" pitchFamily="18" charset="0"/>
              </a:rPr>
              <a:t>“after” the travel</a:t>
            </a:r>
            <a:r>
              <a:rPr lang="zh-CN" altLang="zh-CN" sz="1800" kern="0" dirty="0">
                <a:solidFill>
                  <a:srgbClr val="05073B"/>
                </a:solidFill>
                <a:effectLst/>
                <a:latin typeface="Segoe UI" panose="020B0502040204020203" pitchFamily="34" charset="0"/>
                <a:ea typeface="宋体" panose="02010600030101010101" pitchFamily="2" charset="-122"/>
                <a:cs typeface="Segoe UI" panose="020B0502040204020203" pitchFamily="34" charset="0"/>
              </a:rPr>
              <a:t>或</a:t>
            </a:r>
            <a:r>
              <a:rPr lang="en-US" altLang="zh-CN" sz="1800" kern="0" dirty="0">
                <a:solidFill>
                  <a:srgbClr val="05073B"/>
                </a:solidFill>
                <a:effectLst/>
                <a:latin typeface="Segoe UI" panose="020B0502040204020203" pitchFamily="34" charset="0"/>
                <a:ea typeface="宋体" panose="02010600030101010101" pitchFamily="2" charset="-122"/>
                <a:cs typeface="Times New Roman" panose="02020603050405020304" pitchFamily="18" charset="0"/>
              </a:rPr>
              <a:t>“</a:t>
            </a:r>
            <a:r>
              <a:rPr lang="en-US" altLang="zh-CN" sz="1800" kern="0" dirty="0" err="1">
                <a:solidFill>
                  <a:srgbClr val="05073B"/>
                </a:solidFill>
                <a:effectLst/>
                <a:latin typeface="Segoe UI" panose="020B0502040204020203" pitchFamily="34" charset="0"/>
                <a:ea typeface="宋体" panose="02010600030101010101" pitchFamily="2" charset="-122"/>
                <a:cs typeface="Times New Roman" panose="02020603050405020304" pitchFamily="18" charset="0"/>
              </a:rPr>
              <a:t>me”in</a:t>
            </a:r>
            <a:r>
              <a:rPr lang="en-US" altLang="zh-CN" sz="1800" kern="0" dirty="0">
                <a:solidFill>
                  <a:srgbClr val="05073B"/>
                </a:solidFill>
                <a:effectLst/>
                <a:latin typeface="Segoe UI" panose="020B0502040204020203" pitchFamily="34" charset="0"/>
                <a:ea typeface="宋体" panose="02010600030101010101" pitchFamily="2" charset="-122"/>
                <a:cs typeface="Times New Roman" panose="02020603050405020304" pitchFamily="18" charset="0"/>
              </a:rPr>
              <a:t> the travel</a:t>
            </a:r>
            <a:r>
              <a:rPr lang="zh-CN" altLang="zh-CN" sz="1800" kern="0" dirty="0">
                <a:solidFill>
                  <a:srgbClr val="05073B"/>
                </a:solidFill>
                <a:effectLst/>
                <a:latin typeface="Segoe UI" panose="020B0502040204020203" pitchFamily="34" charset="0"/>
                <a:ea typeface="宋体" panose="02010600030101010101" pitchFamily="2" charset="-122"/>
                <a:cs typeface="Segoe UI" panose="020B0502040204020203" pitchFamily="34"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zh-CN" altLang="zh-CN" sz="1800" b="1" kern="0" dirty="0">
                <a:solidFill>
                  <a:srgbClr val="05073B"/>
                </a:solidFill>
                <a:effectLst/>
                <a:latin typeface="Segoe UI" panose="020B0502040204020203" pitchFamily="34" charset="0"/>
                <a:ea typeface="宋体" panose="02010600030101010101" pitchFamily="2" charset="-122"/>
                <a:cs typeface="Segoe UI" panose="020B0502040204020203" pitchFamily="34" charset="0"/>
              </a:rPr>
              <a:t>参考范文</a:t>
            </a:r>
            <a:r>
              <a:rPr lang="zh-CN" altLang="zh-CN" sz="1800" kern="0" dirty="0">
                <a:solidFill>
                  <a:srgbClr val="05073B"/>
                </a:solidFill>
                <a:effectLst/>
                <a:latin typeface="Segoe UI" panose="020B0502040204020203" pitchFamily="34" charset="0"/>
                <a:ea typeface="宋体" panose="02010600030101010101" pitchFamily="2" charset="-122"/>
                <a:cs typeface="Segoe UI" panose="020B0502040204020203" pitchFamily="34"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spcBef>
                <a:spcPts val="1050"/>
              </a:spcBef>
            </a:pPr>
            <a:r>
              <a:rPr lang="en-US" altLang="zh-CN" sz="1800" kern="0" dirty="0">
                <a:solidFill>
                  <a:srgbClr val="05073B"/>
                </a:solidFill>
                <a:effectLst/>
                <a:latin typeface="Segoe UI" panose="020B0502040204020203" pitchFamily="34" charset="0"/>
                <a:ea typeface="宋体" panose="02010600030101010101" pitchFamily="2" charset="-122"/>
                <a:cs typeface="Times New Roman" panose="02020603050405020304" pitchFamily="18" charset="0"/>
              </a:rPr>
              <a:t>As is subtly portrayed in the cartoon, two tourists are sightseeing on a small boat while discarding their picnic leftovers casually into a lake. Unfortunately, the lake is already filled with litter and teeming with flowing rubbish like plastic containers, fish bones, banana peels, watermelon rinds, bottles, tins, food wrappings, and so on. And below the drawing, there is a caption which says: "after" the travel or "me" in the travel.</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spcBef>
                <a:spcPts val="1050"/>
              </a:spcBef>
            </a:pPr>
            <a:r>
              <a:rPr lang="en-US" altLang="zh-CN" sz="1800" kern="0" dirty="0">
                <a:solidFill>
                  <a:srgbClr val="05073B"/>
                </a:solidFill>
                <a:effectLst/>
                <a:latin typeface="Segoe UI" panose="020B0502040204020203" pitchFamily="34" charset="0"/>
                <a:ea typeface="宋体" panose="02010600030101010101" pitchFamily="2" charset="-122"/>
                <a:cs typeface="Times New Roman" panose="02020603050405020304" pitchFamily="18" charset="0"/>
              </a:rPr>
              <a:t>From the portrayal, we can conclude that the painter wants to convey such a message: a good many scenic spots are flooded with visitors, who spoil the beauty of nature by creating and leaving behind God-knows-how-much trash. On the one hand, tourism, as a multibillion-dollar business, is booming everywhere. Some people, under the belief that tourism serves as an engine of economic growth, seem to ignore its negative effects on the environment. Nevertheless, these are not concerns that we can shrug off lightly. On the other hand, tourism has exerted great pressure on the environment we are living in: our water is polluted, our ecological system is disturbed, and our natural resources have been excessively used.</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spcBef>
                <a:spcPts val="1050"/>
              </a:spcBef>
            </a:pPr>
            <a:r>
              <a:rPr lang="en-US" altLang="zh-CN" sz="1800" kern="0" dirty="0">
                <a:solidFill>
                  <a:srgbClr val="05073B"/>
                </a:solidFill>
                <a:effectLst/>
                <a:latin typeface="Segoe UI" panose="020B0502040204020203" pitchFamily="34" charset="0"/>
                <a:ea typeface="宋体" panose="02010600030101010101" pitchFamily="2" charset="-122"/>
                <a:cs typeface="Times New Roman" panose="02020603050405020304" pitchFamily="18" charset="0"/>
              </a:rPr>
              <a:t>Undoubtedly, tourism cannot be banned in any country, as it does help to shore up the economy in places which have few sources of income. However, the main point is that the unchecked growth of the travel business may render the development of an economy unsustainable. It is high time that we enhanced people's awareness to rectify this by taking environmental protection into consideration.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48210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898478-73B1-4FD6-BDC7-12566169AD21}"/>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09B4800A-09CA-400D-91EA-112DFFAEE140}"/>
              </a:ext>
            </a:extLst>
          </p:cNvPr>
          <p:cNvSpPr>
            <a:spLocks noGrp="1"/>
          </p:cNvSpPr>
          <p:nvPr>
            <p:ph idx="1"/>
          </p:nvPr>
        </p:nvSpPr>
        <p:spPr>
          <a:xfrm>
            <a:off x="1183907" y="1029903"/>
            <a:ext cx="9560294" cy="5279457"/>
          </a:xfrm>
        </p:spPr>
        <p:txBody>
          <a:bodyPr>
            <a:normAutofit fontScale="92500" lnSpcReduction="10000"/>
          </a:bodyPr>
          <a:lstStyle/>
          <a:p>
            <a:pPr>
              <a:spcBef>
                <a:spcPts val="1050"/>
              </a:spcBef>
              <a:spcAft>
                <a:spcPts val="600"/>
              </a:spcAft>
            </a:pPr>
            <a:r>
              <a:rPr lang="en-US" altLang="zh-CN" sz="1800" b="1" dirty="0">
                <a:solidFill>
                  <a:srgbClr val="05073B"/>
                </a:solidFill>
                <a:effectLst/>
                <a:latin typeface="Segoe UI" panose="020B0502040204020203" pitchFamily="34" charset="0"/>
                <a:ea typeface="宋体" panose="02010600030101010101" pitchFamily="2" charset="-122"/>
                <a:cs typeface="宋体" panose="02010600030101010101" pitchFamily="2" charset="-122"/>
              </a:rPr>
              <a:t>2024</a:t>
            </a:r>
            <a:r>
              <a:rPr lang="zh-CN" altLang="zh-CN" sz="1800" b="1" dirty="0">
                <a:solidFill>
                  <a:srgbClr val="05073B"/>
                </a:solidFill>
                <a:effectLst/>
                <a:latin typeface="Segoe UI" panose="020B0502040204020203" pitchFamily="34" charset="0"/>
                <a:ea typeface="宋体" panose="02010600030101010101" pitchFamily="2" charset="-122"/>
                <a:cs typeface="Segoe UI" panose="020B0502040204020203" pitchFamily="34" charset="0"/>
              </a:rPr>
              <a:t>年大学英语六级考试英语作文真题及范文</a:t>
            </a:r>
            <a:endParaRPr lang="zh-CN" altLang="zh-CN" sz="1800" b="1" dirty="0">
              <a:effectLst/>
              <a:latin typeface="宋体" panose="02010600030101010101" pitchFamily="2" charset="-122"/>
              <a:ea typeface="宋体" panose="02010600030101010101" pitchFamily="2" charset="-122"/>
              <a:cs typeface="宋体" panose="02010600030101010101" pitchFamily="2" charset="-122"/>
            </a:endParaRPr>
          </a:p>
          <a:p>
            <a:pPr algn="l"/>
            <a:r>
              <a:rPr lang="zh-CN" altLang="zh-CN" sz="1800" b="1" dirty="0">
                <a:solidFill>
                  <a:srgbClr val="05073B"/>
                </a:solidFill>
                <a:effectLst/>
                <a:latin typeface="Segoe UI" panose="020B0502040204020203" pitchFamily="34" charset="0"/>
                <a:ea typeface="宋体" panose="02010600030101010101" pitchFamily="2" charset="-122"/>
                <a:cs typeface="Segoe UI" panose="020B0502040204020203" pitchFamily="34" charset="0"/>
              </a:rPr>
              <a:t>真题</a:t>
            </a:r>
            <a:r>
              <a:rPr lang="zh-CN" altLang="zh-CN" sz="1800" dirty="0">
                <a:solidFill>
                  <a:srgbClr val="05073B"/>
                </a:solidFill>
                <a:effectLst/>
                <a:latin typeface="Segoe UI" panose="020B0502040204020203" pitchFamily="34" charset="0"/>
                <a:ea typeface="宋体" panose="02010600030101010101" pitchFamily="2" charset="-122"/>
                <a:cs typeface="Segoe UI" panose="020B0502040204020203" pitchFamily="34" charset="0"/>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l">
              <a:spcBef>
                <a:spcPts val="1050"/>
              </a:spcBef>
            </a:pPr>
            <a:r>
              <a:rPr lang="zh-CN" altLang="zh-CN" sz="1800" dirty="0">
                <a:solidFill>
                  <a:srgbClr val="05073B"/>
                </a:solidFill>
                <a:effectLst/>
                <a:latin typeface="Segoe UI" panose="020B0502040204020203" pitchFamily="34" charset="0"/>
                <a:ea typeface="宋体" panose="02010600030101010101" pitchFamily="2" charset="-122"/>
                <a:cs typeface="Segoe UI" panose="020B0502040204020203" pitchFamily="34" charset="0"/>
              </a:rPr>
              <a:t>第一套题目（部分）：</a:t>
            </a:r>
            <a:r>
              <a:rPr lang="en-US" altLang="zh-CN" sz="1800" dirty="0">
                <a:solidFill>
                  <a:srgbClr val="05073B"/>
                </a:solidFill>
                <a:effectLst/>
                <a:latin typeface="Segoe UI" panose="020B0502040204020203" pitchFamily="34" charset="0"/>
                <a:ea typeface="宋体" panose="02010600030101010101" pitchFamily="2" charset="-122"/>
                <a:cs typeface="宋体" panose="02010600030101010101" pitchFamily="2" charset="-122"/>
              </a:rPr>
              <a:t>As is known to all, gaining a sound knowledge of the basics is of vital importance for students to master an academic subject.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l"/>
            <a:r>
              <a:rPr lang="zh-CN" altLang="zh-CN" sz="1800" b="1" dirty="0">
                <a:solidFill>
                  <a:srgbClr val="05073B"/>
                </a:solidFill>
                <a:effectLst/>
                <a:latin typeface="Segoe UI" panose="020B0502040204020203" pitchFamily="34" charset="0"/>
                <a:ea typeface="宋体" panose="02010600030101010101" pitchFamily="2" charset="-122"/>
                <a:cs typeface="Segoe UI" panose="020B0502040204020203" pitchFamily="34" charset="0"/>
              </a:rPr>
              <a:t>范文</a:t>
            </a:r>
            <a:r>
              <a:rPr lang="zh-CN" altLang="zh-CN" sz="1800" dirty="0">
                <a:solidFill>
                  <a:srgbClr val="05073B"/>
                </a:solidFill>
                <a:effectLst/>
                <a:latin typeface="Segoe UI" panose="020B0502040204020203" pitchFamily="34" charset="0"/>
                <a:ea typeface="宋体" panose="02010600030101010101" pitchFamily="2" charset="-122"/>
                <a:cs typeface="Segoe UI" panose="020B0502040204020203" pitchFamily="34" charset="0"/>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l">
              <a:spcBef>
                <a:spcPts val="1050"/>
              </a:spcBef>
            </a:pPr>
            <a:r>
              <a:rPr lang="en-US" altLang="zh-CN" sz="1800" dirty="0">
                <a:solidFill>
                  <a:srgbClr val="05073B"/>
                </a:solidFill>
                <a:effectLst/>
                <a:latin typeface="Segoe UI" panose="020B0502040204020203" pitchFamily="34" charset="0"/>
                <a:ea typeface="宋体" panose="02010600030101010101" pitchFamily="2" charset="-122"/>
                <a:cs typeface="宋体" panose="02010600030101010101" pitchFamily="2" charset="-122"/>
              </a:rPr>
              <a:t>As is known to all, gaining a sound knowledge of the basics is of vital importance for students to master an academic subject. This principle is not only applicable to academic pursuits but also to life in general. The foundation of any subject is its bedrock, and without a firm grasp of the fundamentals, it becomes difficult to progress further. For instance, in mathematics, a student who lacks a solid understanding of algebra will struggle with calculus. Similarly, in language learning, mastery of vocabulary and grammar lays the groundwork for reading comprehension and writing skills. I personally experienced the importance of a solid foundation when I first started learning a foreign language. Initially, I neglected the basics and jumped into reading advanced texts, resulting in frustration and poor retention. However, when I devoted more time to building a solid foundation by memorizing vocabulary and grammar rules, my language proficiency improved significantly. In conclusion, a sound knowledge of the basics is crucial for success in any field. It provides the foundation upon which we can build our knowledge and skills, ultimately leading to mastery of our chosen subject.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spTree>
    <p:extLst>
      <p:ext uri="{BB962C8B-B14F-4D97-AF65-F5344CB8AC3E}">
        <p14:creationId xmlns:p14="http://schemas.microsoft.com/office/powerpoint/2010/main" val="2446488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FE99FE-D9BE-4DCE-B668-AD3B44C5A3B1}"/>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E58CD926-02D0-4D01-81C8-55C125886F2F}"/>
              </a:ext>
            </a:extLst>
          </p:cNvPr>
          <p:cNvSpPr>
            <a:spLocks noGrp="1"/>
          </p:cNvSpPr>
          <p:nvPr>
            <p:ph idx="1"/>
          </p:nvPr>
        </p:nvSpPr>
        <p:spPr>
          <a:xfrm>
            <a:off x="1024128" y="1335024"/>
            <a:ext cx="9720073" cy="4023360"/>
          </a:xfrm>
        </p:spPr>
        <p:txBody>
          <a:bodyPr/>
          <a:lstStyle/>
          <a:p>
            <a:r>
              <a:rPr lang="en-US" altLang="zh-CN" sz="4400" dirty="0"/>
              <a:t>Exercise</a:t>
            </a:r>
          </a:p>
          <a:p>
            <a:r>
              <a:rPr lang="en-US" altLang="zh-CN" sz="1800" dirty="0">
                <a:solidFill>
                  <a:srgbClr val="05073B"/>
                </a:solidFill>
                <a:effectLst/>
                <a:latin typeface="Segoe UI" panose="020B0502040204020203" pitchFamily="34" charset="0"/>
                <a:ea typeface="宋体" panose="02010600030101010101" pitchFamily="2" charset="-122"/>
                <a:cs typeface="宋体" panose="02010600030101010101" pitchFamily="2" charset="-122"/>
              </a:rPr>
              <a:t>Directions: For this part, you are allowed 30 minutes to write an essay commenting on the saying "Help others, and you will be helped when you are in need." You can cite examples to illustrate your views. You should write at least 150 words but no more than 200 words.</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spTree>
    <p:extLst>
      <p:ext uri="{BB962C8B-B14F-4D97-AF65-F5344CB8AC3E}">
        <p14:creationId xmlns:p14="http://schemas.microsoft.com/office/powerpoint/2010/main" val="1307658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DE52E9-8746-4885-9CE1-5990FC7465F1}"/>
              </a:ext>
            </a:extLst>
          </p:cNvPr>
          <p:cNvSpPr>
            <a:spLocks noGrp="1"/>
          </p:cNvSpPr>
          <p:nvPr>
            <p:ph type="title"/>
          </p:nvPr>
        </p:nvSpPr>
        <p:spPr>
          <a:xfrm>
            <a:off x="1630520" y="383085"/>
            <a:ext cx="9720072" cy="993327"/>
          </a:xfrm>
        </p:spPr>
        <p:txBody>
          <a:bodyPr>
            <a:normAutofit/>
          </a:bodyPr>
          <a:lstStyle/>
          <a:p>
            <a:r>
              <a:rPr lang="en-US" altLang="zh-CN" sz="2400" kern="0" dirty="0">
                <a:solidFill>
                  <a:srgbClr val="05073B"/>
                </a:solidFill>
                <a:effectLst/>
                <a:latin typeface="Segoe UI" panose="020B0502040204020203" pitchFamily="34" charset="0"/>
                <a:ea typeface="宋体" panose="02010600030101010101" pitchFamily="2" charset="-122"/>
              </a:rPr>
              <a:t>How To write a good English argumentative essay?</a:t>
            </a:r>
            <a:endParaRPr lang="zh-CN" altLang="en-US" sz="2400" dirty="0"/>
          </a:p>
        </p:txBody>
      </p:sp>
      <p:sp>
        <p:nvSpPr>
          <p:cNvPr id="3" name="内容占位符 2">
            <a:extLst>
              <a:ext uri="{FF2B5EF4-FFF2-40B4-BE49-F238E27FC236}">
                <a16:creationId xmlns:a16="http://schemas.microsoft.com/office/drawing/2014/main" id="{F8E7AA22-6E8C-4F37-AB4C-CAF2D82841CF}"/>
              </a:ext>
            </a:extLst>
          </p:cNvPr>
          <p:cNvSpPr>
            <a:spLocks noGrp="1"/>
          </p:cNvSpPr>
          <p:nvPr>
            <p:ph idx="1"/>
          </p:nvPr>
        </p:nvSpPr>
        <p:spPr>
          <a:xfrm>
            <a:off x="654838" y="1270533"/>
            <a:ext cx="11184236" cy="5293896"/>
          </a:xfrm>
        </p:spPr>
        <p:txBody>
          <a:bodyPr>
            <a:normAutofit/>
          </a:bodyPr>
          <a:lstStyle/>
          <a:p>
            <a:pPr marL="342900" lvl="0" indent="-342900">
              <a:buFont typeface="+mj-lt"/>
              <a:buAutoNum type="arabicPeriod"/>
              <a:tabLst>
                <a:tab pos="457200" algn="l"/>
              </a:tabLst>
            </a:pPr>
            <a:r>
              <a:rPr lang="en-US" altLang="zh-CN" sz="2000" b="1" kern="0" dirty="0">
                <a:solidFill>
                  <a:srgbClr val="05073B"/>
                </a:solidFill>
                <a:effectLst/>
                <a:latin typeface="PingFang-SC-Regular"/>
                <a:ea typeface="宋体" panose="02010600030101010101" pitchFamily="2" charset="-122"/>
                <a:cs typeface="Segoe UI" panose="020B0502040204020203" pitchFamily="34" charset="0"/>
              </a:rPr>
              <a:t>Clarify Your Standpoint</a:t>
            </a:r>
            <a:r>
              <a:rPr lang="en-US" altLang="zh-CN" sz="2000" kern="0" dirty="0">
                <a:solidFill>
                  <a:srgbClr val="05073B"/>
                </a:solidFill>
                <a:effectLst/>
                <a:latin typeface="PingFang-SC-Regular"/>
                <a:ea typeface="宋体" panose="02010600030101010101" pitchFamily="2" charset="-122"/>
                <a:cs typeface="Segoe UI" panose="020B0502040204020203" pitchFamily="34" charset="0"/>
              </a:rPr>
              <a:t>: </a:t>
            </a:r>
            <a:r>
              <a:rPr lang="en-US" altLang="zh-CN" sz="2000" b="1" u="sng" kern="0" dirty="0">
                <a:solidFill>
                  <a:srgbClr val="05073B"/>
                </a:solidFill>
                <a:effectLst/>
                <a:latin typeface="PingFang-SC-Regular"/>
                <a:ea typeface="宋体" panose="02010600030101010101" pitchFamily="2" charset="-122"/>
                <a:cs typeface="Segoe UI" panose="020B0502040204020203" pitchFamily="34" charset="0"/>
              </a:rPr>
              <a:t>A  clear </a:t>
            </a:r>
            <a:r>
              <a:rPr lang="en-US" altLang="zh-CN" sz="2000" b="1" u="sng" kern="0" dirty="0">
                <a:solidFill>
                  <a:srgbClr val="05073B"/>
                </a:solidFill>
                <a:latin typeface="PingFang-SC-Regular"/>
                <a:ea typeface="宋体" panose="02010600030101010101" pitchFamily="2" charset="-122"/>
                <a:cs typeface="Segoe UI" panose="020B0502040204020203" pitchFamily="34" charset="0"/>
              </a:rPr>
              <a:t>and precise viewpoint </a:t>
            </a:r>
            <a:r>
              <a:rPr lang="en-US" altLang="zh-CN" sz="2000" kern="0" dirty="0">
                <a:solidFill>
                  <a:srgbClr val="05073B"/>
                </a:solidFill>
                <a:latin typeface="PingFang-SC-Regular"/>
                <a:ea typeface="宋体" panose="02010600030101010101" pitchFamily="2" charset="-122"/>
                <a:cs typeface="Segoe UI" panose="020B0502040204020203" pitchFamily="34" charset="0"/>
              </a:rPr>
              <a:t>presented </a:t>
            </a:r>
            <a:r>
              <a:rPr lang="en-US" altLang="zh-CN" sz="2000" kern="0" dirty="0">
                <a:solidFill>
                  <a:srgbClr val="05073B"/>
                </a:solidFill>
                <a:effectLst/>
                <a:latin typeface="PingFang-SC-Regular"/>
                <a:ea typeface="宋体" panose="02010600030101010101" pitchFamily="2" charset="-122"/>
                <a:cs typeface="Segoe UI" panose="020B0502040204020203" pitchFamily="34" charset="0"/>
              </a:rPr>
              <a:t>at the beginning of the essay.</a:t>
            </a:r>
            <a:endParaRPr lang="zh-CN" altLang="zh-CN" sz="2000" kern="100" dirty="0">
              <a:solidFill>
                <a:srgbClr val="05073B"/>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buFont typeface="+mj-lt"/>
              <a:buAutoNum type="arabicPeriod"/>
              <a:tabLst>
                <a:tab pos="457200" algn="l"/>
              </a:tabLst>
            </a:pPr>
            <a:r>
              <a:rPr lang="en-US" altLang="zh-CN" sz="2000" b="1" kern="0" dirty="0">
                <a:solidFill>
                  <a:srgbClr val="05073B"/>
                </a:solidFill>
                <a:effectLst/>
                <a:latin typeface="PingFang-SC-Regular"/>
                <a:ea typeface="宋体" panose="02010600030101010101" pitchFamily="2" charset="-122"/>
                <a:cs typeface="Segoe UI" panose="020B0502040204020203" pitchFamily="34" charset="0"/>
              </a:rPr>
              <a:t>Organize Evidence: </a:t>
            </a:r>
            <a:r>
              <a:rPr lang="en-US" altLang="zh-CN" sz="2000" b="1" u="sng" kern="0" dirty="0">
                <a:solidFill>
                  <a:srgbClr val="05073B"/>
                </a:solidFill>
                <a:effectLst/>
                <a:latin typeface="PingFang-SC-Regular"/>
                <a:ea typeface="宋体" panose="02010600030101010101" pitchFamily="2" charset="-122"/>
                <a:cs typeface="Segoe UI" panose="020B0502040204020203" pitchFamily="34" charset="0"/>
              </a:rPr>
              <a:t>Sufficient </a:t>
            </a:r>
            <a:r>
              <a:rPr lang="en-US" altLang="zh-CN" sz="2000" b="1" u="sng" kern="0" dirty="0">
                <a:solidFill>
                  <a:srgbClr val="05073B"/>
                </a:solidFill>
                <a:latin typeface="PingFang-SC-Regular"/>
                <a:ea typeface="宋体" panose="02010600030101010101" pitchFamily="2" charset="-122"/>
                <a:cs typeface="Segoe UI" panose="020B0502040204020203" pitchFamily="34" charset="0"/>
              </a:rPr>
              <a:t>and reliable evidence </a:t>
            </a:r>
            <a:r>
              <a:rPr lang="en-US" altLang="zh-CN" sz="2000" kern="0" dirty="0">
                <a:solidFill>
                  <a:srgbClr val="05073B"/>
                </a:solidFill>
                <a:effectLst/>
                <a:latin typeface="PingFang-SC-Regular"/>
                <a:ea typeface="宋体" panose="02010600030101010101" pitchFamily="2" charset="-122"/>
                <a:cs typeface="Segoe UI" panose="020B0502040204020203" pitchFamily="34" charset="0"/>
              </a:rPr>
              <a:t>closely related to your viewpoint such </a:t>
            </a:r>
            <a:r>
              <a:rPr lang="en-US" altLang="zh-CN" sz="2000" kern="0" dirty="0">
                <a:solidFill>
                  <a:srgbClr val="05073B"/>
                </a:solidFill>
                <a:latin typeface="PingFang-SC-Regular"/>
                <a:ea typeface="宋体" panose="02010600030101010101" pitchFamily="2" charset="-122"/>
                <a:cs typeface="Segoe UI" panose="020B0502040204020203" pitchFamily="34" charset="0"/>
              </a:rPr>
              <a:t>as </a:t>
            </a:r>
            <a:r>
              <a:rPr lang="en-US" altLang="zh-CN" sz="2000" kern="0" dirty="0">
                <a:solidFill>
                  <a:srgbClr val="05073B"/>
                </a:solidFill>
                <a:effectLst/>
                <a:latin typeface="PingFang-SC-Regular"/>
                <a:ea typeface="宋体" panose="02010600030101010101" pitchFamily="2" charset="-122"/>
                <a:cs typeface="Segoe UI" panose="020B0502040204020203" pitchFamily="34" charset="0"/>
              </a:rPr>
              <a:t>facts, data, idioms, quotes from famous people.</a:t>
            </a:r>
            <a:endParaRPr lang="zh-CN" altLang="zh-CN" sz="2000" kern="100" dirty="0">
              <a:solidFill>
                <a:srgbClr val="05073B"/>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l">
              <a:buFont typeface="+mj-lt"/>
              <a:buAutoNum type="arabicPeriod"/>
              <a:tabLst>
                <a:tab pos="457200" algn="l"/>
              </a:tabLst>
            </a:pPr>
            <a:r>
              <a:rPr lang="en-US" altLang="zh-CN" sz="2000" b="1" kern="0" dirty="0">
                <a:solidFill>
                  <a:srgbClr val="05073B"/>
                </a:solidFill>
                <a:effectLst/>
                <a:latin typeface="PingFang-SC-Regular"/>
                <a:ea typeface="宋体" panose="02010600030101010101" pitchFamily="2" charset="-122"/>
                <a:cs typeface="Segoe UI" panose="020B0502040204020203" pitchFamily="34" charset="0"/>
              </a:rPr>
              <a:t>Rigorous Argumentation</a:t>
            </a:r>
            <a:r>
              <a:rPr lang="en-US" altLang="zh-CN" sz="2000" kern="0" dirty="0">
                <a:solidFill>
                  <a:srgbClr val="05073B"/>
                </a:solidFill>
                <a:effectLst/>
                <a:latin typeface="PingFang-SC-Regular"/>
                <a:ea typeface="宋体" panose="02010600030101010101" pitchFamily="2" charset="-122"/>
                <a:cs typeface="Segoe UI" panose="020B0502040204020203" pitchFamily="34" charset="0"/>
              </a:rPr>
              <a:t>: </a:t>
            </a:r>
            <a:r>
              <a:rPr lang="en-US" altLang="zh-CN" sz="2000" b="1" u="sng" kern="0" dirty="0">
                <a:solidFill>
                  <a:srgbClr val="05073B"/>
                </a:solidFill>
                <a:effectLst/>
                <a:latin typeface="PingFang-SC-Regular"/>
                <a:ea typeface="宋体" panose="02010600030101010101" pitchFamily="2" charset="-122"/>
                <a:cs typeface="Segoe UI" panose="020B0502040204020203" pitchFamily="34" charset="0"/>
              </a:rPr>
              <a:t>argumentation methods </a:t>
            </a:r>
            <a:r>
              <a:rPr lang="en-US" altLang="zh-CN" sz="2000" kern="0" dirty="0">
                <a:solidFill>
                  <a:srgbClr val="05073B"/>
                </a:solidFill>
                <a:effectLst/>
                <a:latin typeface="PingFang-SC-Regular"/>
                <a:ea typeface="宋体" panose="02010600030101010101" pitchFamily="2" charset="-122"/>
                <a:cs typeface="Segoe UI" panose="020B0502040204020203" pitchFamily="34" charset="0"/>
              </a:rPr>
              <a:t>such as induction and deduction, ,logical reasoning, analogy, quotation, etc..</a:t>
            </a:r>
            <a:endParaRPr lang="zh-CN" altLang="zh-CN" sz="2000" kern="100" dirty="0">
              <a:solidFill>
                <a:srgbClr val="05073B"/>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l">
              <a:buFont typeface="+mj-lt"/>
              <a:buAutoNum type="arabicPeriod"/>
              <a:tabLst>
                <a:tab pos="457200" algn="l"/>
              </a:tabLst>
            </a:pPr>
            <a:r>
              <a:rPr lang="en-US" altLang="zh-CN" sz="2000" b="1" kern="0" dirty="0">
                <a:solidFill>
                  <a:srgbClr val="05073B"/>
                </a:solidFill>
                <a:effectLst/>
                <a:latin typeface="PingFang-SC-Regular"/>
                <a:ea typeface="宋体" panose="02010600030101010101" pitchFamily="2" charset="-122"/>
                <a:cs typeface="Segoe UI" panose="020B0502040204020203" pitchFamily="34" charset="0"/>
              </a:rPr>
              <a:t>Clear Structure</a:t>
            </a:r>
            <a:r>
              <a:rPr lang="en-US" altLang="zh-CN" sz="2000" kern="0" dirty="0">
                <a:solidFill>
                  <a:srgbClr val="05073B"/>
                </a:solidFill>
                <a:effectLst/>
                <a:latin typeface="PingFang-SC-Regular"/>
                <a:ea typeface="宋体" panose="02010600030101010101" pitchFamily="2" charset="-122"/>
                <a:cs typeface="Segoe UI" panose="020B0502040204020203" pitchFamily="34" charset="0"/>
              </a:rPr>
              <a:t>: an introduction, main body, and conclusion</a:t>
            </a:r>
          </a:p>
          <a:p>
            <a:pPr marL="342900" lvl="0" indent="-342900" algn="l">
              <a:buFont typeface="+mj-lt"/>
              <a:buAutoNum type="arabicPeriod"/>
              <a:tabLst>
                <a:tab pos="457200" algn="l"/>
              </a:tabLst>
            </a:pPr>
            <a:r>
              <a:rPr lang="en-US" altLang="zh-CN" sz="2000" b="1" kern="0" dirty="0">
                <a:solidFill>
                  <a:srgbClr val="05073B"/>
                </a:solidFill>
                <a:effectLst/>
                <a:latin typeface="PingFang-SC-Regular"/>
                <a:ea typeface="宋体" panose="02010600030101010101" pitchFamily="2" charset="-122"/>
                <a:cs typeface="Segoe UI" panose="020B0502040204020203" pitchFamily="34" charset="0"/>
              </a:rPr>
              <a:t>Formal Language</a:t>
            </a:r>
            <a:r>
              <a:rPr lang="en-US" altLang="zh-CN" sz="2000" kern="0" dirty="0">
                <a:solidFill>
                  <a:srgbClr val="05073B"/>
                </a:solidFill>
                <a:effectLst/>
                <a:latin typeface="PingFang-SC-Regular"/>
                <a:ea typeface="宋体" panose="02010600030101010101" pitchFamily="2" charset="-122"/>
                <a:cs typeface="Segoe UI" panose="020B0502040204020203" pitchFamily="34" charset="0"/>
              </a:rPr>
              <a:t>: Avoid abbreviations and colloquial expressions. a combination of long and short sentences to ensure that the essay is rigorous, logical, and smooth.</a:t>
            </a:r>
          </a:p>
          <a:p>
            <a:pPr marL="342900" lvl="0" indent="-342900">
              <a:buFont typeface="+mj-lt"/>
              <a:buAutoNum type="arabicPeriod"/>
              <a:tabLst>
                <a:tab pos="457200" algn="l"/>
              </a:tabLst>
            </a:pPr>
            <a:r>
              <a:rPr lang="en-US" altLang="zh-CN" sz="2000" b="1" kern="0" dirty="0">
                <a:solidFill>
                  <a:srgbClr val="05073B"/>
                </a:solidFill>
                <a:latin typeface="PingFang-SC-Regular"/>
                <a:ea typeface="宋体" panose="02010600030101010101" pitchFamily="2" charset="-122"/>
                <a:cs typeface="Segoe UI" panose="020B0502040204020203" pitchFamily="34" charset="0"/>
              </a:rPr>
              <a:t>Present your arguments one by one </a:t>
            </a:r>
            <a:r>
              <a:rPr lang="en-US" altLang="zh-CN" sz="2000" kern="0" dirty="0">
                <a:solidFill>
                  <a:srgbClr val="05073B"/>
                </a:solidFill>
                <a:latin typeface="PingFang-SC-Regular"/>
                <a:ea typeface="宋体" panose="02010600030101010101" pitchFamily="2" charset="-122"/>
                <a:cs typeface="Segoe UI" panose="020B0502040204020203" pitchFamily="34" charset="0"/>
              </a:rPr>
              <a:t>in the body paragraphs. Start each paragraph with a topic sentence, support your points with evidence, and explain how the evidence supports your thesis.</a:t>
            </a:r>
          </a:p>
          <a:p>
            <a:pPr marL="342900" lvl="0" indent="-342900" algn="l">
              <a:buFont typeface="+mj-lt"/>
              <a:buAutoNum type="arabicPeriod"/>
              <a:tabLst>
                <a:tab pos="457200" algn="l"/>
              </a:tabLst>
            </a:pPr>
            <a:r>
              <a:rPr lang="en-US" altLang="zh-CN" sz="2000" b="1" kern="0" dirty="0">
                <a:solidFill>
                  <a:srgbClr val="05073B"/>
                </a:solidFill>
                <a:latin typeface="PingFang-SC-Regular"/>
                <a:ea typeface="宋体" panose="02010600030101010101" pitchFamily="2" charset="-122"/>
                <a:cs typeface="Segoe UI" panose="020B0502040204020203" pitchFamily="34" charset="0"/>
              </a:rPr>
              <a:t>Address counterarguments</a:t>
            </a:r>
            <a:r>
              <a:rPr lang="en-US" altLang="zh-CN" sz="2000" kern="0" dirty="0">
                <a:solidFill>
                  <a:srgbClr val="05073B"/>
                </a:solidFill>
                <a:latin typeface="PingFang-SC-Regular"/>
                <a:ea typeface="宋体" panose="02010600030101010101" pitchFamily="2" charset="-122"/>
                <a:cs typeface="Segoe UI" panose="020B0502040204020203" pitchFamily="34" charset="0"/>
              </a:rPr>
              <a:t>: Acknowledge the opposing viewpoint and refute it with strong evidence and logical reasoning.</a:t>
            </a:r>
            <a:endParaRPr lang="zh-CN" altLang="zh-CN" sz="2000" kern="0" dirty="0">
              <a:solidFill>
                <a:srgbClr val="05073B"/>
              </a:solidFill>
              <a:latin typeface="PingFang-SC-Regular"/>
              <a:ea typeface="宋体" panose="02010600030101010101" pitchFamily="2" charset="-122"/>
              <a:cs typeface="Segoe UI" panose="020B0502040204020203" pitchFamily="34" charset="0"/>
            </a:endParaRPr>
          </a:p>
          <a:p>
            <a:pPr marL="342900" lvl="0" indent="-342900" algn="l">
              <a:buFont typeface="+mj-lt"/>
              <a:buAutoNum type="arabicPeriod"/>
              <a:tabLst>
                <a:tab pos="457200" algn="l"/>
              </a:tabLst>
            </a:pPr>
            <a:endParaRPr lang="zh-CN" altLang="zh-CN" sz="1800" kern="0" dirty="0">
              <a:solidFill>
                <a:srgbClr val="05073B"/>
              </a:solidFill>
              <a:latin typeface="PingFang-SC-Regular"/>
              <a:ea typeface="宋体" panose="02010600030101010101" pitchFamily="2" charset="-122"/>
              <a:cs typeface="Segoe UI" panose="020B0502040204020203" pitchFamily="34" charset="0"/>
            </a:endParaRPr>
          </a:p>
          <a:p>
            <a:endParaRPr lang="zh-CN" altLang="en-US" dirty="0"/>
          </a:p>
        </p:txBody>
      </p:sp>
    </p:spTree>
    <p:extLst>
      <p:ext uri="{BB962C8B-B14F-4D97-AF65-F5344CB8AC3E}">
        <p14:creationId xmlns:p14="http://schemas.microsoft.com/office/powerpoint/2010/main" val="783240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F9CFBD-7B7A-4F56-9E08-4BFBE6048284}"/>
              </a:ext>
            </a:extLst>
          </p:cNvPr>
          <p:cNvSpPr>
            <a:spLocks noGrp="1"/>
          </p:cNvSpPr>
          <p:nvPr>
            <p:ph type="title"/>
          </p:nvPr>
        </p:nvSpPr>
        <p:spPr>
          <a:xfrm>
            <a:off x="1780674" y="624110"/>
            <a:ext cx="9923646" cy="1098812"/>
          </a:xfrm>
        </p:spPr>
        <p:txBody>
          <a:bodyPr>
            <a:noAutofit/>
          </a:bodyPr>
          <a:lstStyle/>
          <a:p>
            <a:r>
              <a:rPr lang="en-US" altLang="zh-CN" sz="2800" b="1"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Effective evidence </a:t>
            </a: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to support a thesis or proposition should </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be relevant, reliable, and sufficient. </a:t>
            </a:r>
            <a:endParaRPr lang="zh-CN" altLang="en-US" sz="2400" b="1" dirty="0"/>
          </a:p>
        </p:txBody>
      </p:sp>
      <p:sp>
        <p:nvSpPr>
          <p:cNvPr id="3" name="内容占位符 2">
            <a:extLst>
              <a:ext uri="{FF2B5EF4-FFF2-40B4-BE49-F238E27FC236}">
                <a16:creationId xmlns:a16="http://schemas.microsoft.com/office/drawing/2014/main" id="{5DADE1F8-E0A3-477E-BFB5-8D399CA52062}"/>
              </a:ext>
            </a:extLst>
          </p:cNvPr>
          <p:cNvSpPr>
            <a:spLocks noGrp="1"/>
          </p:cNvSpPr>
          <p:nvPr>
            <p:ph idx="1"/>
          </p:nvPr>
        </p:nvSpPr>
        <p:spPr>
          <a:xfrm>
            <a:off x="804538" y="1639613"/>
            <a:ext cx="11030110" cy="5481145"/>
          </a:xfrm>
        </p:spPr>
        <p:txBody>
          <a:bodyPr/>
          <a:lstStyle/>
          <a:p>
            <a:pPr marL="457200" indent="-457200">
              <a:buFont typeface="+mj-lt"/>
              <a:buAutoNum type="arabicPeriod"/>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Facts</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Objective information that exists and can be verified. </a:t>
            </a:r>
            <a:b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b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Example: According to data from the World Health Organization, over 1 billion people worldwide suffer from hypertension.</a:t>
            </a:r>
            <a:endParaRPr lang="en-US"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457200" indent="-457200">
              <a:buFont typeface="+mj-lt"/>
              <a:buAutoNum type="arabicPeriod"/>
            </a:pP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Statistical Data</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Numerical information collected through scientific methods to describe and analyze phenomena. </a:t>
            </a:r>
            <a:b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b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Example: A survey shows that 85  of respondents believe that education is crucial for personal development.</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457200" indent="-457200">
              <a:buFont typeface="+mj-lt"/>
              <a:buAutoNum type="arabicPeriod"/>
            </a:pP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Expert Opinions</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The opinions of individuals with professional knowledge and experience in a specific field.</a:t>
            </a:r>
            <a:r>
              <a:rPr lang="en-US" altLang="zh-CN" sz="2400" kern="100" dirty="0">
                <a:latin typeface="等线" panose="02010600030101010101" pitchFamily="2" charset="-122"/>
                <a:ea typeface="等线" panose="02010600030101010101" pitchFamily="2" charset="-122"/>
                <a:cs typeface="Times New Roman" panose="02020603050405020304" pitchFamily="18" charset="0"/>
              </a:rPr>
              <a:t> </a:t>
            </a:r>
            <a:br>
              <a:rPr lang="en-US" altLang="zh-CN" sz="2400" kern="100" dirty="0">
                <a:latin typeface="等线" panose="02010600030101010101" pitchFamily="2" charset="-122"/>
                <a:ea typeface="等线" panose="02010600030101010101" pitchFamily="2" charset="-122"/>
                <a:cs typeface="Times New Roman" panose="02020603050405020304" pitchFamily="18" charset="0"/>
              </a:rPr>
            </a:b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Example: Renowned economist John Smith believes that raising the minimum wage will help reduce poverty.</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599059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E34F61-B251-4C9F-8B2B-6A8F0D5B33B3}"/>
              </a:ext>
            </a:extLst>
          </p:cNvPr>
          <p:cNvSpPr>
            <a:spLocks noGrp="1"/>
          </p:cNvSpPr>
          <p:nvPr>
            <p:ph type="title"/>
          </p:nvPr>
        </p:nvSpPr>
        <p:spPr>
          <a:xfrm>
            <a:off x="2592926" y="624110"/>
            <a:ext cx="8764886" cy="627174"/>
          </a:xfrm>
        </p:spPr>
        <p:txBody>
          <a:bodyPr>
            <a:normAutofit fontScale="90000"/>
          </a:bodyPr>
          <a:lstStyle/>
          <a:p>
            <a:r>
              <a:rPr lang="en-US" altLang="zh-CN" dirty="0"/>
              <a:t> Effective Evidence </a:t>
            </a:r>
            <a:endParaRPr lang="zh-CN" altLang="en-US" dirty="0"/>
          </a:p>
        </p:txBody>
      </p:sp>
      <p:sp>
        <p:nvSpPr>
          <p:cNvPr id="3" name="内容占位符 2">
            <a:extLst>
              <a:ext uri="{FF2B5EF4-FFF2-40B4-BE49-F238E27FC236}">
                <a16:creationId xmlns:a16="http://schemas.microsoft.com/office/drawing/2014/main" id="{147051EF-C51B-4629-AE5D-F809C898D316}"/>
              </a:ext>
            </a:extLst>
          </p:cNvPr>
          <p:cNvSpPr>
            <a:spLocks noGrp="1"/>
          </p:cNvSpPr>
          <p:nvPr>
            <p:ph idx="1"/>
          </p:nvPr>
        </p:nvSpPr>
        <p:spPr>
          <a:xfrm>
            <a:off x="904775" y="1328285"/>
            <a:ext cx="10818796" cy="5419023"/>
          </a:xfrm>
        </p:spPr>
        <p:txBody>
          <a:bodyPr/>
          <a:lstStyle/>
          <a:p>
            <a:pPr marL="457200" indent="-457200">
              <a:buFont typeface="+mj-lt"/>
              <a:buAutoNum type="arabicPeriod" startAt="4"/>
            </a:pP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Research Findings</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Conclusions drawn from studies conducted through scientific methods.</a:t>
            </a:r>
            <a:b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b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Example: A study published in the journal Nature indicates that regular exercise can significantly reduce the risk of heart disease.</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457200" indent="-457200">
              <a:buFont typeface="+mj-lt"/>
              <a:buAutoNum type="arabicPeriod" startAt="4"/>
            </a:pP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Historical Evidence</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Events, documents, or relics from history that can provide insights into current issues.</a:t>
            </a:r>
            <a:b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b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Example: During World War II, many countries implemented rationing systems to ensure the fair distribution of resources.</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457200" indent="-457200">
              <a:buFont typeface="+mj-lt"/>
              <a:buAutoNum type="arabicPeriod" startAt="4"/>
            </a:pP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 Analogy</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Comparing two similar situations or things to illustrate a point.</a:t>
            </a:r>
            <a:r>
              <a:rPr lang="en-US" altLang="zh-CN" sz="24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Example: Just as building a house requires a solid foundation, a successful career also requires a solid educational foundation.</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12954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2C0AF2-CA7A-48C3-9518-ED85B1D9BCC6}"/>
              </a:ext>
            </a:extLst>
          </p:cNvPr>
          <p:cNvSpPr>
            <a:spLocks noGrp="1"/>
          </p:cNvSpPr>
          <p:nvPr>
            <p:ph type="title"/>
          </p:nvPr>
        </p:nvSpPr>
        <p:spPr>
          <a:xfrm>
            <a:off x="2077155" y="187693"/>
            <a:ext cx="9088150" cy="774833"/>
          </a:xfrm>
        </p:spPr>
        <p:txBody>
          <a:bodyPr/>
          <a:lstStyle/>
          <a:p>
            <a:r>
              <a:rPr lang="en-US" altLang="zh-CN" dirty="0"/>
              <a:t>Effective Evidence</a:t>
            </a:r>
            <a:endParaRPr lang="zh-CN" altLang="en-US" dirty="0"/>
          </a:p>
        </p:txBody>
      </p:sp>
      <p:sp>
        <p:nvSpPr>
          <p:cNvPr id="3" name="内容占位符 2">
            <a:extLst>
              <a:ext uri="{FF2B5EF4-FFF2-40B4-BE49-F238E27FC236}">
                <a16:creationId xmlns:a16="http://schemas.microsoft.com/office/drawing/2014/main" id="{1F548FA3-C27F-4BA0-B9C7-F95DCC489A24}"/>
              </a:ext>
            </a:extLst>
          </p:cNvPr>
          <p:cNvSpPr>
            <a:spLocks noGrp="1"/>
          </p:cNvSpPr>
          <p:nvPr>
            <p:ph idx="1"/>
          </p:nvPr>
        </p:nvSpPr>
        <p:spPr>
          <a:xfrm>
            <a:off x="1270535" y="962526"/>
            <a:ext cx="10301454" cy="5130118"/>
          </a:xfrm>
        </p:spPr>
        <p:txBody>
          <a:bodyPr>
            <a:normAutofit/>
          </a:bodyPr>
          <a:lstStyle/>
          <a:p>
            <a:pPr marL="457200" indent="-457200">
              <a:buFont typeface="+mj-lt"/>
              <a:buAutoNum type="arabicPeriod" startAt="7"/>
            </a:pPr>
            <a:r>
              <a:rPr lang="en-US" altLang="zh-CN" sz="2000" b="1" kern="100" dirty="0">
                <a:effectLst/>
                <a:latin typeface="等线" panose="02010600030101010101" pitchFamily="2" charset="-122"/>
                <a:ea typeface="等线" panose="02010600030101010101" pitchFamily="2" charset="-122"/>
                <a:cs typeface="Times New Roman" panose="02020603050405020304" pitchFamily="18" charset="0"/>
              </a:rPr>
              <a:t>Definitions</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 Clear definitions of key terms or concepts help clarify arguments.</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 </a:t>
            </a:r>
            <a:br>
              <a:rPr lang="en-US" altLang="zh-CN" sz="2000" kern="100" dirty="0">
                <a:latin typeface="等线" panose="02010600030101010101" pitchFamily="2" charset="-122"/>
                <a:ea typeface="等线" panose="02010600030101010101" pitchFamily="2" charset="-122"/>
                <a:cs typeface="Times New Roman" panose="02020603050405020304" pitchFamily="18" charset="0"/>
              </a:rPr>
            </a:b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Example: When discussing freedom of speech, first define what "freedom of speech" is and its boundaries.</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L="457200" indent="-457200">
              <a:buFont typeface="+mj-lt"/>
              <a:buAutoNum type="arabicPeriod" startAt="7"/>
            </a:pPr>
            <a:r>
              <a:rPr lang="en-US" altLang="zh-CN" sz="2000" b="1" kern="100" dirty="0">
                <a:effectLst/>
                <a:latin typeface="等线" panose="02010600030101010101" pitchFamily="2" charset="-122"/>
                <a:ea typeface="等线" panose="02010600030101010101" pitchFamily="2" charset="-122"/>
                <a:cs typeface="Times New Roman" panose="02020603050405020304" pitchFamily="18" charset="0"/>
              </a:rPr>
              <a:t>Logical Reasoning</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 Conclusions drawn through logical reasoning, often involving premises and conclusions. </a:t>
            </a:r>
            <a:b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b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Example: If all people need food to survive (premise), then providing enough food is a basic condition for ensuring human survival (conclusion).</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L="457200" indent="-457200">
              <a:buFont typeface="+mj-lt"/>
              <a:buAutoNum type="arabicPeriod" startAt="7"/>
            </a:pPr>
            <a:r>
              <a:rPr lang="en-US" altLang="zh-CN" sz="2000" b="1" kern="100" dirty="0">
                <a:effectLst/>
                <a:latin typeface="等线" panose="02010600030101010101" pitchFamily="2" charset="-122"/>
                <a:ea typeface="等线" panose="02010600030101010101" pitchFamily="2" charset="-122"/>
                <a:cs typeface="Times New Roman" panose="02020603050405020304" pitchFamily="18" charset="0"/>
              </a:rPr>
              <a:t>Case Studies</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 In-depth studies of specific individuals or events to reveal broader patterns or principles.</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 </a:t>
            </a:r>
            <a:br>
              <a:rPr lang="en-US" altLang="zh-CN" sz="2000" kern="100" dirty="0">
                <a:latin typeface="等线" panose="02010600030101010101" pitchFamily="2" charset="-122"/>
                <a:ea typeface="等线" panose="02010600030101010101" pitchFamily="2" charset="-122"/>
                <a:cs typeface="Times New Roman" panose="02020603050405020304" pitchFamily="18" charset="0"/>
              </a:rPr>
            </a:b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Example: By studying the success of Apple Inc., we can understand the role of innovation and design in business success.</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L="457200" indent="-457200">
              <a:buFont typeface="+mj-lt"/>
              <a:buAutoNum type="arabicPeriod" startAt="7"/>
            </a:pPr>
            <a:r>
              <a:rPr lang="en-US" altLang="zh-CN" sz="2000" b="1" kern="100" dirty="0">
                <a:effectLst/>
                <a:latin typeface="等线" panose="02010600030101010101" pitchFamily="2" charset="-122"/>
                <a:ea typeface="等线" panose="02010600030101010101" pitchFamily="2" charset="-122"/>
                <a:cs typeface="Times New Roman" panose="02020603050405020304" pitchFamily="18" charset="0"/>
              </a:rPr>
              <a:t>Laws and Regulations</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 Current laws, regulations, or policies that can be used to support or oppose a policy.</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 </a:t>
            </a:r>
            <a:br>
              <a:rPr lang="en-US" altLang="zh-CN" sz="2000" kern="100" dirty="0">
                <a:latin typeface="等线" panose="02010600030101010101" pitchFamily="2" charset="-122"/>
                <a:ea typeface="等线" panose="02010600030101010101" pitchFamily="2" charset="-122"/>
                <a:cs typeface="Times New Roman" panose="02020603050405020304" pitchFamily="18" charset="0"/>
              </a:rPr>
            </a:b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Example: According to the Environmental Protection Law, companies must take measures to reduce the environmental impact of their operations.</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969548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1DE027-98AF-4ECA-9350-6000B1DE0AA0}"/>
              </a:ext>
            </a:extLst>
          </p:cNvPr>
          <p:cNvSpPr>
            <a:spLocks noGrp="1"/>
          </p:cNvSpPr>
          <p:nvPr>
            <p:ph type="title"/>
          </p:nvPr>
        </p:nvSpPr>
        <p:spPr>
          <a:xfrm>
            <a:off x="1681655" y="624110"/>
            <a:ext cx="9822957" cy="899890"/>
          </a:xfrm>
        </p:spPr>
        <p:txBody>
          <a:bodyPr/>
          <a:lstStyle/>
          <a:p>
            <a:r>
              <a:rPr lang="en-US" altLang="zh-CN" dirty="0"/>
              <a:t>Logical argumentation</a:t>
            </a:r>
            <a:endParaRPr lang="zh-CN" altLang="en-US" dirty="0"/>
          </a:p>
        </p:txBody>
      </p:sp>
      <p:sp>
        <p:nvSpPr>
          <p:cNvPr id="3" name="内容占位符 2">
            <a:extLst>
              <a:ext uri="{FF2B5EF4-FFF2-40B4-BE49-F238E27FC236}">
                <a16:creationId xmlns:a16="http://schemas.microsoft.com/office/drawing/2014/main" id="{9ACB20E1-5939-45D2-929A-26F0EEDCAB4F}"/>
              </a:ext>
            </a:extLst>
          </p:cNvPr>
          <p:cNvSpPr>
            <a:spLocks noGrp="1"/>
          </p:cNvSpPr>
          <p:nvPr>
            <p:ph idx="1"/>
          </p:nvPr>
        </p:nvSpPr>
        <p:spPr>
          <a:xfrm>
            <a:off x="687388" y="1355834"/>
            <a:ext cx="11052667" cy="5339256"/>
          </a:xfrm>
        </p:spPr>
        <p:txBody>
          <a:bodyPr>
            <a:noAutofit/>
          </a:bodyPr>
          <a:lstStyle/>
          <a:p>
            <a:pPr>
              <a:buFont typeface="+mj-lt"/>
              <a:buAutoNum type="arabicPeriod"/>
            </a:pPr>
            <a:r>
              <a:rPr lang="zh-CN" altLang="en-US" sz="2400" b="1" dirty="0"/>
              <a:t>因果顺序 </a:t>
            </a:r>
            <a:r>
              <a:rPr lang="en-US" altLang="zh-CN" sz="2400" b="1" dirty="0"/>
              <a:t> Cause and Effect </a:t>
            </a:r>
            <a:br>
              <a:rPr lang="en-US" altLang="zh-CN" sz="2400" dirty="0"/>
            </a:br>
            <a:r>
              <a:rPr lang="en-US" altLang="zh-CN" sz="2400" dirty="0"/>
              <a:t>- Example: Air pollution is a serious issue because it is caused by activities such as industrial emissions, car exhaust, and the burning of fossil fuels. </a:t>
            </a:r>
          </a:p>
          <a:p>
            <a:pPr>
              <a:buFont typeface="+mj-lt"/>
              <a:buAutoNum type="arabicPeriod"/>
            </a:pPr>
            <a:r>
              <a:rPr lang="zh-CN" altLang="en-US" sz="2400" b="1" dirty="0"/>
              <a:t>问题</a:t>
            </a:r>
            <a:r>
              <a:rPr lang="en-US" altLang="zh-CN" sz="2400" b="1" dirty="0"/>
              <a:t>-</a:t>
            </a:r>
            <a:r>
              <a:rPr lang="zh-CN" altLang="en-US" sz="2400" b="1" dirty="0"/>
              <a:t>解决顺序 </a:t>
            </a:r>
            <a:r>
              <a:rPr lang="en-US" altLang="zh-CN" sz="2400" b="1" dirty="0"/>
              <a:t> Problem-Solution </a:t>
            </a:r>
            <a:br>
              <a:rPr lang="en-US" altLang="zh-CN" sz="2400" dirty="0"/>
            </a:br>
            <a:r>
              <a:rPr lang="en-US" altLang="zh-CN" sz="2400" dirty="0"/>
              <a:t> - Example: Urban traffic congestion is an increasingly serious problem. To address this issue, we can increase investment in public transportation, encourage cycling, and implement restrictions during peak traffic hours. </a:t>
            </a:r>
          </a:p>
          <a:p>
            <a:pPr>
              <a:buFont typeface="+mj-lt"/>
              <a:buAutoNum type="arabicPeriod"/>
            </a:pPr>
            <a:r>
              <a:rPr lang="zh-CN" altLang="en-US" sz="2400" b="1" dirty="0"/>
              <a:t>⽐较和对⽐顺序 </a:t>
            </a:r>
            <a:r>
              <a:rPr lang="en-US" altLang="zh-CN" sz="2400" b="1" dirty="0"/>
              <a:t> Comparison and Contrast </a:t>
            </a:r>
            <a:br>
              <a:rPr lang="en-US" altLang="zh-CN" sz="2400" dirty="0"/>
            </a:br>
            <a:r>
              <a:rPr lang="en-US" altLang="zh-CN" sz="2400" dirty="0"/>
              <a:t> - Example: Online education and traditional classroom education each have their advantages. Online education offers flexibility and convenience, while traditional classroom education provides face-to-face interaction and immediate feedback.</a:t>
            </a:r>
            <a:endParaRPr lang="zh-CN" altLang="en-US" sz="2400" dirty="0"/>
          </a:p>
        </p:txBody>
      </p:sp>
    </p:spTree>
    <p:extLst>
      <p:ext uri="{BB962C8B-B14F-4D97-AF65-F5344CB8AC3E}">
        <p14:creationId xmlns:p14="http://schemas.microsoft.com/office/powerpoint/2010/main" val="3682569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D2ED32-39F4-43F9-AABD-98059C0C6397}"/>
              </a:ext>
            </a:extLst>
          </p:cNvPr>
          <p:cNvSpPr>
            <a:spLocks noGrp="1"/>
          </p:cNvSpPr>
          <p:nvPr>
            <p:ph type="title"/>
          </p:nvPr>
        </p:nvSpPr>
        <p:spPr/>
        <p:txBody>
          <a:bodyPr/>
          <a:lstStyle/>
          <a:p>
            <a:r>
              <a:rPr lang="en-US" altLang="zh-CN" dirty="0"/>
              <a:t>Logical argumentation</a:t>
            </a:r>
            <a:endParaRPr lang="zh-CN" altLang="en-US" dirty="0"/>
          </a:p>
        </p:txBody>
      </p:sp>
      <p:sp>
        <p:nvSpPr>
          <p:cNvPr id="3" name="内容占位符 2">
            <a:extLst>
              <a:ext uri="{FF2B5EF4-FFF2-40B4-BE49-F238E27FC236}">
                <a16:creationId xmlns:a16="http://schemas.microsoft.com/office/drawing/2014/main" id="{2D03B2BD-B967-4A12-A620-0CC38399B8A0}"/>
              </a:ext>
            </a:extLst>
          </p:cNvPr>
          <p:cNvSpPr>
            <a:spLocks noGrp="1"/>
          </p:cNvSpPr>
          <p:nvPr>
            <p:ph idx="1"/>
          </p:nvPr>
        </p:nvSpPr>
        <p:spPr>
          <a:xfrm>
            <a:off x="998483" y="1523999"/>
            <a:ext cx="10867696" cy="4540469"/>
          </a:xfrm>
        </p:spPr>
        <p:txBody>
          <a:bodyPr>
            <a:noAutofit/>
          </a:bodyPr>
          <a:lstStyle/>
          <a:p>
            <a:pPr>
              <a:buFont typeface="+mj-lt"/>
              <a:buAutoNum type="arabicPeriod" startAt="4"/>
            </a:pPr>
            <a:r>
              <a:rPr lang="zh-CN" altLang="en-US" sz="2400" b="1" dirty="0"/>
              <a:t>分类顺序 </a:t>
            </a:r>
            <a:r>
              <a:rPr lang="en-US" altLang="zh-CN" sz="2400" b="1" dirty="0"/>
              <a:t> Classification </a:t>
            </a:r>
            <a:br>
              <a:rPr lang="en-US" altLang="zh-CN" sz="2400" dirty="0"/>
            </a:br>
            <a:r>
              <a:rPr lang="en-US" altLang="zh-CN" sz="2400" dirty="0"/>
              <a:t>- Example: Environmental protection can be achieved through different approaches such as reducing pollution, conserving natural resources, and promoting renewable energy.</a:t>
            </a:r>
          </a:p>
          <a:p>
            <a:pPr>
              <a:buFont typeface="+mj-lt"/>
              <a:buAutoNum type="arabicPeriod" startAt="4"/>
            </a:pPr>
            <a:r>
              <a:rPr lang="zh-CN" altLang="en-US" sz="2400" b="1" dirty="0"/>
              <a:t>时间顺序 </a:t>
            </a:r>
            <a:r>
              <a:rPr lang="en-US" altLang="zh-CN" sz="2400" b="1" dirty="0"/>
              <a:t> Chronological Order </a:t>
            </a:r>
            <a:br>
              <a:rPr lang="en-US" altLang="zh-CN" sz="2400" dirty="0"/>
            </a:br>
            <a:r>
              <a:rPr lang="en-US" altLang="zh-CN" sz="2400" dirty="0"/>
              <a:t> - Example: Over time, the use of social media has evolved from simple information sharing to an important tool that influences political and social movements. </a:t>
            </a:r>
          </a:p>
          <a:p>
            <a:pPr>
              <a:buFont typeface="+mj-lt"/>
              <a:buAutoNum type="arabicPeriod" startAt="4"/>
            </a:pPr>
            <a:r>
              <a:rPr lang="zh-CN" altLang="en-US" sz="2400" b="1" dirty="0"/>
              <a:t>评价顺序 </a:t>
            </a:r>
            <a:r>
              <a:rPr lang="en-US" altLang="zh-CN" sz="2400" b="1" dirty="0"/>
              <a:t> Evaluation </a:t>
            </a:r>
            <a:br>
              <a:rPr lang="en-US" altLang="zh-CN" sz="2400" dirty="0"/>
            </a:br>
            <a:r>
              <a:rPr lang="en-US" altLang="zh-CN" sz="2400" dirty="0"/>
              <a:t> - Example: Although self-driving cars have the potential to reduce traffic accidents, they still face technological limitations and ethical issues</a:t>
            </a:r>
            <a:endParaRPr lang="zh-CN" altLang="en-US" sz="2400" dirty="0"/>
          </a:p>
        </p:txBody>
      </p:sp>
    </p:spTree>
    <p:extLst>
      <p:ext uri="{BB962C8B-B14F-4D97-AF65-F5344CB8AC3E}">
        <p14:creationId xmlns:p14="http://schemas.microsoft.com/office/powerpoint/2010/main" val="3549409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30845E-B21B-4B8A-A279-457C7F2D2832}"/>
              </a:ext>
            </a:extLst>
          </p:cNvPr>
          <p:cNvSpPr>
            <a:spLocks noGrp="1"/>
          </p:cNvSpPr>
          <p:nvPr>
            <p:ph type="title"/>
          </p:nvPr>
        </p:nvSpPr>
        <p:spPr/>
        <p:txBody>
          <a:bodyPr/>
          <a:lstStyle/>
          <a:p>
            <a:r>
              <a:rPr lang="en-US" altLang="zh-CN" dirty="0"/>
              <a:t>Logical argumentation</a:t>
            </a:r>
            <a:endParaRPr lang="zh-CN" altLang="en-US" dirty="0"/>
          </a:p>
        </p:txBody>
      </p:sp>
      <p:sp>
        <p:nvSpPr>
          <p:cNvPr id="3" name="内容占位符 2">
            <a:extLst>
              <a:ext uri="{FF2B5EF4-FFF2-40B4-BE49-F238E27FC236}">
                <a16:creationId xmlns:a16="http://schemas.microsoft.com/office/drawing/2014/main" id="{9C8CF124-1204-47CE-8613-317FB0E0FEA5}"/>
              </a:ext>
            </a:extLst>
          </p:cNvPr>
          <p:cNvSpPr>
            <a:spLocks noGrp="1"/>
          </p:cNvSpPr>
          <p:nvPr>
            <p:ph idx="1"/>
          </p:nvPr>
        </p:nvSpPr>
        <p:spPr>
          <a:xfrm>
            <a:off x="1145628" y="1418896"/>
            <a:ext cx="10573406" cy="5044965"/>
          </a:xfrm>
        </p:spPr>
        <p:txBody>
          <a:bodyPr>
            <a:noAutofit/>
          </a:bodyPr>
          <a:lstStyle/>
          <a:p>
            <a:pPr>
              <a:buFont typeface="+mj-lt"/>
              <a:buAutoNum type="arabicPeriod" startAt="7"/>
            </a:pPr>
            <a:r>
              <a:rPr lang="zh-CN" altLang="en-US" sz="2400" b="1" dirty="0"/>
              <a:t>定义顺序 </a:t>
            </a:r>
            <a:r>
              <a:rPr lang="en-US" altLang="zh-CN" sz="2400" b="1" dirty="0"/>
              <a:t> Definition </a:t>
            </a:r>
            <a:br>
              <a:rPr lang="en-US" altLang="zh-CN" sz="2400" dirty="0"/>
            </a:br>
            <a:r>
              <a:rPr lang="en-US" altLang="zh-CN" sz="2400" dirty="0"/>
              <a:t>- Example: Define what "sustainable development" is, and then discuss different strategies for achieving it.</a:t>
            </a:r>
          </a:p>
          <a:p>
            <a:pPr>
              <a:buFont typeface="+mj-lt"/>
              <a:buAutoNum type="arabicPeriod" startAt="7"/>
            </a:pPr>
            <a:r>
              <a:rPr lang="en-US" altLang="zh-CN" sz="2400" b="1" dirty="0"/>
              <a:t> </a:t>
            </a:r>
            <a:r>
              <a:rPr lang="zh-CN" altLang="en-US" sz="2400" b="1" dirty="0"/>
              <a:t>证据顺序 </a:t>
            </a:r>
            <a:r>
              <a:rPr lang="en-US" altLang="zh-CN" sz="2400" b="1" dirty="0"/>
              <a:t> Evidence </a:t>
            </a:r>
            <a:br>
              <a:rPr lang="en-US" altLang="zh-CN" sz="2400" dirty="0"/>
            </a:br>
            <a:r>
              <a:rPr lang="en-US" altLang="zh-CN" sz="2400" dirty="0"/>
              <a:t>- Example: Studies show that regular exercise can significantly reduce the risk of heart disease, so we should encourage the public to participate in sports activities. </a:t>
            </a:r>
          </a:p>
          <a:p>
            <a:pPr>
              <a:buFont typeface="+mj-lt"/>
              <a:buAutoNum type="arabicPeriod" startAt="7"/>
            </a:pPr>
            <a:r>
              <a:rPr lang="en-US" altLang="zh-CN" sz="2400" b="1" dirty="0"/>
              <a:t> </a:t>
            </a:r>
            <a:r>
              <a:rPr lang="zh-CN" altLang="en-US" sz="2400" b="1" dirty="0"/>
              <a:t>反驳顺序 </a:t>
            </a:r>
            <a:r>
              <a:rPr lang="en-US" altLang="zh-CN" sz="2400" b="1" dirty="0"/>
              <a:t> Refutation </a:t>
            </a:r>
            <a:br>
              <a:rPr lang="en-US" altLang="zh-CN" sz="2400" dirty="0"/>
            </a:br>
            <a:r>
              <a:rPr lang="en-US" altLang="zh-CN" sz="2400" dirty="0"/>
              <a:t>- Example: Some people believe that raising the minimum wage will lead to unemployment, but studies indicate that raising the minimum wage can actually stimulate consumption and economic growth.</a:t>
            </a:r>
            <a:endParaRPr lang="zh-CN" altLang="en-US" sz="2400" dirty="0"/>
          </a:p>
        </p:txBody>
      </p:sp>
    </p:spTree>
    <p:extLst>
      <p:ext uri="{BB962C8B-B14F-4D97-AF65-F5344CB8AC3E}">
        <p14:creationId xmlns:p14="http://schemas.microsoft.com/office/powerpoint/2010/main" val="2368887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65C997-354D-46C4-AC42-34591704FC1D}"/>
              </a:ext>
            </a:extLst>
          </p:cNvPr>
          <p:cNvSpPr>
            <a:spLocks noGrp="1"/>
          </p:cNvSpPr>
          <p:nvPr>
            <p:ph type="title"/>
          </p:nvPr>
        </p:nvSpPr>
        <p:spPr>
          <a:xfrm>
            <a:off x="1786759" y="624110"/>
            <a:ext cx="10195034" cy="1099587"/>
          </a:xfrm>
        </p:spPr>
        <p:txBody>
          <a:bodyPr>
            <a:normAutofit fontScale="90000"/>
          </a:bodyPr>
          <a:lstStyle/>
          <a:p>
            <a:r>
              <a:rPr lang="en-US" altLang="zh-CN" dirty="0"/>
              <a:t>Exercise </a:t>
            </a:r>
            <a:r>
              <a:rPr lang="zh-CN" altLang="en-US" dirty="0"/>
              <a:t>：</a:t>
            </a:r>
            <a:r>
              <a:rPr lang="en-US" altLang="zh-CN" dirty="0"/>
              <a:t>Write an</a:t>
            </a:r>
            <a:r>
              <a:rPr lang="zh-CN" altLang="en-US" dirty="0"/>
              <a:t> </a:t>
            </a:r>
            <a:r>
              <a:rPr lang="en-US" altLang="zh-CN" dirty="0"/>
              <a:t>outline</a:t>
            </a:r>
            <a:r>
              <a:rPr lang="zh-CN" altLang="en-US" dirty="0"/>
              <a:t> </a:t>
            </a:r>
            <a:r>
              <a:rPr lang="en-US" altLang="zh-CN" dirty="0"/>
              <a:t>for</a:t>
            </a:r>
            <a:r>
              <a:rPr lang="zh-CN" altLang="en-US" dirty="0"/>
              <a:t> </a:t>
            </a:r>
            <a:r>
              <a:rPr lang="en-US" altLang="zh-CN" dirty="0"/>
              <a:t>the</a:t>
            </a:r>
            <a:r>
              <a:rPr lang="zh-CN" altLang="en-US" dirty="0"/>
              <a:t> </a:t>
            </a:r>
            <a:r>
              <a:rPr lang="en-US" altLang="zh-CN" dirty="0"/>
              <a:t>following</a:t>
            </a:r>
            <a:r>
              <a:rPr lang="zh-CN" altLang="en-US" dirty="0"/>
              <a:t> </a:t>
            </a:r>
            <a:r>
              <a:rPr lang="en-US" altLang="zh-CN" dirty="0"/>
              <a:t>topics:</a:t>
            </a:r>
            <a:endParaRPr lang="zh-CN" altLang="en-US" dirty="0"/>
          </a:p>
        </p:txBody>
      </p:sp>
      <p:sp>
        <p:nvSpPr>
          <p:cNvPr id="3" name="内容占位符 2">
            <a:extLst>
              <a:ext uri="{FF2B5EF4-FFF2-40B4-BE49-F238E27FC236}">
                <a16:creationId xmlns:a16="http://schemas.microsoft.com/office/drawing/2014/main" id="{19AF4D55-CA00-445B-BAC1-6DE0C44B9B87}"/>
              </a:ext>
            </a:extLst>
          </p:cNvPr>
          <p:cNvSpPr>
            <a:spLocks noGrp="1"/>
          </p:cNvSpPr>
          <p:nvPr>
            <p:ph idx="1"/>
          </p:nvPr>
        </p:nvSpPr>
        <p:spPr>
          <a:xfrm>
            <a:off x="869481" y="1503073"/>
            <a:ext cx="11112311" cy="5055382"/>
          </a:xfrm>
        </p:spPr>
        <p:txBody>
          <a:bodyPr>
            <a:normAutofit lnSpcReduction="10000"/>
          </a:bodyPr>
          <a:lstStyle/>
          <a:p>
            <a:pPr algn="l"/>
            <a:r>
              <a:rPr lang="zh-CN" altLang="zh-CN" sz="2400" kern="0" dirty="0">
                <a:effectLst/>
                <a:latin typeface="等线" panose="02010600030101010101" pitchFamily="2" charset="-122"/>
                <a:ea typeface="宋体" panose="02010600030101010101" pitchFamily="2" charset="-122"/>
                <a:cs typeface="宋体" panose="02010600030101010101" pitchFamily="2" charset="-122"/>
              </a:rPr>
              <a:t>真题一：</a:t>
            </a:r>
            <a:r>
              <a:rPr lang="en-US" altLang="zh-CN" sz="2400" kern="0" dirty="0">
                <a:effectLst/>
                <a:latin typeface="等线" panose="02010600030101010101" pitchFamily="2" charset="-122"/>
                <a:ea typeface="宋体" panose="02010600030101010101" pitchFamily="2" charset="-122"/>
                <a:cs typeface="宋体" panose="02010600030101010101" pitchFamily="2" charset="-122"/>
              </a:rPr>
              <a:t>“For this part, you are allowed 30 minutes to write an essay on the importance of motivation and methods in learning. </a:t>
            </a:r>
            <a:r>
              <a:rPr lang="zh-CN" altLang="zh-CN" sz="2400" kern="0" dirty="0">
                <a:effectLst/>
                <a:latin typeface="等线" panose="02010600030101010101" pitchFamily="2" charset="-122"/>
                <a:ea typeface="宋体" panose="02010600030101010101" pitchFamily="2" charset="-122"/>
                <a:cs typeface="宋体" panose="02010600030101010101" pitchFamily="2" charset="-122"/>
              </a:rPr>
              <a:t>（论学习中动力和方法的重要性）</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2400" kern="0" dirty="0">
                <a:effectLst/>
                <a:latin typeface="宋体" panose="02010600030101010101" pitchFamily="2" charset="-122"/>
                <a:ea typeface="等线" panose="02010600030101010101" pitchFamily="2" charset="-122"/>
                <a:cs typeface="宋体" panose="02010600030101010101" pitchFamily="2" charset="-122"/>
              </a:rPr>
              <a:t> </a:t>
            </a:r>
            <a:r>
              <a:rPr lang="zh-CN" altLang="zh-CN" sz="2400" kern="0" dirty="0">
                <a:effectLst/>
                <a:latin typeface="等线" panose="02010600030101010101" pitchFamily="2" charset="-122"/>
                <a:ea typeface="宋体" panose="02010600030101010101" pitchFamily="2" charset="-122"/>
                <a:cs typeface="宋体" panose="02010600030101010101" pitchFamily="2" charset="-122"/>
              </a:rPr>
              <a:t>真题二：</a:t>
            </a:r>
            <a:r>
              <a:rPr lang="en-US" altLang="zh-CN" sz="2400" kern="0" dirty="0">
                <a:effectLst/>
                <a:latin typeface="等线" panose="02010600030101010101" pitchFamily="2" charset="-122"/>
                <a:ea typeface="宋体" panose="02010600030101010101" pitchFamily="2" charset="-122"/>
                <a:cs typeface="宋体" panose="02010600030101010101" pitchFamily="2" charset="-122"/>
              </a:rPr>
              <a:t>“Directions: For this part, you are allowed 30 minutes to write an essay on the saying ‘Knowledge is a treasure, but practice is the key to it.’ You can give examples to illustrate your point. </a:t>
            </a:r>
            <a:r>
              <a:rPr lang="zh-CN" altLang="zh-CN" sz="2400" kern="0" dirty="0">
                <a:effectLst/>
                <a:latin typeface="等线" panose="02010600030101010101" pitchFamily="2" charset="-122"/>
                <a:ea typeface="宋体" panose="02010600030101010101" pitchFamily="2" charset="-122"/>
                <a:cs typeface="宋体" panose="02010600030101010101" pitchFamily="2" charset="-122"/>
              </a:rPr>
              <a:t>（知识是一座宝库，而实践是开启这座宝库的钥匙）</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2400" kern="0" dirty="0">
                <a:effectLst/>
                <a:latin typeface="宋体" panose="02010600030101010101" pitchFamily="2" charset="-122"/>
                <a:ea typeface="等线" panose="02010600030101010101" pitchFamily="2" charset="-122"/>
                <a:cs typeface="宋体" panose="02010600030101010101" pitchFamily="2" charset="-122"/>
              </a:rPr>
              <a:t> </a:t>
            </a:r>
            <a:r>
              <a:rPr lang="zh-CN" altLang="zh-CN" sz="2400" kern="0" dirty="0">
                <a:effectLst/>
                <a:latin typeface="等线" panose="02010600030101010101" pitchFamily="2" charset="-122"/>
                <a:ea typeface="宋体" panose="02010600030101010101" pitchFamily="2" charset="-122"/>
                <a:cs typeface="宋体" panose="02010600030101010101" pitchFamily="2" charset="-122"/>
              </a:rPr>
              <a:t>真题三：</a:t>
            </a:r>
            <a:r>
              <a:rPr lang="en-US" altLang="zh-CN" sz="2400" kern="0" dirty="0">
                <a:effectLst/>
                <a:latin typeface="等线" panose="02010600030101010101" pitchFamily="2" charset="-122"/>
                <a:ea typeface="宋体" panose="02010600030101010101" pitchFamily="2" charset="-122"/>
                <a:cs typeface="宋体" panose="02010600030101010101" pitchFamily="2" charset="-122"/>
              </a:rPr>
              <a:t>“Directions: For this part, you are allowed 30 minutes to write an essay on the importance of building trust between teachers and students</a:t>
            </a:r>
            <a:r>
              <a:rPr lang="zh-CN" altLang="zh-CN" sz="2400" kern="0" dirty="0">
                <a:effectLst/>
                <a:latin typeface="等线" panose="02010600030101010101" pitchFamily="2" charset="-122"/>
                <a:ea typeface="宋体" panose="02010600030101010101" pitchFamily="2" charset="-122"/>
                <a:cs typeface="宋体" panose="02010600030101010101" pitchFamily="2" charset="-122"/>
              </a:rPr>
              <a:t>（论建立师生信任的重要性）</a:t>
            </a:r>
            <a:endParaRPr lang="en-US" altLang="zh-CN" sz="2400" kern="0" dirty="0">
              <a:effectLst/>
              <a:latin typeface="等线" panose="02010600030101010101" pitchFamily="2" charset="-122"/>
              <a:ea typeface="宋体" panose="02010600030101010101" pitchFamily="2" charset="-122"/>
              <a:cs typeface="宋体" panose="02010600030101010101" pitchFamily="2" charset="-122"/>
            </a:endParaRPr>
          </a:p>
          <a:p>
            <a:pPr algn="l"/>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真题四：</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"With the development of higher education, an increasing number of college students choose to pursue master's degrees after their graduation. What do you think are the reasons for their choice? Discuss and give your opinion."</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550911312"/>
      </p:ext>
    </p:extLst>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1734</TotalTime>
  <Words>1811</Words>
  <Application>Microsoft Office PowerPoint</Application>
  <PresentationFormat>宽屏</PresentationFormat>
  <Paragraphs>57</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PingFang-SC-Regular</vt:lpstr>
      <vt:lpstr>等线</vt:lpstr>
      <vt:lpstr>宋体</vt:lpstr>
      <vt:lpstr>Arial</vt:lpstr>
      <vt:lpstr>Century Gothic</vt:lpstr>
      <vt:lpstr>Segoe UI</vt:lpstr>
      <vt:lpstr>Wingdings 3</vt:lpstr>
      <vt:lpstr>丝状</vt:lpstr>
      <vt:lpstr>Argumentative Writings 议论文写作</vt:lpstr>
      <vt:lpstr>How To write a good English argumentative essay?</vt:lpstr>
      <vt:lpstr>Effective evidence to support a thesis or proposition should be relevant, reliable, and sufficient. </vt:lpstr>
      <vt:lpstr> Effective Evidence </vt:lpstr>
      <vt:lpstr>Effective Evidence</vt:lpstr>
      <vt:lpstr>Logical argumentation</vt:lpstr>
      <vt:lpstr>Logical argumentation</vt:lpstr>
      <vt:lpstr>Logical argumentation</vt:lpstr>
      <vt:lpstr>Exercise ：Write an outline for the following topics:</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兆颖 党</dc:creator>
  <cp:lastModifiedBy>兆颖 党</cp:lastModifiedBy>
  <cp:revision>15</cp:revision>
  <dcterms:created xsi:type="dcterms:W3CDTF">2024-10-09T15:13:07Z</dcterms:created>
  <dcterms:modified xsi:type="dcterms:W3CDTF">2024-10-11T11:13:02Z</dcterms:modified>
</cp:coreProperties>
</file>