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56" r:id="rId2"/>
  </p:sldMasterIdLst>
  <p:notesMasterIdLst>
    <p:notesMasterId r:id="rId34"/>
  </p:notesMasterIdLst>
  <p:sldIdLst>
    <p:sldId id="256" r:id="rId3"/>
    <p:sldId id="257" r:id="rId4"/>
    <p:sldId id="258" r:id="rId5"/>
    <p:sldId id="259" r:id="rId6"/>
    <p:sldId id="260" r:id="rId7"/>
    <p:sldId id="271" r:id="rId8"/>
    <p:sldId id="272" r:id="rId9"/>
    <p:sldId id="273" r:id="rId10"/>
    <p:sldId id="275" r:id="rId11"/>
    <p:sldId id="276" r:id="rId12"/>
    <p:sldId id="261" r:id="rId13"/>
    <p:sldId id="277" r:id="rId14"/>
    <p:sldId id="279" r:id="rId15"/>
    <p:sldId id="278" r:id="rId16"/>
    <p:sldId id="262" r:id="rId17"/>
    <p:sldId id="263" r:id="rId18"/>
    <p:sldId id="288" r:id="rId19"/>
    <p:sldId id="264" r:id="rId20"/>
    <p:sldId id="265" r:id="rId21"/>
    <p:sldId id="266" r:id="rId22"/>
    <p:sldId id="280" r:id="rId23"/>
    <p:sldId id="284" r:id="rId24"/>
    <p:sldId id="268" r:id="rId25"/>
    <p:sldId id="285" r:id="rId26"/>
    <p:sldId id="267" r:id="rId27"/>
    <p:sldId id="289" r:id="rId28"/>
    <p:sldId id="281" r:id="rId29"/>
    <p:sldId id="286" r:id="rId30"/>
    <p:sldId id="287" r:id="rId31"/>
    <p:sldId id="269" r:id="rId32"/>
    <p:sldId id="28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7" y="9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C95CDA-B98A-4EF3-A917-454D99E6BD07}" type="datetimeFigureOut">
              <a:rPr lang="zh-CN" altLang="en-US" smtClean="0"/>
              <a:t>2025/3/30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B1B2C3-6861-440D-80D0-6091E2770A30}" type="slidenum">
              <a:rPr lang="zh-CN" altLang="en-US" smtClean="0"/>
              <a:t>‹#›</a:t>
            </a:fld>
            <a:endParaRPr lang="zh-CN" altLang="en-US"/>
          </a:p>
        </p:txBody>
      </p:sp>
    </p:spTree>
    <p:extLst>
      <p:ext uri="{BB962C8B-B14F-4D97-AF65-F5344CB8AC3E}">
        <p14:creationId xmlns:p14="http://schemas.microsoft.com/office/powerpoint/2010/main" val="811886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AB1B2C3-6861-440D-80D0-6091E2770A30}" type="slidenum">
              <a:rPr lang="zh-CN" altLang="en-US" smtClean="0"/>
              <a:t>6</a:t>
            </a:fld>
            <a:endParaRPr lang="zh-CN" altLang="en-US"/>
          </a:p>
        </p:txBody>
      </p:sp>
    </p:spTree>
    <p:extLst>
      <p:ext uri="{BB962C8B-B14F-4D97-AF65-F5344CB8AC3E}">
        <p14:creationId xmlns:p14="http://schemas.microsoft.com/office/powerpoint/2010/main" val="370620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869E696-4D40-4AC4-B062-AAC8F7ABC2DC}" type="datetimeFigureOut">
              <a:rPr lang="zh-CN" altLang="en-US" smtClean="0"/>
              <a:t>2025/3/30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E78C2F-DE7E-4D7A-BAA4-962990994EF4}" type="slidenum">
              <a:rPr lang="zh-CN" altLang="en-US" smtClean="0"/>
              <a:t>‹#›</a:t>
            </a:fld>
            <a:endParaRPr lang="zh-CN" altLang="en-US"/>
          </a:p>
        </p:txBody>
      </p:sp>
    </p:spTree>
    <p:extLst>
      <p:ext uri="{BB962C8B-B14F-4D97-AF65-F5344CB8AC3E}">
        <p14:creationId xmlns:p14="http://schemas.microsoft.com/office/powerpoint/2010/main" val="408135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869E696-4D40-4AC4-B062-AAC8F7ABC2DC}" type="datetimeFigureOut">
              <a:rPr lang="zh-CN" altLang="en-US" smtClean="0"/>
              <a:t>2025/3/30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E78C2F-DE7E-4D7A-BAA4-962990994EF4}" type="slidenum">
              <a:rPr lang="zh-CN" altLang="en-US" smtClean="0"/>
              <a:t>‹#›</a:t>
            </a:fld>
            <a:endParaRPr lang="zh-CN" altLang="en-US"/>
          </a:p>
        </p:txBody>
      </p:sp>
    </p:spTree>
    <p:extLst>
      <p:ext uri="{BB962C8B-B14F-4D97-AF65-F5344CB8AC3E}">
        <p14:creationId xmlns:p14="http://schemas.microsoft.com/office/powerpoint/2010/main" val="2834343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0869E696-4D40-4AC4-B062-AAC8F7ABC2DC}" type="datetimeFigureOut">
              <a:rPr lang="zh-CN" altLang="en-US" smtClean="0"/>
              <a:t>2025/3/30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E78C2F-DE7E-4D7A-BAA4-962990994EF4}" type="slidenum">
              <a:rPr lang="zh-CN" altLang="en-US" smtClean="0"/>
              <a:t>‹#›</a:t>
            </a:fld>
            <a:endParaRPr lang="zh-CN" altLang="en-US"/>
          </a:p>
        </p:txBody>
      </p:sp>
    </p:spTree>
    <p:extLst>
      <p:ext uri="{BB962C8B-B14F-4D97-AF65-F5344CB8AC3E}">
        <p14:creationId xmlns:p14="http://schemas.microsoft.com/office/powerpoint/2010/main" val="42165726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869E696-4D40-4AC4-B062-AAC8F7ABC2DC}" type="datetimeFigureOut">
              <a:rPr lang="zh-CN" altLang="en-US" smtClean="0"/>
              <a:t>2025/3/30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7E78C2F-DE7E-4D7A-BAA4-962990994EF4}" type="slidenum">
              <a:rPr lang="zh-CN" altLang="en-US" smtClean="0"/>
              <a:t>‹#›</a:t>
            </a:fld>
            <a:endParaRPr lang="zh-CN" altLang="en-US"/>
          </a:p>
        </p:txBody>
      </p:sp>
    </p:spTree>
    <p:extLst>
      <p:ext uri="{BB962C8B-B14F-4D97-AF65-F5344CB8AC3E}">
        <p14:creationId xmlns:p14="http://schemas.microsoft.com/office/powerpoint/2010/main" val="42846607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869E696-4D40-4AC4-B062-AAC8F7ABC2DC}" type="datetimeFigureOut">
              <a:rPr lang="zh-CN" altLang="en-US" smtClean="0"/>
              <a:t>2025/3/30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7E78C2F-DE7E-4D7A-BAA4-962990994EF4}" type="slidenum">
              <a:rPr lang="zh-CN" altLang="en-US" smtClean="0"/>
              <a:t>‹#›</a:t>
            </a:fld>
            <a:endParaRPr lang="zh-CN" altLang="en-US"/>
          </a:p>
        </p:txBody>
      </p:sp>
    </p:spTree>
    <p:extLst>
      <p:ext uri="{BB962C8B-B14F-4D97-AF65-F5344CB8AC3E}">
        <p14:creationId xmlns:p14="http://schemas.microsoft.com/office/powerpoint/2010/main" val="20140436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869E696-4D40-4AC4-B062-AAC8F7ABC2DC}" type="datetimeFigureOut">
              <a:rPr lang="zh-CN" altLang="en-US" smtClean="0"/>
              <a:t>2025/3/30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7E78C2F-DE7E-4D7A-BAA4-962990994EF4}" type="slidenum">
              <a:rPr lang="zh-CN" altLang="en-US" smtClean="0"/>
              <a:t>‹#›</a:t>
            </a:fld>
            <a:endParaRPr lang="zh-CN" altLang="en-US"/>
          </a:p>
        </p:txBody>
      </p:sp>
    </p:spTree>
    <p:extLst>
      <p:ext uri="{BB962C8B-B14F-4D97-AF65-F5344CB8AC3E}">
        <p14:creationId xmlns:p14="http://schemas.microsoft.com/office/powerpoint/2010/main" val="2974739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869E696-4D40-4AC4-B062-AAC8F7ABC2DC}" type="datetimeFigureOut">
              <a:rPr lang="zh-CN" altLang="en-US" smtClean="0"/>
              <a:t>2025/3/30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7E78C2F-DE7E-4D7A-BAA4-962990994EF4}" type="slidenum">
              <a:rPr lang="zh-CN" altLang="en-US" smtClean="0"/>
              <a:t>‹#›</a:t>
            </a:fld>
            <a:endParaRPr lang="zh-CN" altLang="en-US"/>
          </a:p>
        </p:txBody>
      </p:sp>
    </p:spTree>
    <p:extLst>
      <p:ext uri="{BB962C8B-B14F-4D97-AF65-F5344CB8AC3E}">
        <p14:creationId xmlns:p14="http://schemas.microsoft.com/office/powerpoint/2010/main" val="3041880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869E696-4D40-4AC4-B062-AAC8F7ABC2DC}" type="datetimeFigureOut">
              <a:rPr lang="zh-CN" altLang="en-US" smtClean="0"/>
              <a:t>2025/3/30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7E78C2F-DE7E-4D7A-BAA4-962990994EF4}" type="slidenum">
              <a:rPr lang="zh-CN" altLang="en-US" smtClean="0"/>
              <a:t>‹#›</a:t>
            </a:fld>
            <a:endParaRPr lang="zh-CN" altLang="en-US"/>
          </a:p>
        </p:txBody>
      </p:sp>
    </p:spTree>
    <p:extLst>
      <p:ext uri="{BB962C8B-B14F-4D97-AF65-F5344CB8AC3E}">
        <p14:creationId xmlns:p14="http://schemas.microsoft.com/office/powerpoint/2010/main" val="36863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869E696-4D40-4AC4-B062-AAC8F7ABC2DC}" type="datetimeFigureOut">
              <a:rPr lang="zh-CN" altLang="en-US" smtClean="0"/>
              <a:t>2025/3/30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7E78C2F-DE7E-4D7A-BAA4-962990994EF4}" type="slidenum">
              <a:rPr lang="zh-CN" altLang="en-US" smtClean="0"/>
              <a:t>‹#›</a:t>
            </a:fld>
            <a:endParaRPr lang="zh-CN" altLang="en-US"/>
          </a:p>
        </p:txBody>
      </p:sp>
    </p:spTree>
    <p:extLst>
      <p:ext uri="{BB962C8B-B14F-4D97-AF65-F5344CB8AC3E}">
        <p14:creationId xmlns:p14="http://schemas.microsoft.com/office/powerpoint/2010/main" val="34693865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69E696-4D40-4AC4-B062-AAC8F7ABC2DC}" type="datetimeFigureOut">
              <a:rPr lang="zh-CN" altLang="en-US" smtClean="0"/>
              <a:t>2025/3/30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7E78C2F-DE7E-4D7A-BAA4-962990994EF4}" type="slidenum">
              <a:rPr lang="zh-CN" altLang="en-US" smtClean="0"/>
              <a:t>‹#›</a:t>
            </a:fld>
            <a:endParaRPr lang="zh-CN" altLang="en-US"/>
          </a:p>
        </p:txBody>
      </p:sp>
    </p:spTree>
    <p:extLst>
      <p:ext uri="{BB962C8B-B14F-4D97-AF65-F5344CB8AC3E}">
        <p14:creationId xmlns:p14="http://schemas.microsoft.com/office/powerpoint/2010/main" val="29892564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869E696-4D40-4AC4-B062-AAC8F7ABC2DC}" type="datetimeFigureOut">
              <a:rPr lang="zh-CN" altLang="en-US" smtClean="0"/>
              <a:t>2025/3/30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7E78C2F-DE7E-4D7A-BAA4-962990994EF4}" type="slidenum">
              <a:rPr lang="zh-CN" altLang="en-US" smtClean="0"/>
              <a:t>‹#›</a:t>
            </a:fld>
            <a:endParaRPr lang="zh-CN" altLang="en-US"/>
          </a:p>
        </p:txBody>
      </p:sp>
    </p:spTree>
    <p:extLst>
      <p:ext uri="{BB962C8B-B14F-4D97-AF65-F5344CB8AC3E}">
        <p14:creationId xmlns:p14="http://schemas.microsoft.com/office/powerpoint/2010/main" val="2747891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869E696-4D40-4AC4-B062-AAC8F7ABC2DC}" type="datetimeFigureOut">
              <a:rPr lang="zh-CN" altLang="en-US" smtClean="0"/>
              <a:t>2025/3/30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E78C2F-DE7E-4D7A-BAA4-962990994EF4}" type="slidenum">
              <a:rPr lang="zh-CN" altLang="en-US" smtClean="0"/>
              <a:t>‹#›</a:t>
            </a:fld>
            <a:endParaRPr lang="zh-CN" altLang="en-US"/>
          </a:p>
        </p:txBody>
      </p:sp>
    </p:spTree>
    <p:extLst>
      <p:ext uri="{BB962C8B-B14F-4D97-AF65-F5344CB8AC3E}">
        <p14:creationId xmlns:p14="http://schemas.microsoft.com/office/powerpoint/2010/main" val="260805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869E696-4D40-4AC4-B062-AAC8F7ABC2DC}" type="datetimeFigureOut">
              <a:rPr lang="zh-CN" altLang="en-US" smtClean="0"/>
              <a:t>2025/3/30</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E78C2F-DE7E-4D7A-BAA4-962990994EF4}" type="slidenum">
              <a:rPr lang="zh-CN" altLang="en-US" smtClean="0"/>
              <a:t>‹#›</a:t>
            </a:fld>
            <a:endParaRPr lang="zh-CN" altLang="en-US"/>
          </a:p>
        </p:txBody>
      </p:sp>
    </p:spTree>
    <p:extLst>
      <p:ext uri="{BB962C8B-B14F-4D97-AF65-F5344CB8AC3E}">
        <p14:creationId xmlns:p14="http://schemas.microsoft.com/office/powerpoint/2010/main" val="24621419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869E696-4D40-4AC4-B062-AAC8F7ABC2DC}" type="datetimeFigureOut">
              <a:rPr lang="zh-CN" altLang="en-US" smtClean="0"/>
              <a:t>2025/3/30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7E78C2F-DE7E-4D7A-BAA4-962990994EF4}" type="slidenum">
              <a:rPr lang="zh-CN" altLang="en-US" smtClean="0"/>
              <a:t>‹#›</a:t>
            </a:fld>
            <a:endParaRPr lang="zh-CN" altLang="en-US"/>
          </a:p>
        </p:txBody>
      </p:sp>
    </p:spTree>
    <p:extLst>
      <p:ext uri="{BB962C8B-B14F-4D97-AF65-F5344CB8AC3E}">
        <p14:creationId xmlns:p14="http://schemas.microsoft.com/office/powerpoint/2010/main" val="15802720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869E696-4D40-4AC4-B062-AAC8F7ABC2DC}" type="datetimeFigureOut">
              <a:rPr lang="zh-CN" altLang="en-US" smtClean="0"/>
              <a:t>2025/3/30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7E78C2F-DE7E-4D7A-BAA4-962990994EF4}"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2435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0869E696-4D40-4AC4-B062-AAC8F7ABC2DC}" type="datetimeFigureOut">
              <a:rPr lang="zh-CN" altLang="en-US" smtClean="0"/>
              <a:t>2025/3/30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E78C2F-DE7E-4D7A-BAA4-962990994EF4}" type="slidenum">
              <a:rPr lang="zh-CN" altLang="en-US" smtClean="0"/>
              <a:t>‹#›</a:t>
            </a:fld>
            <a:endParaRPr lang="zh-CN" altLang="en-US"/>
          </a:p>
        </p:txBody>
      </p:sp>
    </p:spTree>
    <p:extLst>
      <p:ext uri="{BB962C8B-B14F-4D97-AF65-F5344CB8AC3E}">
        <p14:creationId xmlns:p14="http://schemas.microsoft.com/office/powerpoint/2010/main" val="21864845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0869E696-4D40-4AC4-B062-AAC8F7ABC2DC}" type="datetimeFigureOut">
              <a:rPr lang="zh-CN" altLang="en-US" smtClean="0"/>
              <a:t>2025/3/30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E78C2F-DE7E-4D7A-BAA4-962990994EF4}"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23801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0869E696-4D40-4AC4-B062-AAC8F7ABC2DC}" type="datetimeFigureOut">
              <a:rPr lang="zh-CN" altLang="en-US" smtClean="0"/>
              <a:t>2025/3/30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7E78C2F-DE7E-4D7A-BAA4-962990994EF4}" type="slidenum">
              <a:rPr lang="zh-CN" altLang="en-US" smtClean="0"/>
              <a:t>‹#›</a:t>
            </a:fld>
            <a:endParaRPr lang="zh-CN" altLang="en-US"/>
          </a:p>
        </p:txBody>
      </p:sp>
    </p:spTree>
    <p:extLst>
      <p:ext uri="{BB962C8B-B14F-4D97-AF65-F5344CB8AC3E}">
        <p14:creationId xmlns:p14="http://schemas.microsoft.com/office/powerpoint/2010/main" val="10959679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869E696-4D40-4AC4-B062-AAC8F7ABC2DC}" type="datetimeFigureOut">
              <a:rPr lang="zh-CN" altLang="en-US" smtClean="0"/>
              <a:t>2025/3/30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7E78C2F-DE7E-4D7A-BAA4-962990994EF4}" type="slidenum">
              <a:rPr lang="zh-CN" altLang="en-US" smtClean="0"/>
              <a:t>‹#›</a:t>
            </a:fld>
            <a:endParaRPr lang="zh-CN" altLang="en-US"/>
          </a:p>
        </p:txBody>
      </p:sp>
    </p:spTree>
    <p:extLst>
      <p:ext uri="{BB962C8B-B14F-4D97-AF65-F5344CB8AC3E}">
        <p14:creationId xmlns:p14="http://schemas.microsoft.com/office/powerpoint/2010/main" val="27591913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869E696-4D40-4AC4-B062-AAC8F7ABC2DC}" type="datetimeFigureOut">
              <a:rPr lang="zh-CN" altLang="en-US" smtClean="0"/>
              <a:t>2025/3/30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7E78C2F-DE7E-4D7A-BAA4-962990994EF4}" type="slidenum">
              <a:rPr lang="zh-CN" altLang="en-US" smtClean="0"/>
              <a:t>‹#›</a:t>
            </a:fld>
            <a:endParaRPr lang="zh-CN" altLang="en-US"/>
          </a:p>
        </p:txBody>
      </p:sp>
    </p:spTree>
    <p:extLst>
      <p:ext uri="{BB962C8B-B14F-4D97-AF65-F5344CB8AC3E}">
        <p14:creationId xmlns:p14="http://schemas.microsoft.com/office/powerpoint/2010/main" val="3053496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869E696-4D40-4AC4-B062-AAC8F7ABC2DC}" type="datetimeFigureOut">
              <a:rPr lang="zh-CN" altLang="en-US" smtClean="0"/>
              <a:t>2025/3/30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7E78C2F-DE7E-4D7A-BAA4-962990994EF4}" type="slidenum">
              <a:rPr lang="zh-CN" altLang="en-US" smtClean="0"/>
              <a:t>‹#›</a:t>
            </a:fld>
            <a:endParaRPr lang="zh-CN" altLang="en-US"/>
          </a:p>
        </p:txBody>
      </p:sp>
    </p:spTree>
    <p:extLst>
      <p:ext uri="{BB962C8B-B14F-4D97-AF65-F5344CB8AC3E}">
        <p14:creationId xmlns:p14="http://schemas.microsoft.com/office/powerpoint/2010/main" val="3547438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869E696-4D40-4AC4-B062-AAC8F7ABC2DC}" type="datetimeFigureOut">
              <a:rPr lang="zh-CN" altLang="en-US" smtClean="0"/>
              <a:t>2025/3/30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7E78C2F-DE7E-4D7A-BAA4-962990994EF4}" type="slidenum">
              <a:rPr lang="zh-CN" altLang="en-US" smtClean="0"/>
              <a:t>‹#›</a:t>
            </a:fld>
            <a:endParaRPr lang="zh-CN" altLang="en-US"/>
          </a:p>
        </p:txBody>
      </p:sp>
    </p:spTree>
    <p:extLst>
      <p:ext uri="{BB962C8B-B14F-4D97-AF65-F5344CB8AC3E}">
        <p14:creationId xmlns:p14="http://schemas.microsoft.com/office/powerpoint/2010/main" val="967689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0869E696-4D40-4AC4-B062-AAC8F7ABC2DC}" type="datetimeFigureOut">
              <a:rPr lang="zh-CN" altLang="en-US" smtClean="0"/>
              <a:t>2025/3/30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7E78C2F-DE7E-4D7A-BAA4-962990994EF4}"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3774917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869E696-4D40-4AC4-B062-AAC8F7ABC2DC}" type="datetimeFigureOut">
              <a:rPr lang="zh-CN" altLang="en-US" smtClean="0"/>
              <a:t>2025/3/30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7E78C2F-DE7E-4D7A-BAA4-962990994EF4}"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2917659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69E696-4D40-4AC4-B062-AAC8F7ABC2DC}" type="datetimeFigureOut">
              <a:rPr lang="zh-CN" altLang="en-US" smtClean="0"/>
              <a:t>2025/3/30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7E78C2F-DE7E-4D7A-BAA4-962990994EF4}" type="slidenum">
              <a:rPr lang="zh-CN" altLang="en-US" smtClean="0"/>
              <a:t>‹#›</a:t>
            </a:fld>
            <a:endParaRPr lang="zh-CN" altLang="en-US"/>
          </a:p>
        </p:txBody>
      </p:sp>
    </p:spTree>
    <p:extLst>
      <p:ext uri="{BB962C8B-B14F-4D97-AF65-F5344CB8AC3E}">
        <p14:creationId xmlns:p14="http://schemas.microsoft.com/office/powerpoint/2010/main" val="60726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869E696-4D40-4AC4-B062-AAC8F7ABC2DC}" type="datetimeFigureOut">
              <a:rPr lang="zh-CN" altLang="en-US" smtClean="0"/>
              <a:t>2025/3/30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7E78C2F-DE7E-4D7A-BAA4-962990994EF4}" type="slidenum">
              <a:rPr lang="zh-CN" altLang="en-US" smtClean="0"/>
              <a:t>‹#›</a:t>
            </a:fld>
            <a:endParaRPr lang="zh-CN" altLang="en-US"/>
          </a:p>
        </p:txBody>
      </p:sp>
    </p:spTree>
    <p:extLst>
      <p:ext uri="{BB962C8B-B14F-4D97-AF65-F5344CB8AC3E}">
        <p14:creationId xmlns:p14="http://schemas.microsoft.com/office/powerpoint/2010/main" val="4279193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869E696-4D40-4AC4-B062-AAC8F7ABC2DC}" type="datetimeFigureOut">
              <a:rPr lang="zh-CN" altLang="en-US" smtClean="0"/>
              <a:t>2025/3/30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7E78C2F-DE7E-4D7A-BAA4-962990994EF4}" type="slidenum">
              <a:rPr lang="zh-CN" altLang="en-US" smtClean="0"/>
              <a:t>‹#›</a:t>
            </a:fld>
            <a:endParaRPr lang="zh-CN" altLang="en-US"/>
          </a:p>
        </p:txBody>
      </p:sp>
    </p:spTree>
    <p:extLst>
      <p:ext uri="{BB962C8B-B14F-4D97-AF65-F5344CB8AC3E}">
        <p14:creationId xmlns:p14="http://schemas.microsoft.com/office/powerpoint/2010/main" val="3352544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0869E696-4D40-4AC4-B062-AAC8F7ABC2DC}" type="datetimeFigureOut">
              <a:rPr lang="zh-CN" altLang="en-US" smtClean="0"/>
              <a:t>2025/3/30</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37E78C2F-DE7E-4D7A-BAA4-962990994EF4}" type="slidenum">
              <a:rPr lang="zh-CN" altLang="en-US" smtClean="0"/>
              <a:t>‹#›</a:t>
            </a:fld>
            <a:endParaRPr lang="zh-CN" altLang="en-US"/>
          </a:p>
        </p:txBody>
      </p:sp>
    </p:spTree>
    <p:extLst>
      <p:ext uri="{BB962C8B-B14F-4D97-AF65-F5344CB8AC3E}">
        <p14:creationId xmlns:p14="http://schemas.microsoft.com/office/powerpoint/2010/main" val="425301285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869E696-4D40-4AC4-B062-AAC8F7ABC2DC}" type="datetimeFigureOut">
              <a:rPr lang="zh-CN" altLang="en-US" smtClean="0"/>
              <a:t>2025/3/30</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7E78C2F-DE7E-4D7A-BAA4-962990994EF4}" type="slidenum">
              <a:rPr lang="zh-CN" altLang="en-US" smtClean="0"/>
              <a:t>‹#›</a:t>
            </a:fld>
            <a:endParaRPr lang="zh-CN" altLang="en-US"/>
          </a:p>
        </p:txBody>
      </p:sp>
    </p:spTree>
    <p:extLst>
      <p:ext uri="{BB962C8B-B14F-4D97-AF65-F5344CB8AC3E}">
        <p14:creationId xmlns:p14="http://schemas.microsoft.com/office/powerpoint/2010/main" val="123893829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中国茶道">
            <a:extLst>
              <a:ext uri="{FF2B5EF4-FFF2-40B4-BE49-F238E27FC236}">
                <a16:creationId xmlns:a16="http://schemas.microsoft.com/office/drawing/2014/main" id="{76E456AD-4018-405C-BEF4-EAA0FE9FD28B}"/>
              </a:ext>
            </a:extLst>
          </p:cNvPr>
          <p:cNvPicPr>
            <a:picLocks noChangeAspect="1"/>
          </p:cNvPicPr>
          <p:nvPr/>
        </p:nvPicPr>
        <p:blipFill>
          <a:blip r:embed="rId2">
            <a:alphaModFix amt="25000"/>
            <a:extLst>
              <a:ext uri="{28A0092B-C50C-407E-A947-70E740481C1C}">
                <a14:useLocalDpi xmlns:a14="http://schemas.microsoft.com/office/drawing/2010/main" val="0"/>
              </a:ext>
            </a:extLst>
          </a:blip>
          <a:stretch>
            <a:fillRect/>
          </a:stretch>
        </p:blipFill>
        <p:spPr>
          <a:xfrm>
            <a:off x="51389" y="613017"/>
            <a:ext cx="6374506" cy="4248633"/>
          </a:xfrm>
          <a:prstGeom prst="rect">
            <a:avLst/>
          </a:prstGeom>
          <a:effectLst>
            <a:outerShdw blurRad="50800" dist="50800" dir="5400000" algn="ctr" rotWithShape="0">
              <a:srgbClr val="000000"/>
            </a:outerShdw>
          </a:effectLst>
        </p:spPr>
      </p:pic>
      <p:pic>
        <p:nvPicPr>
          <p:cNvPr id="5" name="图片 4" descr="俄罗斯大教堂和莫斯科河">
            <a:extLst>
              <a:ext uri="{FF2B5EF4-FFF2-40B4-BE49-F238E27FC236}">
                <a16:creationId xmlns:a16="http://schemas.microsoft.com/office/drawing/2014/main" id="{4805D0E6-AFAE-4B16-85BC-B2A2F6563FE4}"/>
              </a:ext>
            </a:extLst>
          </p:cNvPr>
          <p:cNvPicPr>
            <a:picLocks noChangeAspect="1"/>
          </p:cNvPicPr>
          <p:nvPr/>
        </p:nvPicPr>
        <p:blipFill>
          <a:blip r:embed="rId3">
            <a:alphaModFix amt="31000"/>
            <a:extLst>
              <a:ext uri="{28A0092B-C50C-407E-A947-70E740481C1C}">
                <a14:useLocalDpi xmlns:a14="http://schemas.microsoft.com/office/drawing/2010/main" val="0"/>
              </a:ext>
            </a:extLst>
          </a:blip>
          <a:stretch>
            <a:fillRect/>
          </a:stretch>
        </p:blipFill>
        <p:spPr>
          <a:xfrm>
            <a:off x="6698974" y="3044492"/>
            <a:ext cx="4878493" cy="3251534"/>
          </a:xfrm>
          <a:prstGeom prst="rect">
            <a:avLst/>
          </a:prstGeom>
        </p:spPr>
      </p:pic>
      <p:sp>
        <p:nvSpPr>
          <p:cNvPr id="2" name="标题 1">
            <a:extLst>
              <a:ext uri="{FF2B5EF4-FFF2-40B4-BE49-F238E27FC236}">
                <a16:creationId xmlns:a16="http://schemas.microsoft.com/office/drawing/2014/main" id="{26297906-1524-4624-839A-4E09C854A5F5}"/>
              </a:ext>
            </a:extLst>
          </p:cNvPr>
          <p:cNvSpPr>
            <a:spLocks noGrp="1"/>
          </p:cNvSpPr>
          <p:nvPr>
            <p:ph type="ctrTitle"/>
          </p:nvPr>
        </p:nvSpPr>
        <p:spPr>
          <a:xfrm>
            <a:off x="1403634" y="659402"/>
            <a:ext cx="10044522" cy="3251533"/>
          </a:xfrm>
        </p:spPr>
        <p:txBody>
          <a:bodyPr>
            <a:normAutofit/>
          </a:bodyPr>
          <a:lstStyle/>
          <a:p>
            <a:r>
              <a:rPr lang="zh-CN" altLang="zh-CN" b="1" kern="0" dirty="0">
                <a:effectLst/>
                <a:ea typeface="Segoe UI" panose="020B0502040204020203" pitchFamily="34" charset="0"/>
              </a:rPr>
              <a:t>Comparison of Chinese and English Languages:</a:t>
            </a:r>
            <a:endParaRPr lang="zh-CN" altLang="en-US" b="1" dirty="0"/>
          </a:p>
        </p:txBody>
      </p:sp>
      <p:sp>
        <p:nvSpPr>
          <p:cNvPr id="3" name="副标题 2">
            <a:extLst>
              <a:ext uri="{FF2B5EF4-FFF2-40B4-BE49-F238E27FC236}">
                <a16:creationId xmlns:a16="http://schemas.microsoft.com/office/drawing/2014/main" id="{F4A6AF2E-0298-47B7-BD32-36022F8D7BB2}"/>
              </a:ext>
            </a:extLst>
          </p:cNvPr>
          <p:cNvSpPr>
            <a:spLocks noGrp="1"/>
          </p:cNvSpPr>
          <p:nvPr>
            <p:ph type="subTitle" idx="1"/>
          </p:nvPr>
        </p:nvSpPr>
        <p:spPr>
          <a:xfrm>
            <a:off x="2532757" y="4107117"/>
            <a:ext cx="8915399" cy="1126283"/>
          </a:xfrm>
        </p:spPr>
        <p:txBody>
          <a:bodyPr>
            <a:normAutofit fontScale="92500"/>
          </a:bodyPr>
          <a:lstStyle/>
          <a:p>
            <a:r>
              <a:rPr lang="zh-CN" altLang="zh-CN" sz="4000" b="1" kern="0" dirty="0">
                <a:solidFill>
                  <a:schemeClr val="tx1"/>
                </a:solidFill>
                <a:effectLst/>
                <a:ea typeface="Segoe UI" panose="020B0502040204020203" pitchFamily="34" charset="0"/>
              </a:rPr>
              <a:t>A Symphony of Culture and Thinking</a:t>
            </a:r>
            <a:endParaRPr lang="zh-CN" altLang="en-US" sz="4000" b="1" dirty="0">
              <a:solidFill>
                <a:schemeClr val="tx1"/>
              </a:solidFill>
            </a:endParaRPr>
          </a:p>
        </p:txBody>
      </p:sp>
    </p:spTree>
    <p:extLst>
      <p:ext uri="{BB962C8B-B14F-4D97-AF65-F5344CB8AC3E}">
        <p14:creationId xmlns:p14="http://schemas.microsoft.com/office/powerpoint/2010/main" val="2740434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1D3735-FEFC-443C-A533-9E67F2ABC6E1}"/>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FB6BFA5F-A329-416B-8F8E-A09115C73BF2}"/>
              </a:ext>
            </a:extLst>
          </p:cNvPr>
          <p:cNvSpPr>
            <a:spLocks noGrp="1"/>
          </p:cNvSpPr>
          <p:nvPr>
            <p:ph idx="1"/>
          </p:nvPr>
        </p:nvSpPr>
        <p:spPr>
          <a:xfrm>
            <a:off x="723988" y="1005990"/>
            <a:ext cx="10780624" cy="5997677"/>
          </a:xfrm>
        </p:spPr>
        <p:txBody>
          <a:bodyPr>
            <a:normAutofit fontScale="85000" lnSpcReduction="20000"/>
          </a:bodyPr>
          <a:lstStyle/>
          <a:p>
            <a:pPr indent="-360000">
              <a:lnSpc>
                <a:spcPct val="120000"/>
              </a:lnSpc>
            </a:pPr>
            <a:r>
              <a:rPr lang="zh-CN" altLang="en-US" sz="2800" b="1" dirty="0"/>
              <a:t>女孩名字及中文含义</a:t>
            </a:r>
            <a:r>
              <a:rPr lang="en-US" altLang="zh-CN" sz="2800" dirty="0"/>
              <a:t>1. Olivia</a:t>
            </a:r>
            <a:r>
              <a:rPr lang="zh-CN" altLang="en-US" sz="2800" dirty="0"/>
              <a:t>（奥利维亚）：拉丁名字，意为橄榄树，象征和平与希望。</a:t>
            </a:r>
            <a:r>
              <a:rPr lang="en-US" altLang="zh-CN" sz="2800" dirty="0"/>
              <a:t>2. Emma</a:t>
            </a:r>
            <a:r>
              <a:rPr lang="zh-CN" altLang="en-US" sz="2800" dirty="0"/>
              <a:t>（艾玛）：德语名字，意为全能的或普遍的。</a:t>
            </a:r>
            <a:r>
              <a:rPr lang="en-US" altLang="zh-CN" sz="2800" dirty="0"/>
              <a:t>3. Charlotte</a:t>
            </a:r>
            <a:r>
              <a:rPr lang="zh-CN" altLang="en-US" sz="2800" dirty="0"/>
              <a:t>（夏洛特）：法语名字，意为自由人。</a:t>
            </a:r>
            <a:r>
              <a:rPr lang="en-US" altLang="zh-CN" sz="2800" dirty="0"/>
              <a:t>4. Amelia</a:t>
            </a:r>
            <a:r>
              <a:rPr lang="zh-CN" altLang="en-US" sz="2800" dirty="0"/>
              <a:t>（阿米莉亚）：拉丁名字，意为勤奋或努力。</a:t>
            </a:r>
            <a:r>
              <a:rPr lang="en-US" altLang="zh-CN" sz="2800" dirty="0"/>
              <a:t>5. Sophia</a:t>
            </a:r>
            <a:r>
              <a:rPr lang="zh-CN" altLang="en-US" sz="2800" dirty="0"/>
              <a:t>（索菲亚）：希腊名字，意为智慧。</a:t>
            </a:r>
            <a:r>
              <a:rPr lang="en-US" altLang="zh-CN" sz="2800" dirty="0"/>
              <a:t>6. Isabella</a:t>
            </a:r>
            <a:r>
              <a:rPr lang="zh-CN" altLang="en-US" sz="2800" dirty="0"/>
              <a:t>（伊莎贝拉）：希伯来名字，意为上帝的誓言。</a:t>
            </a:r>
            <a:r>
              <a:rPr lang="en-US" altLang="zh-CN" sz="2800" dirty="0"/>
              <a:t>7. Ava</a:t>
            </a:r>
            <a:r>
              <a:rPr lang="zh-CN" altLang="en-US" sz="2800" dirty="0"/>
              <a:t>（艾娃）：拉丁名字，意为生命或鸟。</a:t>
            </a:r>
            <a:r>
              <a:rPr lang="en-US" altLang="zh-CN" sz="2800" dirty="0"/>
              <a:t>8. Mia</a:t>
            </a:r>
            <a:r>
              <a:rPr lang="zh-CN" altLang="en-US" sz="2800" dirty="0"/>
              <a:t>（米娅）：意大利名字，意为我的或亲爱的。</a:t>
            </a:r>
            <a:r>
              <a:rPr lang="en-US" altLang="zh-CN" sz="2800" dirty="0"/>
              <a:t>9. Evelyn</a:t>
            </a:r>
            <a:r>
              <a:rPr lang="zh-CN" altLang="en-US" sz="2800" dirty="0"/>
              <a:t>（伊芙琳）：古英语名字，意为生命或光。</a:t>
            </a:r>
            <a:r>
              <a:rPr lang="en-US" altLang="zh-CN" sz="2800" dirty="0"/>
              <a:t>10. Luna</a:t>
            </a:r>
            <a:r>
              <a:rPr lang="zh-CN" altLang="en-US" sz="2800" dirty="0"/>
              <a:t>（露娜）：拉丁名字，意为月亮。</a:t>
            </a:r>
            <a:r>
              <a:rPr lang="en-US" altLang="zh-CN" sz="2800" dirty="0"/>
              <a:t>11. Harper</a:t>
            </a:r>
            <a:r>
              <a:rPr lang="zh-CN" altLang="en-US" sz="2800" dirty="0"/>
              <a:t>（哈珀）：英语名字，意为竖琴演奏者。</a:t>
            </a:r>
            <a:r>
              <a:rPr lang="en-US" altLang="zh-CN" sz="2800" dirty="0"/>
              <a:t>12. Abigail</a:t>
            </a:r>
            <a:r>
              <a:rPr lang="zh-CN" altLang="en-US" sz="2800" dirty="0"/>
              <a:t>（阿比盖尔）：希伯来名字，意为父亲的喜悦。</a:t>
            </a:r>
            <a:r>
              <a:rPr lang="en-US" altLang="zh-CN" sz="2800" dirty="0"/>
              <a:t>13. Emily</a:t>
            </a:r>
            <a:r>
              <a:rPr lang="zh-CN" altLang="en-US" sz="2800" dirty="0"/>
              <a:t>（艾米丽）：拉丁名字，意为勤奋或努力。</a:t>
            </a:r>
            <a:r>
              <a:rPr lang="en-US" altLang="zh-CN" sz="2800" dirty="0"/>
              <a:t>14. Madison</a:t>
            </a:r>
            <a:r>
              <a:rPr lang="zh-CN" altLang="en-US" sz="2800" dirty="0"/>
              <a:t>（麦迪逊）：英语名字，意为马修的儿子或儿子的礼物。</a:t>
            </a:r>
            <a:r>
              <a:rPr lang="en-US" altLang="zh-CN" sz="2800" dirty="0"/>
              <a:t>15. Avery</a:t>
            </a:r>
            <a:r>
              <a:rPr lang="zh-CN" altLang="en-US" sz="2800" dirty="0"/>
              <a:t>（艾弗里）：古英语名字，意为智者或顾问。</a:t>
            </a:r>
            <a:r>
              <a:rPr lang="en-US" altLang="zh-CN" sz="2800" dirty="0"/>
              <a:t>16. Ella</a:t>
            </a:r>
            <a:r>
              <a:rPr lang="zh-CN" altLang="en-US" sz="2800" dirty="0"/>
              <a:t>（艾拉）：德语名字，意为美丽的仙女。</a:t>
            </a:r>
            <a:r>
              <a:rPr lang="en-US" altLang="zh-CN" sz="2800" dirty="0"/>
              <a:t>17. Grace</a:t>
            </a:r>
            <a:r>
              <a:rPr lang="zh-CN" altLang="en-US" sz="2800" dirty="0"/>
              <a:t>（格蕾丝）：拉丁名字，意为优雅或恩典。</a:t>
            </a:r>
            <a:r>
              <a:rPr lang="en-US" altLang="zh-CN" sz="2800" dirty="0"/>
              <a:t>18. Elizabeth</a:t>
            </a:r>
            <a:r>
              <a:rPr lang="zh-CN" altLang="en-US" sz="2800" dirty="0"/>
              <a:t>（伊丽莎白）：希伯来名字，意为上帝的誓言。</a:t>
            </a:r>
            <a:r>
              <a:rPr lang="en-US" altLang="zh-CN" sz="2800" dirty="0"/>
              <a:t>19. Sofia</a:t>
            </a:r>
            <a:r>
              <a:rPr lang="zh-CN" altLang="en-US" sz="2800" dirty="0"/>
              <a:t>（索菲亚）：希腊名字，意为智慧。</a:t>
            </a:r>
            <a:r>
              <a:rPr lang="en-US" altLang="zh-CN" sz="2800" dirty="0"/>
              <a:t>20. Camila</a:t>
            </a:r>
            <a:r>
              <a:rPr lang="zh-CN" altLang="en-US" sz="2800" dirty="0"/>
              <a:t>（卡米拉）：拉丁名字，意为年轻侍从或助手</a:t>
            </a:r>
          </a:p>
          <a:p>
            <a:endParaRPr lang="zh-CN" altLang="en-US" dirty="0"/>
          </a:p>
        </p:txBody>
      </p:sp>
    </p:spTree>
    <p:extLst>
      <p:ext uri="{BB962C8B-B14F-4D97-AF65-F5344CB8AC3E}">
        <p14:creationId xmlns:p14="http://schemas.microsoft.com/office/powerpoint/2010/main" val="3242638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A7A737-4B36-49AD-B844-21618A8F5212}"/>
              </a:ext>
            </a:extLst>
          </p:cNvPr>
          <p:cNvSpPr>
            <a:spLocks noGrp="1"/>
          </p:cNvSpPr>
          <p:nvPr>
            <p:ph type="title"/>
          </p:nvPr>
        </p:nvSpPr>
        <p:spPr/>
        <p:txBody>
          <a:bodyPr/>
          <a:lstStyle/>
          <a:p>
            <a:r>
              <a:rPr lang="en-US" altLang="zh-CN" sz="3600" kern="100" dirty="0">
                <a:effectLst/>
                <a:latin typeface="等线" panose="02010600030101010101" pitchFamily="2" charset="-122"/>
                <a:ea typeface="等线" panose="02010600030101010101" pitchFamily="2" charset="-122"/>
                <a:cs typeface="Times New Roman" panose="02020603050405020304" pitchFamily="18" charset="0"/>
              </a:rPr>
              <a:t>B. </a:t>
            </a:r>
            <a:r>
              <a:rPr lang="zh-CN" altLang="zh-CN" sz="3600" kern="100" dirty="0">
                <a:effectLst/>
                <a:latin typeface="等线" panose="02010600030101010101" pitchFamily="2" charset="-122"/>
                <a:ea typeface="等线" panose="02010600030101010101" pitchFamily="2" charset="-122"/>
                <a:cs typeface="Times New Roman" panose="02020603050405020304" pitchFamily="18" charset="0"/>
              </a:rPr>
              <a:t>礼貌用语和禁忌语：</a:t>
            </a:r>
            <a:br>
              <a:rPr lang="zh-CN" altLang="zh-CN" sz="3600" kern="100" dirty="0">
                <a:effectLst/>
                <a:latin typeface="等线" panose="02010600030101010101" pitchFamily="2" charset="-122"/>
                <a:ea typeface="等线" panose="02010600030101010101" pitchFamily="2" charset="-122"/>
                <a:cs typeface="Times New Roman" panose="02020603050405020304" pitchFamily="18" charset="0"/>
              </a:rPr>
            </a:br>
            <a:r>
              <a:rPr lang="en-US" altLang="zh-CN" dirty="0"/>
              <a:t> </a:t>
            </a:r>
            <a:endParaRPr lang="zh-CN" altLang="en-US" dirty="0"/>
          </a:p>
        </p:txBody>
      </p:sp>
      <p:sp>
        <p:nvSpPr>
          <p:cNvPr id="3" name="内容占位符 2">
            <a:extLst>
              <a:ext uri="{FF2B5EF4-FFF2-40B4-BE49-F238E27FC236}">
                <a16:creationId xmlns:a16="http://schemas.microsoft.com/office/drawing/2014/main" id="{4AF053EF-9283-4BCB-B549-45EEF415958A}"/>
              </a:ext>
            </a:extLst>
          </p:cNvPr>
          <p:cNvSpPr>
            <a:spLocks noGrp="1"/>
          </p:cNvSpPr>
          <p:nvPr>
            <p:ph idx="1"/>
          </p:nvPr>
        </p:nvSpPr>
        <p:spPr>
          <a:xfrm>
            <a:off x="876974" y="1602486"/>
            <a:ext cx="10796267" cy="6010459"/>
          </a:xfrm>
        </p:spPr>
        <p:txBody>
          <a:bodyPr/>
          <a:lstStyle/>
          <a:p>
            <a:pPr marL="0" indent="0" algn="just">
              <a:buNone/>
            </a:pP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汉语：含蓄委婉，注重面子。</a:t>
            </a:r>
          </a:p>
          <a:p>
            <a:pPr marL="0" indent="0" algn="just">
              <a:buNone/>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举例说明：</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您吃饭了吗？</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问候语</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，不好意思</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道歉</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，死亡</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禁忌语</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a:t>
            </a:r>
          </a:p>
          <a:p>
            <a:pPr marL="0" indent="0" algn="just">
              <a:buNone/>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英语：直接坦率，注重效率。</a:t>
            </a:r>
          </a:p>
          <a:p>
            <a:pPr marL="0" indent="0" algn="just">
              <a:buNone/>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举例说明：</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How are you? (</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问候语</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Sorry (</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道歉</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death (</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禁忌语</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a:t>
            </a:r>
          </a:p>
          <a:p>
            <a:pPr marL="0" indent="0" algn="just">
              <a:buNone/>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en-US" dirty="0"/>
          </a:p>
        </p:txBody>
      </p:sp>
    </p:spTree>
    <p:extLst>
      <p:ext uri="{BB962C8B-B14F-4D97-AF65-F5344CB8AC3E}">
        <p14:creationId xmlns:p14="http://schemas.microsoft.com/office/powerpoint/2010/main" val="3031279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19D453-E596-401B-938A-5726A5478FFA}"/>
              </a:ext>
            </a:extLst>
          </p:cNvPr>
          <p:cNvSpPr>
            <a:spLocks noGrp="1"/>
          </p:cNvSpPr>
          <p:nvPr>
            <p:ph type="title"/>
          </p:nvPr>
        </p:nvSpPr>
        <p:spPr>
          <a:xfrm>
            <a:off x="2271252" y="1"/>
            <a:ext cx="8632722" cy="677862"/>
          </a:xfrm>
        </p:spPr>
        <p:txBody>
          <a:bodyPr>
            <a:normAutofit/>
          </a:bodyPr>
          <a:lstStyle/>
          <a:p>
            <a:r>
              <a:rPr lang="en-US" altLang="zh-CN" dirty="0"/>
              <a:t> </a:t>
            </a:r>
            <a:r>
              <a:rPr lang="zh-CN" altLang="en-US" dirty="0"/>
              <a:t>中国特色问候语</a:t>
            </a:r>
          </a:p>
        </p:txBody>
      </p:sp>
      <p:sp>
        <p:nvSpPr>
          <p:cNvPr id="3" name="内容占位符 2">
            <a:extLst>
              <a:ext uri="{FF2B5EF4-FFF2-40B4-BE49-F238E27FC236}">
                <a16:creationId xmlns:a16="http://schemas.microsoft.com/office/drawing/2014/main" id="{2F167F54-E261-40AA-B4C4-C6BA3EA1D1FC}"/>
              </a:ext>
            </a:extLst>
          </p:cNvPr>
          <p:cNvSpPr>
            <a:spLocks noGrp="1"/>
          </p:cNvSpPr>
          <p:nvPr>
            <p:ph idx="1"/>
          </p:nvPr>
        </p:nvSpPr>
        <p:spPr>
          <a:xfrm>
            <a:off x="1877962" y="846138"/>
            <a:ext cx="9281652" cy="5938119"/>
          </a:xfrm>
        </p:spPr>
        <p:txBody>
          <a:bodyPr>
            <a:normAutofit/>
          </a:bodyPr>
          <a:lstStyle/>
          <a:p>
            <a:pPr>
              <a:lnSpc>
                <a:spcPct val="120000"/>
              </a:lnSpc>
            </a:pPr>
            <a:r>
              <a:rPr lang="zh-CN" altLang="en-US" dirty="0"/>
              <a:t>一、饮食文化类（最接地气）</a:t>
            </a:r>
            <a:endParaRPr lang="en-US" altLang="zh-CN" dirty="0"/>
          </a:p>
          <a:p>
            <a:pPr>
              <a:lnSpc>
                <a:spcPct val="120000"/>
              </a:lnSpc>
            </a:pPr>
            <a:r>
              <a:rPr lang="en-US" altLang="zh-CN" dirty="0"/>
              <a:t>1. </a:t>
            </a:r>
            <a:r>
              <a:rPr lang="zh-CN" altLang="en-US" dirty="0"/>
              <a:t>吃了吗？</a:t>
            </a:r>
            <a:r>
              <a:rPr lang="en-US" altLang="zh-CN" dirty="0"/>
              <a:t>- </a:t>
            </a:r>
            <a:r>
              <a:rPr lang="zh-CN" altLang="en-US" dirty="0"/>
              <a:t>标准回答：吃了，您呢？（即使没吃也常客气回应）</a:t>
            </a:r>
            <a:endParaRPr lang="en-US" altLang="zh-CN" dirty="0"/>
          </a:p>
          <a:p>
            <a:pPr>
              <a:lnSpc>
                <a:spcPct val="120000"/>
              </a:lnSpc>
            </a:pPr>
            <a:r>
              <a:rPr lang="en-US" altLang="zh-CN" dirty="0"/>
              <a:t>2. </a:t>
            </a:r>
            <a:r>
              <a:rPr lang="zh-CN" altLang="en-US" dirty="0"/>
              <a:t>去哪儿吃？</a:t>
            </a:r>
            <a:r>
              <a:rPr lang="en-US" altLang="zh-CN" dirty="0"/>
              <a:t>- </a:t>
            </a:r>
            <a:r>
              <a:rPr lang="zh-CN" altLang="en-US" dirty="0"/>
              <a:t>饭点偶遇熟人的高频问候，体现民以食为天的哲学。</a:t>
            </a:r>
            <a:endParaRPr lang="en-US" altLang="zh-CN" dirty="0"/>
          </a:p>
          <a:p>
            <a:pPr>
              <a:lnSpc>
                <a:spcPct val="120000"/>
              </a:lnSpc>
            </a:pPr>
            <a:r>
              <a:rPr lang="en-US" altLang="zh-CN" dirty="0"/>
              <a:t>3. </a:t>
            </a:r>
            <a:r>
              <a:rPr lang="zh-CN" altLang="en-US" dirty="0"/>
              <a:t>今天买菜了吗？</a:t>
            </a:r>
            <a:r>
              <a:rPr lang="en-US" altLang="zh-CN" dirty="0"/>
              <a:t>- </a:t>
            </a:r>
            <a:r>
              <a:rPr lang="zh-CN" altLang="en-US" dirty="0"/>
              <a:t>老一辈人晨练相遇的经典对白，隐含对家庭生活的关切。</a:t>
            </a:r>
            <a:r>
              <a:rPr lang="en-US" altLang="zh-CN" dirty="0"/>
              <a:t>--- </a:t>
            </a:r>
          </a:p>
          <a:p>
            <a:pPr>
              <a:lnSpc>
                <a:spcPct val="120000"/>
              </a:lnSpc>
            </a:pPr>
            <a:r>
              <a:rPr lang="zh-CN" altLang="en-US" dirty="0"/>
              <a:t>二、家庭关怀类（人情味十足）</a:t>
            </a:r>
            <a:endParaRPr lang="en-US" altLang="zh-CN" dirty="0"/>
          </a:p>
          <a:p>
            <a:pPr>
              <a:lnSpc>
                <a:spcPct val="120000"/>
              </a:lnSpc>
            </a:pPr>
            <a:r>
              <a:rPr lang="en-US" altLang="zh-CN" dirty="0"/>
              <a:t>1. </a:t>
            </a:r>
            <a:r>
              <a:rPr lang="zh-CN" altLang="en-US" dirty="0"/>
              <a:t>孩子成绩怎么样？</a:t>
            </a:r>
            <a:r>
              <a:rPr lang="en-US" altLang="zh-CN" dirty="0"/>
              <a:t>-</a:t>
            </a:r>
            <a:r>
              <a:rPr lang="zh-CN" altLang="en-US" dirty="0"/>
              <a:t>中国式家长见面必问，反映对教育的重视。</a:t>
            </a:r>
            <a:endParaRPr lang="en-US" altLang="zh-CN" dirty="0"/>
          </a:p>
          <a:p>
            <a:pPr>
              <a:lnSpc>
                <a:spcPct val="120000"/>
              </a:lnSpc>
            </a:pPr>
            <a:r>
              <a:rPr lang="en-US" altLang="zh-CN" dirty="0"/>
              <a:t>2. </a:t>
            </a:r>
            <a:r>
              <a:rPr lang="zh-CN" altLang="en-US" dirty="0"/>
              <a:t>对象找了吗？</a:t>
            </a:r>
            <a:r>
              <a:rPr lang="en-US" altLang="zh-CN" dirty="0"/>
              <a:t>- </a:t>
            </a:r>
            <a:r>
              <a:rPr lang="zh-CN" altLang="en-US" dirty="0"/>
              <a:t>逢年过节长辈灵魂拷问，隐含传宗接代的传统观念。</a:t>
            </a:r>
            <a:endParaRPr lang="en-US" altLang="zh-CN" dirty="0"/>
          </a:p>
          <a:p>
            <a:pPr>
              <a:lnSpc>
                <a:spcPct val="120000"/>
              </a:lnSpc>
            </a:pPr>
            <a:r>
              <a:rPr lang="en-US" altLang="zh-CN" dirty="0"/>
              <a:t>3. </a:t>
            </a:r>
            <a:r>
              <a:rPr lang="zh-CN" altLang="en-US" dirty="0"/>
              <a:t>最近回老家了吗？</a:t>
            </a:r>
            <a:r>
              <a:rPr lang="en-US" altLang="zh-CN" dirty="0"/>
              <a:t>- </a:t>
            </a:r>
            <a:r>
              <a:rPr lang="zh-CN" altLang="en-US" dirty="0"/>
              <a:t>对在外打拼者的特殊问候，体现乡土情结。</a:t>
            </a:r>
            <a:endParaRPr lang="en-US" altLang="zh-CN" dirty="0"/>
          </a:p>
          <a:p>
            <a:pPr>
              <a:lnSpc>
                <a:spcPct val="120000"/>
              </a:lnSpc>
            </a:pPr>
            <a:r>
              <a:rPr lang="en-US" altLang="zh-CN" dirty="0"/>
              <a:t> </a:t>
            </a:r>
            <a:r>
              <a:rPr lang="zh-CN" altLang="en-US" dirty="0"/>
              <a:t>三、养生健康类（中医智慧）</a:t>
            </a:r>
            <a:endParaRPr lang="en-US" altLang="zh-CN" dirty="0"/>
          </a:p>
          <a:p>
            <a:pPr>
              <a:lnSpc>
                <a:spcPct val="120000"/>
              </a:lnSpc>
            </a:pPr>
            <a:r>
              <a:rPr lang="en-US" altLang="zh-CN" dirty="0"/>
              <a:t>1. </a:t>
            </a:r>
            <a:r>
              <a:rPr lang="zh-CN" altLang="en-US" dirty="0"/>
              <a:t>最近气色不错啊！</a:t>
            </a:r>
            <a:r>
              <a:rPr lang="en-US" altLang="zh-CN" dirty="0"/>
              <a:t>- </a:t>
            </a:r>
            <a:r>
              <a:rPr lang="zh-CN" altLang="en-US" dirty="0"/>
              <a:t>用中医望诊概念表达关心。</a:t>
            </a:r>
            <a:endParaRPr lang="en-US" altLang="zh-CN" dirty="0"/>
          </a:p>
          <a:p>
            <a:pPr>
              <a:lnSpc>
                <a:spcPct val="120000"/>
              </a:lnSpc>
            </a:pPr>
            <a:r>
              <a:rPr lang="en-US" altLang="zh-CN" dirty="0"/>
              <a:t>2. </a:t>
            </a:r>
            <a:r>
              <a:rPr lang="zh-CN" altLang="en-US" dirty="0"/>
              <a:t>穿秋裤了吗？</a:t>
            </a:r>
            <a:r>
              <a:rPr lang="en-US" altLang="zh-CN" dirty="0"/>
              <a:t>- </a:t>
            </a:r>
            <a:r>
              <a:rPr lang="zh-CN" altLang="en-US" dirty="0"/>
              <a:t>立冬后长辈经典问候，体现防寒保暖的养生观。</a:t>
            </a:r>
            <a:endParaRPr lang="en-US" altLang="zh-CN" dirty="0"/>
          </a:p>
          <a:p>
            <a:pPr>
              <a:lnSpc>
                <a:spcPct val="120000"/>
              </a:lnSpc>
            </a:pPr>
            <a:r>
              <a:rPr lang="en-US" altLang="zh-CN" dirty="0"/>
              <a:t>3. </a:t>
            </a:r>
            <a:r>
              <a:rPr lang="zh-CN" altLang="en-US" dirty="0"/>
              <a:t>喝热水了吗？   </a:t>
            </a:r>
            <a:r>
              <a:rPr lang="en-US" altLang="zh-CN" dirty="0"/>
              <a:t>- </a:t>
            </a:r>
            <a:r>
              <a:rPr lang="zh-CN" altLang="en-US" dirty="0"/>
              <a:t>中国式关爱的标志性表达。</a:t>
            </a:r>
            <a:r>
              <a:rPr lang="en-US" altLang="zh-CN" dirty="0"/>
              <a:t>--- </a:t>
            </a:r>
          </a:p>
        </p:txBody>
      </p:sp>
    </p:spTree>
    <p:extLst>
      <p:ext uri="{BB962C8B-B14F-4D97-AF65-F5344CB8AC3E}">
        <p14:creationId xmlns:p14="http://schemas.microsoft.com/office/powerpoint/2010/main" val="896452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F005F0-CD7C-4D00-8033-B1841D4D8BFE}"/>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4531D6F2-F4E2-4168-A66E-7016BB8F56BD}"/>
              </a:ext>
            </a:extLst>
          </p:cNvPr>
          <p:cNvSpPr>
            <a:spLocks noGrp="1"/>
          </p:cNvSpPr>
          <p:nvPr>
            <p:ph idx="1"/>
          </p:nvPr>
        </p:nvSpPr>
        <p:spPr>
          <a:xfrm>
            <a:off x="1676400" y="624110"/>
            <a:ext cx="7922675" cy="6017342"/>
          </a:xfrm>
        </p:spPr>
        <p:txBody>
          <a:bodyPr>
            <a:normAutofit/>
          </a:bodyPr>
          <a:lstStyle/>
          <a:p>
            <a:pPr marL="0" indent="0">
              <a:lnSpc>
                <a:spcPct val="120000"/>
              </a:lnSpc>
              <a:buNone/>
            </a:pPr>
            <a:r>
              <a:rPr lang="zh-CN" altLang="en-US" b="1" dirty="0"/>
              <a:t>四、节气时令类（农耕文化）</a:t>
            </a:r>
            <a:endParaRPr lang="en-US" altLang="zh-CN" b="1" dirty="0"/>
          </a:p>
          <a:p>
            <a:pPr marL="0" indent="0">
              <a:lnSpc>
                <a:spcPct val="120000"/>
              </a:lnSpc>
              <a:buNone/>
            </a:pPr>
            <a:r>
              <a:rPr lang="en-US" altLang="zh-CN" dirty="0"/>
              <a:t>1. </a:t>
            </a:r>
            <a:r>
              <a:rPr lang="zh-CN" altLang="en-US" dirty="0"/>
              <a:t>冬至吃饺子了吗？</a:t>
            </a:r>
            <a:r>
              <a:rPr lang="en-US" altLang="zh-CN" dirty="0"/>
              <a:t> </a:t>
            </a:r>
            <a:r>
              <a:rPr lang="zh-CN" altLang="en-US" dirty="0"/>
              <a:t>结合节气饮食习俗的问候。</a:t>
            </a:r>
            <a:endParaRPr lang="en-US" altLang="zh-CN" dirty="0"/>
          </a:p>
          <a:p>
            <a:pPr marL="0" indent="0">
              <a:lnSpc>
                <a:spcPct val="120000"/>
              </a:lnSpc>
              <a:buNone/>
            </a:pPr>
            <a:r>
              <a:rPr lang="en-US" altLang="zh-CN" dirty="0"/>
              <a:t>2. </a:t>
            </a:r>
            <a:r>
              <a:rPr lang="zh-CN" altLang="en-US" dirty="0"/>
              <a:t>清明扫墓回来了？</a:t>
            </a:r>
            <a:r>
              <a:rPr lang="en-US" altLang="zh-CN" dirty="0"/>
              <a:t> </a:t>
            </a:r>
            <a:r>
              <a:rPr lang="zh-CN" altLang="en-US" dirty="0"/>
              <a:t>对传统祭祖仪式的关切。</a:t>
            </a:r>
            <a:endParaRPr lang="en-US" altLang="zh-CN" dirty="0"/>
          </a:p>
          <a:p>
            <a:pPr marL="0" indent="0">
              <a:lnSpc>
                <a:spcPct val="120000"/>
              </a:lnSpc>
              <a:buNone/>
            </a:pPr>
            <a:r>
              <a:rPr lang="en-US" altLang="zh-CN" dirty="0"/>
              <a:t>3. </a:t>
            </a:r>
            <a:r>
              <a:rPr lang="zh-CN" altLang="en-US" dirty="0"/>
              <a:t>今年贴春联了吗？</a:t>
            </a:r>
            <a:r>
              <a:rPr lang="en-US" altLang="zh-CN" dirty="0"/>
              <a:t> </a:t>
            </a:r>
            <a:r>
              <a:rPr lang="zh-CN" altLang="en-US" dirty="0"/>
              <a:t>春节前后特有的问候方式。</a:t>
            </a:r>
            <a:endParaRPr lang="en-US" altLang="zh-CN" dirty="0"/>
          </a:p>
          <a:p>
            <a:pPr marL="0" indent="0">
              <a:lnSpc>
                <a:spcPct val="120000"/>
              </a:lnSpc>
              <a:buNone/>
            </a:pPr>
            <a:r>
              <a:rPr lang="zh-CN" altLang="en-US" b="1" dirty="0"/>
              <a:t>五、职场特色类（现代衍生）</a:t>
            </a:r>
            <a:endParaRPr lang="en-US" altLang="zh-CN" b="1" dirty="0"/>
          </a:p>
          <a:p>
            <a:pPr marL="0" indent="0">
              <a:lnSpc>
                <a:spcPct val="120000"/>
              </a:lnSpc>
              <a:buNone/>
            </a:pPr>
            <a:r>
              <a:rPr lang="en-US" altLang="zh-CN" dirty="0"/>
              <a:t>1. </a:t>
            </a:r>
            <a:r>
              <a:rPr lang="zh-CN" altLang="en-US" dirty="0"/>
              <a:t>最近加班吗？</a:t>
            </a:r>
            <a:r>
              <a:rPr lang="en-US" altLang="zh-CN" dirty="0"/>
              <a:t> </a:t>
            </a:r>
            <a:r>
              <a:rPr lang="zh-CN" altLang="en-US" dirty="0"/>
              <a:t>打工人之间的默契问候。</a:t>
            </a:r>
            <a:endParaRPr lang="en-US" altLang="zh-CN" dirty="0"/>
          </a:p>
          <a:p>
            <a:pPr marL="0" indent="0">
              <a:lnSpc>
                <a:spcPct val="120000"/>
              </a:lnSpc>
              <a:buNone/>
            </a:pPr>
            <a:r>
              <a:rPr lang="en-US" altLang="zh-CN" dirty="0"/>
              <a:t>2. </a:t>
            </a:r>
            <a:r>
              <a:rPr lang="zh-CN" altLang="en-US" dirty="0"/>
              <a:t>年终奖发了吗？岁末高频敏感话题（关系够铁才能问）。</a:t>
            </a:r>
            <a:endParaRPr lang="en-US" altLang="zh-CN" dirty="0"/>
          </a:p>
          <a:p>
            <a:pPr marL="0" indent="0">
              <a:lnSpc>
                <a:spcPct val="120000"/>
              </a:lnSpc>
              <a:buNone/>
            </a:pPr>
            <a:r>
              <a:rPr lang="en-US" altLang="zh-CN" dirty="0"/>
              <a:t>3. </a:t>
            </a:r>
            <a:r>
              <a:rPr lang="zh-CN" altLang="en-US" dirty="0"/>
              <a:t>买房</a:t>
            </a:r>
            <a:r>
              <a:rPr lang="en-US" altLang="zh-CN" dirty="0"/>
              <a:t>/</a:t>
            </a:r>
            <a:r>
              <a:rPr lang="zh-CN" altLang="en-US" dirty="0"/>
              <a:t>摇号了吗？</a:t>
            </a:r>
            <a:r>
              <a:rPr lang="en-US" altLang="zh-CN" dirty="0"/>
              <a:t> </a:t>
            </a:r>
            <a:r>
              <a:rPr lang="zh-CN" altLang="en-US" dirty="0"/>
              <a:t>大城市青年社交破冰三件套之一。</a:t>
            </a:r>
            <a:endParaRPr lang="en-US" altLang="zh-CN" dirty="0"/>
          </a:p>
          <a:p>
            <a:pPr marL="0" indent="0">
              <a:lnSpc>
                <a:spcPct val="120000"/>
              </a:lnSpc>
              <a:buNone/>
            </a:pPr>
            <a:r>
              <a:rPr lang="zh-CN" altLang="en-US" b="1" dirty="0"/>
              <a:t>六、传统文雅型（古风韵味</a:t>
            </a:r>
            <a:r>
              <a:rPr lang="zh-CN" altLang="en-US" dirty="0"/>
              <a:t>）</a:t>
            </a:r>
            <a:endParaRPr lang="en-US" altLang="zh-CN" dirty="0"/>
          </a:p>
          <a:p>
            <a:pPr marL="0" indent="0">
              <a:lnSpc>
                <a:spcPct val="120000"/>
              </a:lnSpc>
              <a:buNone/>
            </a:pPr>
            <a:r>
              <a:rPr lang="en-US" altLang="zh-CN" dirty="0"/>
              <a:t>1. </a:t>
            </a:r>
            <a:r>
              <a:rPr lang="zh-CN" altLang="en-US" dirty="0"/>
              <a:t>别来无恙？</a:t>
            </a:r>
            <a:r>
              <a:rPr lang="en-US" altLang="zh-CN" dirty="0"/>
              <a:t> </a:t>
            </a:r>
            <a:r>
              <a:rPr lang="zh-CN" altLang="en-US" dirty="0"/>
              <a:t>文言问候，适合久别重逢。</a:t>
            </a:r>
            <a:endParaRPr lang="en-US" altLang="zh-CN" dirty="0"/>
          </a:p>
          <a:p>
            <a:pPr marL="0" indent="0">
              <a:lnSpc>
                <a:spcPct val="120000"/>
              </a:lnSpc>
              <a:buNone/>
            </a:pPr>
            <a:r>
              <a:rPr lang="en-US" altLang="zh-CN" dirty="0"/>
              <a:t>2. </a:t>
            </a:r>
            <a:r>
              <a:rPr lang="zh-CN" altLang="en-US" dirty="0"/>
              <a:t>近来可好？</a:t>
            </a:r>
            <a:r>
              <a:rPr lang="en-US" altLang="zh-CN" dirty="0"/>
              <a:t> </a:t>
            </a:r>
            <a:r>
              <a:rPr lang="zh-CN" altLang="en-US" dirty="0"/>
              <a:t>含蓄典雅的关心。</a:t>
            </a:r>
            <a:endParaRPr lang="en-US" altLang="zh-CN" dirty="0"/>
          </a:p>
          <a:p>
            <a:pPr marL="0" indent="0">
              <a:lnSpc>
                <a:spcPct val="120000"/>
              </a:lnSpc>
              <a:buNone/>
            </a:pPr>
            <a:r>
              <a:rPr lang="en-US" altLang="zh-CN" dirty="0"/>
              <a:t>3. </a:t>
            </a:r>
            <a:r>
              <a:rPr lang="zh-CN" altLang="en-US" dirty="0"/>
              <a:t>久仰久仰！</a:t>
            </a:r>
            <a:r>
              <a:rPr lang="en-US" altLang="zh-CN" dirty="0"/>
              <a:t> </a:t>
            </a:r>
            <a:r>
              <a:rPr lang="zh-CN" altLang="en-US" dirty="0"/>
              <a:t>初次见面的客套话，配合拱手礼更佳。</a:t>
            </a:r>
          </a:p>
          <a:p>
            <a:endParaRPr lang="zh-CN" altLang="en-US" dirty="0"/>
          </a:p>
        </p:txBody>
      </p:sp>
    </p:spTree>
    <p:extLst>
      <p:ext uri="{BB962C8B-B14F-4D97-AF65-F5344CB8AC3E}">
        <p14:creationId xmlns:p14="http://schemas.microsoft.com/office/powerpoint/2010/main" val="26957781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2DA9D7-E96A-496D-8133-DE35A516C83E}"/>
              </a:ext>
            </a:extLst>
          </p:cNvPr>
          <p:cNvSpPr>
            <a:spLocks noGrp="1"/>
          </p:cNvSpPr>
          <p:nvPr>
            <p:ph type="title"/>
          </p:nvPr>
        </p:nvSpPr>
        <p:spPr>
          <a:xfrm>
            <a:off x="2261419" y="365760"/>
            <a:ext cx="9099308" cy="627298"/>
          </a:xfrm>
        </p:spPr>
        <p:txBody>
          <a:bodyPr>
            <a:normAutofit fontScale="90000"/>
          </a:bodyPr>
          <a:lstStyle/>
          <a:p>
            <a:r>
              <a:rPr lang="zh-CN" altLang="en-US" dirty="0"/>
              <a:t>美国常见问候语</a:t>
            </a:r>
          </a:p>
        </p:txBody>
      </p:sp>
      <p:sp>
        <p:nvSpPr>
          <p:cNvPr id="3" name="内容占位符 2">
            <a:extLst>
              <a:ext uri="{FF2B5EF4-FFF2-40B4-BE49-F238E27FC236}">
                <a16:creationId xmlns:a16="http://schemas.microsoft.com/office/drawing/2014/main" id="{8320331D-8A79-47E3-94AF-B9A26FBA7170}"/>
              </a:ext>
            </a:extLst>
          </p:cNvPr>
          <p:cNvSpPr>
            <a:spLocks noGrp="1"/>
          </p:cNvSpPr>
          <p:nvPr>
            <p:ph idx="1"/>
          </p:nvPr>
        </p:nvSpPr>
        <p:spPr>
          <a:xfrm>
            <a:off x="491614" y="1032387"/>
            <a:ext cx="10957604" cy="5069092"/>
          </a:xfrm>
        </p:spPr>
        <p:txBody>
          <a:bodyPr>
            <a:noAutofit/>
          </a:bodyPr>
          <a:lstStyle/>
          <a:p>
            <a:pPr indent="-360000">
              <a:lnSpc>
                <a:spcPct val="120000"/>
              </a:lnSpc>
            </a:pPr>
            <a:r>
              <a:rPr lang="zh-CN" altLang="en-US" sz="1800" dirty="0"/>
              <a:t>一、通用日常问候</a:t>
            </a:r>
            <a:r>
              <a:rPr lang="en-US" altLang="zh-CN" sz="1800" dirty="0"/>
              <a:t>1. Hi / Hello     - </a:t>
            </a:r>
            <a:r>
              <a:rPr lang="zh-CN" altLang="en-US" sz="1800" dirty="0"/>
              <a:t>万能中性问候，适合任何场合</a:t>
            </a:r>
            <a:r>
              <a:rPr lang="en-US" altLang="zh-CN" sz="1800" dirty="0"/>
              <a:t>2. How are you?     - </a:t>
            </a:r>
            <a:r>
              <a:rPr lang="zh-CN" altLang="en-US" sz="1800" dirty="0"/>
              <a:t>美式寒暄标配，标准回答：</a:t>
            </a:r>
            <a:r>
              <a:rPr lang="en-US" altLang="zh-CN" sz="1800" dirty="0"/>
              <a:t>Good, thanks. You?3. How's it going?     - </a:t>
            </a:r>
            <a:r>
              <a:rPr lang="zh-CN" altLang="en-US" sz="1800" dirty="0"/>
              <a:t>更随意的版本，年轻人常用</a:t>
            </a:r>
            <a:r>
              <a:rPr lang="en-US" altLang="zh-CN" sz="1800" dirty="0"/>
              <a:t>4. What's up?     - </a:t>
            </a:r>
            <a:r>
              <a:rPr lang="zh-CN" altLang="en-US" sz="1800" dirty="0"/>
              <a:t>朋友间高频用语，可简单回应</a:t>
            </a:r>
            <a:r>
              <a:rPr lang="en-US" altLang="zh-CN" sz="1800" dirty="0"/>
              <a:t>Not much</a:t>
            </a:r>
            <a:r>
              <a:rPr lang="zh-CN" altLang="en-US" sz="1800" dirty="0"/>
              <a:t>或</a:t>
            </a:r>
            <a:r>
              <a:rPr lang="en-US" altLang="zh-CN" sz="1800" dirty="0"/>
              <a:t>Hey--- </a:t>
            </a:r>
          </a:p>
          <a:p>
            <a:pPr indent="-360000">
              <a:lnSpc>
                <a:spcPct val="120000"/>
              </a:lnSpc>
            </a:pPr>
            <a:r>
              <a:rPr lang="zh-CN" altLang="en-US" sz="1800" dirty="0"/>
              <a:t>二、时间限定问候</a:t>
            </a:r>
            <a:r>
              <a:rPr lang="en-US" altLang="zh-CN" sz="1800" dirty="0"/>
              <a:t>1. Good morning/afternoon/evening     - </a:t>
            </a:r>
            <a:r>
              <a:rPr lang="zh-CN" altLang="en-US" sz="1800" dirty="0"/>
              <a:t>正式场合用</a:t>
            </a:r>
            <a:r>
              <a:rPr lang="en-US" altLang="zh-CN" sz="1800" dirty="0"/>
              <a:t>2. Morning!     - </a:t>
            </a:r>
            <a:r>
              <a:rPr lang="zh-CN" altLang="en-US" sz="1800" dirty="0"/>
              <a:t>熟人间的简化版，常配合点头动作</a:t>
            </a:r>
            <a:r>
              <a:rPr lang="en-US" altLang="zh-CN" sz="1800" dirty="0"/>
              <a:t>3. Happy Friday!     - </a:t>
            </a:r>
            <a:r>
              <a:rPr lang="zh-CN" altLang="en-US" sz="1800" dirty="0"/>
              <a:t>职场周四下午到周五的专属问候，体现周末期待</a:t>
            </a:r>
            <a:endParaRPr lang="en-US" altLang="zh-CN" sz="1800" dirty="0"/>
          </a:p>
          <a:p>
            <a:pPr indent="-360000">
              <a:lnSpc>
                <a:spcPct val="120000"/>
              </a:lnSpc>
            </a:pPr>
            <a:r>
              <a:rPr lang="zh-CN" altLang="en-US" sz="1800" dirty="0"/>
              <a:t>三、地域特色问候</a:t>
            </a:r>
            <a:r>
              <a:rPr lang="en-US" altLang="zh-CN" sz="1800" dirty="0"/>
              <a:t>1. Howdy!     - </a:t>
            </a:r>
            <a:r>
              <a:rPr lang="zh-CN" altLang="en-US" sz="1800" dirty="0"/>
              <a:t>德州特色，源自</a:t>
            </a:r>
            <a:r>
              <a:rPr lang="en-US" altLang="zh-CN" sz="1800" dirty="0"/>
              <a:t>How do you do?</a:t>
            </a:r>
            <a:r>
              <a:rPr lang="zh-CN" altLang="en-US" sz="1800" dirty="0"/>
              <a:t>的缩写</a:t>
            </a:r>
            <a:r>
              <a:rPr lang="en-US" altLang="zh-CN" sz="1800" dirty="0"/>
              <a:t>2. Y'all good?</a:t>
            </a:r>
            <a:r>
              <a:rPr lang="zh-CN" altLang="en-US" sz="1800" dirty="0"/>
              <a:t>（南方）     </a:t>
            </a:r>
            <a:r>
              <a:rPr lang="en-US" altLang="zh-CN" sz="1800" dirty="0"/>
              <a:t>- </a:t>
            </a:r>
            <a:r>
              <a:rPr lang="zh-CN" altLang="en-US" sz="1800" dirty="0"/>
              <a:t>美国南部对多人群体的问候方式</a:t>
            </a:r>
            <a:r>
              <a:rPr lang="en-US" altLang="zh-CN" sz="1800" dirty="0"/>
              <a:t>3. </a:t>
            </a:r>
            <a:r>
              <a:rPr lang="en-US" altLang="zh-CN" sz="1800" dirty="0" err="1"/>
              <a:t>Wassup</a:t>
            </a:r>
            <a:r>
              <a:rPr lang="en-US" altLang="zh-CN" sz="1800" dirty="0"/>
              <a:t>?</a:t>
            </a:r>
            <a:r>
              <a:rPr lang="zh-CN" altLang="en-US" sz="1800" dirty="0"/>
              <a:t>（城市黑人社区）     </a:t>
            </a:r>
            <a:r>
              <a:rPr lang="en-US" altLang="zh-CN" sz="1800" dirty="0"/>
              <a:t>- </a:t>
            </a:r>
            <a:r>
              <a:rPr lang="zh-CN" altLang="en-US" sz="1800" dirty="0"/>
              <a:t>源自黑人英语文化，</a:t>
            </a:r>
            <a:r>
              <a:rPr lang="en-US" altLang="zh-CN" sz="1800" dirty="0"/>
              <a:t>《</a:t>
            </a:r>
          </a:p>
          <a:p>
            <a:pPr indent="-360000">
              <a:lnSpc>
                <a:spcPct val="120000"/>
              </a:lnSpc>
            </a:pPr>
            <a:r>
              <a:rPr lang="zh-CN" altLang="en-US" sz="1800" dirty="0"/>
              <a:t>四、特殊场景问候</a:t>
            </a:r>
            <a:r>
              <a:rPr lang="en-US" altLang="zh-CN" sz="1800" dirty="0"/>
              <a:t>1. </a:t>
            </a:r>
            <a:r>
              <a:rPr lang="zh-CN" altLang="en-US" sz="1800" dirty="0"/>
              <a:t>职场     </a:t>
            </a:r>
            <a:r>
              <a:rPr lang="en-US" altLang="zh-CN" sz="1800" dirty="0"/>
              <a:t>- Looking forward to working with you</a:t>
            </a:r>
            <a:r>
              <a:rPr lang="zh-CN" altLang="en-US" sz="1800" dirty="0"/>
              <a:t>（初次邮件）     </a:t>
            </a:r>
            <a:r>
              <a:rPr lang="en-US" altLang="zh-CN" sz="1800" dirty="0"/>
              <a:t>- How was your weekend?</a:t>
            </a:r>
            <a:r>
              <a:rPr lang="zh-CN" altLang="en-US" sz="1800" dirty="0"/>
              <a:t>（周一办公室破冰）</a:t>
            </a:r>
            <a:r>
              <a:rPr lang="en-US" altLang="zh-CN" sz="1800" dirty="0"/>
              <a:t>2. </a:t>
            </a:r>
            <a:r>
              <a:rPr lang="zh-CN" altLang="en-US" sz="1800" dirty="0"/>
              <a:t>校园     </a:t>
            </a:r>
            <a:r>
              <a:rPr lang="en-US" altLang="zh-CN" sz="1800" dirty="0"/>
              <a:t>- Hey buddy!</a:t>
            </a:r>
            <a:r>
              <a:rPr lang="zh-CN" altLang="en-US" sz="1800" dirty="0"/>
              <a:t>（同学间）     </a:t>
            </a:r>
            <a:r>
              <a:rPr lang="en-US" altLang="zh-CN" sz="1800" dirty="0"/>
              <a:t>- How's classes going?</a:t>
            </a:r>
            <a:r>
              <a:rPr lang="zh-CN" altLang="en-US" sz="1800" dirty="0"/>
              <a:t>（教授对学生）</a:t>
            </a:r>
            <a:r>
              <a:rPr lang="en-US" altLang="zh-CN" sz="1800" dirty="0"/>
              <a:t>3. </a:t>
            </a:r>
            <a:r>
              <a:rPr lang="zh-CN" altLang="en-US" sz="1800" dirty="0"/>
              <a:t>网络社交     </a:t>
            </a:r>
            <a:r>
              <a:rPr lang="en-US" altLang="zh-CN" sz="1800" dirty="0"/>
              <a:t>- Sup</a:t>
            </a:r>
            <a:r>
              <a:rPr lang="zh-CN" altLang="en-US" sz="1800" dirty="0"/>
              <a:t>（短信</a:t>
            </a:r>
            <a:r>
              <a:rPr lang="en-US" altLang="zh-CN" sz="1800" dirty="0"/>
              <a:t>/</a:t>
            </a:r>
            <a:r>
              <a:rPr lang="zh-CN" altLang="en-US" sz="1800" dirty="0"/>
              <a:t>社交媒体）     </a:t>
            </a:r>
            <a:r>
              <a:rPr lang="en-US" altLang="zh-CN" sz="1800" dirty="0"/>
              <a:t>- HBD!</a:t>
            </a:r>
            <a:r>
              <a:rPr lang="zh-CN" altLang="en-US" sz="1800" dirty="0"/>
              <a:t>（</a:t>
            </a:r>
            <a:r>
              <a:rPr lang="en-US" altLang="zh-CN" sz="1800" dirty="0"/>
              <a:t>Happy Birthday</a:t>
            </a:r>
            <a:r>
              <a:rPr lang="zh-CN" altLang="en-US" sz="1800" dirty="0"/>
              <a:t>缩写）</a:t>
            </a:r>
            <a:r>
              <a:rPr lang="en-US" altLang="zh-CN" sz="1800" dirty="0"/>
              <a:t>--- </a:t>
            </a:r>
          </a:p>
          <a:p>
            <a:pPr indent="-360000">
              <a:lnSpc>
                <a:spcPct val="120000"/>
              </a:lnSpc>
            </a:pPr>
            <a:r>
              <a:rPr lang="zh-CN" altLang="en-US" sz="1800" dirty="0"/>
              <a:t>五、肢体语言配合</a:t>
            </a:r>
            <a:r>
              <a:rPr lang="en-US" altLang="zh-CN" sz="1800" dirty="0"/>
              <a:t>- </a:t>
            </a:r>
            <a:r>
              <a:rPr lang="zh-CN" altLang="en-US" sz="1800" dirty="0"/>
              <a:t>微笑</a:t>
            </a:r>
            <a:r>
              <a:rPr lang="en-US" altLang="zh-CN" sz="1800" dirty="0"/>
              <a:t>+</a:t>
            </a:r>
            <a:r>
              <a:rPr lang="zh-CN" altLang="en-US" sz="1800" dirty="0"/>
              <a:t>眼神接触：基本礼仪（但纽约地铁可能例外）  </a:t>
            </a:r>
            <a:r>
              <a:rPr lang="en-US" altLang="zh-CN" sz="1800" dirty="0"/>
              <a:t>- </a:t>
            </a:r>
            <a:r>
              <a:rPr lang="zh-CN" altLang="en-US" sz="1800" dirty="0"/>
              <a:t>挥手：远距离打招呼  </a:t>
            </a:r>
            <a:r>
              <a:rPr lang="en-US" altLang="zh-CN" sz="1800" dirty="0"/>
              <a:t>- </a:t>
            </a:r>
            <a:r>
              <a:rPr lang="zh-CN" altLang="en-US" sz="1800" dirty="0"/>
              <a:t>击拳（</a:t>
            </a:r>
            <a:r>
              <a:rPr lang="en-US" altLang="zh-CN" sz="1800" dirty="0"/>
              <a:t>Fist bump</a:t>
            </a:r>
            <a:r>
              <a:rPr lang="zh-CN" altLang="en-US" sz="1800" dirty="0"/>
              <a:t>）：朋友间替代握手  </a:t>
            </a:r>
            <a:r>
              <a:rPr lang="en-US" altLang="zh-CN" sz="1800" dirty="0"/>
              <a:t>- </a:t>
            </a:r>
            <a:r>
              <a:rPr lang="zh-CN" altLang="en-US" sz="1800" dirty="0"/>
              <a:t>拥抱：亲密朋友或家人（注意：商务场合慎用）</a:t>
            </a:r>
            <a:r>
              <a:rPr lang="en-US" altLang="zh-CN" sz="1800" dirty="0"/>
              <a:t>--- </a:t>
            </a:r>
          </a:p>
          <a:p>
            <a:pPr indent="-360000">
              <a:lnSpc>
                <a:spcPct val="120000"/>
              </a:lnSpc>
            </a:pPr>
            <a:r>
              <a:rPr lang="zh-CN" altLang="en-US" sz="1800" dirty="0"/>
              <a:t>六、文化注意事项</a:t>
            </a:r>
            <a:r>
              <a:rPr lang="en-US" altLang="zh-CN" sz="1800" dirty="0"/>
              <a:t>1. </a:t>
            </a:r>
            <a:r>
              <a:rPr lang="zh-CN" altLang="en-US" sz="1800" dirty="0"/>
              <a:t>避免过度真实：回答</a:t>
            </a:r>
            <a:r>
              <a:rPr lang="en-US" altLang="zh-CN" sz="1800" dirty="0"/>
              <a:t>How are you?</a:t>
            </a:r>
            <a:r>
              <a:rPr lang="zh-CN" altLang="en-US" sz="1800" dirty="0"/>
              <a:t>时说</a:t>
            </a:r>
            <a:r>
              <a:rPr lang="en-US" altLang="zh-CN" sz="1800" dirty="0"/>
              <a:t>I'm terrible</a:t>
            </a:r>
            <a:r>
              <a:rPr lang="zh-CN" altLang="en-US" sz="1800" dirty="0"/>
              <a:t>会冷场  </a:t>
            </a:r>
            <a:r>
              <a:rPr lang="en-US" altLang="zh-CN" sz="1800" dirty="0"/>
              <a:t>2. </a:t>
            </a:r>
            <a:r>
              <a:rPr lang="zh-CN" altLang="en-US" sz="1800" dirty="0"/>
              <a:t>保持距离感：除非很熟，不问</a:t>
            </a:r>
            <a:r>
              <a:rPr lang="en-US" altLang="zh-CN" sz="1800" dirty="0"/>
              <a:t>Are you married?</a:t>
            </a:r>
            <a:r>
              <a:rPr lang="zh-CN" altLang="en-US" sz="1800" dirty="0"/>
              <a:t>等私人问题  </a:t>
            </a:r>
            <a:r>
              <a:rPr lang="en-US" altLang="zh-CN" sz="1800" dirty="0"/>
              <a:t>3. </a:t>
            </a:r>
            <a:r>
              <a:rPr lang="zh-CN" altLang="en-US" sz="1800" dirty="0"/>
              <a:t>名字记忆：美国人喜欢在问候后直呼其名（</a:t>
            </a:r>
            <a:r>
              <a:rPr lang="en-US" altLang="zh-CN" sz="1800" dirty="0"/>
              <a:t>Hi John!</a:t>
            </a:r>
            <a:r>
              <a:rPr lang="zh-CN" altLang="en-US" sz="1800" dirty="0"/>
              <a:t>）  </a:t>
            </a:r>
            <a:r>
              <a:rPr lang="en-US" altLang="zh-CN" sz="1800" dirty="0"/>
              <a:t>4. </a:t>
            </a:r>
            <a:r>
              <a:rPr lang="zh-CN" altLang="en-US" sz="1800" dirty="0"/>
              <a:t>天气话题：万能安全开场白（</a:t>
            </a:r>
            <a:r>
              <a:rPr lang="en-US" altLang="zh-CN" sz="1800" dirty="0"/>
              <a:t>Crazy weather, huh?</a:t>
            </a:r>
            <a:r>
              <a:rPr lang="zh-CN" altLang="en-US" sz="1800" dirty="0"/>
              <a:t>）。</a:t>
            </a:r>
          </a:p>
        </p:txBody>
      </p:sp>
    </p:spTree>
    <p:extLst>
      <p:ext uri="{BB962C8B-B14F-4D97-AF65-F5344CB8AC3E}">
        <p14:creationId xmlns:p14="http://schemas.microsoft.com/office/powerpoint/2010/main" val="2552778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16A63F-6AF2-420F-B513-98C791412489}"/>
              </a:ext>
            </a:extLst>
          </p:cNvPr>
          <p:cNvSpPr>
            <a:spLocks noGrp="1"/>
          </p:cNvSpPr>
          <p:nvPr>
            <p:ph type="title"/>
          </p:nvPr>
        </p:nvSpPr>
        <p:spPr>
          <a:xfrm>
            <a:off x="2546555" y="198783"/>
            <a:ext cx="8814172" cy="1242391"/>
          </a:xfrm>
        </p:spPr>
        <p:txBody>
          <a:bodyPr>
            <a:normAutofit fontScale="90000"/>
          </a:bodyPr>
          <a:lstStyle/>
          <a:p>
            <a:r>
              <a:rPr lang="en-US" altLang="zh-CN" sz="44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II</a:t>
            </a:r>
            <a:r>
              <a:rPr lang="zh-CN" altLang="zh-CN" sz="44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zh-CN" sz="4400" kern="100" dirty="0">
                <a:effectLst/>
                <a:latin typeface="等线" panose="02010600030101010101" pitchFamily="2" charset="-122"/>
                <a:ea typeface="等线" panose="02010600030101010101" pitchFamily="2" charset="-122"/>
                <a:cs typeface="Times New Roman" panose="02020603050405020304" pitchFamily="18" charset="0"/>
              </a:rPr>
              <a:t>思维差异</a:t>
            </a:r>
            <a:br>
              <a:rPr lang="zh-CN" altLang="zh-CN" sz="4400" kern="100" dirty="0">
                <a:effectLst/>
                <a:latin typeface="等线" panose="02010600030101010101" pitchFamily="2" charset="-122"/>
                <a:ea typeface="等线" panose="02010600030101010101" pitchFamily="2" charset="-122"/>
                <a:cs typeface="Times New Roman" panose="02020603050405020304" pitchFamily="18" charset="0"/>
              </a:rPr>
            </a:br>
            <a:r>
              <a:rPr lang="en-US" altLang="zh-CN" sz="4400" kern="100" dirty="0">
                <a:effectLst/>
                <a:latin typeface="等线" panose="02010600030101010101" pitchFamily="2" charset="-122"/>
                <a:ea typeface="等线" panose="02010600030101010101" pitchFamily="2" charset="-122"/>
                <a:cs typeface="Times New Roman" panose="02020603050405020304" pitchFamily="18" charset="0"/>
              </a:rPr>
              <a:t> </a:t>
            </a:r>
            <a:br>
              <a:rPr lang="zh-CN" altLang="zh-CN" sz="4400" kern="100" dirty="0">
                <a:effectLst/>
                <a:latin typeface="等线" panose="02010600030101010101" pitchFamily="2" charset="-122"/>
                <a:ea typeface="等线" panose="02010600030101010101" pitchFamily="2" charset="-122"/>
                <a:cs typeface="Times New Roman" panose="02020603050405020304" pitchFamily="18" charset="0"/>
              </a:rPr>
            </a:br>
            <a:endParaRPr lang="zh-CN" altLang="en-US" dirty="0"/>
          </a:p>
        </p:txBody>
      </p:sp>
      <p:sp>
        <p:nvSpPr>
          <p:cNvPr id="3" name="内容占位符 2">
            <a:extLst>
              <a:ext uri="{FF2B5EF4-FFF2-40B4-BE49-F238E27FC236}">
                <a16:creationId xmlns:a16="http://schemas.microsoft.com/office/drawing/2014/main" id="{DFA1D0A6-596E-47D6-B7BF-9FDDB9738DE4}"/>
              </a:ext>
            </a:extLst>
          </p:cNvPr>
          <p:cNvSpPr>
            <a:spLocks noGrp="1"/>
          </p:cNvSpPr>
          <p:nvPr>
            <p:ph idx="1"/>
          </p:nvPr>
        </p:nvSpPr>
        <p:spPr>
          <a:xfrm>
            <a:off x="1519532" y="1091382"/>
            <a:ext cx="9841195" cy="5427405"/>
          </a:xfrm>
        </p:spPr>
        <p:txBody>
          <a:bodyPr>
            <a:noAutofit/>
          </a:bodyPr>
          <a:lstStyle/>
          <a:p>
            <a:pPr marL="0" indent="0" algn="just">
              <a:buNone/>
            </a:pPr>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2000" b="1" kern="100" dirty="0">
                <a:effectLst/>
                <a:latin typeface="等线" panose="02010600030101010101" pitchFamily="2" charset="-122"/>
                <a:ea typeface="等线" panose="02010600030101010101" pitchFamily="2" charset="-122"/>
                <a:cs typeface="Times New Roman" panose="02020603050405020304" pitchFamily="18" charset="0"/>
              </a:rPr>
              <a:t>直线思维与曲线思维：</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英文为直线思维，习惯由小及大，先说重点信息，再补充背景等细节。</a:t>
            </a:r>
          </a:p>
          <a:p>
            <a:pPr marL="0" indent="0" algn="just">
              <a:buNone/>
            </a:pP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中文为曲线思维，习惯由大到小，先铺垫整体背景，再引出具体事件。</a:t>
            </a:r>
          </a:p>
          <a:p>
            <a:pPr marL="0" indent="0" algn="just">
              <a:buNone/>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e.g. 23 Main Street, Anytown, CA 12345, USA ;</a:t>
            </a:r>
          </a:p>
          <a:p>
            <a:pPr marL="0" indent="0" algn="just">
              <a:buNone/>
            </a:pPr>
            <a:r>
              <a:rPr lang="zh-CN" altLang="en-US" sz="2000" kern="100" dirty="0">
                <a:effectLst/>
                <a:latin typeface="等线" panose="02010600030101010101" pitchFamily="2" charset="-122"/>
                <a:ea typeface="等线" panose="02010600030101010101" pitchFamily="2" charset="-122"/>
                <a:cs typeface="Times New Roman" panose="02020603050405020304" pitchFamily="18" charset="0"/>
              </a:rPr>
              <a:t>美国加利福尼亚州安尼敦市主街</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23</a:t>
            </a:r>
            <a:r>
              <a:rPr lang="zh-CN" altLang="en-US" sz="2000" kern="100" dirty="0">
                <a:effectLst/>
                <a:latin typeface="等线" panose="02010600030101010101" pitchFamily="2" charset="-122"/>
                <a:ea typeface="等线" panose="02010600030101010101" pitchFamily="2" charset="-122"/>
                <a:cs typeface="Times New Roman" panose="02020603050405020304" pitchFamily="18" charset="0"/>
              </a:rPr>
              <a:t>号</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endPar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000" b="1"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2000" b="1" kern="100" dirty="0">
                <a:effectLst/>
                <a:latin typeface="等线" panose="02010600030101010101" pitchFamily="2" charset="-122"/>
                <a:ea typeface="等线" panose="02010600030101010101" pitchFamily="2" charset="-122"/>
                <a:cs typeface="Times New Roman" panose="02020603050405020304" pitchFamily="18" charset="0"/>
              </a:rPr>
              <a:t>抽象思维与形象思维：</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英文更注重抽象思维，倾向于使用抽象概念来表达复杂思想。</a:t>
            </a:r>
          </a:p>
          <a:p>
            <a:pPr marL="0" indent="0" algn="just">
              <a:buNone/>
            </a:pP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中文则更注重形象思维，善于通过具体事物来描绘和表达思想。</a:t>
            </a:r>
          </a:p>
          <a:p>
            <a:pPr marL="0" indent="0" algn="just">
              <a:buNone/>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r>
              <a:rPr lang="en-US" altLang="zh-CN" sz="2000" dirty="0"/>
              <a:t>Freedom is the oxygen of the soul.    </a:t>
            </a:r>
            <a:r>
              <a:rPr lang="zh-CN" altLang="en-US" sz="2000" dirty="0"/>
              <a:t>自由如鸟归林，鱼入海</a:t>
            </a:r>
            <a:r>
              <a:rPr lang="en-US" altLang="zh-CN" sz="2000" dirty="0"/>
              <a:t>. </a:t>
            </a:r>
          </a:p>
          <a:p>
            <a:pPr marL="0" indent="0">
              <a:buNone/>
            </a:pPr>
            <a:r>
              <a:rPr lang="en-US" altLang="zh-CN" sz="2000" dirty="0"/>
              <a:t>Time is a continuum of infinite possibilities. </a:t>
            </a:r>
            <a:r>
              <a:rPr lang="zh-CN" altLang="en-US" sz="2000" dirty="0"/>
              <a:t>光阴似箭，日月如梭</a:t>
            </a:r>
            <a:r>
              <a:rPr lang="en-US" altLang="zh-CN" sz="2000" dirty="0"/>
              <a:t> </a:t>
            </a:r>
          </a:p>
          <a:p>
            <a:pPr marL="0" indent="0">
              <a:buNone/>
            </a:pPr>
            <a:r>
              <a:rPr lang="en-US" altLang="zh-CN" sz="2000" dirty="0"/>
              <a:t>Love is an eternal mystery.</a:t>
            </a:r>
            <a:r>
              <a:rPr lang="zh-CN" altLang="en-US" sz="2000" dirty="0"/>
              <a:t>执子之手，与子偕老</a:t>
            </a:r>
            <a:r>
              <a:rPr lang="en-US" altLang="zh-CN" sz="2000" dirty="0"/>
              <a:t> </a:t>
            </a:r>
            <a:endParaRPr lang="zh-CN" altLang="en-US" sz="2000" dirty="0"/>
          </a:p>
        </p:txBody>
      </p:sp>
    </p:spTree>
    <p:extLst>
      <p:ext uri="{BB962C8B-B14F-4D97-AF65-F5344CB8AC3E}">
        <p14:creationId xmlns:p14="http://schemas.microsoft.com/office/powerpoint/2010/main" val="910541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F822AD-0575-4A6E-94EC-C3A1A2AF4C9A}"/>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0B2E35FB-70F7-491E-959D-E292D1AAD97B}"/>
              </a:ext>
            </a:extLst>
          </p:cNvPr>
          <p:cNvSpPr>
            <a:spLocks noGrp="1"/>
          </p:cNvSpPr>
          <p:nvPr>
            <p:ph idx="1"/>
          </p:nvPr>
        </p:nvSpPr>
        <p:spPr>
          <a:xfrm>
            <a:off x="1474391" y="455725"/>
            <a:ext cx="10283600" cy="5946550"/>
          </a:xfrm>
        </p:spPr>
        <p:txBody>
          <a:bodyPr>
            <a:normAutofit fontScale="62500" lnSpcReduction="20000"/>
          </a:bodyPr>
          <a:lstStyle/>
          <a:p>
            <a:pPr algn="just"/>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客体思维与主体思维：</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lnSpc>
                <a:spcPct val="120000"/>
              </a:lnSpc>
              <a:buNone/>
            </a:pP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英文表达更客观，通常只描述事实，不加入个人判断。</a:t>
            </a:r>
          </a:p>
          <a:p>
            <a:pPr marL="0" indent="0" algn="just">
              <a:lnSpc>
                <a:spcPct val="120000"/>
              </a:lnSpc>
              <a:buNone/>
            </a:pP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中文表达则更主观，往往会在描述事实的同时加入个人情感和判断。</a:t>
            </a:r>
            <a:endPar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lnSpc>
                <a:spcPct val="120000"/>
              </a:lnSpc>
              <a:buNone/>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"A protest involving approximately 200 people occurred near City Hall yesterday."    </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（昨日市政厅附近发生约</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200</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人参与的抗议活动 → 纯事实）  </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中文（主观）：    </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昨日市政厅前爆发恶性聚集事件，数百名不法分子扰乱社会秩序</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（加入价值判断：</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恶性</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不法分子</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2. </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事故报道</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英文：    </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"The car collided with a tree, resulting in 2 injuries."    </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（车辆撞树致</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人受伤 → 中性描述）  </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中文：    </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惊魂一刻！轿车疯狂撞击路边大树，现场惨不忍睹</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（情感渲染：</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惊魂</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疯狂</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惨不忍睹</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礼貌原则：</a:t>
            </a: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20000"/>
              </a:lnSpc>
            </a:pP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中方：注重贬己尊人，在称呼和交际中常使用谦语和敬语，如敝人、令尊等，体现对对方的尊重和自身的谦逊。</a:t>
            </a:r>
          </a:p>
          <a:p>
            <a:pPr algn="just">
              <a:lnSpc>
                <a:spcPct val="120000"/>
              </a:lnSpc>
            </a:pP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西方：强调平等和直接，称呼上通常使用名字，交际中更注重表达个人的观点和感受。</a:t>
            </a:r>
          </a:p>
          <a:p>
            <a:pPr algn="just">
              <a:lnSpc>
                <a:spcPct val="120000"/>
              </a:lnSpc>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例子：职场中称呼员工称呼上司：</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张总</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王经理</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（职称</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姓氏，凸显尊重）  </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自称：</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小刘</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我们部门</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（降低自己，避免显得傲慢）  </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逻辑：通过抬高对方、降低自己来维护和谐关系  🇺🇸 西方（强调平等、直接）  </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员工称呼上司：</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"John"</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"Sarah"</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（直呼其名，体现平等）  </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自称：</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"I"</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（不刻意贬低自己）  </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逻辑：平等交流，避免等级感，直呼名字拉近距离 </a:t>
            </a:r>
          </a:p>
        </p:txBody>
      </p:sp>
    </p:spTree>
    <p:extLst>
      <p:ext uri="{BB962C8B-B14F-4D97-AF65-F5344CB8AC3E}">
        <p14:creationId xmlns:p14="http://schemas.microsoft.com/office/powerpoint/2010/main" val="1566716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9C3F01-6E77-4CA0-88E8-EC44CC3C13F0}"/>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C0A84771-1864-44E0-9166-8E888143694F}"/>
              </a:ext>
            </a:extLst>
          </p:cNvPr>
          <p:cNvSpPr>
            <a:spLocks noGrp="1"/>
          </p:cNvSpPr>
          <p:nvPr>
            <p:ph idx="1"/>
          </p:nvPr>
        </p:nvSpPr>
        <p:spPr>
          <a:xfrm>
            <a:off x="1268361" y="870155"/>
            <a:ext cx="10343536" cy="5678127"/>
          </a:xfrm>
        </p:spPr>
        <p:txBody>
          <a:bodyPr>
            <a:normAutofit/>
          </a:bodyPr>
          <a:lstStyle/>
          <a:p>
            <a:pPr marL="0" indent="0" algn="just">
              <a:buNone/>
            </a:pP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称赞与回应：</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中方：当面称赞他人外貌或服饰时，被称赞者往往会谦虚地回应，如哪里哪里，过奖了。</a:t>
            </a:r>
          </a:p>
          <a:p>
            <a:pPr marL="0" indent="0" algn="just">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西方：被称赞者通常会大方接受并表达感谢，如</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Thank you, I'm glad you like it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6.</a:t>
            </a:r>
            <a:r>
              <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rPr>
              <a:t>群体与个体：</a:t>
            </a: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b="1"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中方：群体主义取向</a:t>
            </a:r>
            <a:r>
              <a:rPr lang="en-US" altLang="zh-CN" dirty="0">
                <a:effectLst/>
                <a:latin typeface="Segoe UI Web (West European)"/>
              </a:rPr>
              <a:t>Collectivism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，注重和谐与团结，在集体中看重成员之间的关系。</a:t>
            </a:r>
          </a:p>
          <a:p>
            <a:pPr marL="0" indent="0" algn="just">
              <a:buNone/>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西方：个人主义取向</a:t>
            </a:r>
            <a:r>
              <a:rPr lang="en-US" altLang="zh-CN" dirty="0">
                <a:effectLst/>
                <a:latin typeface="Segoe UI Web (West European)"/>
              </a:rPr>
              <a:t>individualism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，强调个人的作用和价值，注重个人的表达和独立。</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e.g.</a:t>
            </a:r>
            <a:r>
              <a:rPr lang="en-US" altLang="zh-CN" dirty="0">
                <a:effectLst/>
                <a:latin typeface="Segoe UI Web (West European)"/>
              </a:rPr>
              <a:t> When the group completes the project and the leader praises them, the Chinese employees usually answer</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This was a team effort—we couldn't have done it without everyone's contribution.</a:t>
            </a:r>
          </a:p>
          <a:p>
            <a:pPr marL="0" indent="0" algn="just">
              <a:buNone/>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同样场景下，美国员工更可能说：</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 led the data analysis phase, which was critical to our success.“</a:t>
            </a:r>
          </a:p>
          <a:p>
            <a:pPr marL="0" indent="0" algn="just">
              <a:buNone/>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中方：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独木不成林</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One tree doesn't make a forest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西方：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"Stand out from the crowd"</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（脱颖而出）</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234059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AAD31-FC98-44D3-BE3A-29F8EFC51639}"/>
              </a:ext>
            </a:extLst>
          </p:cNvPr>
          <p:cNvSpPr>
            <a:spLocks noGrp="1"/>
          </p:cNvSpPr>
          <p:nvPr>
            <p:ph type="title"/>
          </p:nvPr>
        </p:nvSpPr>
        <p:spPr/>
        <p:txBody>
          <a:bodyPr>
            <a:normAutofit fontScale="90000"/>
          </a:bodyPr>
          <a:lstStyle/>
          <a:p>
            <a:r>
              <a:rPr lang="en-US" altLang="zh-CN" sz="44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4400" kern="100" dirty="0">
                <a:effectLst/>
                <a:latin typeface="等线" panose="02010600030101010101" pitchFamily="2" charset="-122"/>
                <a:ea typeface="等线" panose="02010600030101010101" pitchFamily="2" charset="-122"/>
                <a:cs typeface="Times New Roman" panose="02020603050405020304" pitchFamily="18" charset="0"/>
              </a:rPr>
              <a:t>不可互译的句子</a:t>
            </a:r>
            <a:br>
              <a:rPr lang="zh-CN" altLang="zh-CN" sz="4400" kern="100" dirty="0">
                <a:effectLst/>
                <a:latin typeface="等线" panose="02010600030101010101" pitchFamily="2" charset="-122"/>
                <a:ea typeface="等线" panose="02010600030101010101" pitchFamily="2" charset="-122"/>
                <a:cs typeface="Times New Roman" panose="02020603050405020304" pitchFamily="18" charset="0"/>
              </a:rPr>
            </a:br>
            <a:endParaRPr lang="zh-CN" altLang="en-US" dirty="0"/>
          </a:p>
        </p:txBody>
      </p:sp>
      <p:sp>
        <p:nvSpPr>
          <p:cNvPr id="3" name="内容占位符 2">
            <a:extLst>
              <a:ext uri="{FF2B5EF4-FFF2-40B4-BE49-F238E27FC236}">
                <a16:creationId xmlns:a16="http://schemas.microsoft.com/office/drawing/2014/main" id="{1E82F2AC-4E57-4D9B-B149-D84900770CB1}"/>
              </a:ext>
            </a:extLst>
          </p:cNvPr>
          <p:cNvSpPr>
            <a:spLocks noGrp="1"/>
          </p:cNvSpPr>
          <p:nvPr>
            <p:ph idx="1"/>
          </p:nvPr>
        </p:nvSpPr>
        <p:spPr>
          <a:xfrm>
            <a:off x="786581" y="1474839"/>
            <a:ext cx="10854813" cy="5034116"/>
          </a:xfrm>
        </p:spPr>
        <p:txBody>
          <a:bodyPr>
            <a:normAutofit fontScale="55000" lnSpcReduction="20000"/>
          </a:bodyPr>
          <a:lstStyle/>
          <a:p>
            <a:pPr marL="0" indent="0" algn="just">
              <a:buNone/>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33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zh-CN" altLang="zh-CN" sz="3300" kern="100" dirty="0">
                <a:effectLst/>
                <a:latin typeface="等线" panose="02010600030101010101" pitchFamily="2" charset="-122"/>
                <a:ea typeface="等线" panose="02010600030101010101" pitchFamily="2" charset="-122"/>
                <a:cs typeface="Times New Roman" panose="02020603050405020304" pitchFamily="18" charset="0"/>
              </a:rPr>
              <a:t>中文句子：他有个儿子，在深圳工作，已经三十岁了，还没结婚，听说最近找了个女朋友，长得挺好看的，跟他一个单位工作。</a:t>
            </a:r>
          </a:p>
          <a:p>
            <a:pPr marL="0" indent="0" algn="just">
              <a:buNone/>
            </a:pPr>
            <a:r>
              <a:rPr lang="en-US" altLang="zh-CN" sz="33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33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zh-CN" altLang="zh-CN" sz="3300" kern="100" dirty="0">
                <a:effectLst/>
                <a:latin typeface="等线" panose="02010600030101010101" pitchFamily="2" charset="-122"/>
                <a:ea typeface="等线" panose="02010600030101010101" pitchFamily="2" charset="-122"/>
                <a:cs typeface="Times New Roman" panose="02020603050405020304" pitchFamily="18" charset="0"/>
              </a:rPr>
              <a:t>英文翻译：</a:t>
            </a:r>
            <a:r>
              <a:rPr lang="en-US" altLang="zh-CN" sz="3300" kern="100" dirty="0">
                <a:effectLst/>
                <a:latin typeface="等线" panose="02010600030101010101" pitchFamily="2" charset="-122"/>
                <a:ea typeface="等线" panose="02010600030101010101" pitchFamily="2" charset="-122"/>
                <a:cs typeface="Times New Roman" panose="02020603050405020304" pitchFamily="18" charset="0"/>
              </a:rPr>
              <a:t>He has a son who works in Shenzhen. His son is 30 years old, but has not been married. It's said that his son has made a girlfriend recently. The girl is beautiful and works in the same company with his son.</a:t>
            </a:r>
            <a:endParaRPr lang="zh-CN" altLang="zh-CN" sz="33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zh-CN" altLang="zh-CN" sz="3300" kern="100" dirty="0">
                <a:effectLst/>
                <a:latin typeface="等线" panose="02010600030101010101" pitchFamily="2" charset="-122"/>
                <a:ea typeface="等线" panose="02010600030101010101" pitchFamily="2" charset="-122"/>
                <a:cs typeface="Times New Roman" panose="02020603050405020304" pitchFamily="18" charset="0"/>
              </a:rPr>
              <a:t>解析：中文句子组织松散，每个句子间的逻辑联系基本上靠猜。而英文句子结构严谨，每个小句子里主语、谓语都很清楚，并且需要用关联词连接。</a:t>
            </a:r>
          </a:p>
          <a:p>
            <a:pPr marL="0" indent="0" algn="just">
              <a:buNone/>
            </a:pPr>
            <a:r>
              <a:rPr lang="en-US" altLang="zh-CN" sz="33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33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zh-CN" altLang="zh-CN" sz="3300" kern="100" dirty="0">
                <a:effectLst/>
                <a:latin typeface="等线" panose="02010600030101010101" pitchFamily="2" charset="-122"/>
                <a:ea typeface="等线" panose="02010600030101010101" pitchFamily="2" charset="-122"/>
                <a:cs typeface="Times New Roman" panose="02020603050405020304" pitchFamily="18" charset="0"/>
              </a:rPr>
              <a:t>中文句子：天哪！我跟你说，我刚刚在食堂吃饭的时候，看到一男一女两个人在打架，其中那个男的还把饭菜倒在了女生的身上！太可怕了！</a:t>
            </a:r>
          </a:p>
          <a:p>
            <a:pPr marL="0" indent="0" algn="just">
              <a:buNone/>
            </a:pPr>
            <a:r>
              <a:rPr lang="en-US" altLang="zh-CN" sz="33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33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zh-CN" altLang="zh-CN" sz="3300" kern="100" dirty="0">
                <a:effectLst/>
                <a:latin typeface="等线" panose="02010600030101010101" pitchFamily="2" charset="-122"/>
                <a:ea typeface="等线" panose="02010600030101010101" pitchFamily="2" charset="-122"/>
                <a:cs typeface="Times New Roman" panose="02020603050405020304" pitchFamily="18" charset="0"/>
              </a:rPr>
              <a:t>可能的英文表达：</a:t>
            </a:r>
            <a:r>
              <a:rPr lang="en-US" altLang="zh-CN" sz="3300" kern="100" dirty="0">
                <a:effectLst/>
                <a:latin typeface="等线" panose="02010600030101010101" pitchFamily="2" charset="-122"/>
                <a:ea typeface="等线" panose="02010600030101010101" pitchFamily="2" charset="-122"/>
                <a:cs typeface="Times New Roman" panose="02020603050405020304" pitchFamily="18" charset="0"/>
              </a:rPr>
              <a:t>Oh, my god! You wouldn't believe it! I saw a man throwing his food at a lady during their argument while I was eating at the restaurant.</a:t>
            </a:r>
            <a:endParaRPr lang="zh-CN" altLang="zh-CN" sz="33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zh-CN" altLang="zh-CN" sz="3300" kern="100" dirty="0">
                <a:effectLst/>
                <a:latin typeface="等线" panose="02010600030101010101" pitchFamily="2" charset="-122"/>
                <a:ea typeface="等线" panose="02010600030101010101" pitchFamily="2" charset="-122"/>
                <a:cs typeface="Times New Roman" panose="02020603050405020304" pitchFamily="18" charset="0"/>
              </a:rPr>
              <a:t>解析：中文先描述时间地点和事情背景，最后说发生的事情；而英文先说具体发生了什么，再补充背景等细节。</a:t>
            </a:r>
          </a:p>
          <a:p>
            <a:endParaRPr lang="zh-CN" altLang="en-US" dirty="0"/>
          </a:p>
        </p:txBody>
      </p:sp>
    </p:spTree>
    <p:extLst>
      <p:ext uri="{BB962C8B-B14F-4D97-AF65-F5344CB8AC3E}">
        <p14:creationId xmlns:p14="http://schemas.microsoft.com/office/powerpoint/2010/main" val="2055917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111E51-06FC-47D6-A679-4D449C47A3C9}"/>
              </a:ext>
            </a:extLst>
          </p:cNvPr>
          <p:cNvSpPr>
            <a:spLocks noGrp="1"/>
          </p:cNvSpPr>
          <p:nvPr>
            <p:ph type="title"/>
          </p:nvPr>
        </p:nvSpPr>
        <p:spPr/>
        <p:txBody>
          <a:bodyPr>
            <a:normAutofit fontScale="90000"/>
          </a:bodyPr>
          <a:lstStyle/>
          <a:p>
            <a:r>
              <a:rPr lang="en-US" altLang="zh-CN" sz="4400" kern="100" dirty="0">
                <a:effectLst/>
                <a:latin typeface="等线" panose="02010600030101010101" pitchFamily="2" charset="-122"/>
                <a:ea typeface="等线" panose="02010600030101010101" pitchFamily="2" charset="-122"/>
                <a:cs typeface="Times New Roman" panose="02020603050405020304" pitchFamily="18" charset="0"/>
              </a:rPr>
              <a:t>5</a:t>
            </a:r>
            <a:r>
              <a:rPr lang="en-US" altLang="zh-CN"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4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4400" kern="100" dirty="0">
                <a:effectLst/>
                <a:latin typeface="等线" panose="02010600030101010101" pitchFamily="2" charset="-122"/>
                <a:ea typeface="等线" panose="02010600030101010101" pitchFamily="2" charset="-122"/>
                <a:cs typeface="Times New Roman" panose="02020603050405020304" pitchFamily="18" charset="0"/>
              </a:rPr>
              <a:t>不可互译的单词类别及例子</a:t>
            </a:r>
            <a:br>
              <a:rPr lang="zh-CN" altLang="zh-CN" sz="4400" kern="100" dirty="0">
                <a:effectLst/>
                <a:latin typeface="等线" panose="02010600030101010101" pitchFamily="2" charset="-122"/>
                <a:ea typeface="等线" panose="02010600030101010101" pitchFamily="2" charset="-122"/>
                <a:cs typeface="Times New Roman" panose="02020603050405020304" pitchFamily="18" charset="0"/>
              </a:rPr>
            </a:br>
            <a:endParaRPr lang="zh-CN" altLang="en-US" dirty="0"/>
          </a:p>
        </p:txBody>
      </p:sp>
      <p:sp>
        <p:nvSpPr>
          <p:cNvPr id="3" name="内容占位符 2">
            <a:extLst>
              <a:ext uri="{FF2B5EF4-FFF2-40B4-BE49-F238E27FC236}">
                <a16:creationId xmlns:a16="http://schemas.microsoft.com/office/drawing/2014/main" id="{6ACD2356-61EF-4F62-BE22-1769F6735860}"/>
              </a:ext>
            </a:extLst>
          </p:cNvPr>
          <p:cNvSpPr>
            <a:spLocks noGrp="1"/>
          </p:cNvSpPr>
          <p:nvPr>
            <p:ph idx="1"/>
          </p:nvPr>
        </p:nvSpPr>
        <p:spPr>
          <a:xfrm>
            <a:off x="845126" y="1229032"/>
            <a:ext cx="10599621" cy="5263208"/>
          </a:xfrm>
        </p:spPr>
        <p:txBody>
          <a:bodyPr>
            <a:normAutofit fontScale="92500" lnSpcReduction="10000"/>
          </a:bodyPr>
          <a:lstStyle/>
          <a:p>
            <a:pPr marL="0" indent="0" algn="just">
              <a:buNone/>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1. </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穿小鞋</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To make things difficult for someone (literally: to wear tight shoes)     </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2. </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走后门</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To pull strings / To use backdoor connections</a:t>
            </a:r>
          </a:p>
          <a:p>
            <a:pPr marL="0" indent="0" algn="just">
              <a:buNone/>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3. </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开夜车 </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To burn the midnight oil / To work late into the night</a:t>
            </a:r>
          </a:p>
          <a:p>
            <a:pPr marL="0" indent="0" algn="just">
              <a:buNone/>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4. </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泡蘑菇</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To beat around the bush / To drag one’s feet</a:t>
            </a:r>
          </a:p>
          <a:p>
            <a:pPr marL="0" indent="0" algn="just">
              <a:buNone/>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5. </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打退堂鼓</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To back out / To give up </a:t>
            </a:r>
          </a:p>
          <a:p>
            <a:pPr marL="0" indent="0" algn="just">
              <a:buNone/>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6. </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台柱子</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The backbone / The mainstay     </a:t>
            </a:r>
          </a:p>
          <a:p>
            <a:pPr marL="0" indent="0" algn="just">
              <a:buNone/>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7. </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敲边鼓</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To play a supporting role / To provide backup support     </a:t>
            </a:r>
          </a:p>
          <a:p>
            <a:pPr marL="0" indent="0" algn="just">
              <a:buNone/>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8. </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喝西北风</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To live in poverty / To have nothing to eat</a:t>
            </a:r>
          </a:p>
          <a:p>
            <a:pPr marL="0" indent="0" algn="just">
              <a:buNone/>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9. </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露一手</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To show one’s skills / To demonstrate one’s talent     </a:t>
            </a:r>
          </a:p>
          <a:p>
            <a:pPr marL="0" indent="0" algn="just">
              <a:buNone/>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钻牛角尖</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To split hairs / To overthink / To get stuck on trivial details</a:t>
            </a:r>
            <a:endParaRPr lang="zh-CN" altLang="en-US" dirty="0"/>
          </a:p>
        </p:txBody>
      </p:sp>
    </p:spTree>
    <p:extLst>
      <p:ext uri="{BB962C8B-B14F-4D97-AF65-F5344CB8AC3E}">
        <p14:creationId xmlns:p14="http://schemas.microsoft.com/office/powerpoint/2010/main" val="1791180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ECE24E-FBB0-4975-B227-137270223C78}"/>
              </a:ext>
            </a:extLst>
          </p:cNvPr>
          <p:cNvSpPr>
            <a:spLocks noGrp="1"/>
          </p:cNvSpPr>
          <p:nvPr>
            <p:ph type="title"/>
          </p:nvPr>
        </p:nvSpPr>
        <p:spPr>
          <a:xfrm>
            <a:off x="1513633" y="579611"/>
            <a:ext cx="11300792" cy="1325562"/>
          </a:xfrm>
        </p:spPr>
        <p:txBody>
          <a:bodyPr>
            <a:normAutofit fontScale="90000"/>
          </a:bodyPr>
          <a:lstStyle/>
          <a:p>
            <a:r>
              <a:rPr lang="zh-CN" altLang="zh-CN" b="1" kern="0" dirty="0">
                <a:solidFill>
                  <a:srgbClr val="000000"/>
                </a:solidFill>
                <a:effectLst/>
                <a:latin typeface="等线" panose="02010600030101010101" pitchFamily="2" charset="-122"/>
                <a:ea typeface="Segoe UI" panose="020B0502040204020203" pitchFamily="34" charset="0"/>
                <a:cs typeface="Times New Roman" panose="02020603050405020304" pitchFamily="18" charset="0"/>
              </a:rPr>
              <a:t>I. </a:t>
            </a:r>
            <a:r>
              <a:rPr lang="zh-CN" altLang="zh-CN" sz="4000" b="1" kern="0" dirty="0">
                <a:solidFill>
                  <a:srgbClr val="000000"/>
                </a:solidFill>
                <a:effectLst/>
                <a:latin typeface="等线" panose="02010600030101010101" pitchFamily="2" charset="-122"/>
                <a:ea typeface="Segoe UI" panose="020B0502040204020203" pitchFamily="34" charset="0"/>
                <a:cs typeface="Times New Roman" panose="02020603050405020304" pitchFamily="18" charset="0"/>
              </a:rPr>
              <a:t>Comparison of Chinese and English </a:t>
            </a:r>
            <a:r>
              <a:rPr lang="en-US" altLang="zh-CN" sz="4000" b="1" kern="0" dirty="0">
                <a:solidFill>
                  <a:srgbClr val="000000"/>
                </a:solidFill>
                <a:effectLst/>
                <a:latin typeface="等线" panose="02010600030101010101" pitchFamily="2" charset="-122"/>
                <a:ea typeface="Segoe UI" panose="020B0502040204020203" pitchFamily="34" charset="0"/>
                <a:cs typeface="Times New Roman" panose="02020603050405020304" pitchFamily="18" charset="0"/>
              </a:rPr>
              <a:t>L</a:t>
            </a:r>
            <a:r>
              <a:rPr lang="zh-CN" altLang="zh-CN" sz="4000" b="1" kern="0" dirty="0">
                <a:solidFill>
                  <a:srgbClr val="000000"/>
                </a:solidFill>
                <a:effectLst/>
                <a:latin typeface="等线" panose="02010600030101010101" pitchFamily="2" charset="-122"/>
                <a:ea typeface="Segoe UI" panose="020B0502040204020203" pitchFamily="34" charset="0"/>
                <a:cs typeface="Times New Roman" panose="02020603050405020304" pitchFamily="18" charset="0"/>
              </a:rPr>
              <a:t>anguages:</a:t>
            </a:r>
            <a:b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br>
            <a:b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br>
            <a:endParaRPr lang="zh-CN" altLang="en-US" dirty="0"/>
          </a:p>
        </p:txBody>
      </p:sp>
      <p:sp>
        <p:nvSpPr>
          <p:cNvPr id="3" name="内容占位符 2">
            <a:extLst>
              <a:ext uri="{FF2B5EF4-FFF2-40B4-BE49-F238E27FC236}">
                <a16:creationId xmlns:a16="http://schemas.microsoft.com/office/drawing/2014/main" id="{78316AAD-F2F1-43EB-AF40-BBE224FBA308}"/>
              </a:ext>
            </a:extLst>
          </p:cNvPr>
          <p:cNvSpPr>
            <a:spLocks noGrp="1"/>
          </p:cNvSpPr>
          <p:nvPr>
            <p:ph idx="1"/>
          </p:nvPr>
        </p:nvSpPr>
        <p:spPr>
          <a:xfrm>
            <a:off x="745435" y="1242392"/>
            <a:ext cx="10615292" cy="4937746"/>
          </a:xfrm>
        </p:spPr>
        <p:txBody>
          <a:bodyPr>
            <a:normAutofit/>
          </a:bodyPr>
          <a:lstStyle/>
          <a:p>
            <a:r>
              <a:rPr lang="zh-CN" altLang="zh-CN" sz="3200" kern="0" dirty="0">
                <a:solidFill>
                  <a:srgbClr val="000000"/>
                </a:solidFill>
                <a:latin typeface="等线" panose="02010600030101010101" pitchFamily="2" charset="-122"/>
                <a:ea typeface="Segoe UI" panose="020B0502040204020203" pitchFamily="34" charset="0"/>
                <a:cs typeface="Times New Roman" panose="02020603050405020304" pitchFamily="18" charset="0"/>
              </a:rPr>
              <a:t>1.  vocabulary</a:t>
            </a:r>
            <a:endParaRPr lang="en-US" altLang="zh-CN" sz="3200" kern="0" dirty="0">
              <a:solidFill>
                <a:srgbClr val="000000"/>
              </a:solidFill>
              <a:latin typeface="等线" panose="02010600030101010101" pitchFamily="2" charset="-122"/>
              <a:ea typeface="Segoe UI" panose="020B0502040204020203" pitchFamily="34" charset="0"/>
              <a:cs typeface="Times New Roman" panose="02020603050405020304" pitchFamily="18" charset="0"/>
            </a:endParaRPr>
          </a:p>
          <a:p>
            <a:pPr algn="just"/>
            <a:r>
              <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rPr>
              <a:t>汉语：象形文字，偏旁部首，词根词缀。</a:t>
            </a:r>
          </a:p>
          <a:p>
            <a:pPr marL="0" indent="0" algn="just">
              <a:buNone/>
            </a:pP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rPr>
              <a:t>举例说明：</a:t>
            </a: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rPr>
              <a:t>明</a:t>
            </a: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rPr>
              <a:t>日</a:t>
            </a: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 + </a:t>
            </a:r>
            <a:r>
              <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rPr>
              <a:t>月</a:t>
            </a: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rPr>
              <a:t>休</a:t>
            </a: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rPr>
              <a:t>人</a:t>
            </a: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 + </a:t>
            </a:r>
            <a:r>
              <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rPr>
              <a:t>木</a:t>
            </a: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rPr>
              <a:t>学习</a:t>
            </a: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rPr>
              <a:t>学</a:t>
            </a: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 + </a:t>
            </a:r>
            <a:r>
              <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rPr>
              <a:t>习</a:t>
            </a: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a:t>
            </a:r>
            <a:endParaRPr lang="en-US" altLang="zh-CN" sz="3200"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rPr>
              <a:t>英语：拼音文字，词根词缀，复合词</a:t>
            </a: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rPr>
              <a:t>举例说明：</a:t>
            </a: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 telephone (tele + phone)</a:t>
            </a:r>
            <a:r>
              <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 sunflower (sun + flower)</a:t>
            </a:r>
            <a:r>
              <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 bookstore (book + store)</a:t>
            </a:r>
            <a:endParaRPr lang="zh-CN" altLang="zh-CN" sz="32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4010434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9F617E-5229-4222-AB68-F663693A5260}"/>
              </a:ext>
            </a:extLst>
          </p:cNvPr>
          <p:cNvSpPr>
            <a:spLocks noGrp="1"/>
          </p:cNvSpPr>
          <p:nvPr>
            <p:ph type="title"/>
          </p:nvPr>
        </p:nvSpPr>
        <p:spPr>
          <a:xfrm>
            <a:off x="1759974" y="390594"/>
            <a:ext cx="9734806" cy="1280890"/>
          </a:xfrm>
        </p:spPr>
        <p:txBody>
          <a:bodyPr>
            <a:normAutofit fontScale="90000"/>
          </a:bodyPr>
          <a:lstStyle/>
          <a:p>
            <a:r>
              <a:rPr lang="en-US" altLang="zh-CN" sz="2700" b="1" kern="100" dirty="0">
                <a:effectLst/>
                <a:latin typeface="等线" panose="02010600030101010101" pitchFamily="2" charset="-122"/>
                <a:ea typeface="等线" panose="02010600030101010101" pitchFamily="2" charset="-122"/>
                <a:cs typeface="Times New Roman" panose="02020603050405020304" pitchFamily="18" charset="0"/>
              </a:rPr>
              <a:t>III</a:t>
            </a:r>
            <a:r>
              <a:rPr lang="zh-CN" altLang="zh-CN" sz="2700" b="1" kern="100" dirty="0">
                <a:effectLst/>
                <a:latin typeface="等线" panose="02010600030101010101" pitchFamily="2" charset="-122"/>
                <a:ea typeface="等线" panose="02010600030101010101" pitchFamily="2" charset="-122"/>
                <a:cs typeface="Times New Roman" panose="02020603050405020304" pitchFamily="18" charset="0"/>
              </a:rPr>
              <a:t>．基督教与中国儒释道哲学对语言的影响</a:t>
            </a:r>
            <a:br>
              <a:rPr lang="zh-CN" altLang="zh-CN" sz="2700" b="1" kern="100" dirty="0">
                <a:effectLst/>
                <a:latin typeface="等线" panose="02010600030101010101" pitchFamily="2" charset="-122"/>
                <a:ea typeface="等线" panose="02010600030101010101" pitchFamily="2" charset="-122"/>
                <a:cs typeface="Times New Roman" panose="02020603050405020304" pitchFamily="18" charset="0"/>
              </a:rPr>
            </a:br>
            <a:r>
              <a:rPr lang="en-US" altLang="zh-CN" sz="2700" b="1" kern="100" dirty="0">
                <a:effectLst/>
                <a:latin typeface="等线" panose="02010600030101010101" pitchFamily="2" charset="-122"/>
                <a:ea typeface="等线" panose="02010600030101010101" pitchFamily="2" charset="-122"/>
                <a:cs typeface="Times New Roman" panose="02020603050405020304" pitchFamily="18" charset="0"/>
              </a:rPr>
              <a:t>The influence of Christianity and Chinese Confucianism, Buddhism, and Taoist philosophy on language</a:t>
            </a:r>
            <a:b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br>
            <a:endParaRPr lang="zh-CN" altLang="en-US" dirty="0"/>
          </a:p>
        </p:txBody>
      </p:sp>
      <p:sp>
        <p:nvSpPr>
          <p:cNvPr id="3" name="内容占位符 2">
            <a:extLst>
              <a:ext uri="{FF2B5EF4-FFF2-40B4-BE49-F238E27FC236}">
                <a16:creationId xmlns:a16="http://schemas.microsoft.com/office/drawing/2014/main" id="{04C25689-F99A-48C1-BEC9-6CE038D69BFB}"/>
              </a:ext>
            </a:extLst>
          </p:cNvPr>
          <p:cNvSpPr>
            <a:spLocks noGrp="1"/>
          </p:cNvSpPr>
          <p:nvPr>
            <p:ph idx="1"/>
          </p:nvPr>
        </p:nvSpPr>
        <p:spPr>
          <a:xfrm>
            <a:off x="796413" y="1671484"/>
            <a:ext cx="11071122" cy="4724400"/>
          </a:xfrm>
        </p:spPr>
        <p:txBody>
          <a:bodyPr>
            <a:normAutofit lnSpcReduction="10000"/>
          </a:bodyPr>
          <a:lstStyle/>
          <a:p>
            <a:pPr marL="0" indent="0"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基督教文化：</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原罪观念与救赎意识。</a:t>
            </a:r>
          </a:p>
          <a:p>
            <a:pPr marL="0" indent="0"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举例说明：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sin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原罪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salvation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救赎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heaven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天堂</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marL="0" indent="0"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In Christianity, the concept of original sin holds that all humans are born with a sinful nature inherited from Adam and Eve's disobedience in the Garden of Eden. This sin separates humanity from God and necessitates redemption. Redemption is the act of salvation through which individuals are reconciled with God, typically believed to be achieved through the sacrificial death and resurrection of Jesus Christ. Christians believe that by faith in Jesus, one can be forgiven of their sins and attain eternal life, thus experiencing spiritual redemption and reconciliation with God.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个人主义与契约精神。</a:t>
            </a:r>
          </a:p>
          <a:p>
            <a:pPr marL="0" indent="0"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举例说明：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individualism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个人主义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contract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契约</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rights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权利</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marL="0" indent="0"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Personalism emphasizes the inherent value and dignity of the individual, prioritizing personal freedom, autonomy, and self-expression. It values individual rights and responsibilities. Contract spirit refers to the principle of upholding and respecting agreements and contracts. It involves a commitment to fulfilling obligations made voluntarily and in good faith, ensuring fairness and trust in transactions and relationships.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726439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3F8125-1162-4728-952E-BF19A1C024DE}"/>
              </a:ext>
            </a:extLst>
          </p:cNvPr>
          <p:cNvSpPr>
            <a:spLocks noGrp="1"/>
          </p:cNvSpPr>
          <p:nvPr>
            <p:ph type="title"/>
          </p:nvPr>
        </p:nvSpPr>
        <p:spPr>
          <a:xfrm>
            <a:off x="1582993" y="365760"/>
            <a:ext cx="9777733" cy="725621"/>
          </a:xfrm>
        </p:spPr>
        <p:txBody>
          <a:bodyPr>
            <a:normAutofit fontScale="90000"/>
          </a:bodyPr>
          <a:lstStyle/>
          <a:p>
            <a:r>
              <a:rPr lang="en-US" altLang="zh-CN" sz="3600" b="1" dirty="0"/>
              <a:t>some well-known proverbs and stories from the Bible</a:t>
            </a:r>
            <a:endParaRPr lang="zh-CN" altLang="en-US" sz="3600" b="1" dirty="0"/>
          </a:p>
        </p:txBody>
      </p:sp>
      <p:sp>
        <p:nvSpPr>
          <p:cNvPr id="3" name="内容占位符 2">
            <a:extLst>
              <a:ext uri="{FF2B5EF4-FFF2-40B4-BE49-F238E27FC236}">
                <a16:creationId xmlns:a16="http://schemas.microsoft.com/office/drawing/2014/main" id="{B819D896-A739-4FF6-9029-D2D96D49D02D}"/>
              </a:ext>
            </a:extLst>
          </p:cNvPr>
          <p:cNvSpPr>
            <a:spLocks noGrp="1"/>
          </p:cNvSpPr>
          <p:nvPr>
            <p:ph idx="1"/>
          </p:nvPr>
        </p:nvSpPr>
        <p:spPr>
          <a:xfrm>
            <a:off x="845126" y="1966452"/>
            <a:ext cx="10515600" cy="4990434"/>
          </a:xfrm>
        </p:spPr>
        <p:txBody>
          <a:bodyPr>
            <a:normAutofit/>
          </a:bodyPr>
          <a:lstStyle/>
          <a:p>
            <a:pPr marL="0" indent="0">
              <a:buNone/>
            </a:pPr>
            <a:r>
              <a:rPr lang="en-US" altLang="zh-CN" sz="2000" dirty="0"/>
              <a:t>1. "The love of money is the root of all evil." (1 Timothy 6:10)     - Meaning: Greed can lead to corruption and sin.     - Often misquoted as "Money is the root of all evil."  </a:t>
            </a:r>
          </a:p>
          <a:p>
            <a:pPr marL="0" indent="0">
              <a:buNone/>
            </a:pPr>
            <a:r>
              <a:rPr lang="en-US" altLang="zh-CN" sz="2000" dirty="0"/>
              <a:t>2. "Pride goes before destruction, a haughty spirit before a fall." (Proverbs 16:18)     - Meaning: Overconfidence often leads to failure. </a:t>
            </a:r>
          </a:p>
          <a:p>
            <a:pPr marL="0" indent="0">
              <a:buNone/>
            </a:pPr>
            <a:r>
              <a:rPr lang="en-US" altLang="zh-CN" sz="2000" dirty="0"/>
              <a:t> 3. "Do not judge, or you too will be judged." (Matthew 7:1)     - Meaning: Avoid hypocrisy—people who criticize others will face criticism themselves.  </a:t>
            </a:r>
          </a:p>
          <a:p>
            <a:pPr marL="0" indent="0">
              <a:buNone/>
            </a:pPr>
            <a:r>
              <a:rPr lang="en-US" altLang="zh-CN" sz="2000" dirty="0"/>
              <a:t>. "A soft answer turns away wrath, but a harsh word stirs up anger." (Proverbs 15:1)     - Meaning: Kind words can defuse conflict, while aggression escalates it.  </a:t>
            </a:r>
          </a:p>
          <a:p>
            <a:pPr marL="0" indent="0">
              <a:buNone/>
            </a:pPr>
            <a:r>
              <a:rPr lang="en-US" altLang="zh-CN" sz="2000" dirty="0"/>
              <a:t>5. "For everything there is a season... a time to weep and a time to laugh." (Ecclesiastes 3:1-8)     - Meaning: Life has different phases; accept both joy and sorrow.  </a:t>
            </a:r>
            <a:endParaRPr lang="zh-CN" altLang="en-US" sz="2000" dirty="0"/>
          </a:p>
        </p:txBody>
      </p:sp>
    </p:spTree>
    <p:extLst>
      <p:ext uri="{BB962C8B-B14F-4D97-AF65-F5344CB8AC3E}">
        <p14:creationId xmlns:p14="http://schemas.microsoft.com/office/powerpoint/2010/main" val="1242608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2488BA-2C87-496F-82F8-8BB5171674C2}"/>
              </a:ext>
            </a:extLst>
          </p:cNvPr>
          <p:cNvSpPr>
            <a:spLocks noGrp="1"/>
          </p:cNvSpPr>
          <p:nvPr>
            <p:ph type="title"/>
          </p:nvPr>
        </p:nvSpPr>
        <p:spPr>
          <a:xfrm>
            <a:off x="1676401" y="570270"/>
            <a:ext cx="10515600" cy="855406"/>
          </a:xfrm>
        </p:spPr>
        <p:txBody>
          <a:bodyPr>
            <a:normAutofit/>
          </a:bodyPr>
          <a:lstStyle/>
          <a:p>
            <a:r>
              <a:rPr lang="en-US" altLang="zh-CN" sz="3200" b="1" dirty="0"/>
              <a:t>Famous Biblical Stories &amp; Allusions</a:t>
            </a:r>
            <a:endParaRPr lang="zh-CN" altLang="en-US" sz="3200" b="1" dirty="0"/>
          </a:p>
        </p:txBody>
      </p:sp>
      <p:sp>
        <p:nvSpPr>
          <p:cNvPr id="3" name="内容占位符 2">
            <a:extLst>
              <a:ext uri="{FF2B5EF4-FFF2-40B4-BE49-F238E27FC236}">
                <a16:creationId xmlns:a16="http://schemas.microsoft.com/office/drawing/2014/main" id="{0D22F356-7EFE-433B-915E-201ED4751720}"/>
              </a:ext>
            </a:extLst>
          </p:cNvPr>
          <p:cNvSpPr>
            <a:spLocks noGrp="1"/>
          </p:cNvSpPr>
          <p:nvPr>
            <p:ph idx="1"/>
          </p:nvPr>
        </p:nvSpPr>
        <p:spPr>
          <a:xfrm>
            <a:off x="422339" y="1150375"/>
            <a:ext cx="11278047" cy="5594554"/>
          </a:xfrm>
        </p:spPr>
        <p:txBody>
          <a:bodyPr>
            <a:normAutofit fontScale="92500" lnSpcReduction="10000"/>
          </a:bodyPr>
          <a:lstStyle/>
          <a:p>
            <a:pPr>
              <a:lnSpc>
                <a:spcPct val="120000"/>
              </a:lnSpc>
            </a:pPr>
            <a:r>
              <a:rPr lang="en-US" altLang="zh-CN" dirty="0"/>
              <a:t>1. The Good Samaritan (Luke 10:25-37)     - A man helps a wounded stranger, despite their ethnic differences.     - Modern meaning: Helping others selflessly, even if they're "outsiders."  </a:t>
            </a:r>
          </a:p>
          <a:p>
            <a:pPr>
              <a:lnSpc>
                <a:spcPct val="120000"/>
              </a:lnSpc>
            </a:pPr>
            <a:r>
              <a:rPr lang="en-US" altLang="zh-CN" dirty="0"/>
              <a:t>2. David and Goliath (1 Samuel 17)     - Young David defeats the giant warrior Goliath with a sling.     - Modern meaning: Underdogs can overcome impossible odds. </a:t>
            </a:r>
          </a:p>
          <a:p>
            <a:pPr>
              <a:lnSpc>
                <a:spcPct val="120000"/>
              </a:lnSpc>
            </a:pPr>
            <a:r>
              <a:rPr lang="en-US" altLang="zh-CN" dirty="0"/>
              <a:t> 3. The Prodigal Son (Luke 15:11-32)     - A wasteful son returns home, and his father forgives him.     - Modern meaning: Redemption and unconditional love.  </a:t>
            </a:r>
          </a:p>
          <a:p>
            <a:pPr>
              <a:lnSpc>
                <a:spcPct val="120000"/>
              </a:lnSpc>
            </a:pPr>
            <a:r>
              <a:rPr lang="en-US" altLang="zh-CN" dirty="0"/>
              <a:t>4. Noah’s Ark (Genesis 6-9)     - Noah builds an ark to survive God’s flood.     - Modern meaning: Faith, perseverance, and divine judgment.  </a:t>
            </a:r>
          </a:p>
          <a:p>
            <a:pPr>
              <a:lnSpc>
                <a:spcPct val="120000"/>
              </a:lnSpc>
            </a:pPr>
            <a:r>
              <a:rPr lang="en-US" altLang="zh-CN" dirty="0"/>
              <a:t>5. The Ten Commandments (Exodus 20)     - Moral laws given to Moses, like "Do not steal" and "Honor your parents."     - Modern meaning: Foundational ethical principles in Western culture.  --- </a:t>
            </a:r>
            <a:r>
              <a:rPr lang="zh-CN" altLang="en-US" dirty="0"/>
              <a:t>💡 </a:t>
            </a:r>
            <a:r>
              <a:rPr lang="en-US" altLang="zh-CN" dirty="0"/>
              <a:t>Why These Matter Today  - Many English idioms come from the Bible (e.g., "Writing on the wall" from Daniel 5).  - These stories shape Western literature, art, and ethics.  - Even non-religious people use phrases like</a:t>
            </a:r>
          </a:p>
          <a:p>
            <a:pPr>
              <a:lnSpc>
                <a:spcPct val="120000"/>
              </a:lnSpc>
            </a:pPr>
            <a:r>
              <a:rPr lang="en-US" altLang="zh-CN" dirty="0"/>
              <a:t>6. "the patience of Job" (referring to extreme endurance).  </a:t>
            </a:r>
          </a:p>
          <a:p>
            <a:pPr>
              <a:lnSpc>
                <a:spcPct val="120000"/>
              </a:lnSpc>
            </a:pPr>
            <a:r>
              <a:rPr lang="en-US" altLang="zh-CN" dirty="0"/>
              <a:t>7. "Do not give what is holy to the dogs; nor cast your pearls before swine, lest they trample them under their feet, and turn and tear you in pieces." — Matthew 7:6</a:t>
            </a:r>
            <a:r>
              <a:rPr lang="zh-CN" altLang="en-US" dirty="0"/>
              <a:t>告诫人们 不要向愚昧或恶意的人传授珍贵的东西，否则可能被轻视甚至反噬。  </a:t>
            </a:r>
            <a:r>
              <a:rPr lang="en-US" altLang="zh-CN" dirty="0"/>
              <a:t>- </a:t>
            </a:r>
            <a:r>
              <a:rPr lang="zh-CN" altLang="en-US" dirty="0"/>
              <a:t>类似中文成语 “对牛弹琴” 或 “明珠暗投”</a:t>
            </a:r>
          </a:p>
        </p:txBody>
      </p:sp>
    </p:spTree>
    <p:extLst>
      <p:ext uri="{BB962C8B-B14F-4D97-AF65-F5344CB8AC3E}">
        <p14:creationId xmlns:p14="http://schemas.microsoft.com/office/powerpoint/2010/main" val="3847704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1E81C-FC1D-4C7B-A032-DFFD8BE71095}"/>
              </a:ext>
            </a:extLst>
          </p:cNvPr>
          <p:cNvSpPr>
            <a:spLocks noGrp="1"/>
          </p:cNvSpPr>
          <p:nvPr>
            <p:ph type="title"/>
          </p:nvPr>
        </p:nvSpPr>
        <p:spPr>
          <a:xfrm>
            <a:off x="1848018" y="464083"/>
            <a:ext cx="10515600" cy="784614"/>
          </a:xfrm>
        </p:spPr>
        <p:txBody>
          <a:bodyPr>
            <a:normAutofit/>
          </a:bodyPr>
          <a:lstStyle/>
          <a:p>
            <a:r>
              <a:rPr lang="en-US" altLang="zh-CN" dirty="0">
                <a:effectLst/>
                <a:latin typeface="Segoe UI Web (West European)"/>
              </a:rPr>
              <a:t>American holidays</a:t>
            </a:r>
          </a:p>
        </p:txBody>
      </p:sp>
      <p:sp>
        <p:nvSpPr>
          <p:cNvPr id="3" name="内容占位符 2">
            <a:extLst>
              <a:ext uri="{FF2B5EF4-FFF2-40B4-BE49-F238E27FC236}">
                <a16:creationId xmlns:a16="http://schemas.microsoft.com/office/drawing/2014/main" id="{C3633A60-2EA5-4563-AD67-2D08F9CFFB6B}"/>
              </a:ext>
            </a:extLst>
          </p:cNvPr>
          <p:cNvSpPr>
            <a:spLocks noGrp="1"/>
          </p:cNvSpPr>
          <p:nvPr>
            <p:ph idx="1"/>
          </p:nvPr>
        </p:nvSpPr>
        <p:spPr>
          <a:xfrm>
            <a:off x="609599" y="1612490"/>
            <a:ext cx="11228439" cy="5466736"/>
          </a:xfrm>
        </p:spPr>
        <p:txBody>
          <a:bodyPr>
            <a:norm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新年（</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New Year's Day</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日期：</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月</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日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庆祝活动：举办新年晚会，观看烟花表演，许下新年愿望。</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马丁</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路德</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金纪念日（</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Martin Luther King Jr. Day</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日期：</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月的第三个星期一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庆祝活动：纪念民权领袖马丁</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路德</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金，举行相关活动和演讲。</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情人节（</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Valentine's Day</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日期：</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月</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14</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日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庆祝活动：情侣互赠礼物，表达爱意。</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总统日（</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Presidents' Day</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日期：</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月的第三个星期一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庆祝活动：纪念美国历任总统，特别是乔治</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华盛顿和亚伯拉罕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林肯。</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圣帕特里克节（</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St. Patrick's Day</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日期：</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月</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17</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日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庆祝活动：纪念爱尔兰守护神圣帕特里克，人们穿戴绿色服饰，举行游行和庆祝活动。</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6.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复活节（</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Easter</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日期：春分后月圆第一个星期天（约在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月</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21</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日左右）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庆祝活动：庆祝耶稣复活，孩子们寻找复活节彩蛋。</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7.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阵亡将士纪念日（</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Memorial Day</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日期：</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月的最后一个星期一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庆祝活动：纪念为国捐躯的军人，举行纪念仪式和游行。</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537774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1ED3D6-CA04-4479-A0C2-1614C6CA1768}"/>
              </a:ext>
            </a:extLst>
          </p:cNvPr>
          <p:cNvSpPr>
            <a:spLocks noGrp="1"/>
          </p:cNvSpPr>
          <p:nvPr>
            <p:ph type="title"/>
          </p:nvPr>
        </p:nvSpPr>
        <p:spPr>
          <a:xfrm>
            <a:off x="2182761" y="365760"/>
            <a:ext cx="9177966" cy="745285"/>
          </a:xfrm>
        </p:spPr>
        <p:txBody>
          <a:bodyPr>
            <a:normAutofit/>
          </a:bodyPr>
          <a:lstStyle/>
          <a:p>
            <a:r>
              <a:rPr lang="en-US" altLang="zh-CN" dirty="0">
                <a:effectLst/>
                <a:latin typeface="Segoe UI Web (West European)"/>
              </a:rPr>
              <a:t>American holidays</a:t>
            </a:r>
          </a:p>
        </p:txBody>
      </p:sp>
      <p:sp>
        <p:nvSpPr>
          <p:cNvPr id="3" name="内容占位符 2">
            <a:extLst>
              <a:ext uri="{FF2B5EF4-FFF2-40B4-BE49-F238E27FC236}">
                <a16:creationId xmlns:a16="http://schemas.microsoft.com/office/drawing/2014/main" id="{2284D0AE-5E0B-4989-92D6-4D27EE87043D}"/>
              </a:ext>
            </a:extLst>
          </p:cNvPr>
          <p:cNvSpPr>
            <a:spLocks noGrp="1"/>
          </p:cNvSpPr>
          <p:nvPr>
            <p:ph idx="1"/>
          </p:nvPr>
        </p:nvSpPr>
        <p:spPr>
          <a:xfrm>
            <a:off x="1101212" y="1243498"/>
            <a:ext cx="10835149" cy="5137637"/>
          </a:xfrm>
        </p:spPr>
        <p:txBody>
          <a:bodyPr>
            <a:normAutofit fontScale="85000" lnSpcReduction="10000"/>
          </a:bodyPr>
          <a:lstStyle/>
          <a:p>
            <a:pPr marL="0" indent="0" algn="just">
              <a:buNone/>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8. </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独立日（</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Independence Day</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日期：</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7</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月</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日   </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庆祝活动：庆祝美国独立，举行烟花表演、游行和庆祝活动。</a:t>
            </a:r>
            <a:endPar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9. </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劳动节（</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Labor Day</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日期：</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9</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月的第一个星期一   </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庆祝活动：纪念劳动者的贡献，人们休假、旅游或参加各种庆祝活动。</a:t>
            </a:r>
            <a:endPar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10. </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哥伦布日（</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Columbus</a:t>
            </a:r>
          </a:p>
          <a:p>
            <a:pPr marL="0" indent="0" algn="just">
              <a:buNone/>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Day</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日期：</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月的第二个星期一    </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庆祝活动：纪念克里斯托弗</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哥伦布发现美洲，部分地区举行庆祝活动。</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11. </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万圣节（</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Halloween</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日期：</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10</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月</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31</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日    </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庆祝活动：孩子们装扮成各种角色，挨家挨户索要糖果。</a:t>
            </a:r>
            <a:endPar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12. </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退伍军人节（</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Veterans Day</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日期：</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11</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月</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11</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日    </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庆祝活动：纪念所有退伍军人，举行纪念仪式和游行。</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13. </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感恩节（</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Thanksgiving Day</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日期：</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11</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月的第四个星期四    </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庆祝活动：家人团聚，享用火鸡大餐，表达感恩之情。</a:t>
            </a:r>
            <a:endPar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14. </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圣诞节（</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Christmas Day</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日期：</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12</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月</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25</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日    </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庆祝活动：庆祝耶稣诞生，人们装饰圣诞树，互赠礼物。</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037039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88D66C-C533-4949-A8A2-D8A121DBE75E}"/>
              </a:ext>
            </a:extLst>
          </p:cNvPr>
          <p:cNvSpPr>
            <a:spLocks noGrp="1"/>
          </p:cNvSpPr>
          <p:nvPr>
            <p:ph type="title"/>
          </p:nvPr>
        </p:nvSpPr>
        <p:spPr>
          <a:xfrm>
            <a:off x="1924331" y="319310"/>
            <a:ext cx="8911687" cy="1280890"/>
          </a:xfrm>
        </p:spPr>
        <p:txBody>
          <a:bodyPr/>
          <a:lstStyle/>
          <a:p>
            <a:r>
              <a:rPr lang="en-US" altLang="zh-CN" kern="100" dirty="0">
                <a:latin typeface="等线" panose="02010600030101010101" pitchFamily="2" charset="-122"/>
                <a:ea typeface="等线" panose="02010600030101010101" pitchFamily="2" charset="-122"/>
                <a:cs typeface="Times New Roman" panose="02020603050405020304" pitchFamily="18" charset="0"/>
              </a:rPr>
              <a:t>2. </a:t>
            </a:r>
            <a:r>
              <a:rPr lang="zh-CN" altLang="zh-CN" kern="100" dirty="0">
                <a:latin typeface="等线" panose="02010600030101010101" pitchFamily="2" charset="-122"/>
                <a:ea typeface="等线" panose="02010600030101010101" pitchFamily="2" charset="-122"/>
                <a:cs typeface="Times New Roman" panose="02020603050405020304" pitchFamily="18" charset="0"/>
              </a:rPr>
              <a:t>中国儒释道文化：</a:t>
            </a: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br>
              <a:rPr lang="zh-CN" altLang="zh-CN" kern="100" dirty="0">
                <a:latin typeface="等线" panose="02010600030101010101" pitchFamily="2" charset="-122"/>
                <a:ea typeface="等线" panose="02010600030101010101" pitchFamily="2" charset="-122"/>
                <a:cs typeface="Times New Roman" panose="02020603050405020304" pitchFamily="18" charset="0"/>
              </a:rPr>
            </a:br>
            <a:endParaRPr lang="zh-CN" altLang="en-US" dirty="0"/>
          </a:p>
        </p:txBody>
      </p:sp>
      <p:sp>
        <p:nvSpPr>
          <p:cNvPr id="3" name="内容占位符 2">
            <a:extLst>
              <a:ext uri="{FF2B5EF4-FFF2-40B4-BE49-F238E27FC236}">
                <a16:creationId xmlns:a16="http://schemas.microsoft.com/office/drawing/2014/main" id="{B033D3BB-56C8-4DDE-8363-A9A5816AC79D}"/>
              </a:ext>
            </a:extLst>
          </p:cNvPr>
          <p:cNvSpPr>
            <a:spLocks noGrp="1"/>
          </p:cNvSpPr>
          <p:nvPr>
            <p:ph idx="1"/>
          </p:nvPr>
        </p:nvSpPr>
        <p:spPr>
          <a:xfrm>
            <a:off x="831273" y="1229032"/>
            <a:ext cx="10529454" cy="5628968"/>
          </a:xfrm>
        </p:spPr>
        <p:txBody>
          <a:bodyPr>
            <a:normAutofit/>
          </a:bodyPr>
          <a:lstStyle/>
          <a:p>
            <a:pPr marL="0" indent="0" algn="just">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1. </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孔子</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(551–479 BCE)</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标准译名</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Confucius       - </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其他表达</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 Master Kong</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（直译，较少用）       </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The Sage Confucius</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（尊称</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圣人孔子</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2. </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儒家</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儒家思想     </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最常用</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Confucianism       </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（注意：</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-ism</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后缀表示思想体系）     </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其他表述</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 Ruism</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（学术用语，源自</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儒</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的拼音</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2400" kern="100" dirty="0" err="1">
                <a:effectLst/>
                <a:latin typeface="等线" panose="02010600030101010101" pitchFamily="2" charset="-122"/>
                <a:ea typeface="等线" panose="02010600030101010101" pitchFamily="2" charset="-122"/>
                <a:cs typeface="Times New Roman" panose="02020603050405020304" pitchFamily="18" charset="0"/>
              </a:rPr>
              <a:t>Rú</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The Teachings of Confucius</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（特指孔子学说）</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3. </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儒家学者</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信徒     </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Confucian / Confucianist     - Ru scholar</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（学术语境）</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p>
          <a:p>
            <a:pPr marL="0" indent="0" algn="just">
              <a:buNone/>
            </a:pP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二、关键概念翻译</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君子          </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Junzi / Gentleman              "A Junzi cultivates virtue."</a:t>
            </a:r>
          </a:p>
          <a:p>
            <a:pPr marL="0" indent="0" algn="just">
              <a:buNone/>
            </a:pP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中庸          </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The Doctrine of the Mean       "</a:t>
            </a:r>
            <a:r>
              <a:rPr lang="en-US" altLang="zh-CN" sz="2400" kern="100" dirty="0" err="1">
                <a:effectLst/>
                <a:latin typeface="等线" panose="02010600030101010101" pitchFamily="2" charset="-122"/>
                <a:ea typeface="等线" panose="02010600030101010101" pitchFamily="2" charset="-122"/>
                <a:cs typeface="Times New Roman" panose="02020603050405020304" pitchFamily="18" charset="0"/>
              </a:rPr>
              <a:t>Zhongyong</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emphasizes balance.“</a:t>
            </a:r>
          </a:p>
          <a:p>
            <a:pPr marL="0" indent="0" algn="just">
              <a:buNone/>
            </a:pPr>
            <a:endPar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20527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75952-868D-4BF1-97B8-0233A1BA272F}"/>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EF79B3B8-7336-4989-B84A-E494B6C6E9B9}"/>
              </a:ext>
            </a:extLst>
          </p:cNvPr>
          <p:cNvSpPr>
            <a:spLocks noGrp="1"/>
          </p:cNvSpPr>
          <p:nvPr>
            <p:ph idx="1"/>
          </p:nvPr>
        </p:nvSpPr>
        <p:spPr>
          <a:xfrm>
            <a:off x="1543665" y="624109"/>
            <a:ext cx="9576619" cy="5796355"/>
          </a:xfrm>
        </p:spPr>
        <p:txBody>
          <a:bodyPr/>
          <a:lstStyle/>
          <a:p>
            <a:pPr marL="0" indent="0" algn="just">
              <a:buNone/>
            </a:pPr>
            <a:r>
              <a:rPr lang="zh-CN" altLang="en-US" sz="3200" b="1" kern="100" dirty="0">
                <a:effectLst/>
                <a:latin typeface="等线" panose="02010600030101010101" pitchFamily="2" charset="-122"/>
                <a:ea typeface="等线" panose="02010600030101010101" pitchFamily="2" charset="-122"/>
                <a:cs typeface="Times New Roman" panose="02020603050405020304" pitchFamily="18" charset="0"/>
              </a:rPr>
              <a:t>五常          </a:t>
            </a:r>
            <a:r>
              <a:rPr lang="en-US" altLang="zh-CN" sz="3200" b="1" kern="100" dirty="0">
                <a:effectLst/>
                <a:latin typeface="等线" panose="02010600030101010101" pitchFamily="2" charset="-122"/>
                <a:ea typeface="等线" panose="02010600030101010101" pitchFamily="2" charset="-122"/>
                <a:cs typeface="Times New Roman" panose="02020603050405020304" pitchFamily="18" charset="0"/>
              </a:rPr>
              <a:t>Five Constant Virtues </a:t>
            </a: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includes:</a:t>
            </a:r>
          </a:p>
          <a:p>
            <a:pPr marL="0" indent="0" algn="just">
              <a:buNone/>
            </a:pPr>
            <a:r>
              <a:rPr lang="en-US" altLang="zh-CN" sz="3200" b="1" kern="100" dirty="0">
                <a:effectLst/>
                <a:latin typeface="等线" panose="02010600030101010101" pitchFamily="2" charset="-122"/>
                <a:ea typeface="等线" panose="02010600030101010101" pitchFamily="2" charset="-122"/>
                <a:cs typeface="Times New Roman" panose="02020603050405020304" pitchFamily="18" charset="0"/>
              </a:rPr>
              <a:t>Benevolence</a:t>
            </a: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 kindness, compassion, and love for others.</a:t>
            </a:r>
          </a:p>
          <a:p>
            <a:pPr marL="0" indent="0" algn="just">
              <a:buNone/>
            </a:pPr>
            <a:r>
              <a:rPr lang="en-US" altLang="zh-CN" sz="3200" b="1" kern="100" dirty="0">
                <a:effectLst/>
                <a:latin typeface="等线" panose="02010600030101010101" pitchFamily="2" charset="-122"/>
                <a:ea typeface="等线" panose="02010600030101010101" pitchFamily="2" charset="-122"/>
                <a:cs typeface="Times New Roman" panose="02020603050405020304" pitchFamily="18" charset="0"/>
              </a:rPr>
              <a:t>Righteousness</a:t>
            </a: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 justice, morality, and a sense of what is right.</a:t>
            </a:r>
          </a:p>
          <a:p>
            <a:pPr marL="0" indent="0" algn="just">
              <a:buNone/>
            </a:pPr>
            <a:r>
              <a:rPr lang="en-US" altLang="zh-CN" sz="3200" b="1" kern="100" dirty="0">
                <a:effectLst/>
                <a:latin typeface="等线" panose="02010600030101010101" pitchFamily="2" charset="-122"/>
                <a:ea typeface="等线" panose="02010600030101010101" pitchFamily="2" charset="-122"/>
                <a:cs typeface="Times New Roman" panose="02020603050405020304" pitchFamily="18" charset="0"/>
              </a:rPr>
              <a:t>Propriety</a:t>
            </a: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 etiquette, ritual, and social harmony.</a:t>
            </a:r>
          </a:p>
          <a:p>
            <a:pPr marL="0" indent="0" algn="just">
              <a:buNone/>
            </a:pPr>
            <a:r>
              <a:rPr lang="en-US" altLang="zh-CN" sz="3200" b="1" kern="100" dirty="0">
                <a:effectLst/>
                <a:latin typeface="等线" panose="02010600030101010101" pitchFamily="2" charset="-122"/>
                <a:ea typeface="等线" panose="02010600030101010101" pitchFamily="2" charset="-122"/>
                <a:cs typeface="Times New Roman" panose="02020603050405020304" pitchFamily="18" charset="0"/>
              </a:rPr>
              <a:t>Wisdom</a:t>
            </a: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 knowledge, intelligence, and the ability to make sound judgments.</a:t>
            </a:r>
          </a:p>
          <a:p>
            <a:pPr marL="0" indent="0" algn="just">
              <a:buNone/>
            </a:pPr>
            <a:r>
              <a:rPr lang="en-US" altLang="zh-CN" sz="3200" b="1" kern="100" dirty="0">
                <a:effectLst/>
                <a:latin typeface="等线" panose="02010600030101010101" pitchFamily="2" charset="-122"/>
                <a:ea typeface="等线" panose="02010600030101010101" pitchFamily="2" charset="-122"/>
                <a:cs typeface="Times New Roman" panose="02020603050405020304" pitchFamily="18" charset="0"/>
              </a:rPr>
              <a:t>Faithfulness</a:t>
            </a:r>
            <a:r>
              <a:rPr lang="en-US" altLang="zh-CN" sz="3200" kern="100" dirty="0">
                <a:effectLst/>
                <a:latin typeface="等线" panose="02010600030101010101" pitchFamily="2" charset="-122"/>
                <a:ea typeface="等线" panose="02010600030101010101" pitchFamily="2" charset="-122"/>
                <a:cs typeface="Times New Roman" panose="02020603050405020304" pitchFamily="18" charset="0"/>
              </a:rPr>
              <a:t>: honesty, trustworthiness, and keeping one's word."</a:t>
            </a:r>
            <a:endParaRPr lang="zh-CN" altLang="en-US" sz="3200" dirty="0"/>
          </a:p>
          <a:p>
            <a:endParaRPr lang="zh-CN" altLang="en-US" dirty="0"/>
          </a:p>
        </p:txBody>
      </p:sp>
    </p:spTree>
    <p:extLst>
      <p:ext uri="{BB962C8B-B14F-4D97-AF65-F5344CB8AC3E}">
        <p14:creationId xmlns:p14="http://schemas.microsoft.com/office/powerpoint/2010/main" val="3276953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99B936-B8B7-4099-B2EE-B58881A3FFE4}"/>
              </a:ext>
            </a:extLst>
          </p:cNvPr>
          <p:cNvSpPr>
            <a:spLocks noGrp="1"/>
          </p:cNvSpPr>
          <p:nvPr>
            <p:ph type="title"/>
          </p:nvPr>
        </p:nvSpPr>
        <p:spPr>
          <a:xfrm>
            <a:off x="1709530" y="384526"/>
            <a:ext cx="10666864" cy="820994"/>
          </a:xfrm>
        </p:spPr>
        <p:txBody>
          <a:bodyPr>
            <a:normAutofit fontScale="90000"/>
          </a:bodyPr>
          <a:lstStyle/>
          <a:p>
            <a:r>
              <a:rPr lang="en-US" altLang="zh-CN" dirty="0"/>
              <a:t> </a:t>
            </a:r>
            <a:r>
              <a:rPr lang="en-US" altLang="zh-CN" dirty="0">
                <a:effectLst/>
                <a:latin typeface="Segoe UI Web (West European)"/>
              </a:rPr>
              <a:t> </a:t>
            </a:r>
            <a:r>
              <a:rPr lang="en-US" altLang="zh-CN" dirty="0">
                <a:latin typeface="Segoe UI Web (West European)"/>
              </a:rPr>
              <a:t>C</a:t>
            </a:r>
            <a:r>
              <a:rPr lang="en-US" altLang="zh-CN" dirty="0">
                <a:effectLst/>
                <a:latin typeface="Segoe UI Web (West European)"/>
              </a:rPr>
              <a:t>lassic sentences from the Analects</a:t>
            </a:r>
            <a:r>
              <a:rPr lang="en-US" altLang="zh-CN" dirty="0"/>
              <a:t>《</a:t>
            </a:r>
            <a:r>
              <a:rPr lang="zh-CN" altLang="en-US" dirty="0"/>
              <a:t>论语</a:t>
            </a:r>
            <a:r>
              <a:rPr lang="en-US" altLang="zh-CN" dirty="0"/>
              <a:t>》</a:t>
            </a:r>
            <a:r>
              <a:rPr lang="zh-CN" altLang="en-US" dirty="0"/>
              <a:t>中经典名句</a:t>
            </a:r>
          </a:p>
        </p:txBody>
      </p:sp>
      <p:sp>
        <p:nvSpPr>
          <p:cNvPr id="3" name="内容占位符 2">
            <a:extLst>
              <a:ext uri="{FF2B5EF4-FFF2-40B4-BE49-F238E27FC236}">
                <a16:creationId xmlns:a16="http://schemas.microsoft.com/office/drawing/2014/main" id="{E22D1F8A-7909-4C68-B2A3-ACEB155D39E4}"/>
              </a:ext>
            </a:extLst>
          </p:cNvPr>
          <p:cNvSpPr>
            <a:spLocks noGrp="1"/>
          </p:cNvSpPr>
          <p:nvPr>
            <p:ph idx="1"/>
          </p:nvPr>
        </p:nvSpPr>
        <p:spPr>
          <a:xfrm>
            <a:off x="1021553" y="1162878"/>
            <a:ext cx="10666864" cy="5503393"/>
          </a:xfrm>
        </p:spPr>
        <p:txBody>
          <a:bodyPr>
            <a:normAutofit/>
          </a:bodyPr>
          <a:lstStyle/>
          <a:p>
            <a:pPr marL="0" indent="0">
              <a:buNone/>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1. </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己所不欲，勿施于人。  英文：  </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"Do not do to others what you do not want done to yourself."  </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解析：  </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这是儒家</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恕道</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的核心，强调换位思考，是普世伦理的黄金法则。  </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 </a:t>
            </a:r>
          </a:p>
          <a:p>
            <a:pPr marL="0" indent="0">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2. </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三军可夺帅也，匹夫不可夺志也。  英文：  </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"An army may be deprived of its commander, but a man cannot be deprived of his will.“</a:t>
            </a:r>
          </a:p>
          <a:p>
            <a:pPr marL="0" indent="0">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3. </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君子和而不同，小人同而不和。英文：</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"The gentleman seeks harmony but not uniformity. The petty man seeks uniformity but not harmony."</a:t>
            </a:r>
          </a:p>
          <a:p>
            <a:pPr marL="0" indent="0">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4. </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见贤思齐焉，见不贤而内自省也。英文：</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"When you see a worthy person, think how to become their equal. When you see an unworthy person, examine yourself."</a:t>
            </a:r>
          </a:p>
          <a:p>
            <a:pPr marL="0" indent="0">
              <a:buNone/>
            </a:pP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5. </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德不孤，必有邻。英文：</a:t>
            </a:r>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"Virtue is never left to stand alone. He who practices it will have neighbors</a:t>
            </a:r>
            <a:r>
              <a:rPr lang="zh-CN" altLang="en-US" sz="2400" kern="100" dirty="0">
                <a:effectLst/>
                <a:latin typeface="等线" panose="02010600030101010101" pitchFamily="2" charset="-122"/>
                <a:ea typeface="等线" panose="02010600030101010101" pitchFamily="2" charset="-122"/>
                <a:cs typeface="Times New Roman" panose="02020603050405020304" pitchFamily="18" charset="0"/>
              </a:rPr>
              <a:t>道德不会孤立存在，有德之人终将得到认同与追随。</a:t>
            </a:r>
            <a:endPar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692525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34B49B-F62B-40DD-B8A7-9A50EDD7DCA8}"/>
              </a:ext>
            </a:extLst>
          </p:cNvPr>
          <p:cNvSpPr>
            <a:spLocks noGrp="1"/>
          </p:cNvSpPr>
          <p:nvPr>
            <p:ph type="title"/>
          </p:nvPr>
        </p:nvSpPr>
        <p:spPr>
          <a:xfrm>
            <a:off x="1771370" y="643799"/>
            <a:ext cx="11863513" cy="727588"/>
          </a:xfrm>
        </p:spPr>
        <p:txBody>
          <a:bodyPr>
            <a:normAutofit/>
          </a:bodyPr>
          <a:lstStyle/>
          <a:p>
            <a:r>
              <a:rPr lang="en-US" altLang="zh-CN" dirty="0">
                <a:effectLst/>
                <a:latin typeface="Segoe UI Web (West European)"/>
              </a:rPr>
              <a:t>Classic quotes from The Confucian Great Learning</a:t>
            </a:r>
            <a:endParaRPr lang="zh-CN" altLang="en-US" dirty="0"/>
          </a:p>
        </p:txBody>
      </p:sp>
      <p:sp>
        <p:nvSpPr>
          <p:cNvPr id="3" name="内容占位符 2">
            <a:extLst>
              <a:ext uri="{FF2B5EF4-FFF2-40B4-BE49-F238E27FC236}">
                <a16:creationId xmlns:a16="http://schemas.microsoft.com/office/drawing/2014/main" id="{1CBEED8E-E669-46FC-A1B0-19D862B93806}"/>
              </a:ext>
            </a:extLst>
          </p:cNvPr>
          <p:cNvSpPr>
            <a:spLocks noGrp="1"/>
          </p:cNvSpPr>
          <p:nvPr>
            <p:ph idx="1"/>
          </p:nvPr>
        </p:nvSpPr>
        <p:spPr>
          <a:xfrm>
            <a:off x="854765" y="1510747"/>
            <a:ext cx="10783958" cy="6019585"/>
          </a:xfrm>
        </p:spPr>
        <p:txBody>
          <a:bodyPr>
            <a:normAutofit/>
          </a:bodyPr>
          <a:lstStyle/>
          <a:p>
            <a:pPr marL="0" indent="0">
              <a:buNone/>
            </a:pPr>
            <a:r>
              <a:rPr lang="en-US" altLang="zh-CN" dirty="0"/>
              <a:t>1. </a:t>
            </a:r>
            <a:r>
              <a:rPr lang="zh-CN" altLang="en-US" sz="2000" dirty="0"/>
              <a:t>大学之道，在明明德，在亲民，在止于至善。     </a:t>
            </a:r>
            <a:r>
              <a:rPr lang="en-US" altLang="zh-CN" sz="2000" dirty="0"/>
              <a:t>The way of the Great Learning lies in illustrating illustrious virtue, in renewing the people, and in attaining the highest excellence.  </a:t>
            </a:r>
          </a:p>
          <a:p>
            <a:pPr marL="0" indent="0">
              <a:buNone/>
            </a:pPr>
            <a:r>
              <a:rPr lang="en-US" altLang="zh-CN" sz="2000" dirty="0"/>
              <a:t>2. </a:t>
            </a:r>
            <a:r>
              <a:rPr lang="zh-CN" altLang="en-US" sz="2000" dirty="0"/>
              <a:t>古之欲明明德于天下者，先治其国；欲治其国者，先齐其家；欲齐其家者，先修其身；欲修其身者，先正其心；欲正其心者，先诚其意；欲诚其意者，先致其知；致知在格物。     </a:t>
            </a:r>
            <a:r>
              <a:rPr lang="en-US" altLang="zh-CN" sz="2000" dirty="0"/>
              <a:t>Those who wished to manifest virtue throughout the world first governed their countries well. Those who wished to govern their countries well first regulated their families. Those who wished to regulate their families first cultivated their moral character. Those who wished to cultivate their moral character first rectified their hearts. Those who wished to rectify their hearts first sought to be sincere in their intentions. Those who wished to be sincere in their intentions first extended their knowledge. The extension of knowledge lies in the investigation of things.</a:t>
            </a:r>
          </a:p>
          <a:p>
            <a:pPr marL="0" indent="0">
              <a:buNone/>
            </a:pPr>
            <a:r>
              <a:rPr lang="en-US" altLang="zh-CN" sz="2000" dirty="0"/>
              <a:t>  3. </a:t>
            </a:r>
            <a:r>
              <a:rPr lang="zh-CN" altLang="en-US" sz="2000" dirty="0"/>
              <a:t>知止而后有定，定而后能静，静而后能安，安而后能虑，虑而后能得。     </a:t>
            </a:r>
            <a:r>
              <a:rPr lang="en-US" altLang="zh-CN" sz="2000" dirty="0"/>
              <a:t>When one knows where to stop, he can then have determination; with determination, he can be calm; with calmness, he can be at peace; with peace, he can deliberate; and with deliberation, he can attain his purpose.</a:t>
            </a:r>
          </a:p>
          <a:p>
            <a:endParaRPr lang="zh-CN" altLang="en-US" dirty="0"/>
          </a:p>
        </p:txBody>
      </p:sp>
    </p:spTree>
    <p:extLst>
      <p:ext uri="{BB962C8B-B14F-4D97-AF65-F5344CB8AC3E}">
        <p14:creationId xmlns:p14="http://schemas.microsoft.com/office/powerpoint/2010/main" val="3059377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3E2723-FE15-4552-9B94-D5CDBE10230A}"/>
              </a:ext>
            </a:extLst>
          </p:cNvPr>
          <p:cNvSpPr>
            <a:spLocks noGrp="1"/>
          </p:cNvSpPr>
          <p:nvPr>
            <p:ph type="title"/>
          </p:nvPr>
        </p:nvSpPr>
        <p:spPr>
          <a:xfrm>
            <a:off x="1720644" y="365760"/>
            <a:ext cx="10323871" cy="971427"/>
          </a:xfrm>
        </p:spPr>
        <p:txBody>
          <a:bodyPr>
            <a:normAutofit/>
          </a:bodyPr>
          <a:lstStyle/>
          <a:p>
            <a:r>
              <a:rPr lang="en-US" altLang="zh-CN" dirty="0">
                <a:effectLst/>
                <a:latin typeface="Segoe UI Web (West European)"/>
              </a:rPr>
              <a:t>Classic quotes from The Confucian Great Learning</a:t>
            </a:r>
            <a:endParaRPr lang="zh-CN" altLang="en-US" dirty="0"/>
          </a:p>
        </p:txBody>
      </p:sp>
      <p:sp>
        <p:nvSpPr>
          <p:cNvPr id="3" name="内容占位符 2">
            <a:extLst>
              <a:ext uri="{FF2B5EF4-FFF2-40B4-BE49-F238E27FC236}">
                <a16:creationId xmlns:a16="http://schemas.microsoft.com/office/drawing/2014/main" id="{636BBE11-403E-4403-9FE4-38B86B9DE7E0}"/>
              </a:ext>
            </a:extLst>
          </p:cNvPr>
          <p:cNvSpPr>
            <a:spLocks noGrp="1"/>
          </p:cNvSpPr>
          <p:nvPr>
            <p:ph idx="1"/>
          </p:nvPr>
        </p:nvSpPr>
        <p:spPr>
          <a:xfrm>
            <a:off x="1120878" y="1497454"/>
            <a:ext cx="10726993" cy="4994786"/>
          </a:xfrm>
        </p:spPr>
        <p:txBody>
          <a:bodyPr>
            <a:normAutofit/>
          </a:bodyPr>
          <a:lstStyle/>
          <a:p>
            <a:pPr marL="0" indent="0">
              <a:buNone/>
            </a:pPr>
            <a:r>
              <a:rPr lang="en-US" altLang="zh-CN" sz="2000" dirty="0"/>
              <a:t> 4. </a:t>
            </a:r>
            <a:r>
              <a:rPr lang="zh-CN" altLang="en-US" sz="2000" dirty="0"/>
              <a:t>自天子以至于庶人，壹是皆以修身为本。     </a:t>
            </a:r>
            <a:r>
              <a:rPr lang="en-US" altLang="zh-CN" sz="2000" dirty="0"/>
              <a:t>From the Son of Heaven down to the common people, all must regard the cultivation of their moral character as the root of everything.</a:t>
            </a:r>
          </a:p>
          <a:p>
            <a:pPr marL="0" indent="0">
              <a:buNone/>
            </a:pPr>
            <a:r>
              <a:rPr lang="en-US" altLang="zh-CN" sz="2000" dirty="0"/>
              <a:t>  5. </a:t>
            </a:r>
            <a:r>
              <a:rPr lang="zh-CN" altLang="en-US" sz="2000" dirty="0"/>
              <a:t>所谓诚其意者，毋自欺也。如恶恶臭，如好好色，此之谓自谦。     </a:t>
            </a:r>
            <a:r>
              <a:rPr lang="en-US" altLang="zh-CN" sz="2000" dirty="0"/>
              <a:t>To make one’s intention sincere means not to deceive oneself. As if to hate a foul smell, as if to love beautiful sights—this is called self-conquest.  </a:t>
            </a:r>
          </a:p>
          <a:p>
            <a:pPr marL="0" indent="0">
              <a:buNone/>
            </a:pPr>
            <a:r>
              <a:rPr lang="en-US" altLang="zh-CN" sz="2000" dirty="0"/>
              <a:t>6. </a:t>
            </a:r>
            <a:r>
              <a:rPr lang="zh-CN" altLang="en-US" sz="2000" dirty="0"/>
              <a:t>富润屋，德润身，心广体胖。     </a:t>
            </a:r>
            <a:r>
              <a:rPr lang="en-US" altLang="zh-CN" sz="2000" dirty="0"/>
              <a:t>Wealth adorns the house; virtue adorns the person. A broad mind brings physical ease.</a:t>
            </a:r>
          </a:p>
          <a:p>
            <a:pPr marL="0" indent="0">
              <a:buNone/>
            </a:pPr>
            <a:r>
              <a:rPr lang="en-US" altLang="zh-CN" sz="2000" dirty="0"/>
              <a:t>7. </a:t>
            </a:r>
            <a:r>
              <a:rPr lang="zh-CN" altLang="en-US" sz="2000" dirty="0"/>
              <a:t>民之所好好之，民之所恶恶之，此之谓民之父母。     </a:t>
            </a:r>
            <a:r>
              <a:rPr lang="en-US" altLang="zh-CN" sz="2000" dirty="0"/>
              <a:t>To cherish what the people cherish and to loathe what they loathe—that is what makes a parent of the people. </a:t>
            </a:r>
          </a:p>
          <a:p>
            <a:pPr marL="0" indent="0">
              <a:buNone/>
            </a:pPr>
            <a:r>
              <a:rPr lang="en-US" altLang="zh-CN" sz="2000" dirty="0"/>
              <a:t> 8. </a:t>
            </a:r>
            <a:r>
              <a:rPr lang="zh-CN" altLang="en-US" sz="2000" dirty="0"/>
              <a:t>得众则得国，失众则失国。      </a:t>
            </a:r>
            <a:r>
              <a:rPr lang="en-US" altLang="zh-CN" sz="2000" dirty="0"/>
              <a:t>Gain the people’s trust, and you gain the nation; lose their trust, and you lose the nation.  </a:t>
            </a:r>
            <a:endParaRPr lang="zh-CN" altLang="en-US" sz="2000" dirty="0"/>
          </a:p>
        </p:txBody>
      </p:sp>
    </p:spTree>
    <p:extLst>
      <p:ext uri="{BB962C8B-B14F-4D97-AF65-F5344CB8AC3E}">
        <p14:creationId xmlns:p14="http://schemas.microsoft.com/office/powerpoint/2010/main" val="3345541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015AA4-9DBE-469A-84AC-691DC75375B8}"/>
              </a:ext>
            </a:extLst>
          </p:cNvPr>
          <p:cNvSpPr>
            <a:spLocks noGrp="1"/>
          </p:cNvSpPr>
          <p:nvPr>
            <p:ph type="title"/>
          </p:nvPr>
        </p:nvSpPr>
        <p:spPr/>
        <p:txBody>
          <a:bodyPr>
            <a:normAutofit fontScale="90000"/>
          </a:bodyPr>
          <a:lstStyle/>
          <a:p>
            <a:r>
              <a:rPr lang="en-US" altLang="zh-CN" sz="4400" b="1" kern="100" dirty="0">
                <a:effectLst/>
                <a:latin typeface="等线" panose="02010600030101010101" pitchFamily="2" charset="-122"/>
                <a:ea typeface="等线" panose="02010600030101010101" pitchFamily="2" charset="-122"/>
                <a:cs typeface="Times New Roman" panose="02020603050405020304" pitchFamily="18" charset="0"/>
              </a:rPr>
              <a:t>2.Gramma</a:t>
            </a:r>
            <a:r>
              <a:rPr lang="zh-CN" altLang="zh-CN" sz="4400" b="1" kern="100" dirty="0">
                <a:effectLst/>
                <a:latin typeface="等线" panose="02010600030101010101" pitchFamily="2" charset="-122"/>
                <a:ea typeface="等线" panose="02010600030101010101" pitchFamily="2" charset="-122"/>
                <a:cs typeface="Times New Roman" panose="02020603050405020304" pitchFamily="18" charset="0"/>
              </a:rPr>
              <a:t>语法篇 </a:t>
            </a:r>
            <a:br>
              <a:rPr lang="zh-CN" altLang="zh-CN" sz="4400" kern="100" dirty="0">
                <a:effectLst/>
                <a:latin typeface="等线" panose="02010600030101010101" pitchFamily="2" charset="-122"/>
                <a:ea typeface="等线" panose="02010600030101010101" pitchFamily="2" charset="-122"/>
                <a:cs typeface="Times New Roman" panose="02020603050405020304" pitchFamily="18" charset="0"/>
              </a:rPr>
            </a:br>
            <a:endParaRPr lang="zh-CN" altLang="en-US" dirty="0"/>
          </a:p>
        </p:txBody>
      </p:sp>
      <p:sp>
        <p:nvSpPr>
          <p:cNvPr id="3" name="内容占位符 2">
            <a:extLst>
              <a:ext uri="{FF2B5EF4-FFF2-40B4-BE49-F238E27FC236}">
                <a16:creationId xmlns:a16="http://schemas.microsoft.com/office/drawing/2014/main" id="{852DAFC5-D4FE-460C-A3F5-32562EE88348}"/>
              </a:ext>
            </a:extLst>
          </p:cNvPr>
          <p:cNvSpPr>
            <a:spLocks noGrp="1"/>
          </p:cNvSpPr>
          <p:nvPr>
            <p:ph idx="1"/>
          </p:nvPr>
        </p:nvSpPr>
        <p:spPr>
          <a:xfrm>
            <a:off x="619432" y="1307690"/>
            <a:ext cx="11031794" cy="5456904"/>
          </a:xfrm>
        </p:spPr>
        <p:txBody>
          <a:bodyPr>
            <a:normAutofit/>
          </a:bodyPr>
          <a:lstStyle/>
          <a:p>
            <a:pPr marL="0" indent="0" algn="just">
              <a:buNone/>
            </a:pPr>
            <a:r>
              <a:rPr lang="en-US" altLang="zh-CN" sz="2800" b="1" kern="100" dirty="0">
                <a:effectLst/>
                <a:latin typeface="等线" panose="02010600030101010101" pitchFamily="2" charset="-122"/>
                <a:ea typeface="等线" panose="02010600030101010101" pitchFamily="2" charset="-122"/>
                <a:cs typeface="Times New Roman" panose="02020603050405020304" pitchFamily="18" charset="0"/>
              </a:rPr>
              <a:t> A</a:t>
            </a: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．句子结构对比： </a:t>
            </a:r>
          </a:p>
          <a:p>
            <a:pPr marL="0" indent="0" algn="just">
              <a:buNone/>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p>
          <a:p>
            <a:pPr marL="0" indent="0" algn="just">
              <a:buNone/>
            </a:pP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汉语</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：意合语言，重语义，轻形式。</a:t>
            </a:r>
          </a:p>
          <a:p>
            <a:pPr marL="0" indent="0" algn="just">
              <a:buNone/>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举例说明：</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800" kern="100" dirty="0">
                <a:effectLst/>
                <a:latin typeface="等线" panose="02010600030101010101" pitchFamily="2" charset="-122"/>
                <a:ea typeface="等线" panose="02010600030101010101" pitchFamily="2" charset="-122"/>
                <a:cs typeface="Times New Roman" panose="02020603050405020304" pitchFamily="18" charset="0"/>
              </a:rPr>
              <a:t>吃饱</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了。</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无需主语</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a:t>
            </a:r>
          </a:p>
          <a:p>
            <a:pPr marL="0" indent="0" algn="just">
              <a:buNone/>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下雨了。</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无需动词时态</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p>
          <a:p>
            <a:pPr marL="0" indent="0" algn="just">
              <a:buNone/>
            </a:pPr>
            <a:endParaRPr lang="en-US" altLang="zh-CN" b="1"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英语</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：形合语言，重形式，轻语义。</a:t>
            </a:r>
          </a:p>
          <a:p>
            <a:pPr marL="0" indent="0" algn="just">
              <a:buNone/>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举例说明：</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I have eaten. (</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需主语和时态</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It is raining. (</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需形式主语和时态</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a:t>
            </a:r>
          </a:p>
          <a:p>
            <a:pPr marL="0" indent="0" algn="just">
              <a:buNone/>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1578246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BA83D1-7A12-4F2F-A250-669265C5C66B}"/>
              </a:ext>
            </a:extLst>
          </p:cNvPr>
          <p:cNvSpPr>
            <a:spLocks noGrp="1"/>
          </p:cNvSpPr>
          <p:nvPr>
            <p:ph type="title"/>
          </p:nvPr>
        </p:nvSpPr>
        <p:spPr>
          <a:xfrm>
            <a:off x="191729" y="221226"/>
            <a:ext cx="11724967" cy="693174"/>
          </a:xfrm>
        </p:spPr>
        <p:txBody>
          <a:bodyPr>
            <a:noAutofit/>
          </a:bodyPr>
          <a:lstStyle/>
          <a:p>
            <a:r>
              <a:rPr lang="en-US" altLang="zh-CN" sz="2800" dirty="0">
                <a:effectLst/>
                <a:latin typeface="Segoe UI Web (West European)"/>
              </a:rPr>
              <a:t>Classic sentences from “</a:t>
            </a:r>
            <a:r>
              <a:rPr lang="en-US" altLang="zh-CN" sz="2800" b="1" dirty="0">
                <a:effectLst/>
                <a:latin typeface="Segoe UI Web (West European)"/>
              </a:rPr>
              <a:t>The</a:t>
            </a:r>
            <a:r>
              <a:rPr lang="en-US" altLang="zh-CN" sz="2800" dirty="0">
                <a:effectLst/>
                <a:latin typeface="Segoe UI Web (West European)"/>
              </a:rPr>
              <a:t> </a:t>
            </a:r>
            <a:r>
              <a:rPr lang="en-US" altLang="zh-CN" sz="2800" b="1" i="0" dirty="0">
                <a:solidFill>
                  <a:srgbClr val="2A2B2E"/>
                </a:solidFill>
                <a:effectLst/>
                <a:latin typeface="PingFang SC"/>
              </a:rPr>
              <a:t>Doctrine of the Mean</a:t>
            </a:r>
            <a:r>
              <a:rPr lang="en-US" altLang="zh-CN" sz="2800" dirty="0">
                <a:effectLst/>
                <a:latin typeface="Segoe UI Web (West European)"/>
              </a:rPr>
              <a:t>".</a:t>
            </a:r>
            <a:r>
              <a:rPr lang="en-US" altLang="zh-CN" sz="2800" dirty="0"/>
              <a:t>《</a:t>
            </a:r>
            <a:r>
              <a:rPr lang="zh-CN" altLang="en-US" sz="2800" dirty="0"/>
              <a:t>中庸</a:t>
            </a:r>
            <a:r>
              <a:rPr lang="en-US" altLang="zh-CN" sz="2800" dirty="0"/>
              <a:t>》</a:t>
            </a:r>
            <a:r>
              <a:rPr lang="zh-CN" altLang="en-US" sz="2800" dirty="0"/>
              <a:t>经典名句</a:t>
            </a:r>
          </a:p>
        </p:txBody>
      </p:sp>
      <p:sp>
        <p:nvSpPr>
          <p:cNvPr id="3" name="内容占位符 2">
            <a:extLst>
              <a:ext uri="{FF2B5EF4-FFF2-40B4-BE49-F238E27FC236}">
                <a16:creationId xmlns:a16="http://schemas.microsoft.com/office/drawing/2014/main" id="{28CFA75B-F2F4-4093-B125-257B6C45B891}"/>
              </a:ext>
            </a:extLst>
          </p:cNvPr>
          <p:cNvSpPr>
            <a:spLocks noGrp="1"/>
          </p:cNvSpPr>
          <p:nvPr>
            <p:ph idx="1"/>
          </p:nvPr>
        </p:nvSpPr>
        <p:spPr>
          <a:xfrm>
            <a:off x="727586" y="1229034"/>
            <a:ext cx="11189110" cy="5722374"/>
          </a:xfrm>
        </p:spPr>
        <p:txBody>
          <a:bodyPr>
            <a:normAutofit fontScale="47500" lnSpcReduction="20000"/>
          </a:bodyPr>
          <a:lstStyle/>
          <a:p>
            <a:pPr marL="0" indent="0" algn="just">
              <a:lnSpc>
                <a:spcPct val="120000"/>
              </a:lnSpc>
              <a:buNone/>
            </a:pPr>
            <a:r>
              <a:rPr lang="en-US" altLang="zh-CN" sz="3300" kern="100" dirty="0">
                <a:latin typeface="等线" panose="02010600030101010101" pitchFamily="2" charset="-122"/>
                <a:ea typeface="等线" panose="02010600030101010101" pitchFamily="2" charset="-122"/>
                <a:cs typeface="Times New Roman" panose="02020603050405020304" pitchFamily="18" charset="0"/>
              </a:rPr>
              <a:t>1. </a:t>
            </a:r>
            <a:r>
              <a:rPr lang="zh-CN" altLang="en-US" sz="3300" kern="100" dirty="0">
                <a:latin typeface="等线" panose="02010600030101010101" pitchFamily="2" charset="-122"/>
                <a:ea typeface="等线" panose="02010600030101010101" pitchFamily="2" charset="-122"/>
                <a:cs typeface="Times New Roman" panose="02020603050405020304" pitchFamily="18" charset="0"/>
              </a:rPr>
              <a:t>天命之谓性，率性之谓道，修道之谓教。  翻译：  </a:t>
            </a:r>
            <a:r>
              <a:rPr lang="en-US" altLang="zh-CN" sz="3300" kern="100" dirty="0">
                <a:latin typeface="等线" panose="02010600030101010101" pitchFamily="2" charset="-122"/>
                <a:ea typeface="等线" panose="02010600030101010101" pitchFamily="2" charset="-122"/>
                <a:cs typeface="Times New Roman" panose="02020603050405020304" pitchFamily="18" charset="0"/>
              </a:rPr>
              <a:t>The Mandate of Heaven (</a:t>
            </a:r>
            <a:r>
              <a:rPr lang="zh-CN" altLang="en-US" sz="3300" kern="100" dirty="0">
                <a:latin typeface="等线" panose="02010600030101010101" pitchFamily="2" charset="-122"/>
                <a:ea typeface="等线" panose="02010600030101010101" pitchFamily="2" charset="-122"/>
                <a:cs typeface="Times New Roman" panose="02020603050405020304" pitchFamily="18" charset="0"/>
              </a:rPr>
              <a:t>天命</a:t>
            </a:r>
            <a:r>
              <a:rPr lang="en-US" altLang="zh-CN" sz="3300" kern="100" dirty="0">
                <a:latin typeface="等线" panose="02010600030101010101" pitchFamily="2" charset="-122"/>
                <a:ea typeface="等线" panose="02010600030101010101" pitchFamily="2" charset="-122"/>
                <a:cs typeface="Times New Roman" panose="02020603050405020304" pitchFamily="18" charset="0"/>
              </a:rPr>
              <a:t>) is called human nature (</a:t>
            </a:r>
            <a:r>
              <a:rPr lang="zh-CN" altLang="en-US" sz="3300" kern="100" dirty="0">
                <a:latin typeface="等线" panose="02010600030101010101" pitchFamily="2" charset="-122"/>
                <a:ea typeface="等线" panose="02010600030101010101" pitchFamily="2" charset="-122"/>
                <a:cs typeface="Times New Roman" panose="02020603050405020304" pitchFamily="18" charset="0"/>
              </a:rPr>
              <a:t>性</a:t>
            </a:r>
            <a:r>
              <a:rPr lang="en-US" altLang="zh-CN" sz="3300" kern="100" dirty="0">
                <a:latin typeface="等线" panose="02010600030101010101" pitchFamily="2" charset="-122"/>
                <a:ea typeface="等线" panose="02010600030101010101" pitchFamily="2" charset="-122"/>
                <a:cs typeface="Times New Roman" panose="02020603050405020304" pitchFamily="18" charset="0"/>
              </a:rPr>
              <a:t>). To follow one’s nature is called the Way (</a:t>
            </a:r>
            <a:r>
              <a:rPr lang="zh-CN" altLang="en-US" sz="3300" kern="100" dirty="0">
                <a:latin typeface="等线" panose="02010600030101010101" pitchFamily="2" charset="-122"/>
                <a:ea typeface="等线" panose="02010600030101010101" pitchFamily="2" charset="-122"/>
                <a:cs typeface="Times New Roman" panose="02020603050405020304" pitchFamily="18" charset="0"/>
              </a:rPr>
              <a:t>道</a:t>
            </a:r>
            <a:r>
              <a:rPr lang="en-US" altLang="zh-CN" sz="3300" kern="100" dirty="0">
                <a:latin typeface="等线" panose="02010600030101010101" pitchFamily="2" charset="-122"/>
                <a:ea typeface="等线" panose="02010600030101010101" pitchFamily="2" charset="-122"/>
                <a:cs typeface="Times New Roman" panose="02020603050405020304" pitchFamily="18" charset="0"/>
              </a:rPr>
              <a:t>). To cultivate the Way is called education (</a:t>
            </a:r>
            <a:r>
              <a:rPr lang="zh-CN" altLang="en-US" sz="3300" kern="100" dirty="0">
                <a:latin typeface="等线" panose="02010600030101010101" pitchFamily="2" charset="-122"/>
                <a:ea typeface="等线" panose="02010600030101010101" pitchFamily="2" charset="-122"/>
                <a:cs typeface="Times New Roman" panose="02020603050405020304" pitchFamily="18" charset="0"/>
              </a:rPr>
              <a:t>教</a:t>
            </a:r>
            <a:r>
              <a:rPr lang="en-US" altLang="zh-CN" sz="3300"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sz="3300" kern="100" dirty="0">
                <a:latin typeface="等线" panose="02010600030101010101" pitchFamily="2" charset="-122"/>
                <a:ea typeface="等线" panose="02010600030101010101" pitchFamily="2" charset="-122"/>
                <a:cs typeface="Times New Roman" panose="02020603050405020304" pitchFamily="18" charset="0"/>
              </a:rPr>
              <a:t>出处：</a:t>
            </a:r>
            <a:r>
              <a:rPr lang="en-US" altLang="zh-CN" sz="3300" kern="100" dirty="0">
                <a:latin typeface="等线" panose="02010600030101010101" pitchFamily="2" charset="-122"/>
                <a:ea typeface="等线" panose="02010600030101010101" pitchFamily="2" charset="-122"/>
                <a:cs typeface="Times New Roman" panose="02020603050405020304" pitchFamily="18" charset="0"/>
              </a:rPr>
              <a:t>《</a:t>
            </a:r>
            <a:r>
              <a:rPr lang="zh-CN" altLang="en-US" sz="3300" kern="100" dirty="0">
                <a:latin typeface="等线" panose="02010600030101010101" pitchFamily="2" charset="-122"/>
                <a:ea typeface="等线" panose="02010600030101010101" pitchFamily="2" charset="-122"/>
                <a:cs typeface="Times New Roman" panose="02020603050405020304" pitchFamily="18" charset="0"/>
              </a:rPr>
              <a:t>中庸</a:t>
            </a:r>
            <a:r>
              <a:rPr lang="en-US" altLang="zh-CN" sz="3300" kern="100" dirty="0">
                <a:latin typeface="等线" panose="02010600030101010101" pitchFamily="2" charset="-122"/>
                <a:ea typeface="等线" panose="02010600030101010101" pitchFamily="2" charset="-122"/>
                <a:cs typeface="Times New Roman" panose="02020603050405020304" pitchFamily="18" charset="0"/>
              </a:rPr>
              <a:t>》</a:t>
            </a:r>
            <a:r>
              <a:rPr lang="zh-CN" altLang="en-US" sz="3300" kern="100" dirty="0">
                <a:latin typeface="等线" panose="02010600030101010101" pitchFamily="2" charset="-122"/>
                <a:ea typeface="等线" panose="02010600030101010101" pitchFamily="2" charset="-122"/>
                <a:cs typeface="Times New Roman" panose="02020603050405020304" pitchFamily="18" charset="0"/>
              </a:rPr>
              <a:t>开篇首句  核心思想：  </a:t>
            </a:r>
            <a:r>
              <a:rPr lang="en-US" altLang="zh-CN" sz="3300"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sz="3300" kern="100" dirty="0">
                <a:latin typeface="等线" panose="02010600030101010101" pitchFamily="2" charset="-122"/>
                <a:ea typeface="等线" panose="02010600030101010101" pitchFamily="2" charset="-122"/>
                <a:cs typeface="Times New Roman" panose="02020603050405020304" pitchFamily="18" charset="0"/>
              </a:rPr>
              <a:t>阐述儒家“天人合一”观，指出人性源于天道，遵循本性即为“道”，教育的目标是完善人性与天道的统一。</a:t>
            </a:r>
            <a:endParaRPr lang="en-US" altLang="zh-CN" sz="3300"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lnSpc>
                <a:spcPct val="120000"/>
              </a:lnSpc>
              <a:buNone/>
            </a:pPr>
            <a:r>
              <a:rPr lang="en-US" altLang="zh-CN" sz="3300" kern="100" dirty="0">
                <a:latin typeface="等线" panose="02010600030101010101" pitchFamily="2" charset="-122"/>
                <a:ea typeface="等线" panose="02010600030101010101" pitchFamily="2" charset="-122"/>
                <a:cs typeface="Times New Roman" panose="02020603050405020304" pitchFamily="18" charset="0"/>
              </a:rPr>
              <a:t>2. </a:t>
            </a:r>
            <a:r>
              <a:rPr lang="zh-CN" altLang="en-US" sz="3300" kern="100" dirty="0">
                <a:latin typeface="等线" panose="02010600030101010101" pitchFamily="2" charset="-122"/>
                <a:ea typeface="等线" panose="02010600030101010101" pitchFamily="2" charset="-122"/>
                <a:cs typeface="Times New Roman" panose="02020603050405020304" pitchFamily="18" charset="0"/>
              </a:rPr>
              <a:t>喜怒哀乐之未发，谓之中；发而皆中节，谓之和。  翻译：  </a:t>
            </a:r>
            <a:r>
              <a:rPr lang="en-US" altLang="zh-CN" sz="3300" kern="100" dirty="0">
                <a:latin typeface="等线" panose="02010600030101010101" pitchFamily="2" charset="-122"/>
                <a:ea typeface="等线" panose="02010600030101010101" pitchFamily="2" charset="-122"/>
                <a:cs typeface="Times New Roman" panose="02020603050405020304" pitchFamily="18" charset="0"/>
              </a:rPr>
              <a:t>When joy, anger, sorrow, and delight are not yet aroused, this state is called equilibrium (</a:t>
            </a:r>
            <a:r>
              <a:rPr lang="zh-CN" altLang="en-US" sz="3300" kern="100" dirty="0">
                <a:latin typeface="等线" panose="02010600030101010101" pitchFamily="2" charset="-122"/>
                <a:ea typeface="等线" panose="02010600030101010101" pitchFamily="2" charset="-122"/>
                <a:cs typeface="Times New Roman" panose="02020603050405020304" pitchFamily="18" charset="0"/>
              </a:rPr>
              <a:t>中</a:t>
            </a:r>
            <a:r>
              <a:rPr lang="en-US" altLang="zh-CN" sz="3300" kern="100" dirty="0">
                <a:latin typeface="等线" panose="02010600030101010101" pitchFamily="2" charset="-122"/>
                <a:ea typeface="等线" panose="02010600030101010101" pitchFamily="2" charset="-122"/>
                <a:cs typeface="Times New Roman" panose="02020603050405020304" pitchFamily="18" charset="0"/>
              </a:rPr>
              <a:t>). When they are expressed in harmony with proper measure, this is called harmony (</a:t>
            </a:r>
            <a:r>
              <a:rPr lang="zh-CN" altLang="en-US" sz="3300" kern="100" dirty="0">
                <a:latin typeface="等线" panose="02010600030101010101" pitchFamily="2" charset="-122"/>
                <a:ea typeface="等线" panose="02010600030101010101" pitchFamily="2" charset="-122"/>
                <a:cs typeface="Times New Roman" panose="02020603050405020304" pitchFamily="18" charset="0"/>
              </a:rPr>
              <a:t>和</a:t>
            </a:r>
            <a:r>
              <a:rPr lang="en-US" altLang="zh-CN" sz="3300"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sz="3300" kern="100" dirty="0">
                <a:latin typeface="等线" panose="02010600030101010101" pitchFamily="2" charset="-122"/>
                <a:ea typeface="等线" panose="02010600030101010101" pitchFamily="2" charset="-122"/>
                <a:cs typeface="Times New Roman" panose="02020603050405020304" pitchFamily="18" charset="0"/>
              </a:rPr>
              <a:t>出处：</a:t>
            </a:r>
            <a:r>
              <a:rPr lang="en-US" altLang="zh-CN" sz="3300" kern="100" dirty="0">
                <a:latin typeface="等线" panose="02010600030101010101" pitchFamily="2" charset="-122"/>
                <a:ea typeface="等线" panose="02010600030101010101" pitchFamily="2" charset="-122"/>
                <a:cs typeface="Times New Roman" panose="02020603050405020304" pitchFamily="18" charset="0"/>
              </a:rPr>
              <a:t>《</a:t>
            </a:r>
            <a:r>
              <a:rPr lang="zh-CN" altLang="en-US" sz="3300" kern="100" dirty="0">
                <a:latin typeface="等线" panose="02010600030101010101" pitchFamily="2" charset="-122"/>
                <a:ea typeface="等线" panose="02010600030101010101" pitchFamily="2" charset="-122"/>
                <a:cs typeface="Times New Roman" panose="02020603050405020304" pitchFamily="18" charset="0"/>
              </a:rPr>
              <a:t>中庸</a:t>
            </a:r>
            <a:r>
              <a:rPr lang="en-US" altLang="zh-CN" sz="3300" kern="100" dirty="0">
                <a:latin typeface="等线" panose="02010600030101010101" pitchFamily="2" charset="-122"/>
                <a:ea typeface="等线" panose="02010600030101010101" pitchFamily="2" charset="-122"/>
                <a:cs typeface="Times New Roman" panose="02020603050405020304" pitchFamily="18" charset="0"/>
              </a:rPr>
              <a:t>》</a:t>
            </a:r>
            <a:r>
              <a:rPr lang="zh-CN" altLang="en-US" sz="3300" kern="100" dirty="0">
                <a:latin typeface="等线" panose="02010600030101010101" pitchFamily="2" charset="-122"/>
                <a:ea typeface="等线" panose="02010600030101010101" pitchFamily="2" charset="-122"/>
                <a:cs typeface="Times New Roman" panose="02020603050405020304" pitchFamily="18" charset="0"/>
              </a:rPr>
              <a:t>第一章  核心思想：  </a:t>
            </a:r>
            <a:r>
              <a:rPr lang="en-US" altLang="zh-CN" sz="3300"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sz="3300" kern="100" dirty="0">
                <a:latin typeface="等线" panose="02010600030101010101" pitchFamily="2" charset="-122"/>
                <a:ea typeface="等线" panose="02010600030101010101" pitchFamily="2" charset="-122"/>
                <a:cs typeface="Times New Roman" panose="02020603050405020304" pitchFamily="18" charset="0"/>
              </a:rPr>
              <a:t>定义“中”（未发的平静）与“和”（发而合节），强调平衡与适度是修养与社会秩序的根基。</a:t>
            </a:r>
            <a:endParaRPr lang="en-US" altLang="zh-CN" sz="3300"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lnSpc>
                <a:spcPct val="120000"/>
              </a:lnSpc>
              <a:buNone/>
            </a:pPr>
            <a:r>
              <a:rPr lang="en-US" altLang="zh-CN" sz="3300" kern="100" dirty="0">
                <a:latin typeface="等线" panose="02010600030101010101" pitchFamily="2" charset="-122"/>
                <a:ea typeface="等线" panose="02010600030101010101" pitchFamily="2" charset="-122"/>
                <a:cs typeface="Times New Roman" panose="02020603050405020304" pitchFamily="18" charset="0"/>
              </a:rPr>
              <a:t>3. </a:t>
            </a:r>
            <a:r>
              <a:rPr lang="zh-CN" altLang="en-US" sz="3300" kern="100" dirty="0">
                <a:latin typeface="等线" panose="02010600030101010101" pitchFamily="2" charset="-122"/>
                <a:ea typeface="等线" panose="02010600030101010101" pitchFamily="2" charset="-122"/>
                <a:cs typeface="Times New Roman" panose="02020603050405020304" pitchFamily="18" charset="0"/>
              </a:rPr>
              <a:t>中庸其至矣乎！民鲜能久矣。  翻译：  </a:t>
            </a:r>
            <a:r>
              <a:rPr lang="en-US" altLang="zh-CN" sz="3300" kern="100" dirty="0">
                <a:latin typeface="等线" panose="02010600030101010101" pitchFamily="2" charset="-122"/>
                <a:ea typeface="等线" panose="02010600030101010101" pitchFamily="2" charset="-122"/>
                <a:cs typeface="Times New Roman" panose="02020603050405020304" pitchFamily="18" charset="0"/>
              </a:rPr>
              <a:t>The Doctrine of the Mean is indeed the highest virtue! The common people have long been unable to practice it.  </a:t>
            </a:r>
            <a:r>
              <a:rPr lang="zh-CN" altLang="en-US" sz="3300" kern="100" dirty="0">
                <a:latin typeface="等线" panose="02010600030101010101" pitchFamily="2" charset="-122"/>
                <a:ea typeface="等线" panose="02010600030101010101" pitchFamily="2" charset="-122"/>
                <a:cs typeface="Times New Roman" panose="02020603050405020304" pitchFamily="18" charset="0"/>
              </a:rPr>
              <a:t>出处：</a:t>
            </a:r>
            <a:r>
              <a:rPr lang="en-US" altLang="zh-CN" sz="3300" kern="100" dirty="0">
                <a:latin typeface="等线" panose="02010600030101010101" pitchFamily="2" charset="-122"/>
                <a:ea typeface="等线" panose="02010600030101010101" pitchFamily="2" charset="-122"/>
                <a:cs typeface="Times New Roman" panose="02020603050405020304" pitchFamily="18" charset="0"/>
              </a:rPr>
              <a:t>《</a:t>
            </a:r>
            <a:r>
              <a:rPr lang="zh-CN" altLang="en-US" sz="3300" kern="100" dirty="0">
                <a:latin typeface="等线" panose="02010600030101010101" pitchFamily="2" charset="-122"/>
                <a:ea typeface="等线" panose="02010600030101010101" pitchFamily="2" charset="-122"/>
                <a:cs typeface="Times New Roman" panose="02020603050405020304" pitchFamily="18" charset="0"/>
              </a:rPr>
              <a:t>中庸</a:t>
            </a:r>
            <a:r>
              <a:rPr lang="en-US" altLang="zh-CN" sz="3300" kern="100" dirty="0">
                <a:latin typeface="等线" panose="02010600030101010101" pitchFamily="2" charset="-122"/>
                <a:ea typeface="等线" panose="02010600030101010101" pitchFamily="2" charset="-122"/>
                <a:cs typeface="Times New Roman" panose="02020603050405020304" pitchFamily="18" charset="0"/>
              </a:rPr>
              <a:t>》</a:t>
            </a:r>
            <a:r>
              <a:rPr lang="zh-CN" altLang="en-US" sz="3300" kern="100" dirty="0">
                <a:latin typeface="等线" panose="02010600030101010101" pitchFamily="2" charset="-122"/>
                <a:ea typeface="等线" panose="02010600030101010101" pitchFamily="2" charset="-122"/>
                <a:cs typeface="Times New Roman" panose="02020603050405020304" pitchFamily="18" charset="0"/>
              </a:rPr>
              <a:t>第三章（孔子之叹）  核心思想：  </a:t>
            </a:r>
            <a:r>
              <a:rPr lang="en-US" altLang="zh-CN" sz="3300"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sz="3300" kern="100" dirty="0">
                <a:latin typeface="等线" panose="02010600030101010101" pitchFamily="2" charset="-122"/>
                <a:ea typeface="等线" panose="02010600030101010101" pitchFamily="2" charset="-122"/>
                <a:cs typeface="Times New Roman" panose="02020603050405020304" pitchFamily="18" charset="0"/>
              </a:rPr>
              <a:t>肯定中庸之道的至高地位，但指出世人因浮躁或偏激难以践行，需长期修养才能达到。</a:t>
            </a:r>
            <a:endParaRPr lang="en-US" altLang="zh-CN" sz="3300"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lnSpc>
                <a:spcPct val="120000"/>
              </a:lnSpc>
              <a:buNone/>
            </a:pPr>
            <a:r>
              <a:rPr lang="en-US" altLang="zh-CN" sz="3300" kern="100" dirty="0">
                <a:latin typeface="等线" panose="02010600030101010101" pitchFamily="2" charset="-122"/>
                <a:ea typeface="等线" panose="02010600030101010101" pitchFamily="2" charset="-122"/>
                <a:cs typeface="Times New Roman" panose="02020603050405020304" pitchFamily="18" charset="0"/>
              </a:rPr>
              <a:t>4. </a:t>
            </a:r>
            <a:r>
              <a:rPr lang="zh-CN" altLang="en-US" sz="3300" kern="100" dirty="0">
                <a:latin typeface="等线" panose="02010600030101010101" pitchFamily="2" charset="-122"/>
                <a:ea typeface="等线" panose="02010600030101010101" pitchFamily="2" charset="-122"/>
                <a:cs typeface="Times New Roman" panose="02020603050405020304" pitchFamily="18" charset="0"/>
              </a:rPr>
              <a:t>唯天下至诚，为能经纶天下之大经，立天下之大本，知天地之化育。  翻译：  </a:t>
            </a:r>
            <a:r>
              <a:rPr lang="en-US" altLang="zh-CN" sz="3300" kern="100" dirty="0">
                <a:latin typeface="等线" panose="02010600030101010101" pitchFamily="2" charset="-122"/>
                <a:ea typeface="等线" panose="02010600030101010101" pitchFamily="2" charset="-122"/>
                <a:cs typeface="Times New Roman" panose="02020603050405020304" pitchFamily="18" charset="0"/>
              </a:rPr>
              <a:t>Only the utmost sincerity (</a:t>
            </a:r>
            <a:r>
              <a:rPr lang="zh-CN" altLang="en-US" sz="3300" kern="100" dirty="0">
                <a:latin typeface="等线" panose="02010600030101010101" pitchFamily="2" charset="-122"/>
                <a:ea typeface="等线" panose="02010600030101010101" pitchFamily="2" charset="-122"/>
                <a:cs typeface="Times New Roman" panose="02020603050405020304" pitchFamily="18" charset="0"/>
              </a:rPr>
              <a:t>至诚</a:t>
            </a:r>
            <a:r>
              <a:rPr lang="en-US" altLang="zh-CN" sz="3300" kern="100" dirty="0">
                <a:latin typeface="等线" panose="02010600030101010101" pitchFamily="2" charset="-122"/>
                <a:ea typeface="等线" panose="02010600030101010101" pitchFamily="2" charset="-122"/>
                <a:cs typeface="Times New Roman" panose="02020603050405020304" pitchFamily="18" charset="0"/>
              </a:rPr>
              <a:t>) can manage the great principles of the world, establish the fundamental root of the world, and understand the transformations of heaven and earth.  </a:t>
            </a:r>
            <a:r>
              <a:rPr lang="zh-CN" altLang="en-US" sz="3300" kern="100" dirty="0">
                <a:latin typeface="等线" panose="02010600030101010101" pitchFamily="2" charset="-122"/>
                <a:ea typeface="等线" panose="02010600030101010101" pitchFamily="2" charset="-122"/>
                <a:cs typeface="Times New Roman" panose="02020603050405020304" pitchFamily="18" charset="0"/>
              </a:rPr>
              <a:t>出处：</a:t>
            </a:r>
            <a:r>
              <a:rPr lang="en-US" altLang="zh-CN" sz="3300" kern="100" dirty="0">
                <a:latin typeface="等线" panose="02010600030101010101" pitchFamily="2" charset="-122"/>
                <a:ea typeface="等线" panose="02010600030101010101" pitchFamily="2" charset="-122"/>
                <a:cs typeface="Times New Roman" panose="02020603050405020304" pitchFamily="18" charset="0"/>
              </a:rPr>
              <a:t>《</a:t>
            </a:r>
            <a:r>
              <a:rPr lang="zh-CN" altLang="en-US" sz="3300" kern="100" dirty="0">
                <a:latin typeface="等线" panose="02010600030101010101" pitchFamily="2" charset="-122"/>
                <a:ea typeface="等线" panose="02010600030101010101" pitchFamily="2" charset="-122"/>
                <a:cs typeface="Times New Roman" panose="02020603050405020304" pitchFamily="18" charset="0"/>
              </a:rPr>
              <a:t>中庸</a:t>
            </a:r>
            <a:r>
              <a:rPr lang="en-US" altLang="zh-CN" sz="3300" kern="100" dirty="0">
                <a:latin typeface="等线" panose="02010600030101010101" pitchFamily="2" charset="-122"/>
                <a:ea typeface="等线" panose="02010600030101010101" pitchFamily="2" charset="-122"/>
                <a:cs typeface="Times New Roman" panose="02020603050405020304" pitchFamily="18" charset="0"/>
              </a:rPr>
              <a:t>》</a:t>
            </a:r>
            <a:r>
              <a:rPr lang="zh-CN" altLang="en-US" sz="3300" kern="100" dirty="0">
                <a:latin typeface="等线" panose="02010600030101010101" pitchFamily="2" charset="-122"/>
                <a:ea typeface="等线" panose="02010600030101010101" pitchFamily="2" charset="-122"/>
                <a:cs typeface="Times New Roman" panose="02020603050405020304" pitchFamily="18" charset="0"/>
              </a:rPr>
              <a:t>第二十章  核心思想：  </a:t>
            </a:r>
            <a:r>
              <a:rPr lang="en-US" altLang="zh-CN" sz="3300"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sz="3300" kern="100" dirty="0">
                <a:latin typeface="等线" panose="02010600030101010101" pitchFamily="2" charset="-122"/>
                <a:ea typeface="等线" panose="02010600030101010101" pitchFamily="2" charset="-122"/>
                <a:cs typeface="Times New Roman" panose="02020603050405020304" pitchFamily="18" charset="0"/>
              </a:rPr>
              <a:t>强调“至诚”的终极价值：至诚者能贯通天地规律，成就治理天下的根本，是儒家“内圣外王”的最高境界。</a:t>
            </a:r>
            <a:endParaRPr lang="en-US" altLang="zh-CN" sz="3300"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lnSpc>
                <a:spcPct val="120000"/>
              </a:lnSpc>
              <a:buNone/>
            </a:pPr>
            <a:r>
              <a:rPr lang="en-US" altLang="zh-CN" sz="3300" kern="100" dirty="0">
                <a:latin typeface="等线" panose="02010600030101010101" pitchFamily="2" charset="-122"/>
                <a:ea typeface="等线" panose="02010600030101010101" pitchFamily="2" charset="-122"/>
                <a:cs typeface="Times New Roman" panose="02020603050405020304" pitchFamily="18" charset="0"/>
              </a:rPr>
              <a:t>5. </a:t>
            </a:r>
            <a:r>
              <a:rPr lang="zh-CN" altLang="en-US" sz="3300" kern="100" dirty="0">
                <a:latin typeface="等线" panose="02010600030101010101" pitchFamily="2" charset="-122"/>
                <a:ea typeface="等线" panose="02010600030101010101" pitchFamily="2" charset="-122"/>
                <a:cs typeface="Times New Roman" panose="02020603050405020304" pitchFamily="18" charset="0"/>
              </a:rPr>
              <a:t>莫见乎隐，莫显乎微，故君子慎其独也。  翻译：  </a:t>
            </a:r>
            <a:r>
              <a:rPr lang="en-US" altLang="zh-CN" sz="3300" kern="100" dirty="0">
                <a:latin typeface="等线" panose="02010600030101010101" pitchFamily="2" charset="-122"/>
                <a:ea typeface="等线" panose="02010600030101010101" pitchFamily="2" charset="-122"/>
                <a:cs typeface="Times New Roman" panose="02020603050405020304" pitchFamily="18" charset="0"/>
              </a:rPr>
              <a:t>There is nothing more visible than the hidden, nothing more obvious than the subtle. Therefore, the noble person (</a:t>
            </a:r>
            <a:r>
              <a:rPr lang="zh-CN" altLang="en-US" sz="3300" kern="100" dirty="0">
                <a:latin typeface="等线" panose="02010600030101010101" pitchFamily="2" charset="-122"/>
                <a:ea typeface="等线" panose="02010600030101010101" pitchFamily="2" charset="-122"/>
                <a:cs typeface="Times New Roman" panose="02020603050405020304" pitchFamily="18" charset="0"/>
              </a:rPr>
              <a:t>君子</a:t>
            </a:r>
            <a:r>
              <a:rPr lang="en-US" altLang="zh-CN" sz="3300" kern="100" dirty="0">
                <a:latin typeface="等线" panose="02010600030101010101" pitchFamily="2" charset="-122"/>
                <a:ea typeface="等线" panose="02010600030101010101" pitchFamily="2" charset="-122"/>
                <a:cs typeface="Times New Roman" panose="02020603050405020304" pitchFamily="18" charset="0"/>
              </a:rPr>
              <a:t>) is cautious even when alone.  </a:t>
            </a:r>
            <a:r>
              <a:rPr lang="zh-CN" altLang="en-US" sz="3300" kern="100" dirty="0">
                <a:latin typeface="等线" panose="02010600030101010101" pitchFamily="2" charset="-122"/>
                <a:ea typeface="等线" panose="02010600030101010101" pitchFamily="2" charset="-122"/>
                <a:cs typeface="Times New Roman" panose="02020603050405020304" pitchFamily="18" charset="0"/>
              </a:rPr>
              <a:t>出处：</a:t>
            </a:r>
            <a:r>
              <a:rPr lang="en-US" altLang="zh-CN" sz="3300" kern="100" dirty="0">
                <a:latin typeface="等线" panose="02010600030101010101" pitchFamily="2" charset="-122"/>
                <a:ea typeface="等线" panose="02010600030101010101" pitchFamily="2" charset="-122"/>
                <a:cs typeface="Times New Roman" panose="02020603050405020304" pitchFamily="18" charset="0"/>
              </a:rPr>
              <a:t>《</a:t>
            </a:r>
            <a:r>
              <a:rPr lang="zh-CN" altLang="en-US" sz="3300" kern="100" dirty="0">
                <a:latin typeface="等线" panose="02010600030101010101" pitchFamily="2" charset="-122"/>
                <a:ea typeface="等线" panose="02010600030101010101" pitchFamily="2" charset="-122"/>
                <a:cs typeface="Times New Roman" panose="02020603050405020304" pitchFamily="18" charset="0"/>
              </a:rPr>
              <a:t>中庸</a:t>
            </a:r>
            <a:r>
              <a:rPr lang="en-US" altLang="zh-CN" sz="3300" kern="100" dirty="0">
                <a:latin typeface="等线" panose="02010600030101010101" pitchFamily="2" charset="-122"/>
                <a:ea typeface="等线" panose="02010600030101010101" pitchFamily="2" charset="-122"/>
                <a:cs typeface="Times New Roman" panose="02020603050405020304" pitchFamily="18" charset="0"/>
              </a:rPr>
              <a:t>》</a:t>
            </a:r>
            <a:r>
              <a:rPr lang="zh-CN" altLang="en-US" sz="3300" kern="100" dirty="0">
                <a:latin typeface="等线" panose="02010600030101010101" pitchFamily="2" charset="-122"/>
                <a:ea typeface="等线" panose="02010600030101010101" pitchFamily="2" charset="-122"/>
                <a:cs typeface="Times New Roman" panose="02020603050405020304" pitchFamily="18" charset="0"/>
              </a:rPr>
              <a:t>第一章  核心思想：  </a:t>
            </a:r>
            <a:r>
              <a:rPr lang="en-US" altLang="zh-CN" sz="3300"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sz="3300" kern="100" dirty="0">
                <a:latin typeface="等线" panose="02010600030101010101" pitchFamily="2" charset="-122"/>
                <a:ea typeface="等线" panose="02010600030101010101" pitchFamily="2" charset="-122"/>
                <a:cs typeface="Times New Roman" panose="02020603050405020304" pitchFamily="18" charset="0"/>
              </a:rPr>
              <a:t>阐述“慎独”（独处时仍保持自律），提醒君子在无人监督时更要谨守道德准则，体现儒家对内在修养的极致要求。</a:t>
            </a:r>
            <a:endParaRPr lang="en-US" altLang="zh-CN" sz="33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4096810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9C70BE-4EC7-42C0-A6C5-1D97E4803280}"/>
              </a:ext>
            </a:extLst>
          </p:cNvPr>
          <p:cNvSpPr>
            <a:spLocks noGrp="1"/>
          </p:cNvSpPr>
          <p:nvPr>
            <p:ph type="title"/>
          </p:nvPr>
        </p:nvSpPr>
        <p:spPr/>
        <p:txBody>
          <a:bodyPr/>
          <a:lstStyle/>
          <a:p>
            <a:r>
              <a:rPr lang="en-US" altLang="zh-CN" sz="44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en-US" dirty="0"/>
          </a:p>
        </p:txBody>
      </p:sp>
      <p:sp>
        <p:nvSpPr>
          <p:cNvPr id="3" name="内容占位符 2">
            <a:extLst>
              <a:ext uri="{FF2B5EF4-FFF2-40B4-BE49-F238E27FC236}">
                <a16:creationId xmlns:a16="http://schemas.microsoft.com/office/drawing/2014/main" id="{85395991-8893-45D1-8B12-46DE4B975AC8}"/>
              </a:ext>
            </a:extLst>
          </p:cNvPr>
          <p:cNvSpPr>
            <a:spLocks noGrp="1"/>
          </p:cNvSpPr>
          <p:nvPr>
            <p:ph idx="1"/>
          </p:nvPr>
        </p:nvSpPr>
        <p:spPr>
          <a:xfrm>
            <a:off x="1700981" y="855406"/>
            <a:ext cx="9659746" cy="5324731"/>
          </a:xfrm>
        </p:spPr>
        <p:txBody>
          <a:bodyPr>
            <a:normAutofit/>
          </a:bodyPr>
          <a:lstStyle/>
          <a:p>
            <a:r>
              <a:rPr lang="en-US" altLang="zh-CN" sz="3600" b="1" kern="100" dirty="0">
                <a:latin typeface="等线" panose="02010600030101010101" pitchFamily="2" charset="-122"/>
                <a:ea typeface="等线" panose="02010600030101010101" pitchFamily="2" charset="-122"/>
                <a:cs typeface="Times New Roman" panose="02020603050405020304" pitchFamily="18" charset="0"/>
              </a:rPr>
              <a:t>Class Activity</a:t>
            </a:r>
            <a:r>
              <a:rPr lang="zh-CN" altLang="en-US" sz="36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3600" dirty="0">
                <a:effectLst/>
                <a:latin typeface="Segoe UI Web (West European)"/>
              </a:rPr>
              <a:t>Read the article "Three Mountains and One Sea"</a:t>
            </a:r>
          </a:p>
          <a:p>
            <a:endParaRPr lang="en-US" altLang="zh-CN" sz="3600" b="1" kern="100" dirty="0">
              <a:latin typeface="等线" panose="02010600030101010101" pitchFamily="2" charset="-122"/>
              <a:ea typeface="等线" panose="02010600030101010101" pitchFamily="2" charset="-122"/>
              <a:cs typeface="Times New Roman" panose="02020603050405020304" pitchFamily="18" charset="0"/>
            </a:endParaRPr>
          </a:p>
          <a:p>
            <a:r>
              <a:rPr lang="en-US" altLang="zh-CN" sz="3600" b="1" kern="100" dirty="0">
                <a:latin typeface="等线" panose="02010600030101010101" pitchFamily="2" charset="-122"/>
                <a:ea typeface="等线" panose="02010600030101010101" pitchFamily="2" charset="-122"/>
                <a:cs typeface="Times New Roman" panose="02020603050405020304" pitchFamily="18" charset="0"/>
              </a:rPr>
              <a:t>Exercise</a:t>
            </a:r>
            <a:r>
              <a:rPr lang="zh-CN" altLang="en-US" sz="36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3600" kern="100" dirty="0">
                <a:latin typeface="等线" panose="02010600030101010101" pitchFamily="2" charset="-122"/>
                <a:ea typeface="等线" panose="02010600030101010101" pitchFamily="2" charset="-122"/>
                <a:cs typeface="Times New Roman" panose="02020603050405020304" pitchFamily="18" charset="0"/>
              </a:rPr>
              <a:t>Write a reflection on your learning. What aspects of Western culture do you think are worth learning from? Which aspects do you disagree with? And what elements of Chinese culture make you feel proud?</a:t>
            </a:r>
            <a:endParaRPr lang="zh-CN" altLang="en-US" sz="3600" dirty="0"/>
          </a:p>
        </p:txBody>
      </p:sp>
    </p:spTree>
    <p:extLst>
      <p:ext uri="{BB962C8B-B14F-4D97-AF65-F5344CB8AC3E}">
        <p14:creationId xmlns:p14="http://schemas.microsoft.com/office/powerpoint/2010/main" val="1105454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A4287A-EF2B-45FD-BAED-77C106A3BA91}"/>
              </a:ext>
            </a:extLst>
          </p:cNvPr>
          <p:cNvSpPr>
            <a:spLocks noGrp="1"/>
          </p:cNvSpPr>
          <p:nvPr>
            <p:ph type="title"/>
          </p:nvPr>
        </p:nvSpPr>
        <p:spPr/>
        <p:txBody>
          <a:bodyPr/>
          <a:lstStyle/>
          <a:p>
            <a:r>
              <a:rPr lang="en-US" altLang="zh-CN" b="1" kern="100" dirty="0">
                <a:latin typeface="等线" panose="02010600030101010101" pitchFamily="2" charset="-122"/>
                <a:ea typeface="等线" panose="02010600030101010101" pitchFamily="2" charset="-122"/>
                <a:cs typeface="Times New Roman" panose="02020603050405020304" pitchFamily="18" charset="0"/>
              </a:rPr>
              <a:t>B .</a:t>
            </a:r>
            <a:r>
              <a:rPr lang="zh-CN" altLang="zh-CN" b="1" kern="100" dirty="0">
                <a:latin typeface="等线" panose="02010600030101010101" pitchFamily="2" charset="-122"/>
                <a:ea typeface="等线" panose="02010600030101010101" pitchFamily="2" charset="-122"/>
                <a:cs typeface="Times New Roman" panose="02020603050405020304" pitchFamily="18" charset="0"/>
              </a:rPr>
              <a:t>时态和语态对比</a:t>
            </a:r>
            <a:r>
              <a:rPr lang="zh-CN" altLang="zh-CN" kern="100" dirty="0">
                <a:latin typeface="等线" panose="02010600030101010101" pitchFamily="2" charset="-122"/>
                <a:ea typeface="等线" panose="02010600030101010101" pitchFamily="2" charset="-122"/>
                <a:cs typeface="Times New Roman" panose="02020603050405020304" pitchFamily="18" charset="0"/>
              </a:rPr>
              <a:t>：</a:t>
            </a: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br>
              <a:rPr lang="zh-CN" altLang="zh-CN" kern="100" dirty="0">
                <a:latin typeface="等线" panose="02010600030101010101" pitchFamily="2" charset="-122"/>
                <a:ea typeface="等线" panose="02010600030101010101" pitchFamily="2" charset="-122"/>
                <a:cs typeface="Times New Roman" panose="02020603050405020304" pitchFamily="18" charset="0"/>
              </a:rPr>
            </a:br>
            <a:endParaRPr lang="zh-CN" altLang="en-US" dirty="0"/>
          </a:p>
        </p:txBody>
      </p:sp>
      <p:sp>
        <p:nvSpPr>
          <p:cNvPr id="3" name="内容占位符 2">
            <a:extLst>
              <a:ext uri="{FF2B5EF4-FFF2-40B4-BE49-F238E27FC236}">
                <a16:creationId xmlns:a16="http://schemas.microsoft.com/office/drawing/2014/main" id="{0FF86B62-7599-44C3-A4FE-D85D16E083F0}"/>
              </a:ext>
            </a:extLst>
          </p:cNvPr>
          <p:cNvSpPr>
            <a:spLocks noGrp="1"/>
          </p:cNvSpPr>
          <p:nvPr>
            <p:ph idx="1"/>
          </p:nvPr>
        </p:nvSpPr>
        <p:spPr>
          <a:xfrm>
            <a:off x="845126" y="1828801"/>
            <a:ext cx="10972499" cy="4234070"/>
          </a:xfrm>
        </p:spPr>
        <p:txBody>
          <a:bodyPr>
            <a:normAutofit fontScale="92500" lnSpcReduction="10000"/>
          </a:bodyPr>
          <a:lstStyle/>
          <a:p>
            <a:pPr marL="0" indent="0" algn="just">
              <a:buNone/>
            </a:pP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汉语：时态表达灵活，语态不明显。</a:t>
            </a:r>
          </a:p>
          <a:p>
            <a:pPr marL="0" indent="0" algn="just">
              <a:buNone/>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举例说明：</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我昨天去公园了。</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时间状语表示过去</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a:t>
            </a:r>
          </a:p>
          <a:p>
            <a:pPr marL="0" indent="0" algn="just">
              <a:buNone/>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他被老师批评了。</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被动语态</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zh-CN" altLang="zh-CN" sz="2800" b="1" kern="100" dirty="0">
                <a:effectLst/>
                <a:latin typeface="等线" panose="02010600030101010101" pitchFamily="2" charset="-122"/>
                <a:ea typeface="等线" panose="02010600030101010101" pitchFamily="2" charset="-122"/>
                <a:cs typeface="Times New Roman" panose="02020603050405020304" pitchFamily="18" charset="0"/>
              </a:rPr>
              <a:t>英语：时态系统复杂，语态变化丰富。</a:t>
            </a:r>
          </a:p>
          <a:p>
            <a:pPr marL="0" indent="0" algn="just">
              <a:buNone/>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举例说明：</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I went to the park yesterday. (</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过去时</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a:t>
            </a:r>
          </a:p>
          <a:p>
            <a:pPr marL="0" indent="0" algn="just">
              <a:buNone/>
            </a:pPr>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He was criticized by the teacher. (</a:t>
            </a:r>
            <a:r>
              <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rPr>
              <a:t>被动语态</a:t>
            </a: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en-US" dirty="0"/>
          </a:p>
        </p:txBody>
      </p:sp>
    </p:spTree>
    <p:extLst>
      <p:ext uri="{BB962C8B-B14F-4D97-AF65-F5344CB8AC3E}">
        <p14:creationId xmlns:p14="http://schemas.microsoft.com/office/powerpoint/2010/main" val="884782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FEC61B-CDAC-4CE3-BE12-66CEBF2A405B}"/>
              </a:ext>
            </a:extLst>
          </p:cNvPr>
          <p:cNvSpPr>
            <a:spLocks noGrp="1"/>
          </p:cNvSpPr>
          <p:nvPr>
            <p:ph type="title"/>
          </p:nvPr>
        </p:nvSpPr>
        <p:spPr>
          <a:xfrm>
            <a:off x="2533060" y="476626"/>
            <a:ext cx="8911687" cy="1280890"/>
          </a:xfrm>
        </p:spPr>
        <p:txBody>
          <a:bodyPr/>
          <a:lstStyle/>
          <a:p>
            <a:r>
              <a:rPr lang="en-US" altLang="zh-CN"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3.</a:t>
            </a:r>
            <a:r>
              <a:rPr lang="en-US" altLang="zh-CN" kern="0" dirty="0">
                <a:solidFill>
                  <a:srgbClr val="000000"/>
                </a:solidFill>
                <a:latin typeface="Segoe UI" panose="020B0502040204020203" pitchFamily="34" charset="0"/>
                <a:cs typeface="Times New Roman" panose="02020603050405020304" pitchFamily="18" charset="0"/>
              </a:rPr>
              <a:t> </a:t>
            </a:r>
            <a:r>
              <a:rPr lang="zh-CN" altLang="zh-CN" kern="0" dirty="0">
                <a:solidFill>
                  <a:srgbClr val="000000"/>
                </a:solidFill>
                <a:latin typeface="等线" panose="02010600030101010101" pitchFamily="2" charset="-122"/>
                <a:ea typeface="Segoe UI" panose="020B0502040204020203" pitchFamily="34" charset="0"/>
                <a:cs typeface="Times New Roman" panose="02020603050405020304" pitchFamily="18" charset="0"/>
              </a:rPr>
              <a:t>Pragmatics </a:t>
            </a:r>
            <a:r>
              <a:rPr lang="zh-CN" altLang="zh-CN" kern="100" dirty="0">
                <a:solidFill>
                  <a:srgbClr val="000000"/>
                </a:solidFill>
                <a:latin typeface="等线" panose="02010600030101010101" pitchFamily="2" charset="-122"/>
                <a:ea typeface="等线" panose="02010600030101010101" pitchFamily="2" charset="-122"/>
                <a:cs typeface="Times New Roman" panose="02020603050405020304" pitchFamily="18" charset="0"/>
              </a:rPr>
              <a:t>语用篇 </a:t>
            </a:r>
            <a:br>
              <a:rPr lang="zh-CN" altLang="zh-CN" kern="100" dirty="0">
                <a:latin typeface="等线" panose="02010600030101010101" pitchFamily="2" charset="-122"/>
                <a:ea typeface="等线" panose="02010600030101010101" pitchFamily="2" charset="-122"/>
                <a:cs typeface="Times New Roman" panose="02020603050405020304" pitchFamily="18" charset="0"/>
              </a:rPr>
            </a:br>
            <a:endParaRPr lang="zh-CN" altLang="en-US" dirty="0"/>
          </a:p>
        </p:txBody>
      </p:sp>
      <p:sp>
        <p:nvSpPr>
          <p:cNvPr id="3" name="内容占位符 2">
            <a:extLst>
              <a:ext uri="{FF2B5EF4-FFF2-40B4-BE49-F238E27FC236}">
                <a16:creationId xmlns:a16="http://schemas.microsoft.com/office/drawing/2014/main" id="{6196D1CC-F65B-4ACB-94FD-A152D10CBCDF}"/>
              </a:ext>
            </a:extLst>
          </p:cNvPr>
          <p:cNvSpPr>
            <a:spLocks noGrp="1"/>
          </p:cNvSpPr>
          <p:nvPr>
            <p:ph idx="1"/>
          </p:nvPr>
        </p:nvSpPr>
        <p:spPr>
          <a:xfrm>
            <a:off x="831272" y="1028541"/>
            <a:ext cx="10613475" cy="5618065"/>
          </a:xfrm>
        </p:spPr>
        <p:txBody>
          <a:bodyPr>
            <a:normAutofit/>
          </a:bodyPr>
          <a:lstStyle/>
          <a:p>
            <a:pPr marL="0" indent="0" algn="just">
              <a:buNone/>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A. </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称呼语和问候语：</a:t>
            </a:r>
          </a:p>
          <a:p>
            <a:pPr marL="0" indent="0" algn="just">
              <a:buNone/>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汉语：注重长幼尊卑，称呼语复杂。</a:t>
            </a:r>
          </a:p>
          <a:p>
            <a:pPr marL="0" indent="0" algn="just">
              <a:buNone/>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举例说明：</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000" kern="100" dirty="0">
                <a:effectLst/>
                <a:latin typeface="等线" panose="02010600030101010101" pitchFamily="2" charset="-122"/>
                <a:ea typeface="等线" panose="02010600030101010101" pitchFamily="2" charset="-122"/>
                <a:cs typeface="Times New Roman" panose="02020603050405020304" pitchFamily="18" charset="0"/>
              </a:rPr>
              <a:t>张</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老师</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职业</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尊称</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2000" kern="100" dirty="0">
                <a:effectLst/>
                <a:latin typeface="等线" panose="02010600030101010101" pitchFamily="2" charset="-122"/>
                <a:ea typeface="等线" panose="02010600030101010101" pitchFamily="2" charset="-122"/>
                <a:cs typeface="Times New Roman" panose="02020603050405020304" pitchFamily="18" charset="0"/>
              </a:rPr>
              <a:t>李</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叔叔</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亲属</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尊称</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，您</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敬称</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2000" kern="100" dirty="0">
                <a:effectLst/>
                <a:latin typeface="等线" panose="02010600030101010101" pitchFamily="2" charset="-122"/>
                <a:ea typeface="等线" panose="02010600030101010101" pitchFamily="2" charset="-122"/>
                <a:cs typeface="Times New Roman" panose="02020603050405020304" pitchFamily="18" charset="0"/>
              </a:rPr>
              <a:t>对于不熟悉的人也会称呼爷爷，叔叔，伯伯，阿姨，大姐等</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a:t>
            </a:r>
          </a:p>
          <a:p>
            <a:pPr marL="0" indent="0" algn="just">
              <a:buNone/>
            </a:pPr>
            <a:endParaRPr lang="en-US"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英语：相对平等，称呼语简单。</a:t>
            </a:r>
            <a:r>
              <a:rPr lang="zh-CN" altLang="en-US" sz="2000" kern="100" dirty="0">
                <a:effectLst/>
                <a:latin typeface="等线" panose="02010600030101010101" pitchFamily="2" charset="-122"/>
                <a:ea typeface="等线" panose="02010600030101010101" pitchFamily="2" charset="-122"/>
                <a:cs typeface="Times New Roman" panose="02020603050405020304" pitchFamily="18" charset="0"/>
              </a:rPr>
              <a:t>经常直呼其名，不熟悉的人用</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Mr.</a:t>
            </a:r>
            <a:r>
              <a:rPr lang="zh-CN" altLang="en-US" sz="2000" kern="100" dirty="0">
                <a:effectLst/>
                <a:latin typeface="等线" panose="02010600030101010101" pitchFamily="2" charset="-122"/>
                <a:ea typeface="等线" panose="02010600030101010101" pitchFamily="2" charset="-122"/>
                <a:cs typeface="Times New Roman" panose="02020603050405020304" pitchFamily="18" charset="0"/>
              </a:rPr>
              <a:t>或者</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Ms</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a:t>
            </a: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也会用头衔</a:t>
            </a:r>
            <a:endParaRPr lang="en-US"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e.g. Professor Smith</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举例说明：</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 teacher (</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职业</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uncle (</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亲属</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you (</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通用</a:t>
            </a:r>
            <a:r>
              <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a:t>
            </a:r>
            <a:endPar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        Uncle </a:t>
            </a: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包含</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a:t>
            </a: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伯伯</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a:t>
            </a: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叔叔</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a:t>
            </a: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舅舅</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a:t>
            </a: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姑父</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a:t>
            </a: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姨父（ </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husband of</a:t>
            </a: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mother’s</a:t>
            </a: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sister</a:t>
            </a: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aunt</a:t>
            </a: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a:t>
            </a:r>
            <a:endParaRPr lang="en-US"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Nephew </a:t>
            </a: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侄子</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a:t>
            </a: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侄女、</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niece</a:t>
            </a: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外甥</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a:t>
            </a: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外甥女</a:t>
            </a:r>
            <a:endParaRPr lang="en-US" altLang="zh-CN" sz="2000"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英语没有堂兄</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a:t>
            </a: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表兄之分，统一用 </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cousin</a:t>
            </a: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（堂</a:t>
            </a:r>
            <a:r>
              <a:rPr lang="en-US" altLang="zh-CN" sz="2000" kern="100" dirty="0">
                <a:latin typeface="等线" panose="02010600030101010101" pitchFamily="2" charset="-122"/>
                <a:ea typeface="等线" panose="02010600030101010101" pitchFamily="2" charset="-122"/>
                <a:cs typeface="Times New Roman" panose="02020603050405020304" pitchFamily="18" charset="0"/>
              </a:rPr>
              <a:t>/</a:t>
            </a:r>
            <a:r>
              <a:rPr lang="zh-CN" altLang="en-US" sz="2000" kern="100" dirty="0">
                <a:latin typeface="等线" panose="02010600030101010101" pitchFamily="2" charset="-122"/>
                <a:ea typeface="等线" panose="02010600030101010101" pitchFamily="2" charset="-122"/>
                <a:cs typeface="Times New Roman" panose="02020603050405020304" pitchFamily="18" charset="0"/>
              </a:rPr>
              <a:t>表兄弟姐妹）。</a:t>
            </a:r>
            <a:endParaRPr lang="en-US" altLang="zh-CN" sz="2000" kern="100" dirty="0">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972585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C4B4C6-8ECB-498A-98A7-C80D4BC89A33}"/>
              </a:ext>
            </a:extLst>
          </p:cNvPr>
          <p:cNvSpPr>
            <a:spLocks noGrp="1"/>
          </p:cNvSpPr>
          <p:nvPr>
            <p:ph type="title"/>
          </p:nvPr>
        </p:nvSpPr>
        <p:spPr>
          <a:xfrm>
            <a:off x="1676400" y="582070"/>
            <a:ext cx="10515600" cy="381492"/>
          </a:xfrm>
        </p:spPr>
        <p:txBody>
          <a:bodyPr>
            <a:normAutofit fontScale="90000"/>
          </a:bodyPr>
          <a:lstStyle/>
          <a:p>
            <a:pPr marL="0" indent="0" algn="just">
              <a:buNone/>
            </a:pPr>
            <a:r>
              <a:rPr lang="en-US" altLang="zh-CN" sz="2200" b="1" kern="100" dirty="0">
                <a:latin typeface="等线" panose="02010600030101010101" pitchFamily="2" charset="-122"/>
                <a:ea typeface="等线" panose="02010600030101010101" pitchFamily="2" charset="-122"/>
                <a:cs typeface="Times New Roman" panose="02020603050405020304" pitchFamily="18" charset="0"/>
              </a:rPr>
              <a:t>PS</a:t>
            </a:r>
            <a:r>
              <a:rPr lang="zh-CN" altLang="en-US" sz="2200" b="1" kern="100" dirty="0">
                <a:latin typeface="等线" panose="02010600030101010101" pitchFamily="2" charset="-122"/>
                <a:ea typeface="等线" panose="02010600030101010101" pitchFamily="2" charset="-122"/>
                <a:cs typeface="Times New Roman" panose="02020603050405020304" pitchFamily="18" charset="0"/>
              </a:rPr>
              <a:t>：中文姓比较固定，名字可以任意取字（追求优美吉祥）中国约</a:t>
            </a:r>
            <a:r>
              <a:rPr lang="en-US" altLang="zh-CN" sz="2200" b="1" kern="100" dirty="0">
                <a:latin typeface="等线" panose="02010600030101010101" pitchFamily="2" charset="-122"/>
                <a:ea typeface="等线" panose="02010600030101010101" pitchFamily="2" charset="-122"/>
                <a:cs typeface="Times New Roman" panose="02020603050405020304" pitchFamily="18" charset="0"/>
              </a:rPr>
              <a:t>6000</a:t>
            </a:r>
            <a:r>
              <a:rPr lang="zh-CN" altLang="en-US" sz="2200" b="1" kern="100" dirty="0">
                <a:latin typeface="等线" panose="02010600030101010101" pitchFamily="2" charset="-122"/>
                <a:ea typeface="等线" panose="02010600030101010101" pitchFamily="2" charset="-122"/>
                <a:cs typeface="Times New Roman" panose="02020603050405020304" pitchFamily="18" charset="0"/>
              </a:rPr>
              <a:t>个姓氏</a:t>
            </a:r>
            <a:r>
              <a:rPr lang="zh-CN" altLang="en-US" sz="3600" b="1" kern="100" dirty="0">
                <a:latin typeface="等线" panose="02010600030101010101" pitchFamily="2" charset="-122"/>
                <a:ea typeface="等线" panose="02010600030101010101" pitchFamily="2" charset="-122"/>
                <a:cs typeface="Times New Roman" panose="02020603050405020304" pitchFamily="18" charset="0"/>
              </a:rPr>
              <a:t>。</a:t>
            </a:r>
            <a:endParaRPr lang="en-US" altLang="zh-CN" sz="3600" b="1"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3" name="内容占位符 2">
            <a:extLst>
              <a:ext uri="{FF2B5EF4-FFF2-40B4-BE49-F238E27FC236}">
                <a16:creationId xmlns:a16="http://schemas.microsoft.com/office/drawing/2014/main" id="{C856A895-C1D9-47C9-98AD-D2D07D34C484}"/>
              </a:ext>
            </a:extLst>
          </p:cNvPr>
          <p:cNvSpPr>
            <a:spLocks noGrp="1"/>
          </p:cNvSpPr>
          <p:nvPr>
            <p:ph idx="1"/>
          </p:nvPr>
        </p:nvSpPr>
        <p:spPr>
          <a:xfrm>
            <a:off x="764010" y="1211335"/>
            <a:ext cx="11427990" cy="5720408"/>
          </a:xfrm>
        </p:spPr>
        <p:txBody>
          <a:bodyPr>
            <a:normAutofit fontScale="62500" lnSpcReduction="20000"/>
          </a:bodyPr>
          <a:lstStyle/>
          <a:p>
            <a:pPr marL="0" indent="0" algn="just">
              <a:buNone/>
            </a:pPr>
            <a:r>
              <a:rPr lang="zh-CN" altLang="en-US" sz="2800" b="1" kern="100" dirty="0">
                <a:latin typeface="等线" panose="02010600030101010101" pitchFamily="2" charset="-122"/>
                <a:ea typeface="等线" panose="02010600030101010101" pitchFamily="2" charset="-122"/>
                <a:cs typeface="Times New Roman" panose="02020603050405020304" pitchFamily="18" charset="0"/>
              </a:rPr>
              <a:t>前十大姓</a:t>
            </a:r>
            <a:r>
              <a:rPr lang="zh-CN" altLang="en-US" sz="2800" kern="100" dirty="0">
                <a:latin typeface="等线" panose="02010600030101010101" pitchFamily="2" charset="-122"/>
                <a:ea typeface="等线" panose="02010600030101010101" pitchFamily="2" charset="-122"/>
                <a:cs typeface="Times New Roman" panose="02020603050405020304" pitchFamily="18" charset="0"/>
              </a:rPr>
              <a:t>：李、王、张、刘、陈、杨、赵、黄、周、吴，</a:t>
            </a:r>
            <a:endParaRPr lang="en-US" altLang="zh-CN" sz="2800" kern="100" dirty="0">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zh-CN" altLang="en-US" sz="2800" b="1" kern="100" dirty="0">
                <a:latin typeface="等线" panose="02010600030101010101" pitchFamily="2" charset="-122"/>
                <a:ea typeface="等线" panose="02010600030101010101" pitchFamily="2" charset="-122"/>
                <a:cs typeface="Times New Roman" panose="02020603050405020304" pitchFamily="18" charset="0"/>
              </a:rPr>
              <a:t>前一百大姓</a:t>
            </a:r>
            <a:r>
              <a:rPr lang="zh-CN" altLang="en-US" sz="2800" kern="100" dirty="0">
                <a:latin typeface="等线" panose="02010600030101010101" pitchFamily="2" charset="-122"/>
                <a:ea typeface="等线" panose="02010600030101010101" pitchFamily="2" charset="-122"/>
                <a:cs typeface="Times New Roman" panose="02020603050405020304" pitchFamily="18" charset="0"/>
              </a:rPr>
              <a:t>：包括徐、孙、胡、朱、高、林、何、郭、马、罗等</a:t>
            </a:r>
            <a:endParaRPr lang="zh-CN" altLang="zh-CN" sz="2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zh-CN" altLang="en-US" sz="3200" dirty="0"/>
              <a:t>根据美国人口普查数据，姓氏数量约</a:t>
            </a:r>
            <a:r>
              <a:rPr lang="zh-CN" altLang="en-US" sz="3200" u="sng" dirty="0"/>
              <a:t>有</a:t>
            </a:r>
            <a:r>
              <a:rPr lang="en-US" altLang="zh-CN" sz="3200" u="sng" dirty="0"/>
              <a:t>630</a:t>
            </a:r>
            <a:r>
              <a:rPr lang="zh-CN" altLang="en-US" sz="3200" u="sng" dirty="0"/>
              <a:t>万个</a:t>
            </a:r>
            <a:endParaRPr lang="en-US" altLang="zh-CN" sz="3200" u="sng" dirty="0"/>
          </a:p>
          <a:p>
            <a:pPr>
              <a:lnSpc>
                <a:spcPct val="120000"/>
              </a:lnSpc>
            </a:pPr>
            <a:r>
              <a:rPr lang="zh-CN" altLang="en-US" sz="3100" b="1" dirty="0"/>
              <a:t>美国十大常见姓氏</a:t>
            </a:r>
            <a:r>
              <a:rPr lang="zh-CN" altLang="en-US" sz="3100" dirty="0"/>
              <a:t>（</a:t>
            </a:r>
            <a:r>
              <a:rPr lang="en-US" altLang="zh-CN" sz="3100" dirty="0"/>
              <a:t>2020</a:t>
            </a:r>
            <a:r>
              <a:rPr lang="zh-CN" altLang="en-US" sz="3100" dirty="0"/>
              <a:t>年数据）</a:t>
            </a:r>
            <a:r>
              <a:rPr lang="en-US" altLang="zh-CN" sz="3100" dirty="0"/>
              <a:t>1. Smith- </a:t>
            </a:r>
            <a:r>
              <a:rPr lang="zh-CN" altLang="en-US" sz="3100" dirty="0"/>
              <a:t>约</a:t>
            </a:r>
            <a:r>
              <a:rPr lang="en-US" altLang="zh-CN" sz="3100" dirty="0"/>
              <a:t>1.006%</a:t>
            </a:r>
            <a:r>
              <a:rPr lang="zh-CN" altLang="en-US" sz="3100" dirty="0"/>
              <a:t>，源自铁匠职业。  </a:t>
            </a:r>
            <a:r>
              <a:rPr lang="en-US" altLang="zh-CN" sz="3100" dirty="0"/>
              <a:t>2. Johnson- 0.810%</a:t>
            </a:r>
            <a:r>
              <a:rPr lang="zh-CN" altLang="en-US" sz="3100" dirty="0"/>
              <a:t>， 约翰的儿子。  </a:t>
            </a:r>
            <a:r>
              <a:rPr lang="en-US" altLang="zh-CN" sz="3100" dirty="0"/>
              <a:t>3. Williams- 0.699%</a:t>
            </a:r>
            <a:r>
              <a:rPr lang="zh-CN" altLang="en-US" sz="3100" dirty="0"/>
              <a:t>，意为威廉的儿子。  </a:t>
            </a:r>
            <a:r>
              <a:rPr lang="en-US" altLang="zh-CN" sz="3100" dirty="0"/>
              <a:t>4. Jones- 0.621%</a:t>
            </a:r>
            <a:r>
              <a:rPr lang="zh-CN" altLang="en-US" sz="3100" dirty="0"/>
              <a:t>，源自约翰的儿子。  </a:t>
            </a:r>
            <a:r>
              <a:rPr lang="en-US" altLang="zh-CN" sz="3100" dirty="0"/>
              <a:t>5. Brown- 0.621%</a:t>
            </a:r>
            <a:r>
              <a:rPr lang="zh-CN" altLang="en-US" sz="3100" dirty="0"/>
              <a:t>，意为棕色头发的人。  </a:t>
            </a:r>
            <a:r>
              <a:rPr lang="en-US" altLang="zh-CN" sz="3100" dirty="0"/>
              <a:t>6. Davis- 0.480%</a:t>
            </a:r>
            <a:r>
              <a:rPr lang="zh-CN" altLang="en-US" sz="3100" dirty="0"/>
              <a:t>，意为大卫的儿子。  </a:t>
            </a:r>
            <a:r>
              <a:rPr lang="en-US" altLang="zh-CN" sz="3100" dirty="0"/>
              <a:t>7. Miller- 0.424%</a:t>
            </a:r>
            <a:r>
              <a:rPr lang="zh-CN" altLang="en-US" sz="3100" dirty="0"/>
              <a:t>，指磨坊工人。  </a:t>
            </a:r>
            <a:r>
              <a:rPr lang="en-US" altLang="zh-CN" sz="3100" dirty="0"/>
              <a:t>8. Wilson- 0.339%</a:t>
            </a:r>
            <a:r>
              <a:rPr lang="zh-CN" altLang="en-US" sz="3100" dirty="0"/>
              <a:t>，意为威尔（</a:t>
            </a:r>
            <a:r>
              <a:rPr lang="en-US" altLang="zh-CN" sz="3100" dirty="0"/>
              <a:t>William</a:t>
            </a:r>
            <a:r>
              <a:rPr lang="zh-CN" altLang="en-US" sz="3100" dirty="0"/>
              <a:t>）的儿子。  </a:t>
            </a:r>
            <a:r>
              <a:rPr lang="en-US" altLang="zh-CN" sz="3100" dirty="0"/>
              <a:t>9. Moore- 0.312%</a:t>
            </a:r>
            <a:r>
              <a:rPr lang="zh-CN" altLang="en-US" sz="3100" dirty="0"/>
              <a:t>，可能指沼泽地居民。  </a:t>
            </a:r>
            <a:r>
              <a:rPr lang="en-US" altLang="zh-CN" sz="3100" dirty="0"/>
              <a:t>10. Taylor</a:t>
            </a:r>
            <a:r>
              <a:rPr lang="zh-CN" altLang="en-US" sz="3100" dirty="0"/>
              <a:t>（泰勒） </a:t>
            </a:r>
            <a:r>
              <a:rPr lang="en-US" altLang="zh-CN" sz="3100" dirty="0"/>
              <a:t>- 0.311%</a:t>
            </a:r>
            <a:r>
              <a:rPr lang="zh-CN" altLang="en-US" sz="3100" dirty="0"/>
              <a:t>，意为裁缝</a:t>
            </a:r>
            <a:endParaRPr lang="en-US" altLang="zh-CN" sz="3100" dirty="0"/>
          </a:p>
          <a:p>
            <a:pPr>
              <a:lnSpc>
                <a:spcPct val="120000"/>
              </a:lnSpc>
            </a:pPr>
            <a:r>
              <a:rPr lang="zh-CN" altLang="en-US" sz="3100" b="1" dirty="0"/>
              <a:t>其他常见姓氏类别</a:t>
            </a:r>
            <a:r>
              <a:rPr lang="en-US" altLang="zh-CN" sz="3100" dirty="0"/>
              <a:t>1. </a:t>
            </a:r>
            <a:r>
              <a:rPr lang="zh-CN" altLang="en-US" sz="3100" dirty="0"/>
              <a:t>职业类：</a:t>
            </a:r>
            <a:r>
              <a:rPr lang="en-US" altLang="zh-CN" sz="3100" dirty="0"/>
              <a:t>Baker</a:t>
            </a:r>
            <a:r>
              <a:rPr lang="zh-CN" altLang="en-US" sz="3100" dirty="0"/>
              <a:t>（面包师）、</a:t>
            </a:r>
            <a:r>
              <a:rPr lang="en-US" altLang="zh-CN" sz="3100" dirty="0"/>
              <a:t>Carpenter</a:t>
            </a:r>
            <a:r>
              <a:rPr lang="zh-CN" altLang="en-US" sz="3100" dirty="0"/>
              <a:t>（木匠）、</a:t>
            </a:r>
            <a:r>
              <a:rPr lang="en-US" altLang="zh-CN" sz="3100" dirty="0"/>
              <a:t>Fisher</a:t>
            </a:r>
            <a:r>
              <a:rPr lang="zh-CN" altLang="en-US" sz="3100" dirty="0"/>
              <a:t>（渔夫）。  </a:t>
            </a:r>
            <a:r>
              <a:rPr lang="en-US" altLang="zh-CN" sz="3100" dirty="0"/>
              <a:t>2. </a:t>
            </a:r>
            <a:r>
              <a:rPr lang="zh-CN" altLang="en-US" sz="3100" dirty="0"/>
              <a:t>地理类：</a:t>
            </a:r>
            <a:r>
              <a:rPr lang="en-US" altLang="zh-CN" sz="3100" dirty="0"/>
              <a:t>Hill</a:t>
            </a:r>
            <a:r>
              <a:rPr lang="zh-CN" altLang="en-US" sz="3100" dirty="0"/>
              <a:t>（山）、</a:t>
            </a:r>
            <a:r>
              <a:rPr lang="en-US" altLang="zh-CN" sz="3100" dirty="0"/>
              <a:t>Ford</a:t>
            </a:r>
            <a:r>
              <a:rPr lang="zh-CN" altLang="en-US" sz="3100" dirty="0"/>
              <a:t>（浅滩）、</a:t>
            </a:r>
            <a:r>
              <a:rPr lang="en-US" altLang="zh-CN" sz="3100" dirty="0"/>
              <a:t>Brook</a:t>
            </a:r>
            <a:r>
              <a:rPr lang="zh-CN" altLang="en-US" sz="3100" dirty="0"/>
              <a:t>（小溪）。  </a:t>
            </a:r>
            <a:r>
              <a:rPr lang="en-US" altLang="zh-CN" sz="3100" dirty="0"/>
              <a:t>3. </a:t>
            </a:r>
            <a:r>
              <a:rPr lang="zh-CN" altLang="en-US" sz="3100" dirty="0"/>
              <a:t>颜色类：</a:t>
            </a:r>
            <a:r>
              <a:rPr lang="en-US" altLang="zh-CN" sz="3100" dirty="0"/>
              <a:t>White</a:t>
            </a:r>
            <a:r>
              <a:rPr lang="zh-CN" altLang="en-US" sz="3100" dirty="0"/>
              <a:t>（白色）、</a:t>
            </a:r>
            <a:r>
              <a:rPr lang="en-US" altLang="zh-CN" sz="3100" dirty="0"/>
              <a:t>Black</a:t>
            </a:r>
            <a:r>
              <a:rPr lang="zh-CN" altLang="en-US" sz="3100" dirty="0"/>
              <a:t>（黑色）、</a:t>
            </a:r>
            <a:r>
              <a:rPr lang="en-US" altLang="zh-CN" sz="3100" dirty="0"/>
              <a:t>Green</a:t>
            </a:r>
            <a:r>
              <a:rPr lang="zh-CN" altLang="en-US" sz="3100" dirty="0"/>
              <a:t>（绿色）。  </a:t>
            </a:r>
            <a:r>
              <a:rPr lang="en-US" altLang="zh-CN" sz="3100" dirty="0"/>
              <a:t>4. </a:t>
            </a:r>
            <a:r>
              <a:rPr lang="zh-CN" altLang="en-US" sz="3100" dirty="0"/>
              <a:t>父名</a:t>
            </a:r>
            <a:r>
              <a:rPr lang="en-US" altLang="zh-CN" sz="3100" dirty="0"/>
              <a:t>+son</a:t>
            </a:r>
            <a:r>
              <a:rPr lang="zh-CN" altLang="en-US" sz="3100" dirty="0"/>
              <a:t>后缀：</a:t>
            </a:r>
            <a:r>
              <a:rPr lang="en-US" altLang="zh-CN" sz="3100" dirty="0"/>
              <a:t>Jackson</a:t>
            </a:r>
            <a:r>
              <a:rPr lang="zh-CN" altLang="en-US" sz="3100" dirty="0"/>
              <a:t>（杰克之子）、</a:t>
            </a:r>
            <a:r>
              <a:rPr lang="en-US" altLang="zh-CN" sz="3100" dirty="0"/>
              <a:t>Thompson</a:t>
            </a:r>
            <a:r>
              <a:rPr lang="zh-CN" altLang="en-US" sz="3100" dirty="0"/>
              <a:t>（汤姆之子）。  </a:t>
            </a:r>
            <a:r>
              <a:rPr lang="en-US" altLang="zh-CN" sz="3100" dirty="0"/>
              <a:t>5. </a:t>
            </a:r>
            <a:r>
              <a:rPr lang="zh-CN" altLang="en-US" sz="3100" dirty="0"/>
              <a:t>拉丁裔姓氏增长快：</a:t>
            </a:r>
            <a:r>
              <a:rPr lang="en-US" altLang="zh-CN" sz="3100" dirty="0"/>
              <a:t>Garcia</a:t>
            </a:r>
            <a:r>
              <a:rPr lang="zh-CN" altLang="en-US" sz="3100" dirty="0"/>
              <a:t>（加西亚）、</a:t>
            </a:r>
            <a:r>
              <a:rPr lang="en-US" altLang="zh-CN" sz="3100" dirty="0"/>
              <a:t>Rodriguez</a:t>
            </a:r>
            <a:r>
              <a:rPr lang="zh-CN" altLang="en-US" sz="3100" dirty="0"/>
              <a:t>（罗德里格斯）。  </a:t>
            </a:r>
            <a:r>
              <a:rPr lang="en-US" altLang="zh-CN" sz="3100" dirty="0"/>
              <a:t>6. </a:t>
            </a:r>
            <a:r>
              <a:rPr lang="zh-CN" altLang="en-US" sz="3100" dirty="0"/>
              <a:t>华裔姓氏增长迅速：</a:t>
            </a:r>
            <a:r>
              <a:rPr lang="en-US" altLang="zh-CN" sz="3100" dirty="0"/>
              <a:t>Zhang</a:t>
            </a:r>
            <a:r>
              <a:rPr lang="zh-CN" altLang="en-US" sz="3100" dirty="0"/>
              <a:t>（张）、</a:t>
            </a:r>
            <a:r>
              <a:rPr lang="en-US" altLang="zh-CN" sz="3100" dirty="0"/>
              <a:t>Li</a:t>
            </a:r>
            <a:r>
              <a:rPr lang="zh-CN" altLang="en-US" sz="3100" dirty="0"/>
              <a:t>（李）、</a:t>
            </a:r>
            <a:r>
              <a:rPr lang="en-US" altLang="zh-CN" sz="3100" dirty="0"/>
              <a:t>Wang</a:t>
            </a:r>
            <a:r>
              <a:rPr lang="zh-CN" altLang="en-US" sz="3100" dirty="0"/>
              <a:t>（王）。  </a:t>
            </a:r>
            <a:endParaRPr lang="en-US" altLang="zh-CN" sz="3100" dirty="0"/>
          </a:p>
          <a:p>
            <a:pPr>
              <a:lnSpc>
                <a:spcPct val="120000"/>
              </a:lnSpc>
            </a:pPr>
            <a:r>
              <a:rPr lang="en-US" altLang="zh-CN" sz="3100" dirty="0"/>
              <a:t>- </a:t>
            </a:r>
            <a:r>
              <a:rPr lang="zh-CN" altLang="en-US" sz="3100" dirty="0"/>
              <a:t>拼写变体多：如</a:t>
            </a:r>
            <a:r>
              <a:rPr lang="en-US" altLang="zh-CN" sz="3100" dirty="0"/>
              <a:t>Smith</a:t>
            </a:r>
            <a:r>
              <a:rPr lang="zh-CN" altLang="en-US" sz="3100" dirty="0"/>
              <a:t>可能衍生出</a:t>
            </a:r>
            <a:r>
              <a:rPr lang="en-US" altLang="zh-CN" sz="3100" dirty="0"/>
              <a:t>Smyth Schmidt</a:t>
            </a:r>
            <a:r>
              <a:rPr lang="zh-CN" altLang="en-US" sz="3100" dirty="0"/>
              <a:t>等。  </a:t>
            </a:r>
            <a:r>
              <a:rPr lang="en-US" altLang="zh-CN" sz="3100" dirty="0"/>
              <a:t>- </a:t>
            </a:r>
            <a:r>
              <a:rPr lang="zh-CN" altLang="en-US" sz="3100" dirty="0"/>
              <a:t>少数族裔姓氏增长：拉丁裔、亚裔姓氏比例上升。  如需完整排名，可参考美国人口普查局数据或相关统计网站。</a:t>
            </a:r>
          </a:p>
        </p:txBody>
      </p:sp>
    </p:spTree>
    <p:extLst>
      <p:ext uri="{BB962C8B-B14F-4D97-AF65-F5344CB8AC3E}">
        <p14:creationId xmlns:p14="http://schemas.microsoft.com/office/powerpoint/2010/main" val="556028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5F880D-47C5-4060-A88F-15DD69949D1C}"/>
              </a:ext>
            </a:extLst>
          </p:cNvPr>
          <p:cNvSpPr>
            <a:spLocks noGrp="1"/>
          </p:cNvSpPr>
          <p:nvPr>
            <p:ph type="title"/>
          </p:nvPr>
        </p:nvSpPr>
        <p:spPr>
          <a:xfrm>
            <a:off x="2103656" y="532909"/>
            <a:ext cx="10515600" cy="705956"/>
          </a:xfrm>
        </p:spPr>
        <p:txBody>
          <a:bodyPr>
            <a:normAutofit/>
          </a:bodyPr>
          <a:lstStyle/>
          <a:p>
            <a:r>
              <a:rPr lang="zh-CN" altLang="en-US" dirty="0"/>
              <a:t>美国常见的男性及女性名字排名</a:t>
            </a:r>
          </a:p>
        </p:txBody>
      </p:sp>
      <p:sp>
        <p:nvSpPr>
          <p:cNvPr id="3" name="内容占位符 2">
            <a:extLst>
              <a:ext uri="{FF2B5EF4-FFF2-40B4-BE49-F238E27FC236}">
                <a16:creationId xmlns:a16="http://schemas.microsoft.com/office/drawing/2014/main" id="{37AC42C9-FE8A-415B-BEDB-7B4A28A14455}"/>
              </a:ext>
            </a:extLst>
          </p:cNvPr>
          <p:cNvSpPr>
            <a:spLocks noGrp="1"/>
          </p:cNvSpPr>
          <p:nvPr>
            <p:ph idx="1"/>
          </p:nvPr>
        </p:nvSpPr>
        <p:spPr>
          <a:xfrm>
            <a:off x="656730" y="1658125"/>
            <a:ext cx="11415251" cy="5447071"/>
          </a:xfrm>
        </p:spPr>
        <p:txBody>
          <a:bodyPr>
            <a:normAutofit/>
          </a:bodyPr>
          <a:lstStyle/>
          <a:p>
            <a:pPr>
              <a:lnSpc>
                <a:spcPct val="120000"/>
              </a:lnSpc>
            </a:pPr>
            <a:r>
              <a:rPr lang="zh-CN" altLang="en-US" sz="2000" dirty="0"/>
              <a:t>美国常见男性名字（前</a:t>
            </a:r>
            <a:r>
              <a:rPr lang="en-US" altLang="zh-CN" sz="2000" dirty="0"/>
              <a:t>30</a:t>
            </a:r>
            <a:r>
              <a:rPr lang="zh-CN" altLang="en-US" sz="2000" dirty="0"/>
              <a:t>名）  </a:t>
            </a:r>
            <a:r>
              <a:rPr lang="en-US" altLang="zh-CN" sz="2000" dirty="0"/>
              <a:t>1. James - </a:t>
            </a:r>
            <a:r>
              <a:rPr lang="zh-CN" altLang="en-US" sz="2000" dirty="0"/>
              <a:t>源自希伯来语，意为愿上帝保佑  </a:t>
            </a:r>
            <a:r>
              <a:rPr lang="en-US" altLang="zh-CN" sz="2000" dirty="0"/>
              <a:t>2. John - </a:t>
            </a:r>
            <a:r>
              <a:rPr lang="zh-CN" altLang="en-US" sz="2000" dirty="0"/>
              <a:t>希伯来语起源，意为上帝是仁慈的  </a:t>
            </a:r>
            <a:r>
              <a:rPr lang="en-US" altLang="zh-CN" sz="2000" dirty="0"/>
              <a:t>3. Robert - </a:t>
            </a:r>
            <a:r>
              <a:rPr lang="zh-CN" altLang="en-US" sz="2000" dirty="0"/>
              <a:t>古德语，意为光明的名声  </a:t>
            </a:r>
            <a:r>
              <a:rPr lang="en-US" altLang="zh-CN" sz="2000" dirty="0"/>
              <a:t>4. Michael - </a:t>
            </a:r>
            <a:r>
              <a:rPr lang="zh-CN" altLang="en-US" sz="2000" dirty="0"/>
              <a:t>希伯来语，意为像上帝的人  </a:t>
            </a:r>
            <a:r>
              <a:rPr lang="en-US" altLang="zh-CN" sz="2000" dirty="0"/>
              <a:t>5. William - </a:t>
            </a:r>
            <a:r>
              <a:rPr lang="zh-CN" altLang="en-US" sz="2000" dirty="0"/>
              <a:t>古德语，意为坚定的保护者  </a:t>
            </a:r>
            <a:r>
              <a:rPr lang="en-US" altLang="zh-CN" sz="2000" dirty="0"/>
              <a:t>6. David - </a:t>
            </a:r>
            <a:r>
              <a:rPr lang="zh-CN" altLang="en-US" sz="2000" dirty="0"/>
              <a:t>希伯来语，意为被爱的  </a:t>
            </a:r>
            <a:r>
              <a:rPr lang="en-US" altLang="zh-CN" sz="2000" dirty="0"/>
              <a:t>7. Richard - </a:t>
            </a:r>
            <a:r>
              <a:rPr lang="zh-CN" altLang="en-US" sz="2000" dirty="0"/>
              <a:t>古德语，意为强大的统治者  </a:t>
            </a:r>
            <a:r>
              <a:rPr lang="en-US" altLang="zh-CN" sz="2000" dirty="0"/>
              <a:t>8. Joseph - </a:t>
            </a:r>
            <a:r>
              <a:rPr lang="zh-CN" altLang="en-US" sz="2000" dirty="0"/>
              <a:t>希伯来语，意为上帝将增添  </a:t>
            </a:r>
            <a:r>
              <a:rPr lang="en-US" altLang="zh-CN" sz="2000" dirty="0"/>
              <a:t>9. Thomas - </a:t>
            </a:r>
            <a:r>
              <a:rPr lang="zh-CN" altLang="en-US" sz="2000" dirty="0"/>
              <a:t>亚拉姆语，意为双胞胎  </a:t>
            </a:r>
            <a:r>
              <a:rPr lang="en-US" altLang="zh-CN" sz="2000" dirty="0"/>
              <a:t>10. Charles - </a:t>
            </a:r>
            <a:r>
              <a:rPr lang="zh-CN" altLang="en-US" sz="2000" dirty="0"/>
              <a:t>古德语，意为自由人  </a:t>
            </a:r>
            <a:r>
              <a:rPr lang="en-US" altLang="zh-CN" sz="2000" dirty="0"/>
              <a:t>11. Daniel - </a:t>
            </a:r>
            <a:r>
              <a:rPr lang="zh-CN" altLang="en-US" sz="2000" dirty="0"/>
              <a:t>希伯来语，意为上帝是我的法官  </a:t>
            </a:r>
            <a:r>
              <a:rPr lang="en-US" altLang="zh-CN" sz="2000" dirty="0"/>
              <a:t>12. Matthew - </a:t>
            </a:r>
            <a:r>
              <a:rPr lang="zh-CN" altLang="en-US" sz="2000" dirty="0"/>
              <a:t>希伯来语，意为上帝的礼物  </a:t>
            </a:r>
            <a:r>
              <a:rPr lang="en-US" altLang="zh-CN" sz="2000" dirty="0"/>
              <a:t>13. Anthony - </a:t>
            </a:r>
            <a:r>
              <a:rPr lang="zh-CN" altLang="en-US" sz="2000" dirty="0"/>
              <a:t>拉丁语，意为无价的  </a:t>
            </a:r>
            <a:r>
              <a:rPr lang="en-US" altLang="zh-CN" sz="2000" dirty="0"/>
              <a:t>14. Mark - </a:t>
            </a:r>
            <a:r>
              <a:rPr lang="zh-CN" altLang="en-US" sz="2000" dirty="0"/>
              <a:t>拉丁语，与战神</a:t>
            </a:r>
            <a:r>
              <a:rPr lang="en-US" altLang="zh-CN" sz="2000" dirty="0"/>
              <a:t>Mars</a:t>
            </a:r>
            <a:r>
              <a:rPr lang="zh-CN" altLang="en-US" sz="2000" dirty="0"/>
              <a:t>相关  </a:t>
            </a:r>
            <a:r>
              <a:rPr lang="en-US" altLang="zh-CN" sz="2000" dirty="0"/>
              <a:t>15. Donald - </a:t>
            </a:r>
            <a:r>
              <a:rPr lang="zh-CN" altLang="en-US" sz="2000" dirty="0"/>
              <a:t>苏格兰盖尔语，意为世界领袖  </a:t>
            </a:r>
            <a:r>
              <a:rPr lang="en-US" altLang="zh-CN" sz="2000" dirty="0"/>
              <a:t>16. Steven - </a:t>
            </a:r>
            <a:r>
              <a:rPr lang="zh-CN" altLang="en-US" sz="2000" dirty="0"/>
              <a:t>希腊语，意为王冠  </a:t>
            </a:r>
            <a:r>
              <a:rPr lang="en-US" altLang="zh-CN" sz="2000" dirty="0"/>
              <a:t>17. Paul - </a:t>
            </a:r>
            <a:r>
              <a:rPr lang="zh-CN" altLang="en-US" sz="2000" dirty="0"/>
              <a:t>拉丁语，意为小的  </a:t>
            </a:r>
            <a:r>
              <a:rPr lang="en-US" altLang="zh-CN" sz="2000" dirty="0"/>
              <a:t>18. Andrew - </a:t>
            </a:r>
            <a:r>
              <a:rPr lang="zh-CN" altLang="en-US" sz="2000" dirty="0"/>
              <a:t>希腊语，意为勇敢的  </a:t>
            </a:r>
            <a:r>
              <a:rPr lang="en-US" altLang="zh-CN" sz="2000" dirty="0"/>
              <a:t>19. Joshua - </a:t>
            </a:r>
            <a:r>
              <a:rPr lang="zh-CN" altLang="en-US" sz="2000" dirty="0"/>
              <a:t>希伯来语，意为上帝是救赎  </a:t>
            </a:r>
            <a:r>
              <a:rPr lang="en-US" altLang="zh-CN" sz="2000" dirty="0"/>
              <a:t>20. Kenneth - </a:t>
            </a:r>
            <a:r>
              <a:rPr lang="zh-CN" altLang="en-US" sz="2000" dirty="0"/>
              <a:t>苏格兰盖尔语，意为英俊的  </a:t>
            </a:r>
            <a:r>
              <a:rPr lang="en-US" altLang="zh-CN" sz="2000" dirty="0"/>
              <a:t>21. Kevin - </a:t>
            </a:r>
            <a:r>
              <a:rPr lang="zh-CN" altLang="en-US" sz="2000" dirty="0"/>
              <a:t>爱尔兰语，意为温柔的  </a:t>
            </a:r>
            <a:r>
              <a:rPr lang="en-US" altLang="zh-CN" sz="2000" dirty="0"/>
              <a:t>22. Brian - </a:t>
            </a:r>
            <a:r>
              <a:rPr lang="zh-CN" altLang="en-US" sz="2000" dirty="0"/>
              <a:t>凯尔特语，意为高贵的  </a:t>
            </a:r>
            <a:r>
              <a:rPr lang="en-US" altLang="zh-CN" sz="2000" dirty="0"/>
              <a:t>23. George - </a:t>
            </a:r>
            <a:r>
              <a:rPr lang="zh-CN" altLang="en-US" sz="2000" dirty="0"/>
              <a:t>希腊语，意为农夫  </a:t>
            </a:r>
            <a:r>
              <a:rPr lang="en-US" altLang="zh-CN" sz="2000" dirty="0"/>
              <a:t>24. Edward - </a:t>
            </a:r>
            <a:r>
              <a:rPr lang="zh-CN" altLang="en-US" sz="2000" dirty="0"/>
              <a:t>古英语，意为富有的守护者  </a:t>
            </a:r>
            <a:r>
              <a:rPr lang="en-US" altLang="zh-CN" sz="2000" dirty="0"/>
              <a:t>25. Ronald - </a:t>
            </a:r>
            <a:r>
              <a:rPr lang="zh-CN" altLang="en-US" sz="2000" dirty="0"/>
              <a:t>古挪威语，意为忠告的权力  </a:t>
            </a:r>
            <a:r>
              <a:rPr lang="en-US" altLang="zh-CN" sz="2000" dirty="0"/>
              <a:t>26. Timothy - </a:t>
            </a:r>
            <a:r>
              <a:rPr lang="zh-CN" altLang="en-US" sz="2000" dirty="0"/>
              <a:t>希腊语，意为尊敬上帝  </a:t>
            </a:r>
            <a:r>
              <a:rPr lang="en-US" altLang="zh-CN" sz="2000" dirty="0"/>
              <a:t>27. Jason - </a:t>
            </a:r>
            <a:r>
              <a:rPr lang="zh-CN" altLang="en-US" sz="2000" dirty="0"/>
              <a:t>希腊语，意为治愈者  </a:t>
            </a:r>
            <a:r>
              <a:rPr lang="en-US" altLang="zh-CN" sz="2000" dirty="0"/>
              <a:t>28. Jeffrey - </a:t>
            </a:r>
            <a:r>
              <a:rPr lang="zh-CN" altLang="en-US" sz="2000" dirty="0"/>
              <a:t>古德语，意为和平  </a:t>
            </a:r>
            <a:r>
              <a:rPr lang="en-US" altLang="zh-CN" sz="2000" dirty="0"/>
              <a:t>29. Ryan - </a:t>
            </a:r>
            <a:r>
              <a:rPr lang="zh-CN" altLang="en-US" sz="2000" dirty="0"/>
              <a:t>爱尔兰语，意为小国王  </a:t>
            </a:r>
            <a:r>
              <a:rPr lang="en-US" altLang="zh-CN" sz="2000" dirty="0"/>
              <a:t>30. Gary - </a:t>
            </a:r>
            <a:r>
              <a:rPr lang="zh-CN" altLang="en-US" sz="2000" dirty="0"/>
              <a:t>古德语，意为持矛者</a:t>
            </a:r>
          </a:p>
        </p:txBody>
      </p:sp>
    </p:spTree>
    <p:extLst>
      <p:ext uri="{BB962C8B-B14F-4D97-AF65-F5344CB8AC3E}">
        <p14:creationId xmlns:p14="http://schemas.microsoft.com/office/powerpoint/2010/main" val="2254154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129341-AB97-44C7-9295-C0C631249767}"/>
              </a:ext>
            </a:extLst>
          </p:cNvPr>
          <p:cNvSpPr>
            <a:spLocks noGrp="1"/>
          </p:cNvSpPr>
          <p:nvPr>
            <p:ph type="title"/>
          </p:nvPr>
        </p:nvSpPr>
        <p:spPr>
          <a:xfrm>
            <a:off x="1978188" y="434587"/>
            <a:ext cx="10324318" cy="755117"/>
          </a:xfrm>
        </p:spPr>
        <p:txBody>
          <a:bodyPr>
            <a:normAutofit/>
          </a:bodyPr>
          <a:lstStyle/>
          <a:p>
            <a:r>
              <a:rPr lang="zh-CN" altLang="en-US" dirty="0"/>
              <a:t>美国常见女性名字（前</a:t>
            </a:r>
            <a:r>
              <a:rPr lang="en-US" altLang="zh-CN" dirty="0"/>
              <a:t>30</a:t>
            </a:r>
            <a:r>
              <a:rPr lang="zh-CN" altLang="en-US" dirty="0"/>
              <a:t>名）</a:t>
            </a:r>
          </a:p>
        </p:txBody>
      </p:sp>
      <p:sp>
        <p:nvSpPr>
          <p:cNvPr id="3" name="内容占位符 2">
            <a:extLst>
              <a:ext uri="{FF2B5EF4-FFF2-40B4-BE49-F238E27FC236}">
                <a16:creationId xmlns:a16="http://schemas.microsoft.com/office/drawing/2014/main" id="{B5661C3E-B273-44A9-AF87-2FB64259DA35}"/>
              </a:ext>
            </a:extLst>
          </p:cNvPr>
          <p:cNvSpPr>
            <a:spLocks noGrp="1"/>
          </p:cNvSpPr>
          <p:nvPr>
            <p:ph idx="1"/>
          </p:nvPr>
        </p:nvSpPr>
        <p:spPr>
          <a:xfrm>
            <a:off x="927224" y="1378548"/>
            <a:ext cx="10502776" cy="5044865"/>
          </a:xfrm>
        </p:spPr>
        <p:txBody>
          <a:bodyPr>
            <a:normAutofit/>
          </a:bodyPr>
          <a:lstStyle/>
          <a:p>
            <a:pPr>
              <a:lnSpc>
                <a:spcPct val="110000"/>
              </a:lnSpc>
            </a:pPr>
            <a:r>
              <a:rPr lang="en-US" altLang="zh-CN" sz="2000" dirty="0"/>
              <a:t>1. Mary - </a:t>
            </a:r>
            <a:r>
              <a:rPr lang="zh-CN" altLang="en-US" sz="2000" dirty="0"/>
              <a:t>希伯来语，意为苦涩的  </a:t>
            </a:r>
            <a:r>
              <a:rPr lang="en-US" altLang="zh-CN" sz="2000" dirty="0"/>
              <a:t>2. Patricia - </a:t>
            </a:r>
            <a:r>
              <a:rPr lang="zh-CN" altLang="en-US" sz="2000" dirty="0"/>
              <a:t>拉丁语，意为贵族  </a:t>
            </a:r>
            <a:r>
              <a:rPr lang="en-US" altLang="zh-CN" sz="2000" dirty="0"/>
              <a:t>3. Jennifer - </a:t>
            </a:r>
            <a:r>
              <a:rPr lang="zh-CN" altLang="en-US" sz="2000" dirty="0"/>
              <a:t>威尔士语，意为白色的精灵  </a:t>
            </a:r>
            <a:r>
              <a:rPr lang="en-US" altLang="zh-CN" sz="2000" dirty="0"/>
              <a:t>4. Linda - </a:t>
            </a:r>
            <a:r>
              <a:rPr lang="zh-CN" altLang="en-US" sz="2000" dirty="0"/>
              <a:t>西班牙语，意为美丽的  </a:t>
            </a:r>
            <a:r>
              <a:rPr lang="en-US" altLang="zh-CN" sz="2000" dirty="0"/>
              <a:t>5. Elizabeth - </a:t>
            </a:r>
            <a:r>
              <a:rPr lang="zh-CN" altLang="en-US" sz="2000" dirty="0"/>
              <a:t>希伯来语，意为上帝的誓言  </a:t>
            </a:r>
            <a:r>
              <a:rPr lang="en-US" altLang="zh-CN" sz="2000" dirty="0"/>
              <a:t>6. Barbara - </a:t>
            </a:r>
            <a:r>
              <a:rPr lang="zh-CN" altLang="en-US" sz="2000" dirty="0"/>
              <a:t>希腊语，意为陌生人  </a:t>
            </a:r>
            <a:r>
              <a:rPr lang="en-US" altLang="zh-CN" sz="2000" dirty="0"/>
              <a:t>7. Susan - </a:t>
            </a:r>
            <a:r>
              <a:rPr lang="zh-CN" altLang="en-US" sz="2000" dirty="0"/>
              <a:t>希伯来语，意为百合花  </a:t>
            </a:r>
            <a:r>
              <a:rPr lang="en-US" altLang="zh-CN" sz="2000" dirty="0"/>
              <a:t>8. Jessica - </a:t>
            </a:r>
            <a:r>
              <a:rPr lang="zh-CN" altLang="en-US" sz="2000" dirty="0"/>
              <a:t>希伯来语，意为上帝的恩赐  </a:t>
            </a:r>
            <a:r>
              <a:rPr lang="en-US" altLang="zh-CN" sz="2000" dirty="0"/>
              <a:t>9. Sarah - </a:t>
            </a:r>
            <a:r>
              <a:rPr lang="zh-CN" altLang="en-US" sz="2000" dirty="0"/>
              <a:t>希伯来语，意为公主  </a:t>
            </a:r>
            <a:r>
              <a:rPr lang="en-US" altLang="zh-CN" sz="2000" dirty="0"/>
              <a:t>10. Karen - </a:t>
            </a:r>
            <a:r>
              <a:rPr lang="zh-CN" altLang="en-US" sz="2000" dirty="0"/>
              <a:t>丹麦语，意为纯洁的  </a:t>
            </a:r>
            <a:r>
              <a:rPr lang="en-US" altLang="zh-CN" sz="2000" dirty="0"/>
              <a:t>11. Nancy - </a:t>
            </a:r>
            <a:r>
              <a:rPr lang="zh-CN" altLang="en-US" sz="2000" dirty="0"/>
              <a:t>希伯来语，意为优雅  </a:t>
            </a:r>
            <a:r>
              <a:rPr lang="en-US" altLang="zh-CN" sz="2000" dirty="0"/>
              <a:t>12. Lisa - </a:t>
            </a:r>
            <a:r>
              <a:rPr lang="zh-CN" altLang="en-US" sz="2000" dirty="0"/>
              <a:t>希伯来语，意为上帝是我的誓言  </a:t>
            </a:r>
            <a:r>
              <a:rPr lang="en-US" altLang="zh-CN" sz="2000" dirty="0"/>
              <a:t>13. Margaret - </a:t>
            </a:r>
            <a:r>
              <a:rPr lang="zh-CN" altLang="en-US" sz="2000" dirty="0"/>
              <a:t>希腊语，意为珍珠  </a:t>
            </a:r>
            <a:r>
              <a:rPr lang="en-US" altLang="zh-CN" sz="2000" dirty="0"/>
              <a:t>14. Betty - </a:t>
            </a:r>
            <a:r>
              <a:rPr lang="zh-CN" altLang="en-US" sz="2000" dirty="0"/>
              <a:t>希伯来语，</a:t>
            </a:r>
            <a:r>
              <a:rPr lang="en-US" altLang="zh-CN" sz="2000" dirty="0"/>
              <a:t>Elizabeth</a:t>
            </a:r>
            <a:r>
              <a:rPr lang="zh-CN" altLang="en-US" sz="2000" dirty="0"/>
              <a:t>的昵称  </a:t>
            </a:r>
            <a:r>
              <a:rPr lang="en-US" altLang="zh-CN" sz="2000" dirty="0"/>
              <a:t>15. Dorothy - </a:t>
            </a:r>
            <a:r>
              <a:rPr lang="zh-CN" altLang="en-US" sz="2000" dirty="0"/>
              <a:t>希腊语，意为上帝的礼物  </a:t>
            </a:r>
            <a:r>
              <a:rPr lang="en-US" altLang="zh-CN" sz="2000" dirty="0"/>
              <a:t>16. Sandra - </a:t>
            </a:r>
            <a:r>
              <a:rPr lang="zh-CN" altLang="en-US" sz="2000" dirty="0"/>
              <a:t>希腊语，意为人类的保护者  </a:t>
            </a:r>
            <a:r>
              <a:rPr lang="en-US" altLang="zh-CN" sz="2000" dirty="0"/>
              <a:t>17. Ashley - </a:t>
            </a:r>
            <a:r>
              <a:rPr lang="zh-CN" altLang="en-US" sz="2000" dirty="0"/>
              <a:t>古英语，意为白蜡树林  </a:t>
            </a:r>
            <a:r>
              <a:rPr lang="en-US" altLang="zh-CN" sz="2000" dirty="0"/>
              <a:t>18. Kimberly - </a:t>
            </a:r>
            <a:r>
              <a:rPr lang="zh-CN" altLang="en-US" sz="2000" dirty="0"/>
              <a:t>古英语，意为皇家草地  </a:t>
            </a:r>
            <a:r>
              <a:rPr lang="en-US" altLang="zh-CN" sz="2000" dirty="0"/>
              <a:t>19. Donna - </a:t>
            </a:r>
            <a:r>
              <a:rPr lang="zh-CN" altLang="en-US" sz="2000" dirty="0"/>
              <a:t>意大利语，意为女士  </a:t>
            </a:r>
            <a:r>
              <a:rPr lang="en-US" altLang="zh-CN" sz="2000" dirty="0"/>
              <a:t>20. Emily - </a:t>
            </a:r>
            <a:r>
              <a:rPr lang="zh-CN" altLang="en-US" sz="2000" dirty="0"/>
              <a:t>拉丁语，意为勤奋的  </a:t>
            </a:r>
            <a:r>
              <a:rPr lang="en-US" altLang="zh-CN" sz="2000" dirty="0"/>
              <a:t>21. Michelle - </a:t>
            </a:r>
            <a:r>
              <a:rPr lang="zh-CN" altLang="en-US" sz="2000" dirty="0"/>
              <a:t>希伯来语，意为像上帝的人  </a:t>
            </a:r>
            <a:r>
              <a:rPr lang="en-US" altLang="zh-CN" sz="2000" dirty="0"/>
              <a:t>22. Amanda - </a:t>
            </a:r>
            <a:r>
              <a:rPr lang="zh-CN" altLang="en-US" sz="2000" dirty="0"/>
              <a:t>拉丁语，意为值得爱的  </a:t>
            </a:r>
            <a:r>
              <a:rPr lang="en-US" altLang="zh-CN" sz="2000" dirty="0"/>
              <a:t>23. Helen - </a:t>
            </a:r>
            <a:r>
              <a:rPr lang="zh-CN" altLang="en-US" sz="2000" dirty="0"/>
              <a:t>希腊语，意为光明  </a:t>
            </a:r>
            <a:r>
              <a:rPr lang="en-US" altLang="zh-CN" sz="2000" dirty="0"/>
              <a:t>24. Carol - </a:t>
            </a:r>
            <a:r>
              <a:rPr lang="zh-CN" altLang="en-US" sz="2000" dirty="0"/>
              <a:t>古德语，意为自由人  </a:t>
            </a:r>
            <a:r>
              <a:rPr lang="en-US" altLang="zh-CN" sz="2000" dirty="0"/>
              <a:t>25. Ruth - </a:t>
            </a:r>
            <a:r>
              <a:rPr lang="zh-CN" altLang="en-US" sz="2000" dirty="0"/>
              <a:t>希伯来语，意为朋友  </a:t>
            </a:r>
            <a:r>
              <a:rPr lang="en-US" altLang="zh-CN" sz="2000" dirty="0"/>
              <a:t>26. Sharon - </a:t>
            </a:r>
            <a:r>
              <a:rPr lang="zh-CN" altLang="en-US" sz="2000" dirty="0"/>
              <a:t>希伯来语，意为平原  </a:t>
            </a:r>
            <a:r>
              <a:rPr lang="en-US" altLang="zh-CN" sz="2000" dirty="0"/>
              <a:t>27. Cynthia - </a:t>
            </a:r>
            <a:r>
              <a:rPr lang="zh-CN" altLang="en-US" sz="2000" dirty="0"/>
              <a:t>希腊语，与月亮女神相关  </a:t>
            </a:r>
            <a:r>
              <a:rPr lang="en-US" altLang="zh-CN" sz="2000" dirty="0"/>
              <a:t>28. Laura - </a:t>
            </a:r>
            <a:r>
              <a:rPr lang="zh-CN" altLang="en-US" sz="2000" dirty="0"/>
              <a:t>拉丁语，意为月桂树  </a:t>
            </a:r>
            <a:r>
              <a:rPr lang="en-US" altLang="zh-CN" sz="2000" dirty="0"/>
              <a:t>29. Kathleen - </a:t>
            </a:r>
            <a:r>
              <a:rPr lang="zh-CN" altLang="en-US" sz="2000" dirty="0"/>
              <a:t>爱尔兰语，意为纯洁的  </a:t>
            </a:r>
            <a:r>
              <a:rPr lang="en-US" altLang="zh-CN" sz="2000" dirty="0"/>
              <a:t>30. Deborah - </a:t>
            </a:r>
            <a:r>
              <a:rPr lang="zh-CN" altLang="en-US" sz="2000" dirty="0"/>
              <a:t>希伯来语，意为蜜蜂</a:t>
            </a:r>
          </a:p>
        </p:txBody>
      </p:sp>
    </p:spTree>
    <p:extLst>
      <p:ext uri="{BB962C8B-B14F-4D97-AF65-F5344CB8AC3E}">
        <p14:creationId xmlns:p14="http://schemas.microsoft.com/office/powerpoint/2010/main" val="1494822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2B1C33-128B-4066-B2C5-EA125EF998B3}"/>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C730EDF2-9522-4CED-A716-95F98599BB3E}"/>
              </a:ext>
            </a:extLst>
          </p:cNvPr>
          <p:cNvSpPr>
            <a:spLocks noGrp="1"/>
          </p:cNvSpPr>
          <p:nvPr>
            <p:ph idx="1"/>
          </p:nvPr>
        </p:nvSpPr>
        <p:spPr>
          <a:xfrm>
            <a:off x="550606" y="365760"/>
            <a:ext cx="11513575" cy="6369337"/>
          </a:xfrm>
        </p:spPr>
        <p:txBody>
          <a:bodyPr>
            <a:noAutofit/>
          </a:bodyPr>
          <a:lstStyle/>
          <a:p>
            <a:pPr>
              <a:lnSpc>
                <a:spcPct val="120000"/>
              </a:lnSpc>
            </a:pPr>
            <a:r>
              <a:rPr lang="zh-CN" altLang="en-US" sz="2000" b="1" dirty="0"/>
              <a:t>以下是美国前二十个男女现代流行名字</a:t>
            </a:r>
            <a:endParaRPr lang="en-US" altLang="zh-CN" sz="2000" b="1" dirty="0"/>
          </a:p>
          <a:p>
            <a:pPr>
              <a:lnSpc>
                <a:spcPct val="120000"/>
              </a:lnSpc>
            </a:pPr>
            <a:r>
              <a:rPr lang="zh-CN" altLang="en-US" sz="2000" dirty="0"/>
              <a:t>男孩名字及中文含义</a:t>
            </a:r>
            <a:endParaRPr lang="en-US" altLang="zh-CN" sz="2000" dirty="0"/>
          </a:p>
          <a:p>
            <a:pPr>
              <a:lnSpc>
                <a:spcPct val="120000"/>
              </a:lnSpc>
            </a:pPr>
            <a:r>
              <a:rPr lang="en-US" altLang="zh-CN" sz="2000" dirty="0"/>
              <a:t>1. Liam</a:t>
            </a:r>
            <a:r>
              <a:rPr lang="zh-CN" altLang="en-US" sz="2000" dirty="0"/>
              <a:t>（利亚姆）：爱尔兰名字，意为坚定的保护者。</a:t>
            </a:r>
            <a:r>
              <a:rPr lang="en-US" altLang="zh-CN" sz="2000" dirty="0"/>
              <a:t>2. Noah</a:t>
            </a:r>
            <a:r>
              <a:rPr lang="zh-CN" altLang="en-US" sz="2000" dirty="0"/>
              <a:t>（诺亚）：希伯来名字，意为安宁、安慰。</a:t>
            </a:r>
            <a:r>
              <a:rPr lang="en-US" altLang="zh-CN" sz="2000" dirty="0"/>
              <a:t>3. Oliver</a:t>
            </a:r>
            <a:r>
              <a:rPr lang="zh-CN" altLang="en-US" sz="2000" dirty="0"/>
              <a:t>（奥利弗）：拉丁名字，意为橄榄树，象征和平与繁荣。</a:t>
            </a:r>
            <a:r>
              <a:rPr lang="en-US" altLang="zh-CN" sz="2000" dirty="0"/>
              <a:t>4. James</a:t>
            </a:r>
            <a:r>
              <a:rPr lang="zh-CN" altLang="en-US" sz="2000" dirty="0"/>
              <a:t>（詹姆斯）：希伯来名字，意为取代者或追随者。</a:t>
            </a:r>
            <a:r>
              <a:rPr lang="en-US" altLang="zh-CN" sz="2000" dirty="0"/>
              <a:t>5. Elijah</a:t>
            </a:r>
            <a:r>
              <a:rPr lang="zh-CN" altLang="en-US" sz="2000" dirty="0"/>
              <a:t>（以利亚）：希伯来名字，意为耶和华是我的神。</a:t>
            </a:r>
            <a:r>
              <a:rPr lang="en-US" altLang="zh-CN" sz="2000" dirty="0"/>
              <a:t>6. William</a:t>
            </a:r>
            <a:r>
              <a:rPr lang="zh-CN" altLang="en-US" sz="2000" dirty="0"/>
              <a:t>（威廉）：德语名字，意为坚决的保护者。</a:t>
            </a:r>
            <a:r>
              <a:rPr lang="en-US" altLang="zh-CN" sz="2000" dirty="0"/>
              <a:t>7. Henry</a:t>
            </a:r>
            <a:r>
              <a:rPr lang="zh-CN" altLang="en-US" sz="2000" dirty="0"/>
              <a:t>（亨利）：德语名字，意为家中的统治者。</a:t>
            </a:r>
            <a:r>
              <a:rPr lang="en-US" altLang="zh-CN" sz="2000" dirty="0"/>
              <a:t>8. Lucas</a:t>
            </a:r>
            <a:r>
              <a:rPr lang="zh-CN" altLang="en-US" sz="2000" dirty="0"/>
              <a:t>（卢卡斯）：拉丁名字，意为光明或启迪。</a:t>
            </a:r>
            <a:r>
              <a:rPr lang="en-US" altLang="zh-CN" sz="2000" dirty="0"/>
              <a:t>9. Benjamin</a:t>
            </a:r>
            <a:r>
              <a:rPr lang="zh-CN" altLang="en-US" sz="2000" dirty="0"/>
              <a:t>（本杰明）：希伯来名字，意为幸运之子或右手之子。</a:t>
            </a:r>
            <a:r>
              <a:rPr lang="en-US" altLang="zh-CN" sz="2000" dirty="0"/>
              <a:t>10. Theodore</a:t>
            </a:r>
            <a:r>
              <a:rPr lang="zh-CN" altLang="en-US" sz="2000" dirty="0"/>
              <a:t>（西奥多）：希腊名字，意为神的恩赐。</a:t>
            </a:r>
            <a:r>
              <a:rPr lang="en-US" altLang="zh-CN" sz="2000" dirty="0"/>
              <a:t>11. Logan</a:t>
            </a:r>
            <a:r>
              <a:rPr lang="zh-CN" altLang="en-US" sz="2000" dirty="0"/>
              <a:t>（洛根）：苏格兰名字，意为小山谷。</a:t>
            </a:r>
            <a:r>
              <a:rPr lang="en-US" altLang="zh-CN" sz="2000" dirty="0"/>
              <a:t>12. Alexander</a:t>
            </a:r>
            <a:r>
              <a:rPr lang="zh-CN" altLang="en-US" sz="2000" dirty="0"/>
              <a:t>（亚历山大）：希腊名字，意为人类的保护者。</a:t>
            </a:r>
            <a:r>
              <a:rPr lang="en-US" altLang="zh-CN" sz="2000" dirty="0"/>
              <a:t>13. Ethan</a:t>
            </a:r>
            <a:r>
              <a:rPr lang="zh-CN" altLang="en-US" sz="2000" dirty="0"/>
              <a:t>（伊森）：希伯来名字，意为坚强、坚定。</a:t>
            </a:r>
            <a:r>
              <a:rPr lang="en-US" altLang="zh-CN" sz="2000" dirty="0"/>
              <a:t>14. Jacob</a:t>
            </a:r>
            <a:r>
              <a:rPr lang="zh-CN" altLang="en-US" sz="2000" dirty="0"/>
              <a:t>（雅各布）：希伯来名字，意为取代者或跟随者。</a:t>
            </a:r>
            <a:r>
              <a:rPr lang="en-US" altLang="zh-CN" sz="2000" dirty="0"/>
              <a:t>15. Michael</a:t>
            </a:r>
            <a:r>
              <a:rPr lang="zh-CN" altLang="en-US" sz="2000" dirty="0"/>
              <a:t>（迈克尔）：希伯来名字，意为谁像上帝？。</a:t>
            </a:r>
            <a:r>
              <a:rPr lang="en-US" altLang="zh-CN" sz="2000" dirty="0"/>
              <a:t>16. Daniel</a:t>
            </a:r>
            <a:r>
              <a:rPr lang="zh-CN" altLang="en-US" sz="2000" dirty="0"/>
              <a:t>（丹尼尔）：希伯来名字，意为上帝是我的审判者。</a:t>
            </a:r>
            <a:r>
              <a:rPr lang="en-US" altLang="zh-CN" sz="2000" dirty="0"/>
              <a:t>17. Samuel</a:t>
            </a:r>
            <a:r>
              <a:rPr lang="zh-CN" altLang="en-US" sz="2000" dirty="0"/>
              <a:t>（塞缪尔）：希伯来名字，意为上帝听见了。</a:t>
            </a:r>
            <a:r>
              <a:rPr lang="en-US" altLang="zh-CN" sz="2000" dirty="0"/>
              <a:t>18. David</a:t>
            </a:r>
            <a:r>
              <a:rPr lang="zh-CN" altLang="en-US" sz="2000" dirty="0"/>
              <a:t>（大卫）：希伯来名字，意为被爱的或朋友。</a:t>
            </a:r>
            <a:r>
              <a:rPr lang="en-US" altLang="zh-CN" sz="2000" dirty="0"/>
              <a:t>19. Joseph</a:t>
            </a:r>
            <a:r>
              <a:rPr lang="zh-CN" altLang="en-US" sz="2000" dirty="0"/>
              <a:t>（约瑟夫）：希伯来名字，意为上帝将增加。</a:t>
            </a:r>
            <a:r>
              <a:rPr lang="en-US" altLang="zh-CN" sz="2000" dirty="0"/>
              <a:t>20. Carter</a:t>
            </a:r>
            <a:r>
              <a:rPr lang="zh-CN" altLang="en-US" sz="2000" dirty="0"/>
              <a:t>（卡特）：英语名字，意为运送货物的人或车夫。</a:t>
            </a:r>
            <a:endParaRPr lang="en-US" altLang="zh-CN" sz="2000" dirty="0"/>
          </a:p>
        </p:txBody>
      </p:sp>
    </p:spTree>
    <p:extLst>
      <p:ext uri="{BB962C8B-B14F-4D97-AF65-F5344CB8AC3E}">
        <p14:creationId xmlns:p14="http://schemas.microsoft.com/office/powerpoint/2010/main" val="3203803872"/>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积分</Template>
  <TotalTime>908</TotalTime>
  <Words>6770</Words>
  <Application>Microsoft Office PowerPoint</Application>
  <PresentationFormat>宽屏</PresentationFormat>
  <Paragraphs>232</Paragraphs>
  <Slides>31</Slides>
  <Notes>1</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31</vt:i4>
      </vt:variant>
    </vt:vector>
  </HeadingPairs>
  <TitlesOfParts>
    <vt:vector size="43" baseType="lpstr">
      <vt:lpstr>PingFang SC</vt:lpstr>
      <vt:lpstr>Segoe UI Web (West European)</vt:lpstr>
      <vt:lpstr>等线</vt:lpstr>
      <vt:lpstr>Arial</vt:lpstr>
      <vt:lpstr>Calibri</vt:lpstr>
      <vt:lpstr>Calibri Light</vt:lpstr>
      <vt:lpstr>Century Gothic</vt:lpstr>
      <vt:lpstr>Segoe UI</vt:lpstr>
      <vt:lpstr>Wingdings 2</vt:lpstr>
      <vt:lpstr>Wingdings 3</vt:lpstr>
      <vt:lpstr>HDOfficeLightV0</vt:lpstr>
      <vt:lpstr>丝状</vt:lpstr>
      <vt:lpstr>Comparison of Chinese and English Languages:</vt:lpstr>
      <vt:lpstr>I. Comparison of Chinese and English Languages:  </vt:lpstr>
      <vt:lpstr>2.Gramma语法篇  </vt:lpstr>
      <vt:lpstr>B .时态和语态对比：   </vt:lpstr>
      <vt:lpstr>3. Pragmatics 语用篇  </vt:lpstr>
      <vt:lpstr>PS：中文姓比较固定，名字可以任意取字（追求优美吉祥）中国约6000个姓氏。</vt:lpstr>
      <vt:lpstr>美国常见的男性及女性名字排名</vt:lpstr>
      <vt:lpstr>美国常见女性名字（前30名）</vt:lpstr>
      <vt:lpstr> </vt:lpstr>
      <vt:lpstr> </vt:lpstr>
      <vt:lpstr>B. 礼貌用语和禁忌语：  </vt:lpstr>
      <vt:lpstr> 中国特色问候语</vt:lpstr>
      <vt:lpstr> </vt:lpstr>
      <vt:lpstr>美国常见问候语</vt:lpstr>
      <vt:lpstr>II．思维差异   </vt:lpstr>
      <vt:lpstr> </vt:lpstr>
      <vt:lpstr> </vt:lpstr>
      <vt:lpstr>4不可互译的句子 </vt:lpstr>
      <vt:lpstr>5. 不可互译的单词类别及例子 </vt:lpstr>
      <vt:lpstr>III．基督教与中国儒释道哲学对语言的影响 The influence of Christianity and Chinese Confucianism, Buddhism, and Taoist philosophy on language </vt:lpstr>
      <vt:lpstr>some well-known proverbs and stories from the Bible</vt:lpstr>
      <vt:lpstr>Famous Biblical Stories &amp; Allusions</vt:lpstr>
      <vt:lpstr>American holidays</vt:lpstr>
      <vt:lpstr>American holidays</vt:lpstr>
      <vt:lpstr>2. 中国儒释道文化：  </vt:lpstr>
      <vt:lpstr> </vt:lpstr>
      <vt:lpstr>  Classic sentences from the Analects《论语》中经典名句</vt:lpstr>
      <vt:lpstr>Classic quotes from The Confucian Great Learning</vt:lpstr>
      <vt:lpstr>Classic quotes from The Confucian Great Learning</vt:lpstr>
      <vt:lpstr>Classic sentences from “The Doctrine of the Mean".《中庸》经典名句</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Comparison of Chinese and English Languages:</dc:title>
  <dc:creator>兆颖 党</dc:creator>
  <cp:lastModifiedBy>兆颖 党</cp:lastModifiedBy>
  <cp:revision>44</cp:revision>
  <dcterms:created xsi:type="dcterms:W3CDTF">2025-03-28T04:28:14Z</dcterms:created>
  <dcterms:modified xsi:type="dcterms:W3CDTF">2025-03-30T16:05:58Z</dcterms:modified>
</cp:coreProperties>
</file>