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300" r:id="rId2"/>
    <p:sldId id="301" r:id="rId3"/>
    <p:sldId id="302" r:id="rId4"/>
    <p:sldId id="303" r:id="rId5"/>
    <p:sldId id="304" r:id="rId6"/>
    <p:sldId id="380" r:id="rId7"/>
    <p:sldId id="381" r:id="rId8"/>
    <p:sldId id="305" r:id="rId9"/>
    <p:sldId id="376" r:id="rId10"/>
    <p:sldId id="378" r:id="rId11"/>
    <p:sldId id="377" r:id="rId12"/>
    <p:sldId id="379" r:id="rId13"/>
    <p:sldId id="306" r:id="rId14"/>
    <p:sldId id="307" r:id="rId15"/>
    <p:sldId id="308" r:id="rId16"/>
    <p:sldId id="309" r:id="rId17"/>
    <p:sldId id="310" r:id="rId18"/>
    <p:sldId id="311" r:id="rId19"/>
    <p:sldId id="312" r:id="rId20"/>
    <p:sldId id="313" r:id="rId21"/>
    <p:sldId id="384" r:id="rId22"/>
    <p:sldId id="386" r:id="rId23"/>
    <p:sldId id="382" r:id="rId24"/>
    <p:sldId id="383" r:id="rId25"/>
    <p:sldId id="38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1T21:40:25"/>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396 25,'-25'0,"25"0,-24 0,-1 0,0 0,25 0,-49 0,24 0,25 0,-50 0,50 0,-24 0,24 0,-50 0,50-23,-25 23,25 0,-49 0,49 0,-25 0,25 0</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1T21:40:25"/>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0 0,'0'0,"25"0,0 0,0 0,0 0,-1 0,1 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1T21:40:25"/>
    </inkml:context>
    <inkml:brush xml:id="br0">
      <inkml:brushProperty name="width" value="0.08819" units="cm"/>
      <inkml:brushProperty name="height" value="0.35278" units="cm"/>
      <inkml:brushProperty name="color" value="#FFFF00"/>
      <inkml:brushProperty name="transparency" value="170"/>
      <inkml:brushProperty name="tip" value="rectangle"/>
      <inkml:brushProperty name="rasterOp" value="maskPen"/>
      <inkml:brushProperty name="fitToCurv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1-10-21T21:40:25"/>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41E1320B-A918-432E-B043-36D050AC8FEF}" type="datetimeFigureOut">
              <a:rPr lang="zh-CN" altLang="en-US" smtClean="0"/>
              <a:t>2024/4/19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4E0DC-8ABE-4011-9BBB-67A0D7386A28}"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60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1040939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4E0DC-8ABE-4011-9BBB-67A0D7386A28}"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91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216933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504E0DC-8ABE-4011-9BBB-67A0D7386A28}"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8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136264326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23792007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284498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27207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04E0DC-8ABE-4011-9BBB-67A0D7386A28}" type="slidenum">
              <a:rPr lang="zh-CN" altLang="en-US" smtClean="0"/>
              <a:t>‹#›</a:t>
            </a:fld>
            <a:endParaRPr lang="zh-CN" altLang="en-US"/>
          </a:p>
        </p:txBody>
      </p:sp>
    </p:spTree>
    <p:extLst>
      <p:ext uri="{BB962C8B-B14F-4D97-AF65-F5344CB8AC3E}">
        <p14:creationId xmlns:p14="http://schemas.microsoft.com/office/powerpoint/2010/main" val="123837743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1E1320B-A918-432E-B043-36D050AC8FEF}" type="datetimeFigureOut">
              <a:rPr lang="zh-CN" altLang="en-US" smtClean="0"/>
              <a:t>2024/4/19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504E0DC-8ABE-4011-9BBB-67A0D7386A28}"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9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1E1320B-A918-432E-B043-36D050AC8FEF}" type="datetimeFigureOut">
              <a:rPr lang="zh-CN" altLang="en-US" smtClean="0"/>
              <a:t>2024/4/19</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504E0DC-8ABE-4011-9BBB-67A0D7386A28}"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85853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2063751" y="260350"/>
            <a:ext cx="8207375" cy="895350"/>
          </a:xfrm>
        </p:spPr>
        <p:txBody>
          <a:bodyPr/>
          <a:lstStyle/>
          <a:p>
            <a:pPr eaLnBrk="1" hangingPunct="1"/>
            <a:r>
              <a:rPr lang="zh-CN" altLang="en-US" sz="2800" b="1">
                <a:latin typeface="华文隶书" panose="02010800040101010101" pitchFamily="2" charset="-122"/>
                <a:ea typeface="华文隶书" panose="02010800040101010101" pitchFamily="2" charset="-122"/>
              </a:rPr>
              <a:t>二</a:t>
            </a:r>
            <a:r>
              <a:rPr lang="zh-CN" altLang="en-US" sz="2800" b="1">
                <a:latin typeface="Arial" panose="020B0604020202020204" pitchFamily="34" charset="0"/>
                <a:ea typeface="华文隶书" panose="02010800040101010101" pitchFamily="2" charset="-122"/>
              </a:rPr>
              <a:t> </a:t>
            </a:r>
            <a:r>
              <a:rPr lang="zh-CN" altLang="en-US" sz="2800" b="1">
                <a:latin typeface="华文隶书" panose="02010800040101010101" pitchFamily="2" charset="-122"/>
                <a:ea typeface="华文隶书" panose="02010800040101010101" pitchFamily="2" charset="-122"/>
              </a:rPr>
              <a:t>申请信</a:t>
            </a:r>
            <a:r>
              <a:rPr lang="zh-CN" altLang="en-US" sz="2800" b="1">
                <a:latin typeface="Arial" panose="020B0604020202020204" pitchFamily="34" charset="0"/>
                <a:ea typeface="华文隶书" panose="02010800040101010101" pitchFamily="2" charset="-122"/>
              </a:rPr>
              <a:t> </a:t>
            </a:r>
            <a:r>
              <a:rPr lang="en-US" altLang="zh-CN" sz="2800" b="1">
                <a:latin typeface="Times New Roman" panose="02020603050405020304" pitchFamily="18" charset="0"/>
                <a:ea typeface="华文隶书" panose="02010800040101010101" pitchFamily="2" charset="-122"/>
              </a:rPr>
              <a:t>(A Letter of Application)</a:t>
            </a:r>
            <a:endParaRPr lang="en-US" altLang="zh-CN" sz="2800">
              <a:latin typeface="Times New Roman" panose="02020603050405020304" pitchFamily="18" charset="0"/>
              <a:ea typeface="华文隶书" panose="02010800040101010101" pitchFamily="2" charset="-122"/>
            </a:endParaRPr>
          </a:p>
        </p:txBody>
      </p:sp>
      <p:sp>
        <p:nvSpPr>
          <p:cNvPr id="56322" name="Rectangle 3"/>
          <p:cNvSpPr>
            <a:spLocks noGrp="1" noChangeArrowheads="1"/>
          </p:cNvSpPr>
          <p:nvPr>
            <p:ph idx="1"/>
          </p:nvPr>
        </p:nvSpPr>
        <p:spPr>
          <a:xfrm>
            <a:off x="2279651" y="1096964"/>
            <a:ext cx="7777163" cy="5761037"/>
          </a:xfrm>
        </p:spPr>
        <p:txBody>
          <a:bodyPr/>
          <a:lstStyle/>
          <a:p>
            <a:pPr eaLnBrk="1" hangingPunct="1">
              <a:lnSpc>
                <a:spcPct val="80000"/>
              </a:lnSpc>
              <a:buFont typeface="Wingdings" panose="05000000000000000000" pitchFamily="2" charset="2"/>
              <a:buNone/>
            </a:pPr>
            <a:r>
              <a:rPr lang="en-US" altLang="zh-CN" sz="2400"/>
              <a:t>  </a:t>
            </a:r>
          </a:p>
          <a:p>
            <a:pPr eaLnBrk="1" hangingPunct="1">
              <a:lnSpc>
                <a:spcPct val="80000"/>
              </a:lnSpc>
              <a:buFont typeface="Wingdings" panose="05000000000000000000" pitchFamily="2" charset="2"/>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申请信主要用于求职或求学</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目的是要对方充分了</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解自己的目的和资格</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因此</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申请信必须简明扼要</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突</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出重点</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申请信可以是针对招聘广告写的</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也可以市</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直接递交给某个单位的</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申请信要求语言规范</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信息</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正式</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既不能夸张</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也不必过于谦虚</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申请信的结构一</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般包括</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申请目标</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自述理由</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介绍资格</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请求面试和</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期待回音等</a:t>
            </a: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语言注意点申请信开篇应点明主题，</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语言简练。接着说明做此申请的原因，即自己所具</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备的申请条件，这一部分需重点明确，论述充分。</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最后请求回复并表示感谢时，应采用礼貌、诚恳的</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措辞。</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952596" y="571481"/>
            <a:ext cx="8258204" cy="5554683"/>
          </a:xfrm>
        </p:spPr>
        <p:txBody>
          <a:bodyPr>
            <a:normAutofit/>
          </a:bodyPr>
          <a:lstStyle/>
          <a:p>
            <a:r>
              <a:rPr lang="en-US" sz="2400" dirty="0"/>
              <a:t>  8.To die on one's feet is better than to live on one's knees.</a:t>
            </a:r>
            <a:endParaRPr lang="zh-CN" altLang="en-US" sz="2400" dirty="0"/>
          </a:p>
          <a:p>
            <a:r>
              <a:rPr lang="zh-CN" altLang="en-US" sz="2400" dirty="0"/>
              <a:t>　　好死不如赖活。</a:t>
            </a:r>
          </a:p>
          <a:p>
            <a:r>
              <a:rPr lang="zh-CN" altLang="en-US" sz="2400" dirty="0"/>
              <a:t> </a:t>
            </a:r>
            <a:r>
              <a:rPr lang="en-US" sz="2400" dirty="0"/>
              <a:t>9.Blood is thicker than water.</a:t>
            </a:r>
            <a:r>
              <a:rPr lang="zh-CN" altLang="en-US" sz="2400" dirty="0"/>
              <a:t>　　血浓于水。</a:t>
            </a:r>
          </a:p>
          <a:p>
            <a:r>
              <a:rPr lang="zh-CN" altLang="en-US" sz="2400" dirty="0"/>
              <a:t> </a:t>
            </a:r>
            <a:r>
              <a:rPr lang="en-US" sz="2400" dirty="0"/>
              <a:t>10.He who laughs last laughs best.</a:t>
            </a:r>
            <a:endParaRPr lang="zh-CN" altLang="en-US" sz="2400" dirty="0"/>
          </a:p>
          <a:p>
            <a:r>
              <a:rPr lang="zh-CN" altLang="en-US" sz="2400" dirty="0"/>
              <a:t>　　谁笑到最后，谁笑得最好。</a:t>
            </a:r>
          </a:p>
          <a:p>
            <a:r>
              <a:rPr lang="zh-CN" altLang="en-US" sz="2400" dirty="0"/>
              <a:t> </a:t>
            </a:r>
            <a:r>
              <a:rPr lang="en-US" sz="2400" dirty="0"/>
              <a:t>11.Give knaves an inch and they will take a yard.</a:t>
            </a:r>
            <a:endParaRPr lang="zh-CN" altLang="en-US" sz="2400" dirty="0"/>
          </a:p>
          <a:p>
            <a:r>
              <a:rPr lang="zh-CN" altLang="en-US" sz="2400" dirty="0"/>
              <a:t>　　得寸进尺。</a:t>
            </a:r>
          </a:p>
          <a:p>
            <a:r>
              <a:rPr lang="zh-CN" altLang="en-US" sz="2400" dirty="0"/>
              <a:t> </a:t>
            </a:r>
            <a:r>
              <a:rPr lang="en-US" sz="2400" dirty="0"/>
              <a:t>12.He that respects others shall likewise be respected.</a:t>
            </a:r>
            <a:endParaRPr lang="zh-CN" altLang="en-US" sz="2400" dirty="0"/>
          </a:p>
          <a:p>
            <a:r>
              <a:rPr lang="zh-CN" altLang="en-US" sz="2400" dirty="0"/>
              <a:t>　　敬人者，人恒敬之。</a:t>
            </a:r>
          </a:p>
          <a:p>
            <a:r>
              <a:rPr lang="zh-CN" altLang="en-US" sz="2400" dirty="0"/>
              <a:t> </a:t>
            </a:r>
            <a:r>
              <a:rPr lang="en-US" sz="2400" dirty="0"/>
              <a:t>13.All good things come to an end. </a:t>
            </a:r>
            <a:r>
              <a:rPr lang="zh-CN" altLang="en-US" sz="2400" dirty="0"/>
              <a:t>天下无不散之筵席</a:t>
            </a:r>
          </a:p>
          <a:p>
            <a:r>
              <a:rPr lang="zh-CN" altLang="en-US" sz="2400" dirty="0"/>
              <a:t> </a:t>
            </a:r>
            <a:r>
              <a:rPr lang="en-US" sz="2400" dirty="0"/>
              <a:t>14.Give a dog a bad name and hang him.</a:t>
            </a:r>
            <a:r>
              <a:rPr lang="zh-CN" altLang="en-US" sz="2400" dirty="0"/>
              <a:t>欲加之罪何患无词。</a:t>
            </a:r>
          </a:p>
          <a:p>
            <a:endParaRPr lang="zh-CN" altLang="en-US" sz="2400" dirty="0"/>
          </a:p>
          <a:p>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809720" y="285729"/>
            <a:ext cx="8401080" cy="5840435"/>
          </a:xfrm>
        </p:spPr>
        <p:txBody>
          <a:bodyPr>
            <a:normAutofit fontScale="92500" lnSpcReduction="10000"/>
          </a:bodyPr>
          <a:lstStyle/>
          <a:p>
            <a:r>
              <a:rPr lang="en-US" sz="2400" dirty="0"/>
              <a:t>15.Nothing venture, nothing have.</a:t>
            </a:r>
            <a:r>
              <a:rPr lang="zh-CN" altLang="en-US" sz="2400" dirty="0"/>
              <a:t>　不入虎穴，焉得虎子。</a:t>
            </a:r>
          </a:p>
          <a:p>
            <a:r>
              <a:rPr lang="zh-CN" altLang="en-US" sz="2400" dirty="0"/>
              <a:t> </a:t>
            </a:r>
            <a:r>
              <a:rPr lang="en-US" sz="2400" dirty="0"/>
              <a:t>16.Do in Rome as the Romans do.</a:t>
            </a:r>
            <a:r>
              <a:rPr lang="zh-CN" altLang="en-US" sz="2400" dirty="0"/>
              <a:t>　入乡随俗。</a:t>
            </a:r>
          </a:p>
          <a:p>
            <a:r>
              <a:rPr lang="zh-CN" altLang="en-US" sz="2400" dirty="0"/>
              <a:t> </a:t>
            </a:r>
            <a:r>
              <a:rPr lang="en-US" sz="2400" dirty="0"/>
              <a:t>17.Things done cannot undone.</a:t>
            </a:r>
            <a:r>
              <a:rPr lang="zh-CN" altLang="en-US" sz="2400" dirty="0"/>
              <a:t>　覆水难收。</a:t>
            </a:r>
          </a:p>
          <a:p>
            <a:r>
              <a:rPr lang="zh-CN" altLang="en-US" sz="2400" dirty="0"/>
              <a:t> </a:t>
            </a:r>
            <a:r>
              <a:rPr lang="en-US" sz="2400" dirty="0"/>
              <a:t>18.Misfortunes never come alone.</a:t>
            </a:r>
            <a:r>
              <a:rPr lang="zh-CN" altLang="en-US" sz="2400" dirty="0"/>
              <a:t>　　祸不单行。</a:t>
            </a:r>
          </a:p>
          <a:p>
            <a:r>
              <a:rPr lang="zh-CN" altLang="en-US" sz="2400" dirty="0"/>
              <a:t> </a:t>
            </a:r>
            <a:r>
              <a:rPr lang="en-US" sz="2400" dirty="0"/>
              <a:t>19.Beauty is in the eyes of the beholders.</a:t>
            </a:r>
            <a:r>
              <a:rPr lang="zh-CN" altLang="en-US" sz="2400" dirty="0"/>
              <a:t>情人眼里出西施。</a:t>
            </a:r>
          </a:p>
          <a:p>
            <a:r>
              <a:rPr lang="zh-CN" altLang="en-US" sz="2400" dirty="0"/>
              <a:t> </a:t>
            </a:r>
            <a:r>
              <a:rPr lang="en-US" sz="2400" dirty="0"/>
              <a:t>20.Time and tide wait for no man.</a:t>
            </a:r>
            <a:r>
              <a:rPr lang="zh-CN" altLang="en-US" sz="2400" dirty="0"/>
              <a:t>　时不我待</a:t>
            </a:r>
          </a:p>
          <a:p>
            <a:r>
              <a:rPr lang="zh-CN" altLang="en-US" sz="2400" dirty="0"/>
              <a:t> </a:t>
            </a:r>
            <a:r>
              <a:rPr lang="en-US" sz="2400" dirty="0"/>
              <a:t>21.Kill two birds with one stone.</a:t>
            </a:r>
            <a:r>
              <a:rPr lang="zh-CN" altLang="en-US" sz="2400" dirty="0"/>
              <a:t>一石二鸟，一箭双雕。</a:t>
            </a:r>
          </a:p>
          <a:p>
            <a:r>
              <a:rPr lang="zh-CN" altLang="en-US" sz="2400" dirty="0"/>
              <a:t> </a:t>
            </a:r>
            <a:r>
              <a:rPr lang="en-US" sz="2400" dirty="0"/>
              <a:t>22.Facts speak louder than words.</a:t>
            </a:r>
            <a:r>
              <a:rPr lang="zh-CN" altLang="en-US" sz="2400" dirty="0"/>
              <a:t>　　事实胜于雄辩。</a:t>
            </a:r>
          </a:p>
          <a:p>
            <a:r>
              <a:rPr lang="zh-CN" altLang="en-US" sz="2400" dirty="0"/>
              <a:t> </a:t>
            </a:r>
            <a:r>
              <a:rPr lang="en-US" sz="2400" dirty="0"/>
              <a:t>23.To be a parrot </a:t>
            </a:r>
            <a:r>
              <a:rPr lang="zh-CN" altLang="en-US" sz="2400" dirty="0"/>
              <a:t>鹦鹉学舌</a:t>
            </a:r>
            <a:r>
              <a:rPr lang="en-US" sz="2400" dirty="0"/>
              <a:t>;</a:t>
            </a:r>
            <a:r>
              <a:rPr lang="zh-CN" altLang="en-US" sz="2400" dirty="0"/>
              <a:t>人云亦云</a:t>
            </a:r>
            <a:endParaRPr lang="en-US" altLang="zh-CN" sz="2400" dirty="0"/>
          </a:p>
          <a:p>
            <a:r>
              <a:rPr lang="en-US" sz="2400" dirty="0"/>
              <a:t>24.Fish in troubled waters </a:t>
            </a:r>
            <a:r>
              <a:rPr lang="zh-CN" altLang="en-US" sz="2400" dirty="0"/>
              <a:t>浑水摸鱼</a:t>
            </a:r>
          </a:p>
          <a:p>
            <a:r>
              <a:rPr lang="zh-CN" altLang="en-US" sz="2400" dirty="0"/>
              <a:t> </a:t>
            </a:r>
            <a:r>
              <a:rPr lang="en-US" sz="2400" dirty="0"/>
              <a:t>25.Turn a deaf ear to </a:t>
            </a:r>
            <a:r>
              <a:rPr lang="zh-CN" altLang="en-US" sz="2400" dirty="0"/>
              <a:t>置若罔闻</a:t>
            </a:r>
          </a:p>
          <a:p>
            <a:r>
              <a:rPr lang="zh-CN" altLang="en-US" sz="2400" dirty="0"/>
              <a:t> </a:t>
            </a:r>
            <a:r>
              <a:rPr lang="en-US" sz="2400" dirty="0"/>
              <a:t>26.A drop in the ocean </a:t>
            </a:r>
            <a:r>
              <a:rPr lang="zh-CN" altLang="en-US" sz="2400" dirty="0"/>
              <a:t>沧海一粟</a:t>
            </a:r>
          </a:p>
          <a:p>
            <a:r>
              <a:rPr lang="zh-CN" altLang="en-US" sz="2400" dirty="0"/>
              <a:t> </a:t>
            </a:r>
            <a:r>
              <a:rPr lang="en-US" sz="2400" dirty="0"/>
              <a:t>27.Like father like son </a:t>
            </a:r>
            <a:r>
              <a:rPr lang="zh-CN" altLang="en-US" sz="2400" dirty="0"/>
              <a:t>有其父必有其子</a:t>
            </a:r>
          </a:p>
          <a:p>
            <a:endParaRPr lang="zh-CN" altLang="en-US" sz="2400" dirty="0"/>
          </a:p>
          <a:p>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809720" y="285729"/>
            <a:ext cx="8401080" cy="5840435"/>
          </a:xfrm>
        </p:spPr>
        <p:txBody>
          <a:bodyPr>
            <a:normAutofit lnSpcReduction="10000"/>
          </a:bodyPr>
          <a:lstStyle/>
          <a:p>
            <a:r>
              <a:rPr lang="en-US" sz="2400" dirty="0"/>
              <a:t>28.Strike while the iron is hot. </a:t>
            </a:r>
            <a:r>
              <a:rPr lang="zh-CN" altLang="en-US" sz="2400" dirty="0"/>
              <a:t>趁热打铁。</a:t>
            </a:r>
          </a:p>
          <a:p>
            <a:r>
              <a:rPr lang="zh-CN" altLang="en-US" sz="2400" dirty="0"/>
              <a:t> </a:t>
            </a:r>
            <a:r>
              <a:rPr lang="en-US" sz="2400" dirty="0"/>
              <a:t>29.As strong as a horse </a:t>
            </a:r>
            <a:r>
              <a:rPr lang="zh-CN" altLang="en-US" sz="2400" dirty="0"/>
              <a:t>强壮如牛</a:t>
            </a:r>
          </a:p>
          <a:p>
            <a:r>
              <a:rPr lang="zh-CN" altLang="en-US" sz="2400" dirty="0"/>
              <a:t> </a:t>
            </a:r>
            <a:r>
              <a:rPr lang="en-US" sz="2400" dirty="0"/>
              <a:t>30.Love me, love my dog </a:t>
            </a:r>
            <a:r>
              <a:rPr lang="zh-CN" altLang="en-US" sz="2400" dirty="0"/>
              <a:t>爱屋及乌</a:t>
            </a:r>
          </a:p>
          <a:p>
            <a:r>
              <a:rPr lang="zh-CN" altLang="en-US" sz="2400" dirty="0"/>
              <a:t> </a:t>
            </a:r>
            <a:r>
              <a:rPr lang="en-US" sz="2400" dirty="0"/>
              <a:t>31.A dog with two tails </a:t>
            </a:r>
            <a:r>
              <a:rPr lang="zh-CN" altLang="en-US" sz="2400" dirty="0"/>
              <a:t>非常高兴，兴高采烈</a:t>
            </a:r>
          </a:p>
          <a:p>
            <a:r>
              <a:rPr lang="zh-CN" altLang="en-US" sz="2400" dirty="0"/>
              <a:t> </a:t>
            </a:r>
            <a:r>
              <a:rPr lang="en-US" sz="2400" dirty="0"/>
              <a:t>32.After a storm comes a calm. </a:t>
            </a:r>
            <a:r>
              <a:rPr lang="zh-CN" altLang="en-US" sz="2400" dirty="0"/>
              <a:t>否极泰来。</a:t>
            </a:r>
          </a:p>
          <a:p>
            <a:r>
              <a:rPr lang="zh-CN" altLang="en-US" sz="2400" dirty="0"/>
              <a:t> </a:t>
            </a:r>
            <a:r>
              <a:rPr lang="en-US" sz="2400" dirty="0"/>
              <a:t>33.Hang by a thread </a:t>
            </a:r>
            <a:r>
              <a:rPr lang="zh-CN" altLang="en-US" sz="2400" dirty="0"/>
              <a:t>千钧一发</a:t>
            </a:r>
          </a:p>
          <a:p>
            <a:r>
              <a:rPr lang="zh-CN" altLang="en-US" sz="2400" dirty="0"/>
              <a:t> </a:t>
            </a:r>
            <a:r>
              <a:rPr lang="en-US" sz="2400" dirty="0"/>
              <a:t>34.Break a deadlock </a:t>
            </a:r>
            <a:r>
              <a:rPr lang="zh-CN" altLang="en-US" sz="2400" dirty="0"/>
              <a:t>打破僵局</a:t>
            </a:r>
          </a:p>
          <a:p>
            <a:r>
              <a:rPr lang="zh-CN" altLang="en-US" sz="2400" dirty="0"/>
              <a:t> </a:t>
            </a:r>
            <a:r>
              <a:rPr lang="en-US" sz="2400" dirty="0"/>
              <a:t>35.After a storm comes calm </a:t>
            </a:r>
            <a:r>
              <a:rPr lang="zh-CN" altLang="en-US" sz="2400" dirty="0"/>
              <a:t>雨过天晴</a:t>
            </a:r>
          </a:p>
          <a:p>
            <a:r>
              <a:rPr lang="zh-CN" altLang="en-US" sz="2400" dirty="0"/>
              <a:t> </a:t>
            </a:r>
            <a:r>
              <a:rPr lang="en-US" sz="2400" dirty="0"/>
              <a:t>36.Cast pearls before swine </a:t>
            </a:r>
            <a:r>
              <a:rPr lang="zh-CN" altLang="en-US" sz="2400" dirty="0"/>
              <a:t>对牛弹琴</a:t>
            </a:r>
          </a:p>
          <a:p>
            <a:r>
              <a:rPr lang="zh-CN" altLang="en-US" sz="2400" dirty="0"/>
              <a:t> </a:t>
            </a:r>
            <a:r>
              <a:rPr lang="en-US" sz="2400" dirty="0"/>
              <a:t>37.Hit the right nail on the head </a:t>
            </a:r>
            <a:r>
              <a:rPr lang="zh-CN" altLang="en-US" sz="2400" dirty="0"/>
              <a:t>击中要害</a:t>
            </a:r>
          </a:p>
          <a:p>
            <a:r>
              <a:rPr lang="zh-CN" altLang="en-US" sz="2400" dirty="0"/>
              <a:t> </a:t>
            </a:r>
            <a:r>
              <a:rPr lang="en-US" sz="2400" dirty="0"/>
              <a:t>38.Rack one</a:t>
            </a:r>
            <a:r>
              <a:rPr lang="zh-CN" altLang="en-US" sz="2400" dirty="0"/>
              <a:t>’</a:t>
            </a:r>
            <a:r>
              <a:rPr lang="en-US" sz="2400" dirty="0"/>
              <a:t>s brains </a:t>
            </a:r>
            <a:r>
              <a:rPr lang="zh-CN" altLang="en-US" sz="2400" dirty="0"/>
              <a:t>绞尽脑汁</a:t>
            </a:r>
          </a:p>
          <a:p>
            <a:r>
              <a:rPr lang="zh-CN" altLang="en-US" sz="2400" dirty="0"/>
              <a:t> </a:t>
            </a:r>
            <a:r>
              <a:rPr lang="en-US" sz="2400" dirty="0"/>
              <a:t>39.Leave no stone unturned </a:t>
            </a:r>
            <a:r>
              <a:rPr lang="zh-CN" altLang="en-US" sz="2400" dirty="0"/>
              <a:t>千方百计</a:t>
            </a:r>
          </a:p>
          <a:p>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2063750" y="0"/>
            <a:ext cx="8229600" cy="1111250"/>
          </a:xfrm>
        </p:spPr>
        <p:txBody>
          <a:bodyPr/>
          <a:lstStyle/>
          <a:p>
            <a:pPr eaLnBrk="1" hangingPunct="1"/>
            <a:r>
              <a:rPr lang="zh-CN" altLang="en-US" sz="3200" b="1">
                <a:ea typeface="华文隶书" panose="02010800040101010101" pitchFamily="2" charset="-122"/>
              </a:rPr>
              <a:t>三、询问信</a:t>
            </a:r>
            <a:r>
              <a:rPr lang="zh-CN" altLang="en-US" sz="2800" b="1"/>
              <a:t> </a:t>
            </a:r>
            <a:r>
              <a:rPr lang="en-US" altLang="zh-CN" sz="2800" b="1"/>
              <a:t>(A Letter of Inquiry)</a:t>
            </a:r>
            <a:r>
              <a:rPr lang="en-US" altLang="zh-CN"/>
              <a:t> </a:t>
            </a:r>
          </a:p>
        </p:txBody>
      </p:sp>
      <p:sp>
        <p:nvSpPr>
          <p:cNvPr id="62466" name="Rectangle 3"/>
          <p:cNvSpPr>
            <a:spLocks noGrp="1" noChangeArrowheads="1"/>
          </p:cNvSpPr>
          <p:nvPr>
            <p:ph idx="1"/>
          </p:nvPr>
        </p:nvSpPr>
        <p:spPr>
          <a:xfrm>
            <a:off x="1981200" y="1557339"/>
            <a:ext cx="7931150" cy="4967287"/>
          </a:xfrm>
        </p:spPr>
        <p:txBody>
          <a:bodyPr/>
          <a:lstStyle/>
          <a:p>
            <a:pPr eaLnBrk="1" hangingPunct="1">
              <a:lnSpc>
                <a:spcPct val="80000"/>
              </a:lnSpc>
              <a:buFont typeface="Wingdings" panose="05000000000000000000" pitchFamily="2" charset="2"/>
              <a:buNone/>
            </a:pPr>
            <a:r>
              <a:rPr lang="en-US" altLang="zh-CN" sz="1400"/>
              <a:t>   </a:t>
            </a:r>
          </a:p>
          <a:p>
            <a:pPr eaLnBrk="1" hangingPunct="1">
              <a:lnSpc>
                <a:spcPct val="80000"/>
              </a:lnSpc>
              <a:buFont typeface="Wingdings" panose="05000000000000000000" pitchFamily="2" charset="2"/>
              <a:buNone/>
            </a:pPr>
            <a:r>
              <a:rPr lang="en-US" altLang="zh-CN" sz="1400"/>
              <a:t>       </a:t>
            </a:r>
            <a:r>
              <a:rPr lang="zh-CN" altLang="en-US" sz="2400">
                <a:latin typeface="楷体_GB2312" pitchFamily="49" charset="-122"/>
                <a:ea typeface="楷体_GB2312" pitchFamily="49" charset="-122"/>
              </a:rPr>
              <a:t>询问信的主要目的是寻求所需信息，通常包括以下几个</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方面的内容：首先表明写作意图，说明写这封信的目的是</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要寻求什么样的信息；然后就某一具体问题进行询问；最</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后表明获取信息的急切心情，可以提供联系方式以便收信</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人与你联系，并表达你的感谢之情。</a:t>
            </a:r>
            <a:br>
              <a:rPr lang="zh-CN" altLang="en-US" sz="2400">
                <a:latin typeface="楷体_GB2312" pitchFamily="49" charset="-122"/>
                <a:ea typeface="楷体_GB2312" pitchFamily="49" charset="-122"/>
              </a:rPr>
            </a:br>
            <a:endParaRPr lang="zh-CN" altLang="en-US" sz="2400">
              <a:latin typeface="楷体_GB2312" pitchFamily="49" charset="-122"/>
              <a:ea typeface="楷体_GB2312" pitchFamily="49" charset="-122"/>
            </a:endParaRPr>
          </a:p>
          <a:p>
            <a:pPr eaLnBrk="1" hangingPunct="1">
              <a:lnSpc>
                <a:spcPct val="80000"/>
              </a:lnSpc>
              <a:buFont typeface="Wingdings" panose="05000000000000000000" pitchFamily="2" charset="2"/>
              <a:buNone/>
            </a:pPr>
            <a:r>
              <a:rPr lang="zh-CN" altLang="en-US" sz="2400">
                <a:solidFill>
                  <a:srgbClr val="993300"/>
                </a:solidFill>
                <a:latin typeface="楷体_GB2312" pitchFamily="49" charset="-122"/>
                <a:ea typeface="楷体_GB2312" pitchFamily="49" charset="-122"/>
              </a:rPr>
              <a:t>提示</a:t>
            </a:r>
            <a:r>
              <a:rPr lang="zh-CN" altLang="en-US" sz="2400">
                <a:latin typeface="楷体_GB2312" pitchFamily="49" charset="-122"/>
                <a:ea typeface="楷体_GB2312" pitchFamily="49" charset="-122"/>
              </a:rPr>
              <a:t>：询问信的语气通常比较正式、和缓，要充分表达</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感激之情。同时，相比较语气直接的疑问句，用一些能够</a:t>
            </a:r>
          </a:p>
          <a:p>
            <a:pPr eaLnBrk="1" hangingPunct="1">
              <a:lnSpc>
                <a:spcPct val="80000"/>
              </a:lnSpc>
              <a:buFont typeface="Wingdings" panose="05000000000000000000" pitchFamily="2" charset="2"/>
              <a:buNone/>
            </a:pPr>
            <a:r>
              <a:rPr lang="zh-CN" altLang="en-US" sz="2400">
                <a:latin typeface="楷体_GB2312" pitchFamily="49" charset="-122"/>
                <a:ea typeface="楷体_GB2312" pitchFamily="49" charset="-122"/>
              </a:rPr>
              <a:t>起到提问作用的陈述句更佳。</a:t>
            </a:r>
            <a:br>
              <a:rPr lang="zh-CN" altLang="en-US" sz="2400">
                <a:latin typeface="楷体_GB2312" pitchFamily="49" charset="-122"/>
                <a:ea typeface="楷体_GB2312" pitchFamily="49" charset="-122"/>
              </a:rPr>
            </a:br>
            <a:endParaRPr lang="zh-CN" altLang="en-US" sz="2400">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3"/>
          <p:cNvSpPr>
            <a:spLocks noGrp="1" noChangeArrowheads="1"/>
          </p:cNvSpPr>
          <p:nvPr>
            <p:ph idx="1"/>
          </p:nvPr>
        </p:nvSpPr>
        <p:spPr>
          <a:xfrm>
            <a:off x="2208214" y="549276"/>
            <a:ext cx="7704137" cy="5832475"/>
          </a:xfrm>
        </p:spPr>
        <p:txBody>
          <a:bodyPr>
            <a:normAutofit fontScale="92500" lnSpcReduction="20000"/>
          </a:bodyPr>
          <a:lstStyle/>
          <a:p>
            <a:pPr eaLnBrk="1" hangingPunct="1">
              <a:lnSpc>
                <a:spcPct val="90000"/>
              </a:lnSpc>
              <a:buFont typeface="Wingdings" panose="05000000000000000000" pitchFamily="2" charset="2"/>
              <a:buNone/>
            </a:pPr>
            <a:r>
              <a:rPr lang="zh-CN" altLang="en-US">
                <a:ea typeface="华文隶书" panose="02010800040101010101" pitchFamily="2" charset="-122"/>
              </a:rPr>
              <a:t>具体写作步骤：</a:t>
            </a:r>
          </a:p>
          <a:p>
            <a:pPr eaLnBrk="1" hangingPunct="1">
              <a:lnSpc>
                <a:spcPct val="90000"/>
              </a:lnSpc>
              <a:buFont typeface="Wingdings" panose="05000000000000000000" pitchFamily="2" charset="2"/>
              <a:buNone/>
            </a:pPr>
            <a:r>
              <a:rPr lang="zh-CN" altLang="en-US" sz="2400"/>
              <a:t>　首段：简单叙述题目场景，说明写作意图，清楚表明</a:t>
            </a:r>
          </a:p>
          <a:p>
            <a:pPr eaLnBrk="1" hangingPunct="1">
              <a:lnSpc>
                <a:spcPct val="90000"/>
              </a:lnSpc>
              <a:buFont typeface="Wingdings" panose="05000000000000000000" pitchFamily="2" charset="2"/>
              <a:buNone/>
            </a:pPr>
            <a:r>
              <a:rPr lang="zh-CN" altLang="en-US" sz="2400"/>
              <a:t>写这封信的目的是要寻求什么样的信息。</a:t>
            </a:r>
          </a:p>
          <a:p>
            <a:pPr eaLnBrk="1" hangingPunct="1">
              <a:lnSpc>
                <a:spcPct val="90000"/>
              </a:lnSpc>
              <a:buFont typeface="Wingdings" panose="05000000000000000000" pitchFamily="2" charset="2"/>
              <a:buNone/>
            </a:pPr>
            <a:r>
              <a:rPr lang="zh-CN" altLang="en-US" sz="2400"/>
              <a:t>　主体段落：询问具体问题。可以问一些与命题所设置</a:t>
            </a:r>
          </a:p>
          <a:p>
            <a:pPr eaLnBrk="1" hangingPunct="1">
              <a:lnSpc>
                <a:spcPct val="90000"/>
              </a:lnSpc>
              <a:buFont typeface="Wingdings" panose="05000000000000000000" pitchFamily="2" charset="2"/>
              <a:buNone/>
            </a:pPr>
            <a:r>
              <a:rPr lang="zh-CN" altLang="en-US" sz="2400"/>
              <a:t>的问题相关的内容，但这些问题必须是与题目本身要求</a:t>
            </a:r>
          </a:p>
          <a:p>
            <a:pPr eaLnBrk="1" hangingPunct="1">
              <a:lnSpc>
                <a:spcPct val="90000"/>
              </a:lnSpc>
              <a:buFont typeface="Wingdings" panose="05000000000000000000" pitchFamily="2" charset="2"/>
              <a:buNone/>
            </a:pPr>
            <a:r>
              <a:rPr lang="zh-CN" altLang="en-US" sz="2400"/>
              <a:t>获取的信息是有相关性的。考生也可以自己认为比较重</a:t>
            </a:r>
          </a:p>
          <a:p>
            <a:pPr eaLnBrk="1" hangingPunct="1">
              <a:lnSpc>
                <a:spcPct val="90000"/>
              </a:lnSpc>
              <a:buFont typeface="Wingdings" panose="05000000000000000000" pitchFamily="2" charset="2"/>
              <a:buNone/>
            </a:pPr>
            <a:r>
              <a:rPr lang="zh-CN" altLang="en-US" sz="2400"/>
              <a:t>要的问题单独列一个段落，将其内容细化。考生可以根</a:t>
            </a:r>
          </a:p>
          <a:p>
            <a:pPr eaLnBrk="1" hangingPunct="1">
              <a:lnSpc>
                <a:spcPct val="90000"/>
              </a:lnSpc>
              <a:buFont typeface="Wingdings" panose="05000000000000000000" pitchFamily="2" charset="2"/>
              <a:buNone/>
            </a:pPr>
            <a:r>
              <a:rPr lang="zh-CN" altLang="en-US" sz="2400"/>
              <a:t>据虚拟的自身情况提出相关的问题。</a:t>
            </a:r>
          </a:p>
          <a:p>
            <a:pPr eaLnBrk="1" hangingPunct="1">
              <a:lnSpc>
                <a:spcPct val="90000"/>
              </a:lnSpc>
              <a:buFont typeface="Wingdings" panose="05000000000000000000" pitchFamily="2" charset="2"/>
              <a:buNone/>
            </a:pPr>
            <a:r>
              <a:rPr lang="zh-CN" altLang="en-US" sz="2400"/>
              <a:t>　结尾段：表明急切获取信息的心情，提供联系方式以</a:t>
            </a:r>
          </a:p>
          <a:p>
            <a:pPr eaLnBrk="1" hangingPunct="1">
              <a:lnSpc>
                <a:spcPct val="90000"/>
              </a:lnSpc>
              <a:buFont typeface="Wingdings" panose="05000000000000000000" pitchFamily="2" charset="2"/>
              <a:buNone/>
            </a:pPr>
            <a:r>
              <a:rPr lang="zh-CN" altLang="en-US" sz="2400"/>
              <a:t>便收信人与你联络，对收信人所能给予的任何帮助都要</a:t>
            </a:r>
          </a:p>
          <a:p>
            <a:pPr eaLnBrk="1" hangingPunct="1">
              <a:lnSpc>
                <a:spcPct val="90000"/>
              </a:lnSpc>
              <a:buFont typeface="Wingdings" panose="05000000000000000000" pitchFamily="2" charset="2"/>
              <a:buNone/>
            </a:pPr>
            <a:r>
              <a:rPr lang="zh-CN" altLang="en-US" sz="2400"/>
              <a:t>表示感谢，即使你知道这些帮助是收信人应该做的。</a:t>
            </a:r>
          </a:p>
          <a:p>
            <a:pPr eaLnBrk="1" hangingPunct="1">
              <a:lnSpc>
                <a:spcPct val="90000"/>
              </a:lnSpc>
              <a:buFont typeface="Wingdings" panose="05000000000000000000" pitchFamily="2" charset="2"/>
              <a:buNone/>
            </a:pPr>
            <a:r>
              <a:rPr lang="zh-CN" altLang="en-US" sz="2400"/>
              <a:t>　在写咨询信时特别要注意使用句式的选择，在询问问</a:t>
            </a:r>
          </a:p>
          <a:p>
            <a:pPr eaLnBrk="1" hangingPunct="1">
              <a:lnSpc>
                <a:spcPct val="90000"/>
              </a:lnSpc>
              <a:buFont typeface="Wingdings" panose="05000000000000000000" pitchFamily="2" charset="2"/>
              <a:buNone/>
            </a:pPr>
            <a:r>
              <a:rPr lang="zh-CN" altLang="en-US" sz="2400"/>
              <a:t>题时要使用“</a:t>
            </a:r>
            <a:r>
              <a:rPr lang="en-US" altLang="zh-CN" sz="2400"/>
              <a:t>Would you please tell me……”</a:t>
            </a:r>
            <a:r>
              <a:rPr lang="zh-CN" altLang="en-US" sz="2400"/>
              <a:t>之类的正式</a:t>
            </a:r>
          </a:p>
          <a:p>
            <a:pPr eaLnBrk="1" hangingPunct="1">
              <a:lnSpc>
                <a:spcPct val="90000"/>
              </a:lnSpc>
              <a:buFont typeface="Wingdings" panose="05000000000000000000" pitchFamily="2" charset="2"/>
              <a:buNone/>
            </a:pPr>
            <a:r>
              <a:rPr lang="zh-CN" altLang="en-US" sz="2400"/>
              <a:t>疑问句式。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idx="1"/>
          </p:nvPr>
        </p:nvSpPr>
        <p:spPr>
          <a:xfrm>
            <a:off x="1919288" y="404813"/>
            <a:ext cx="8229600" cy="6121400"/>
          </a:xfrm>
        </p:spPr>
        <p:txBody>
          <a:bodyPr rtlCol="0">
            <a:normAutofit fontScale="62500" lnSpcReduction="20000"/>
          </a:bodyPr>
          <a:lstStyle/>
          <a:p>
            <a:pPr>
              <a:lnSpc>
                <a:spcPct val="80000"/>
              </a:lnSpc>
              <a:buNone/>
              <a:defRPr/>
            </a:pPr>
            <a:r>
              <a:rPr lang="zh-CN" altLang="en-US" sz="2400" b="1">
                <a:latin typeface="华文隶书" panose="02010800040101010101" pitchFamily="2" charset="-122"/>
                <a:ea typeface="华文隶书" panose="02010800040101010101" pitchFamily="2" charset="-122"/>
              </a:rPr>
              <a:t>必背模版句型</a:t>
            </a:r>
            <a:endParaRPr lang="zh-CN" altLang="en-US" sz="2400">
              <a:latin typeface="华文隶书" panose="02010800040101010101" pitchFamily="2" charset="-122"/>
              <a:ea typeface="华文隶书" panose="02010800040101010101" pitchFamily="2" charset="-122"/>
            </a:endParaRPr>
          </a:p>
          <a:p>
            <a:pPr>
              <a:lnSpc>
                <a:spcPct val="80000"/>
              </a:lnSpc>
              <a:buNone/>
              <a:defRPr/>
            </a:pPr>
            <a:r>
              <a:rPr lang="en-US" altLang="zh-CN" sz="2400"/>
              <a:t>I wonder if you could tell me the information about……</a:t>
            </a:r>
          </a:p>
          <a:p>
            <a:pPr>
              <a:lnSpc>
                <a:spcPct val="80000"/>
              </a:lnSpc>
              <a:buNone/>
              <a:defRPr/>
            </a:pPr>
            <a:r>
              <a:rPr lang="en-US" altLang="zh-CN" sz="2400"/>
              <a:t>I am writing for the information about……</a:t>
            </a:r>
          </a:p>
          <a:p>
            <a:pPr>
              <a:lnSpc>
                <a:spcPct val="80000"/>
              </a:lnSpc>
              <a:buNone/>
              <a:defRPr/>
            </a:pPr>
            <a:r>
              <a:rPr lang="en-US" altLang="zh-CN" sz="2400"/>
              <a:t>I would be forever grateful if you could send me information </a:t>
            </a:r>
          </a:p>
          <a:p>
            <a:pPr>
              <a:lnSpc>
                <a:spcPct val="80000"/>
              </a:lnSpc>
              <a:buNone/>
              <a:defRPr/>
            </a:pPr>
            <a:r>
              <a:rPr lang="en-US" altLang="zh-CN" sz="2400"/>
              <a:t>concerning……</a:t>
            </a:r>
          </a:p>
          <a:p>
            <a:pPr>
              <a:lnSpc>
                <a:spcPct val="80000"/>
              </a:lnSpc>
              <a:buNone/>
              <a:defRPr/>
            </a:pPr>
            <a:r>
              <a:rPr lang="en-US" altLang="zh-CN" sz="2400"/>
              <a:t>I would like to know whether you can provide me with </a:t>
            </a:r>
          </a:p>
          <a:p>
            <a:pPr>
              <a:lnSpc>
                <a:spcPct val="80000"/>
              </a:lnSpc>
              <a:buNone/>
              <a:defRPr/>
            </a:pPr>
            <a:r>
              <a:rPr lang="en-US" altLang="zh-CN" sz="2400"/>
              <a:t>information regarding……</a:t>
            </a:r>
          </a:p>
          <a:p>
            <a:pPr>
              <a:lnSpc>
                <a:spcPct val="80000"/>
              </a:lnSpc>
              <a:buNone/>
              <a:defRPr/>
            </a:pPr>
            <a:r>
              <a:rPr lang="en-US" altLang="zh-CN" sz="2400"/>
              <a:t>I wish to request materials for……</a:t>
            </a:r>
          </a:p>
          <a:p>
            <a:pPr>
              <a:lnSpc>
                <a:spcPct val="80000"/>
              </a:lnSpc>
              <a:buNone/>
              <a:defRPr/>
            </a:pPr>
            <a:r>
              <a:rPr lang="en-US" altLang="zh-CN" sz="2400"/>
              <a:t>I’d very much appreciate your advice on such matters as </a:t>
            </a:r>
          </a:p>
          <a:p>
            <a:pPr>
              <a:lnSpc>
                <a:spcPct val="80000"/>
              </a:lnSpc>
              <a:buNone/>
              <a:defRPr/>
            </a:pPr>
            <a:r>
              <a:rPr lang="en-US" altLang="zh-CN" sz="2400"/>
              <a:t>how to contact the officers who would be willing to</a:t>
            </a:r>
          </a:p>
          <a:p>
            <a:pPr>
              <a:lnSpc>
                <a:spcPct val="80000"/>
              </a:lnSpc>
              <a:buNone/>
              <a:defRPr/>
            </a:pPr>
            <a:r>
              <a:rPr lang="en-US" altLang="zh-CN" sz="2400"/>
              <a:t>assist……</a:t>
            </a:r>
          </a:p>
          <a:p>
            <a:pPr>
              <a:lnSpc>
                <a:spcPct val="80000"/>
              </a:lnSpc>
              <a:buNone/>
              <a:defRPr/>
            </a:pPr>
            <a:r>
              <a:rPr lang="en-US" altLang="zh-CN" sz="2400"/>
              <a:t>Would you be so kind to tell me……</a:t>
            </a:r>
            <a:r>
              <a:rPr lang="zh-CN" altLang="en-US" sz="2400"/>
              <a:t>？</a:t>
            </a:r>
          </a:p>
          <a:p>
            <a:pPr>
              <a:lnSpc>
                <a:spcPct val="80000"/>
              </a:lnSpc>
              <a:buNone/>
              <a:defRPr/>
            </a:pPr>
            <a:r>
              <a:rPr lang="en-US" altLang="zh-CN" sz="2400"/>
              <a:t>I look forward to your immediate response.</a:t>
            </a:r>
          </a:p>
          <a:p>
            <a:pPr>
              <a:lnSpc>
                <a:spcPct val="80000"/>
              </a:lnSpc>
              <a:buNone/>
              <a:defRPr/>
            </a:pPr>
            <a:r>
              <a:rPr lang="en-US" altLang="zh-CN" sz="2400"/>
              <a:t>Your attention to this letter would be highly appreciated.</a:t>
            </a:r>
          </a:p>
          <a:p>
            <a:pPr>
              <a:lnSpc>
                <a:spcPct val="80000"/>
              </a:lnSpc>
              <a:buNone/>
              <a:defRPr/>
            </a:pPr>
            <a:r>
              <a:rPr lang="en-US" altLang="zh-CN" sz="2400"/>
              <a:t>I am waiting for your quick reply.</a:t>
            </a:r>
          </a:p>
          <a:p>
            <a:pPr>
              <a:lnSpc>
                <a:spcPct val="80000"/>
              </a:lnSpc>
              <a:buNone/>
              <a:defRPr/>
            </a:pPr>
            <a:r>
              <a:rPr lang="en-US" altLang="zh-CN" sz="2400"/>
              <a:t>Thank you in advance for your cooperation/assistance.</a:t>
            </a:r>
          </a:p>
          <a:p>
            <a:pPr>
              <a:lnSpc>
                <a:spcPct val="80000"/>
              </a:lnSpc>
              <a:buNone/>
              <a:defRPr/>
            </a:pPr>
            <a:r>
              <a:rPr lang="en-US" altLang="zh-CN" sz="2400"/>
              <a:t> I am writing to ask for information about.</a:t>
            </a:r>
            <a:br>
              <a:rPr lang="en-US" altLang="zh-CN" sz="2400"/>
            </a:br>
            <a:br>
              <a:rPr lang="en-US" altLang="zh-CN" sz="2400"/>
            </a:br>
            <a:endParaRPr lang="en-US" altLang="zh-CN" sz="2400"/>
          </a:p>
          <a:p>
            <a:pPr>
              <a:lnSpc>
                <a:spcPct val="80000"/>
              </a:lnSpc>
              <a:buNone/>
              <a:defRPr/>
            </a:pPr>
            <a:r>
              <a:rPr lang="zh-CN" altLang="en-US" sz="140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idx="1"/>
          </p:nvPr>
        </p:nvSpPr>
        <p:spPr>
          <a:xfrm>
            <a:off x="2063750" y="476251"/>
            <a:ext cx="8229600" cy="5616575"/>
          </a:xfrm>
        </p:spPr>
        <p:txBody>
          <a:bodyPr rtlCol="0">
            <a:normAutofit fontScale="70000" lnSpcReduction="20000"/>
          </a:bodyPr>
          <a:lstStyle/>
          <a:p>
            <a:pPr>
              <a:lnSpc>
                <a:spcPct val="80000"/>
              </a:lnSpc>
              <a:buNone/>
              <a:defRPr/>
            </a:pPr>
            <a:r>
              <a:rPr lang="en-US" altLang="zh-CN" sz="2400"/>
              <a:t>Dear Sir or Madam</a:t>
            </a:r>
            <a:r>
              <a:rPr lang="zh-CN" altLang="en-US" sz="2400"/>
              <a:t>，</a:t>
            </a:r>
          </a:p>
          <a:p>
            <a:pPr>
              <a:lnSpc>
                <a:spcPct val="80000"/>
              </a:lnSpc>
              <a:buNone/>
              <a:defRPr/>
            </a:pPr>
            <a:r>
              <a:rPr lang="zh-CN" altLang="en-US" sz="2400"/>
              <a:t>　</a:t>
            </a:r>
            <a:r>
              <a:rPr lang="en-US" altLang="zh-CN" sz="2400"/>
              <a:t>I have talked to the Sunshine Travel Agency about their </a:t>
            </a:r>
          </a:p>
          <a:p>
            <a:pPr>
              <a:lnSpc>
                <a:spcPct val="80000"/>
              </a:lnSpc>
              <a:buNone/>
              <a:defRPr/>
            </a:pPr>
            <a:r>
              <a:rPr lang="en-US" altLang="zh-CN" sz="2400"/>
              <a:t>vacation package</a:t>
            </a:r>
            <a:r>
              <a:rPr lang="zh-CN" altLang="en-US" sz="2400"/>
              <a:t>，</a:t>
            </a:r>
            <a:r>
              <a:rPr lang="en-US" altLang="zh-CN" sz="2400"/>
              <a:t>which includes for $158.00 round trip </a:t>
            </a:r>
          </a:p>
          <a:p>
            <a:pPr>
              <a:lnSpc>
                <a:spcPct val="80000"/>
              </a:lnSpc>
              <a:buNone/>
              <a:defRPr/>
            </a:pPr>
            <a:r>
              <a:rPr lang="en-US" altLang="zh-CN" sz="2400"/>
              <a:t>air fare to San Diego</a:t>
            </a:r>
            <a:r>
              <a:rPr lang="zh-CN" altLang="en-US" sz="2400"/>
              <a:t>，</a:t>
            </a:r>
            <a:r>
              <a:rPr lang="en-US" altLang="zh-CN" sz="2400"/>
              <a:t>plus accommodations for four days </a:t>
            </a:r>
          </a:p>
          <a:p>
            <a:pPr>
              <a:lnSpc>
                <a:spcPct val="80000"/>
              </a:lnSpc>
              <a:buNone/>
              <a:defRPr/>
            </a:pPr>
            <a:r>
              <a:rPr lang="en-US" altLang="zh-CN" sz="2400"/>
              <a:t>and three nights at the Glorious Hotel</a:t>
            </a:r>
            <a:r>
              <a:rPr lang="zh-CN" altLang="en-US" sz="2400"/>
              <a:t>，</a:t>
            </a:r>
            <a:r>
              <a:rPr lang="en-US" altLang="zh-CN" sz="2400"/>
              <a:t>and one day’s use </a:t>
            </a:r>
          </a:p>
          <a:p>
            <a:pPr>
              <a:lnSpc>
                <a:spcPct val="80000"/>
              </a:lnSpc>
              <a:buNone/>
              <a:defRPr/>
            </a:pPr>
            <a:r>
              <a:rPr lang="en-US" altLang="zh-CN" sz="2400"/>
              <a:t>of a rental car with unlimited mileage. Therefore</a:t>
            </a:r>
            <a:r>
              <a:rPr lang="zh-CN" altLang="en-US" sz="2400"/>
              <a:t>，</a:t>
            </a:r>
            <a:r>
              <a:rPr lang="en-US" altLang="zh-CN" sz="2400"/>
              <a:t>I would </a:t>
            </a:r>
          </a:p>
          <a:p>
            <a:pPr>
              <a:lnSpc>
                <a:spcPct val="80000"/>
              </a:lnSpc>
              <a:buNone/>
              <a:defRPr/>
            </a:pPr>
            <a:r>
              <a:rPr lang="en-US" altLang="zh-CN" sz="2400"/>
              <a:t>be grateful if you could supply me with the following </a:t>
            </a:r>
          </a:p>
          <a:p>
            <a:pPr>
              <a:lnSpc>
                <a:spcPct val="80000"/>
              </a:lnSpc>
              <a:buNone/>
              <a:defRPr/>
            </a:pPr>
            <a:r>
              <a:rPr lang="en-US" altLang="zh-CN" sz="2400"/>
              <a:t>information.</a:t>
            </a:r>
          </a:p>
          <a:p>
            <a:pPr>
              <a:lnSpc>
                <a:spcPct val="80000"/>
              </a:lnSpc>
              <a:buNone/>
              <a:defRPr/>
            </a:pPr>
            <a:r>
              <a:rPr lang="zh-CN" altLang="en-US" sz="2400"/>
              <a:t>　</a:t>
            </a:r>
            <a:r>
              <a:rPr lang="en-US" altLang="zh-CN" sz="2400"/>
              <a:t>Please let me know whether you do indeed have such an </a:t>
            </a:r>
          </a:p>
          <a:p>
            <a:pPr>
              <a:lnSpc>
                <a:spcPct val="80000"/>
              </a:lnSpc>
              <a:buNone/>
              <a:defRPr/>
            </a:pPr>
            <a:r>
              <a:rPr lang="en-US" altLang="zh-CN" sz="2400"/>
              <a:t>arrangement with budget traveling of San Diego</a:t>
            </a:r>
            <a:r>
              <a:rPr lang="zh-CN" altLang="en-US" sz="2400"/>
              <a:t>，</a:t>
            </a:r>
            <a:r>
              <a:rPr lang="en-US" altLang="zh-CN" sz="2400"/>
              <a:t>the tour </a:t>
            </a:r>
          </a:p>
          <a:p>
            <a:pPr>
              <a:lnSpc>
                <a:spcPct val="80000"/>
              </a:lnSpc>
              <a:buNone/>
              <a:defRPr/>
            </a:pPr>
            <a:r>
              <a:rPr lang="en-US" altLang="zh-CN" sz="2400"/>
              <a:t>promoter. Are there any surcharges or time restrictions</a:t>
            </a:r>
            <a:r>
              <a:rPr lang="zh-CN" altLang="en-US" sz="2400"/>
              <a:t>？</a:t>
            </a:r>
          </a:p>
          <a:p>
            <a:pPr>
              <a:lnSpc>
                <a:spcPct val="80000"/>
              </a:lnSpc>
              <a:buNone/>
              <a:defRPr/>
            </a:pPr>
            <a:r>
              <a:rPr lang="en-US" altLang="zh-CN" sz="2400"/>
              <a:t>We are tentatively planning to take our vacation in early </a:t>
            </a:r>
          </a:p>
          <a:p>
            <a:pPr>
              <a:lnSpc>
                <a:spcPct val="80000"/>
              </a:lnSpc>
              <a:buNone/>
              <a:defRPr/>
            </a:pPr>
            <a:r>
              <a:rPr lang="en-US" altLang="zh-CN" sz="2400"/>
              <a:t>June.</a:t>
            </a:r>
          </a:p>
          <a:p>
            <a:pPr>
              <a:lnSpc>
                <a:spcPct val="80000"/>
              </a:lnSpc>
              <a:buNone/>
              <a:defRPr/>
            </a:pPr>
            <a:r>
              <a:rPr lang="zh-CN" altLang="en-US" sz="2400"/>
              <a:t>　</a:t>
            </a:r>
            <a:r>
              <a:rPr lang="en-US" altLang="zh-CN" sz="2400"/>
              <a:t>Thank you in advance for your assistance and hope to </a:t>
            </a:r>
          </a:p>
          <a:p>
            <a:pPr>
              <a:lnSpc>
                <a:spcPct val="80000"/>
              </a:lnSpc>
              <a:buNone/>
              <a:defRPr/>
            </a:pPr>
            <a:r>
              <a:rPr lang="en-US" altLang="zh-CN" sz="2400"/>
              <a:t>hear from you soon.</a:t>
            </a:r>
          </a:p>
          <a:p>
            <a:pPr>
              <a:lnSpc>
                <a:spcPct val="80000"/>
              </a:lnSpc>
              <a:buNone/>
              <a:defRPr/>
            </a:pPr>
            <a:r>
              <a:rPr lang="zh-CN" altLang="en-US" sz="2400"/>
              <a:t>　　                                                                  </a:t>
            </a:r>
            <a:r>
              <a:rPr lang="en-US" altLang="zh-CN" sz="2400"/>
              <a:t>Yours truly</a:t>
            </a:r>
            <a:r>
              <a:rPr lang="zh-CN" altLang="en-US" sz="2400"/>
              <a:t>，</a:t>
            </a:r>
          </a:p>
          <a:p>
            <a:pPr>
              <a:lnSpc>
                <a:spcPct val="80000"/>
              </a:lnSpc>
              <a:buNone/>
              <a:defRPr/>
            </a:pPr>
            <a:r>
              <a:rPr lang="zh-CN" altLang="en-US" sz="2400"/>
              <a:t>　                                                                  　</a:t>
            </a:r>
            <a:r>
              <a:rPr lang="en-US" altLang="zh-CN" sz="2400"/>
              <a:t>Diana Moore</a:t>
            </a:r>
            <a:r>
              <a:rPr lang="zh-CN" altLang="en-US" sz="240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ext Box 4"/>
          <p:cNvSpPr txBox="1">
            <a:spLocks noChangeArrowheads="1"/>
          </p:cNvSpPr>
          <p:nvPr/>
        </p:nvSpPr>
        <p:spPr bwMode="auto">
          <a:xfrm>
            <a:off x="1919289" y="765175"/>
            <a:ext cx="8497887" cy="3970318"/>
          </a:xfrm>
          <a:prstGeom prst="rect">
            <a:avLst/>
          </a:prstGeom>
          <a:noFill/>
          <a:ln w="9525">
            <a:noFill/>
            <a:miter lim="800000"/>
          </a:ln>
        </p:spPr>
        <p:txBody>
          <a:bodyPr>
            <a:spAutoFit/>
          </a:bodyPr>
          <a:lstStyle/>
          <a:p>
            <a:r>
              <a:rPr lang="zh-CN" altLang="en-US" sz="2400" b="1" dirty="0">
                <a:latin typeface="Cambria" panose="02040503050406030204" charset="0"/>
                <a:ea typeface="华文楷体" panose="02010600040101010101" charset="-122"/>
              </a:rPr>
              <a:t>根据下列中文信息拟一封</a:t>
            </a:r>
            <a:r>
              <a:rPr lang="zh-CN" altLang="zh-CN" sz="2400" b="1" dirty="0">
                <a:latin typeface="Cambria" panose="02040503050406030204" charset="0"/>
                <a:ea typeface="华文楷体" panose="02010600040101010101" charset="-122"/>
              </a:rPr>
              <a:t>(</a:t>
            </a:r>
            <a:r>
              <a:rPr lang="zh-CN" altLang="en-US" sz="2400" b="1" dirty="0">
                <a:latin typeface="Cambria" panose="02040503050406030204" charset="0"/>
                <a:ea typeface="华文楷体" panose="02010600040101010101" charset="-122"/>
              </a:rPr>
              <a:t>询价</a:t>
            </a:r>
            <a:r>
              <a:rPr lang="zh-CN" altLang="zh-CN" sz="2400" b="1" dirty="0">
                <a:latin typeface="Cambria" panose="02040503050406030204" charset="0"/>
                <a:ea typeface="华文楷体" panose="02010600040101010101" charset="-122"/>
              </a:rPr>
              <a:t>)</a:t>
            </a:r>
            <a:r>
              <a:rPr lang="zh-CN" altLang="en-US" sz="2400" b="1" dirty="0">
                <a:latin typeface="Cambria" panose="02040503050406030204" charset="0"/>
                <a:ea typeface="华文楷体" panose="02010600040101010101" charset="-122"/>
              </a:rPr>
              <a:t>信和一封</a:t>
            </a:r>
            <a:r>
              <a:rPr lang="zh-CN" altLang="zh-CN" sz="2400" b="1" dirty="0">
                <a:latin typeface="Cambria" panose="02040503050406030204" charset="0"/>
                <a:ea typeface="华文楷体" panose="02010600040101010101" charset="-122"/>
              </a:rPr>
              <a:t>(</a:t>
            </a:r>
            <a:r>
              <a:rPr lang="zh-CN" altLang="en-US" sz="2400" b="1" dirty="0">
                <a:latin typeface="Cambria" panose="02040503050406030204" charset="0"/>
                <a:ea typeface="华文楷体" panose="02010600040101010101" charset="-122"/>
              </a:rPr>
              <a:t>报价</a:t>
            </a:r>
            <a:r>
              <a:rPr lang="zh-CN" altLang="zh-CN" sz="2400" b="1" dirty="0">
                <a:latin typeface="Cambria" panose="02040503050406030204" charset="0"/>
                <a:ea typeface="华文楷体" panose="02010600040101010101" charset="-122"/>
              </a:rPr>
              <a:t>)</a:t>
            </a:r>
            <a:r>
              <a:rPr lang="zh-CN" altLang="en-US" sz="2400" b="1" dirty="0">
                <a:latin typeface="Cambria" panose="02040503050406030204" charset="0"/>
                <a:ea typeface="华文楷体" panose="02010600040101010101" charset="-122"/>
              </a:rPr>
              <a:t>信。</a:t>
            </a:r>
          </a:p>
          <a:p>
            <a:r>
              <a:rPr lang="zh-CN" altLang="en-US" sz="2400"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Inquire letter</a:t>
            </a:r>
            <a:r>
              <a:rPr lang="zh-CN" altLang="en-US" sz="2400" b="1" dirty="0">
                <a:latin typeface="Cambria" panose="02040503050406030204" charset="0"/>
                <a:ea typeface="华文楷体" panose="02010600040101010101" charset="-122"/>
              </a:rPr>
              <a:t>询价信 </a:t>
            </a:r>
          </a:p>
          <a:p>
            <a:r>
              <a:rPr lang="zh-CN" altLang="zh-CN" sz="2400" b="1" dirty="0">
                <a:latin typeface="Cambria" panose="02040503050406030204" charset="0"/>
                <a:ea typeface="华文楷体" panose="02010600040101010101" charset="-122"/>
              </a:rPr>
              <a:t>1.</a:t>
            </a:r>
            <a:r>
              <a:rPr lang="zh-CN" altLang="en-US" sz="2400" b="1" dirty="0">
                <a:latin typeface="Cambria" panose="02040503050406030204" charset="0"/>
                <a:ea typeface="华文楷体" panose="02010600040101010101" charset="-122"/>
              </a:rPr>
              <a:t>发信人：</a:t>
            </a:r>
            <a:r>
              <a:rPr lang="zh-CN" altLang="zh-CN" sz="2400" b="1" dirty="0">
                <a:latin typeface="Cambria" panose="02040503050406030204" charset="0"/>
                <a:ea typeface="华文楷体" panose="02010600040101010101" charset="-122"/>
              </a:rPr>
              <a:t>Mr. David Johnson</a:t>
            </a:r>
          </a:p>
          <a:p>
            <a:r>
              <a:rPr lang="zh-CN" altLang="zh-CN" sz="2400" b="1" dirty="0">
                <a:latin typeface="Cambria" panose="02040503050406030204" charset="0"/>
                <a:ea typeface="华文楷体" panose="02010600040101010101" charset="-122"/>
              </a:rPr>
              <a:t>2.</a:t>
            </a:r>
            <a:r>
              <a:rPr lang="zh-CN" altLang="en-US" sz="2400" b="1" dirty="0">
                <a:latin typeface="Cambria" panose="02040503050406030204" charset="0"/>
                <a:ea typeface="华文楷体" panose="02010600040101010101" charset="-122"/>
              </a:rPr>
              <a:t>收信人：</a:t>
            </a:r>
            <a:r>
              <a:rPr lang="zh-CN" altLang="zh-CN" sz="2400" b="1" dirty="0">
                <a:latin typeface="Cambria" panose="02040503050406030204" charset="0"/>
                <a:ea typeface="华文楷体" panose="02010600040101010101" charset="-122"/>
              </a:rPr>
              <a:t>Mr. Peter Kevil</a:t>
            </a:r>
          </a:p>
          <a:p>
            <a:r>
              <a:rPr lang="zh-CN" altLang="zh-CN" sz="2400" b="1" dirty="0">
                <a:latin typeface="Cambria" panose="02040503050406030204" charset="0"/>
                <a:ea typeface="华文楷体" panose="02010600040101010101" charset="-122"/>
              </a:rPr>
              <a:t>3. </a:t>
            </a:r>
            <a:r>
              <a:rPr lang="zh-CN" altLang="en-US" sz="2400" b="1" dirty="0">
                <a:latin typeface="Cambria" panose="02040503050406030204" charset="0"/>
                <a:ea typeface="华文楷体" panose="02010600040101010101" charset="-122"/>
              </a:rPr>
              <a:t>发信日期： </a:t>
            </a:r>
            <a:r>
              <a:rPr lang="zh-CN" altLang="zh-CN" sz="2400" b="1" dirty="0">
                <a:latin typeface="Cambria" panose="02040503050406030204" charset="0"/>
                <a:ea typeface="华文楷体" panose="02010600040101010101" charset="-122"/>
              </a:rPr>
              <a:t>20</a:t>
            </a:r>
            <a:r>
              <a:rPr lang="en-US" altLang="zh-CN" sz="2400" b="1" dirty="0">
                <a:latin typeface="Cambria" panose="02040503050406030204" charset="0"/>
                <a:ea typeface="华文楷体" panose="02010600040101010101" charset="-122"/>
              </a:rPr>
              <a:t>11</a:t>
            </a:r>
            <a:r>
              <a:rPr lang="zh-CN" altLang="en-US" sz="2400" b="1" dirty="0">
                <a:latin typeface="Cambria" panose="02040503050406030204" charset="0"/>
                <a:ea typeface="华文楷体" panose="02010600040101010101" charset="-122"/>
              </a:rPr>
              <a:t>年</a:t>
            </a:r>
            <a:r>
              <a:rPr lang="zh-CN" altLang="zh-CN" sz="2400" b="1" dirty="0">
                <a:latin typeface="Cambria" panose="02040503050406030204" charset="0"/>
                <a:ea typeface="华文楷体" panose="02010600040101010101" charset="-122"/>
              </a:rPr>
              <a:t>11</a:t>
            </a:r>
            <a:r>
              <a:rPr lang="zh-CN" altLang="en-US" sz="2400" b="1" dirty="0">
                <a:latin typeface="Cambria" panose="02040503050406030204" charset="0"/>
                <a:ea typeface="华文楷体" panose="02010600040101010101" charset="-122"/>
              </a:rPr>
              <a:t>月</a:t>
            </a:r>
            <a:r>
              <a:rPr lang="zh-CN" altLang="zh-CN" sz="2400" b="1" dirty="0">
                <a:latin typeface="Cambria" panose="02040503050406030204" charset="0"/>
                <a:ea typeface="华文楷体" panose="02010600040101010101" charset="-122"/>
              </a:rPr>
              <a:t>29</a:t>
            </a:r>
            <a:r>
              <a:rPr lang="zh-CN" altLang="en-US" sz="2400" b="1" dirty="0">
                <a:latin typeface="Cambria" panose="02040503050406030204" charset="0"/>
                <a:ea typeface="华文楷体" panose="02010600040101010101" charset="-122"/>
              </a:rPr>
              <a:t>日</a:t>
            </a:r>
          </a:p>
          <a:p>
            <a:r>
              <a:rPr lang="zh-CN" altLang="zh-CN" sz="2400" b="1" dirty="0">
                <a:latin typeface="Cambria" panose="02040503050406030204" charset="0"/>
                <a:ea typeface="华文楷体" panose="02010600040101010101" charset="-122"/>
              </a:rPr>
              <a:t>4.</a:t>
            </a:r>
            <a:r>
              <a:rPr lang="zh-CN" altLang="en-US" sz="2400" b="1" dirty="0">
                <a:latin typeface="Cambria" panose="02040503050406030204" charset="0"/>
                <a:ea typeface="华文楷体" panose="02010600040101010101" charset="-122"/>
              </a:rPr>
              <a:t>内容：</a:t>
            </a:r>
            <a:r>
              <a:rPr lang="zh-CN" altLang="zh-CN" sz="2400" b="1" dirty="0">
                <a:latin typeface="Cambria" panose="02040503050406030204" charset="0"/>
                <a:ea typeface="华文楷体" panose="02010600040101010101" charset="-122"/>
              </a:rPr>
              <a:t>Mr. David Johnson </a:t>
            </a:r>
            <a:r>
              <a:rPr lang="zh-CN" altLang="en-US" sz="2400" b="1" dirty="0">
                <a:latin typeface="Cambria" panose="02040503050406030204" charset="0"/>
                <a:ea typeface="华文楷体" panose="02010600040101010101" charset="-122"/>
              </a:rPr>
              <a:t>欲购买</a:t>
            </a:r>
            <a:r>
              <a:rPr lang="zh-CN" altLang="zh-CN" sz="2400" b="1" dirty="0">
                <a:latin typeface="Cambria" panose="02040503050406030204" charset="0"/>
                <a:ea typeface="华文楷体" panose="02010600040101010101" charset="-122"/>
              </a:rPr>
              <a:t>Mr. Peter Kevil</a:t>
            </a:r>
            <a:r>
              <a:rPr lang="zh-CN" altLang="en-US" sz="2400" b="1" dirty="0">
                <a:latin typeface="Cambria" panose="02040503050406030204" charset="0"/>
                <a:ea typeface="华文楷体" panose="02010600040101010101" charset="-122"/>
              </a:rPr>
              <a:t>所在的</a:t>
            </a:r>
            <a:r>
              <a:rPr lang="zh-CN" altLang="zh-CN" sz="2400" b="1" dirty="0">
                <a:latin typeface="Cambria" panose="02040503050406030204" charset="0"/>
                <a:ea typeface="华文楷体" panose="02010600040101010101" charset="-122"/>
              </a:rPr>
              <a:t>HP</a:t>
            </a:r>
            <a:r>
              <a:rPr lang="zh-CN" altLang="en-US" sz="2400" b="1" dirty="0">
                <a:latin typeface="Cambria" panose="02040503050406030204" charset="0"/>
                <a:ea typeface="华文楷体" panose="02010600040101010101" charset="-122"/>
              </a:rPr>
              <a:t>公司的</a:t>
            </a:r>
          </a:p>
          <a:p>
            <a:r>
              <a:rPr lang="zh-CN" altLang="en-US" sz="2400" b="1">
                <a:latin typeface="Cambria" panose="02040503050406030204" charset="0"/>
                <a:ea typeface="华文楷体" panose="02010600040101010101" charset="-122"/>
              </a:rPr>
              <a:t>喷墨 打印机</a:t>
            </a:r>
            <a:r>
              <a:rPr lang="zh-CN" altLang="zh-CN" sz="2400" b="1" dirty="0">
                <a:latin typeface="Cambria" panose="02040503050406030204" charset="0"/>
                <a:ea typeface="华文楷体" panose="02010600040101010101" charset="-122"/>
              </a:rPr>
              <a:t>(jet printer),</a:t>
            </a:r>
            <a:r>
              <a:rPr lang="zh-CN" altLang="en-US" sz="2400" b="1" dirty="0">
                <a:latin typeface="Cambria" panose="02040503050406030204" charset="0"/>
                <a:ea typeface="华文楷体" panose="02010600040101010101" charset="-122"/>
              </a:rPr>
              <a:t>写信了解有关价格以及售后服务的情况。</a:t>
            </a:r>
          </a:p>
          <a:p>
            <a:pPr>
              <a:spcBef>
                <a:spcPct val="50000"/>
              </a:spcBef>
            </a:pPr>
            <a:endParaRPr lang="en-US" altLang="zh-CN" sz="2400" dirty="0">
              <a:latin typeface="Cambria" panose="02040503050406030204" charset="0"/>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4"/>
          <p:cNvSpPr txBox="1">
            <a:spLocks noChangeArrowheads="1"/>
          </p:cNvSpPr>
          <p:nvPr/>
        </p:nvSpPr>
        <p:spPr bwMode="auto">
          <a:xfrm>
            <a:off x="1847851" y="836613"/>
            <a:ext cx="8424863" cy="4339650"/>
          </a:xfrm>
          <a:prstGeom prst="rect">
            <a:avLst/>
          </a:prstGeom>
          <a:noFill/>
          <a:ln w="9525">
            <a:noFill/>
            <a:miter lim="800000"/>
          </a:ln>
        </p:spPr>
        <p:txBody>
          <a:bodyPr>
            <a:spAutoFit/>
          </a:bodyPr>
          <a:lstStyle/>
          <a:p>
            <a:r>
              <a:rPr lang="en-US" altLang="zh-CN"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November 29th,20</a:t>
            </a:r>
            <a:r>
              <a:rPr lang="en-US" altLang="zh-CN" sz="2400" b="1" dirty="0">
                <a:latin typeface="Cambria" panose="02040503050406030204" charset="0"/>
                <a:ea typeface="华文楷体" panose="02010600040101010101" charset="-122"/>
              </a:rPr>
              <a:t>11</a:t>
            </a:r>
            <a:endParaRPr lang="zh-CN" altLang="zh-CN" sz="2400" b="1" dirty="0">
              <a:latin typeface="Cambria" panose="02040503050406030204" charset="0"/>
              <a:ea typeface="华文楷体" panose="02010600040101010101" charset="-122"/>
            </a:endParaRPr>
          </a:p>
          <a:p>
            <a:r>
              <a:rPr lang="zh-CN" altLang="zh-CN" sz="2400" b="1" dirty="0">
                <a:latin typeface="Cambria" panose="02040503050406030204" charset="0"/>
                <a:ea typeface="华文楷体" panose="02010600040101010101" charset="-122"/>
              </a:rPr>
              <a:t>Dear Mr. Peter Kevil,</a:t>
            </a:r>
          </a:p>
          <a:p>
            <a:r>
              <a:rPr lang="zh-CN" altLang="zh-CN" sz="2400" b="1">
                <a:latin typeface="Cambria" panose="02040503050406030204" charset="0"/>
                <a:ea typeface="华文楷体" panose="02010600040101010101" charset="-122"/>
              </a:rPr>
              <a:t>   We want to purchase the HP jet printer ma</a:t>
            </a:r>
            <a:r>
              <a:rPr lang="zh-CN" altLang="en-US" sz="2400" b="1">
                <a:latin typeface="Cambria" panose="02040503050406030204" charset="0"/>
                <a:ea typeface="华文楷体" panose="02010600040101010101" charset="-122"/>
              </a:rPr>
              <a:t>d</a:t>
            </a:r>
            <a:r>
              <a:rPr lang="zh-CN" altLang="zh-CN" sz="2400" b="1">
                <a:latin typeface="Cambria" panose="02040503050406030204" charset="0"/>
                <a:ea typeface="华文楷体" panose="02010600040101010101" charset="-122"/>
              </a:rPr>
              <a:t>e by your Company and </a:t>
            </a:r>
            <a:r>
              <a:rPr lang="zh-CN" altLang="zh-CN" sz="2400" b="1" dirty="0">
                <a:latin typeface="Cambria" panose="02040503050406030204" charset="0"/>
                <a:ea typeface="华文楷体" panose="02010600040101010101" charset="-122"/>
              </a:rPr>
              <a:t>should like to get the further information regarding the </a:t>
            </a:r>
            <a:r>
              <a:rPr lang="zh-CN" altLang="zh-CN" sz="2400" b="1">
                <a:latin typeface="Cambria" panose="02040503050406030204" charset="0"/>
                <a:ea typeface="华文楷体" panose="02010600040101010101" charset="-122"/>
              </a:rPr>
              <a:t>price and </a:t>
            </a:r>
            <a:r>
              <a:rPr lang="zh-CN" altLang="zh-CN" sz="2400" b="1" dirty="0">
                <a:latin typeface="Cambria" panose="02040503050406030204" charset="0"/>
                <a:ea typeface="华文楷体" panose="02010600040101010101" charset="-122"/>
              </a:rPr>
              <a:t>after-service of your products.</a:t>
            </a:r>
          </a:p>
          <a:p>
            <a:r>
              <a:rPr lang="zh-CN" altLang="zh-CN" sz="2400" b="1" dirty="0">
                <a:latin typeface="Cambria" panose="02040503050406030204" charset="0"/>
                <a:ea typeface="华文楷体" panose="02010600040101010101" charset="-122"/>
              </a:rPr>
              <a:t>   We are looking forward to receiving your early reply.</a:t>
            </a:r>
          </a:p>
          <a:p>
            <a:r>
              <a:rPr lang="zh-CN" altLang="zh-CN" sz="2400" b="1" dirty="0">
                <a:latin typeface="Cambria" panose="02040503050406030204" charset="0"/>
                <a:ea typeface="华文楷体" panose="02010600040101010101" charset="-122"/>
              </a:rPr>
              <a:t>                                                                </a:t>
            </a:r>
            <a:endParaRPr lang="en-US" altLang="zh-CN" sz="2400" b="1" dirty="0">
              <a:latin typeface="Cambria" panose="02040503050406030204" charset="0"/>
              <a:ea typeface="华文楷体" panose="02010600040101010101" charset="-122"/>
            </a:endParaRPr>
          </a:p>
          <a:p>
            <a:r>
              <a:rPr lang="en-US" altLang="zh-CN" sz="2400"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 Yours sincerely,</a:t>
            </a:r>
            <a:endParaRPr lang="en-US" altLang="zh-CN" sz="2400" b="1" dirty="0">
              <a:latin typeface="Cambria" panose="02040503050406030204" charset="0"/>
              <a:ea typeface="华文楷体" panose="02010600040101010101" charset="-122"/>
            </a:endParaRPr>
          </a:p>
          <a:p>
            <a:r>
              <a:rPr lang="en-US" altLang="zh-CN" sz="2400" b="1" dirty="0">
                <a:latin typeface="Cambria" panose="02040503050406030204" charset="0"/>
                <a:ea typeface="华文楷体" panose="02010600040101010101" charset="-122"/>
              </a:rPr>
              <a:t>                                                                  </a:t>
            </a:r>
            <a:r>
              <a:rPr lang="zh-CN" altLang="zh-CN" b="1" dirty="0">
                <a:latin typeface="Cambria" panose="02040503050406030204" charset="0"/>
                <a:ea typeface="华文楷体" panose="02010600040101010101" charset="-122"/>
              </a:rPr>
              <a:t>Johnson</a:t>
            </a:r>
            <a:endParaRPr lang="zh-CN" altLang="zh-CN" sz="2400" b="1" dirty="0">
              <a:latin typeface="Cambria" panose="02040503050406030204" charset="0"/>
              <a:ea typeface="华文楷体" panose="02010600040101010101" charset="-122"/>
            </a:endParaRPr>
          </a:p>
          <a:p>
            <a:pPr algn="ctr"/>
            <a:r>
              <a:rPr lang="zh-CN" altLang="zh-CN" sz="2400" b="1" dirty="0">
                <a:latin typeface="Cambria" panose="02040503050406030204" charset="0"/>
                <a:ea typeface="华文楷体" panose="02010600040101010101" charset="-122"/>
              </a:rPr>
              <a:t>                                                                                   </a:t>
            </a:r>
            <a:r>
              <a:rPr lang="en-US" altLang="zh-CN" sz="2400" b="1" dirty="0">
                <a:latin typeface="Cambria" panose="02040503050406030204" charset="0"/>
                <a:ea typeface="华文楷体" panose="02010600040101010101" charset="-122"/>
              </a:rPr>
              <a:t>                 </a:t>
            </a:r>
          </a:p>
          <a:p>
            <a:pPr>
              <a:spcBef>
                <a:spcPct val="50000"/>
              </a:spcBef>
            </a:pPr>
            <a:endParaRPr lang="en-US" altLang="zh-CN" sz="2400" dirty="0">
              <a:latin typeface="Cambria" panose="02040503050406030204" charset="0"/>
              <a:ea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4"/>
          <p:cNvSpPr txBox="1">
            <a:spLocks noChangeArrowheads="1"/>
          </p:cNvSpPr>
          <p:nvPr/>
        </p:nvSpPr>
        <p:spPr bwMode="auto">
          <a:xfrm>
            <a:off x="1774826" y="476251"/>
            <a:ext cx="8785225" cy="5786199"/>
          </a:xfrm>
          <a:prstGeom prst="rect">
            <a:avLst/>
          </a:prstGeom>
          <a:noFill/>
          <a:ln w="9525">
            <a:noFill/>
            <a:miter lim="800000"/>
          </a:ln>
        </p:spPr>
        <p:txBody>
          <a:bodyPr>
            <a:spAutoFit/>
          </a:bodyPr>
          <a:lstStyle/>
          <a:p>
            <a:pPr marL="342900" indent="-342900"/>
            <a:r>
              <a:rPr lang="zh-CN" altLang="zh-CN" sz="2000" b="1" dirty="0">
                <a:latin typeface="Cambria" panose="02040503050406030204" charset="0"/>
                <a:ea typeface="华文楷体" panose="02010600040101010101" charset="-122"/>
              </a:rPr>
              <a:t>A Letter of Quotation (</a:t>
            </a:r>
            <a:r>
              <a:rPr lang="zh-CN" altLang="en-US" sz="2000" b="1" dirty="0">
                <a:latin typeface="Cambria" panose="02040503050406030204" charset="0"/>
                <a:ea typeface="华文楷体" panose="02010600040101010101" charset="-122"/>
              </a:rPr>
              <a:t>报价信</a:t>
            </a:r>
            <a:r>
              <a:rPr lang="zh-CN" altLang="zh-CN" sz="2000" b="1" dirty="0">
                <a:latin typeface="Cambria" panose="02040503050406030204" charset="0"/>
                <a:ea typeface="华文楷体" panose="02010600040101010101" charset="-122"/>
              </a:rPr>
              <a:t>) </a:t>
            </a:r>
          </a:p>
          <a:p>
            <a:pPr marL="342900" indent="-342900"/>
            <a:r>
              <a:rPr lang="zh-CN" altLang="en-US" sz="2000" b="1" dirty="0">
                <a:latin typeface="Cambria" panose="02040503050406030204" charset="0"/>
                <a:ea typeface="华文楷体" panose="02010600040101010101" charset="-122"/>
              </a:rPr>
              <a:t>一般报价信写三段</a:t>
            </a:r>
            <a:r>
              <a:rPr lang="zh-CN" altLang="zh-CN" sz="2000" b="1" dirty="0">
                <a:latin typeface="Cambria" panose="02040503050406030204" charset="0"/>
                <a:ea typeface="华文楷体" panose="02010600040101010101" charset="-122"/>
              </a:rPr>
              <a:t>;</a:t>
            </a:r>
          </a:p>
          <a:p>
            <a:pPr marL="342900" indent="-342900"/>
            <a:r>
              <a:rPr lang="en-US" altLang="zh-CN" sz="2000" b="1" dirty="0">
                <a:latin typeface="Cambria" panose="02040503050406030204" charset="0"/>
                <a:ea typeface="华文楷体" panose="02010600040101010101" charset="-122"/>
              </a:rPr>
              <a:t>1</a:t>
            </a:r>
            <a:r>
              <a:rPr lang="zh-CN" altLang="en-US" sz="2000" b="1" dirty="0">
                <a:latin typeface="Cambria" panose="02040503050406030204" charset="0"/>
                <a:ea typeface="华文楷体" panose="02010600040101010101" charset="-122"/>
              </a:rPr>
              <a:t>）</a:t>
            </a:r>
            <a:r>
              <a:rPr lang="zh-CN" altLang="zh-CN" sz="2000" b="1" dirty="0">
                <a:latin typeface="Cambria" panose="02040503050406030204" charset="0"/>
                <a:ea typeface="华文楷体" panose="02010600040101010101" charset="-122"/>
              </a:rPr>
              <a:t>Response to the enquiry(</a:t>
            </a:r>
            <a:r>
              <a:rPr lang="zh-CN" altLang="en-US" sz="2000" b="1" dirty="0">
                <a:latin typeface="Cambria" panose="02040503050406030204" charset="0"/>
                <a:ea typeface="华文楷体" panose="02010600040101010101" charset="-122"/>
              </a:rPr>
              <a:t>询问回答</a:t>
            </a:r>
            <a:r>
              <a:rPr lang="zh-CN" altLang="zh-CN" sz="2000" b="1" dirty="0">
                <a:latin typeface="Cambria" panose="02040503050406030204" charset="0"/>
                <a:ea typeface="华文楷体" panose="02010600040101010101" charset="-122"/>
              </a:rPr>
              <a:t>)           </a:t>
            </a:r>
          </a:p>
          <a:p>
            <a:pPr marL="342900" indent="-342900"/>
            <a:r>
              <a:rPr lang="zh-CN" altLang="zh-CN" sz="2000" b="1" dirty="0">
                <a:latin typeface="Cambria" panose="02040503050406030204" charset="0"/>
                <a:ea typeface="华文楷体" panose="02010600040101010101" charset="-122"/>
              </a:rPr>
              <a:t>2) Offering for the enquiry </a:t>
            </a:r>
          </a:p>
          <a:p>
            <a:pPr marL="342900" indent="-342900"/>
            <a:r>
              <a:rPr lang="zh-CN" altLang="zh-CN" sz="2000" b="1" dirty="0">
                <a:latin typeface="Cambria" panose="02040503050406030204" charset="0"/>
                <a:ea typeface="华文楷体" panose="02010600040101010101" charset="-122"/>
              </a:rPr>
              <a:t>3) Giving assurance(</a:t>
            </a:r>
            <a:r>
              <a:rPr lang="zh-CN" altLang="en-US" sz="2000" b="1" dirty="0">
                <a:latin typeface="Cambria" panose="02040503050406030204" charset="0"/>
                <a:ea typeface="华文楷体" panose="02010600040101010101" charset="-122"/>
              </a:rPr>
              <a:t>做出承诺</a:t>
            </a:r>
            <a:r>
              <a:rPr lang="zh-CN" altLang="zh-CN" sz="2000" b="1" dirty="0">
                <a:latin typeface="Cambria" panose="02040503050406030204" charset="0"/>
                <a:ea typeface="华文楷体" panose="02010600040101010101" charset="-122"/>
              </a:rPr>
              <a:t>/</a:t>
            </a:r>
            <a:r>
              <a:rPr lang="zh-CN" altLang="en-US" sz="2000" b="1" dirty="0">
                <a:latin typeface="Cambria" panose="02040503050406030204" charset="0"/>
                <a:ea typeface="华文楷体" panose="02010600040101010101" charset="-122"/>
              </a:rPr>
              <a:t>保证</a:t>
            </a:r>
            <a:r>
              <a:rPr lang="zh-CN" altLang="zh-CN" sz="2000" b="1" dirty="0">
                <a:latin typeface="Cambria" panose="02040503050406030204" charset="0"/>
                <a:ea typeface="华文楷体" panose="02010600040101010101" charset="-122"/>
              </a:rPr>
              <a:t>)</a:t>
            </a:r>
            <a:br>
              <a:rPr lang="zh-CN" altLang="zh-CN" sz="2000" b="1" dirty="0">
                <a:latin typeface="Cambria" panose="02040503050406030204" charset="0"/>
                <a:ea typeface="华文楷体" panose="02010600040101010101" charset="-122"/>
              </a:rPr>
            </a:br>
            <a:r>
              <a:rPr lang="zh-CN" altLang="zh-CN" sz="2000" b="1" dirty="0">
                <a:latin typeface="Cambria" panose="02040503050406030204" charset="0"/>
                <a:ea typeface="华文楷体" panose="02010600040101010101" charset="-122"/>
              </a:rPr>
              <a:t>                                           </a:t>
            </a:r>
          </a:p>
          <a:p>
            <a:pPr marL="342900" indent="-342900"/>
            <a:r>
              <a:rPr lang="zh-CN" altLang="zh-CN" sz="2000" b="1" dirty="0">
                <a:latin typeface="Cambria" panose="02040503050406030204" charset="0"/>
                <a:ea typeface="华文楷体" panose="02010600040101010101" charset="-122"/>
              </a:rPr>
              <a:t>1.</a:t>
            </a:r>
            <a:r>
              <a:rPr lang="zh-CN" altLang="en-US" sz="2000" b="1" dirty="0">
                <a:latin typeface="Cambria" panose="02040503050406030204" charset="0"/>
                <a:ea typeface="华文楷体" panose="02010600040101010101" charset="-122"/>
              </a:rPr>
              <a:t>发信人：</a:t>
            </a:r>
            <a:r>
              <a:rPr lang="zh-CN" altLang="zh-CN" sz="2000" b="1" dirty="0">
                <a:latin typeface="Cambria" panose="02040503050406030204" charset="0"/>
                <a:ea typeface="华文楷体" panose="02010600040101010101" charset="-122"/>
              </a:rPr>
              <a:t>Mr. Peter Kevil</a:t>
            </a:r>
          </a:p>
          <a:p>
            <a:pPr marL="342900" indent="-342900"/>
            <a:r>
              <a:rPr lang="zh-CN" altLang="zh-CN" sz="2000" b="1" dirty="0">
                <a:latin typeface="Cambria" panose="02040503050406030204" charset="0"/>
                <a:ea typeface="华文楷体" panose="02010600040101010101" charset="-122"/>
              </a:rPr>
              <a:t>2.</a:t>
            </a:r>
            <a:r>
              <a:rPr lang="zh-CN" altLang="en-US" sz="2000" b="1" dirty="0">
                <a:latin typeface="Cambria" panose="02040503050406030204" charset="0"/>
                <a:ea typeface="华文楷体" panose="02010600040101010101" charset="-122"/>
              </a:rPr>
              <a:t>收信人：</a:t>
            </a:r>
            <a:r>
              <a:rPr lang="zh-CN" altLang="zh-CN" sz="2000" b="1" dirty="0">
                <a:latin typeface="Cambria" panose="02040503050406030204" charset="0"/>
                <a:ea typeface="华文楷体" panose="02010600040101010101" charset="-122"/>
              </a:rPr>
              <a:t>Mr. David Johnson</a:t>
            </a:r>
          </a:p>
          <a:p>
            <a:pPr marL="342900" indent="-342900"/>
            <a:r>
              <a:rPr lang="zh-CN" altLang="zh-CN" sz="2000" b="1" dirty="0">
                <a:latin typeface="Cambria" panose="02040503050406030204" charset="0"/>
                <a:ea typeface="华文楷体" panose="02010600040101010101" charset="-122"/>
              </a:rPr>
              <a:t>3. </a:t>
            </a:r>
            <a:r>
              <a:rPr lang="zh-CN" altLang="en-US" sz="2000" b="1" dirty="0">
                <a:latin typeface="Cambria" panose="02040503050406030204" charset="0"/>
                <a:ea typeface="华文楷体" panose="02010600040101010101" charset="-122"/>
              </a:rPr>
              <a:t>发信日期： </a:t>
            </a:r>
            <a:r>
              <a:rPr lang="zh-CN" altLang="zh-CN" sz="2000" b="1" dirty="0">
                <a:latin typeface="Cambria" panose="02040503050406030204" charset="0"/>
                <a:ea typeface="华文楷体" panose="02010600040101010101" charset="-122"/>
              </a:rPr>
              <a:t>20</a:t>
            </a:r>
            <a:r>
              <a:rPr lang="en-US" altLang="zh-CN" sz="2000" b="1" dirty="0">
                <a:latin typeface="Cambria" panose="02040503050406030204" charset="0"/>
                <a:ea typeface="华文楷体" panose="02010600040101010101" charset="-122"/>
              </a:rPr>
              <a:t>11</a:t>
            </a:r>
            <a:r>
              <a:rPr lang="zh-CN" altLang="en-US" sz="2000" b="1" dirty="0">
                <a:latin typeface="Cambria" panose="02040503050406030204" charset="0"/>
                <a:ea typeface="华文楷体" panose="02010600040101010101" charset="-122"/>
              </a:rPr>
              <a:t>年</a:t>
            </a:r>
            <a:r>
              <a:rPr lang="zh-CN" altLang="zh-CN" sz="2000" b="1" dirty="0">
                <a:latin typeface="Cambria" panose="02040503050406030204" charset="0"/>
                <a:ea typeface="华文楷体" panose="02010600040101010101" charset="-122"/>
              </a:rPr>
              <a:t>12</a:t>
            </a:r>
            <a:r>
              <a:rPr lang="zh-CN" altLang="en-US" sz="2000" b="1" dirty="0">
                <a:latin typeface="Cambria" panose="02040503050406030204" charset="0"/>
                <a:ea typeface="华文楷体" panose="02010600040101010101" charset="-122"/>
              </a:rPr>
              <a:t>月</a:t>
            </a:r>
            <a:r>
              <a:rPr lang="zh-CN" altLang="zh-CN" sz="2000" b="1" dirty="0">
                <a:latin typeface="Cambria" panose="02040503050406030204" charset="0"/>
                <a:ea typeface="华文楷体" panose="02010600040101010101" charset="-122"/>
              </a:rPr>
              <a:t>6</a:t>
            </a:r>
            <a:r>
              <a:rPr lang="zh-CN" altLang="en-US" sz="2000" b="1" dirty="0">
                <a:latin typeface="Cambria" panose="02040503050406030204" charset="0"/>
                <a:ea typeface="华文楷体" panose="02010600040101010101" charset="-122"/>
              </a:rPr>
              <a:t>日</a:t>
            </a:r>
          </a:p>
          <a:p>
            <a:pPr marL="342900" indent="-342900"/>
            <a:r>
              <a:rPr lang="zh-CN" altLang="zh-CN" sz="2000" b="1" dirty="0">
                <a:latin typeface="Cambria" panose="02040503050406030204" charset="0"/>
                <a:ea typeface="华文楷体" panose="02010600040101010101" charset="-122"/>
              </a:rPr>
              <a:t>4.</a:t>
            </a:r>
            <a:r>
              <a:rPr lang="zh-CN" altLang="en-US" sz="2000" b="1" dirty="0">
                <a:latin typeface="Cambria" panose="02040503050406030204" charset="0"/>
                <a:ea typeface="华文楷体" panose="02010600040101010101" charset="-122"/>
              </a:rPr>
              <a:t>内容：</a:t>
            </a:r>
            <a:r>
              <a:rPr lang="zh-CN" altLang="zh-CN" sz="2000" b="1" dirty="0">
                <a:latin typeface="Cambria" panose="02040503050406030204" charset="0"/>
                <a:ea typeface="华文楷体" panose="02010600040101010101" charset="-122"/>
              </a:rPr>
              <a:t>Mr. Peter Kevil </a:t>
            </a:r>
            <a:r>
              <a:rPr lang="zh-CN" altLang="en-US" sz="2000" b="1" dirty="0">
                <a:latin typeface="Cambria" panose="02040503050406030204" charset="0"/>
                <a:ea typeface="华文楷体" panose="02010600040101010101" charset="-122"/>
              </a:rPr>
              <a:t>非常感谢</a:t>
            </a:r>
            <a:r>
              <a:rPr lang="zh-CN" altLang="zh-CN" sz="2000" b="1" dirty="0">
                <a:latin typeface="Cambria" panose="02040503050406030204" charset="0"/>
                <a:ea typeface="华文楷体" panose="02010600040101010101" charset="-122"/>
              </a:rPr>
              <a:t>Mr. David Johnson</a:t>
            </a:r>
            <a:r>
              <a:rPr lang="zh-CN" altLang="en-US" sz="2000" b="1" dirty="0">
                <a:latin typeface="Cambria" panose="02040503050406030204" charset="0"/>
                <a:ea typeface="华文楷体" panose="02010600040101010101" charset="-122"/>
              </a:rPr>
              <a:t>对他们公司生产的喷墨打印机（</a:t>
            </a:r>
            <a:r>
              <a:rPr lang="zh-CN" altLang="zh-CN" sz="2000" b="1" dirty="0">
                <a:latin typeface="Cambria" panose="02040503050406030204" charset="0"/>
                <a:ea typeface="华文楷体" panose="02010600040101010101" charset="-122"/>
              </a:rPr>
              <a:t>jet printer</a:t>
            </a:r>
            <a:r>
              <a:rPr lang="zh-CN" altLang="en-US" sz="2000" b="1" dirty="0">
                <a:latin typeface="Cambria" panose="02040503050406030204" charset="0"/>
                <a:ea typeface="华文楷体" panose="02010600040101010101" charset="-122"/>
              </a:rPr>
              <a:t>）感兴趣，随信附上目录及价格表，并告知</a:t>
            </a:r>
            <a:r>
              <a:rPr lang="zh-CN" altLang="zh-CN" sz="2000" b="1" dirty="0">
                <a:latin typeface="Cambria" panose="02040503050406030204" charset="0"/>
                <a:ea typeface="华文楷体" panose="02010600040101010101" charset="-122"/>
              </a:rPr>
              <a:t>HP</a:t>
            </a:r>
            <a:r>
              <a:rPr lang="zh-CN" altLang="en-US" sz="2000" b="1" dirty="0">
                <a:latin typeface="Cambria" panose="02040503050406030204" charset="0"/>
                <a:ea typeface="华文楷体" panose="02010600040101010101" charset="-122"/>
              </a:rPr>
              <a:t>公司为客户提供优良的服务。不仅如此，如果购买的数量较大，还可以享受折扣。</a:t>
            </a:r>
          </a:p>
          <a:p>
            <a:pPr marL="342900" indent="-342900"/>
            <a:r>
              <a:rPr lang="zh-CN" altLang="en-US" sz="2000" b="1" dirty="0">
                <a:latin typeface="Cambria" panose="02040503050406030204" charset="0"/>
                <a:ea typeface="华文楷体" panose="02010600040101010101" charset="-122"/>
              </a:rPr>
              <a:t>该信属于商务信函中询价信和报价信的写作。学生要注意遵照商务信函的原则</a:t>
            </a:r>
            <a:r>
              <a:rPr lang="zh-CN" altLang="zh-CN" sz="2000" b="1" dirty="0">
                <a:latin typeface="Cambria" panose="02040503050406030204" charset="0"/>
                <a:ea typeface="华文楷体" panose="02010600040101010101" charset="-122"/>
              </a:rPr>
              <a:t>(Writing Principles)---7</a:t>
            </a:r>
            <a:r>
              <a:rPr lang="zh-CN" altLang="en-US" sz="2000" b="1" dirty="0">
                <a:latin typeface="Cambria" panose="02040503050406030204" charset="0"/>
                <a:ea typeface="华文楷体" panose="02010600040101010101" charset="-122"/>
              </a:rPr>
              <a:t>个 “</a:t>
            </a:r>
            <a:r>
              <a:rPr lang="zh-CN" altLang="zh-CN" sz="2000" b="1" dirty="0">
                <a:latin typeface="Cambria" panose="02040503050406030204" charset="0"/>
                <a:ea typeface="华文楷体" panose="02010600040101010101" charset="-122"/>
              </a:rPr>
              <a:t>C”:</a:t>
            </a:r>
          </a:p>
          <a:p>
            <a:pPr marL="342900" indent="-342900"/>
            <a:r>
              <a:rPr lang="zh-CN" altLang="zh-CN" sz="2000" b="1" dirty="0">
                <a:latin typeface="Cambria" panose="02040503050406030204" charset="0"/>
                <a:ea typeface="华文楷体" panose="02010600040101010101" charset="-122"/>
              </a:rPr>
              <a:t>     Completeness(</a:t>
            </a:r>
            <a:r>
              <a:rPr lang="zh-CN" altLang="en-US" sz="2000" b="1" dirty="0">
                <a:latin typeface="Cambria" panose="02040503050406030204" charset="0"/>
                <a:ea typeface="华文楷体" panose="02010600040101010101" charset="-122"/>
              </a:rPr>
              <a:t>完整</a:t>
            </a:r>
            <a:r>
              <a:rPr lang="zh-CN" altLang="zh-CN" sz="2000" b="1" dirty="0">
                <a:latin typeface="Cambria" panose="02040503050406030204" charset="0"/>
                <a:ea typeface="华文楷体" panose="02010600040101010101" charset="-122"/>
              </a:rPr>
              <a:t>), Clearness(</a:t>
            </a:r>
            <a:r>
              <a:rPr lang="zh-CN" altLang="en-US" sz="2000" b="1" dirty="0">
                <a:latin typeface="Cambria" panose="02040503050406030204" charset="0"/>
                <a:ea typeface="华文楷体" panose="02010600040101010101" charset="-122"/>
              </a:rPr>
              <a:t>清晰</a:t>
            </a:r>
            <a:r>
              <a:rPr lang="zh-CN" altLang="zh-CN" sz="2000" b="1" dirty="0">
                <a:latin typeface="Cambria" panose="02040503050406030204" charset="0"/>
                <a:ea typeface="华文楷体" panose="02010600040101010101" charset="-122"/>
              </a:rPr>
              <a:t>), Concreteness(</a:t>
            </a:r>
            <a:r>
              <a:rPr lang="zh-CN" altLang="en-US" sz="2000" b="1" dirty="0">
                <a:latin typeface="Cambria" panose="02040503050406030204" charset="0"/>
                <a:ea typeface="华文楷体" panose="02010600040101010101" charset="-122"/>
              </a:rPr>
              <a:t>具体</a:t>
            </a:r>
            <a:r>
              <a:rPr lang="zh-CN" altLang="zh-CN" sz="2000" b="1" dirty="0">
                <a:latin typeface="Cambria" panose="02040503050406030204" charset="0"/>
                <a:ea typeface="华文楷体" panose="02010600040101010101" charset="-122"/>
              </a:rPr>
              <a:t>), Conciseness(</a:t>
            </a:r>
            <a:r>
              <a:rPr lang="zh-CN" altLang="en-US" sz="2000" b="1" dirty="0">
                <a:latin typeface="Cambria" panose="02040503050406030204" charset="0"/>
                <a:ea typeface="华文楷体" panose="02010600040101010101" charset="-122"/>
              </a:rPr>
              <a:t>简明</a:t>
            </a:r>
            <a:r>
              <a:rPr lang="zh-CN" altLang="zh-CN" sz="2000" b="1" dirty="0">
                <a:latin typeface="Cambria" panose="02040503050406030204" charset="0"/>
                <a:ea typeface="华文楷体" panose="02010600040101010101" charset="-122"/>
              </a:rPr>
              <a:t>), Correctness(</a:t>
            </a:r>
            <a:r>
              <a:rPr lang="zh-CN" altLang="en-US" sz="2000" b="1" dirty="0">
                <a:latin typeface="Cambria" panose="02040503050406030204" charset="0"/>
                <a:ea typeface="华文楷体" panose="02010600040101010101" charset="-122"/>
              </a:rPr>
              <a:t>正确</a:t>
            </a:r>
            <a:r>
              <a:rPr lang="zh-CN" altLang="zh-CN" sz="2000" b="1" dirty="0">
                <a:latin typeface="Cambria" panose="02040503050406030204" charset="0"/>
                <a:ea typeface="华文楷体" panose="02010600040101010101" charset="-122"/>
              </a:rPr>
              <a:t>), Courtesy(</a:t>
            </a:r>
            <a:r>
              <a:rPr lang="zh-CN" altLang="en-US" sz="2000" b="1" dirty="0">
                <a:latin typeface="Cambria" panose="02040503050406030204" charset="0"/>
                <a:ea typeface="华文楷体" panose="02010600040101010101" charset="-122"/>
              </a:rPr>
              <a:t>礼貌</a:t>
            </a:r>
            <a:r>
              <a:rPr lang="zh-CN" altLang="zh-CN" sz="2000" b="1" dirty="0">
                <a:latin typeface="Cambria" panose="02040503050406030204" charset="0"/>
                <a:ea typeface="华文楷体" panose="02010600040101010101" charset="-122"/>
              </a:rPr>
              <a:t>), Consideration(</a:t>
            </a:r>
            <a:r>
              <a:rPr lang="zh-CN" altLang="en-US" sz="2000" b="1" dirty="0">
                <a:latin typeface="Cambria" panose="02040503050406030204" charset="0"/>
                <a:ea typeface="华文楷体" panose="02010600040101010101" charset="-122"/>
              </a:rPr>
              <a:t>体谅</a:t>
            </a:r>
            <a:r>
              <a:rPr lang="zh-CN" altLang="zh-CN" sz="2000" b="1" dirty="0">
                <a:latin typeface="Cambria" panose="02040503050406030204" charset="0"/>
                <a:ea typeface="华文楷体" panose="02010600040101010101" charset="-122"/>
              </a:rPr>
              <a:t>)</a:t>
            </a:r>
            <a:r>
              <a:rPr lang="zh-CN" altLang="en-US" sz="2000" b="1" dirty="0">
                <a:latin typeface="Cambria" panose="02040503050406030204" charset="0"/>
                <a:ea typeface="华文楷体" panose="02010600040101010101" charset="-122"/>
              </a:rPr>
              <a:t>。</a:t>
            </a:r>
          </a:p>
          <a:p>
            <a:pPr marL="342900" indent="-342900">
              <a:spcBef>
                <a:spcPct val="50000"/>
              </a:spcBef>
            </a:pPr>
            <a:endParaRPr lang="en-US" altLang="zh-CN" sz="2000" dirty="0">
              <a:latin typeface="Cambria" panose="02040503050406030204" charset="0"/>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1981200" y="620714"/>
            <a:ext cx="8229600" cy="5246687"/>
          </a:xfrm>
        </p:spPr>
        <p:txBody>
          <a:bodyPr rtlCol="0">
            <a:normAutofit fontScale="85000" lnSpcReduction="20000"/>
          </a:bodyPr>
          <a:lstStyle/>
          <a:p>
            <a:pPr>
              <a:lnSpc>
                <a:spcPct val="80000"/>
              </a:lnSpc>
              <a:buNone/>
              <a:defRPr/>
            </a:pPr>
            <a:r>
              <a:rPr lang="zh-CN" altLang="en-US" sz="2400"/>
              <a:t>这类信件的主要结构是</a:t>
            </a:r>
            <a:r>
              <a:rPr lang="en-US" altLang="zh-CN" sz="2400"/>
              <a:t>: </a:t>
            </a:r>
            <a:br>
              <a:rPr lang="en-US" altLang="zh-CN" sz="2400"/>
            </a:br>
            <a:br>
              <a:rPr lang="en-US" altLang="zh-CN" sz="2400"/>
            </a:br>
            <a:r>
              <a:rPr lang="en-US" altLang="zh-CN" sz="2400"/>
              <a:t>1) </a:t>
            </a:r>
            <a:r>
              <a:rPr lang="zh-CN" altLang="en-US" sz="2400"/>
              <a:t>说明写作目的表明想要获得什么工作或学位，介绍自</a:t>
            </a:r>
          </a:p>
          <a:p>
            <a:pPr>
              <a:lnSpc>
                <a:spcPct val="80000"/>
              </a:lnSpc>
              <a:buNone/>
              <a:defRPr/>
            </a:pPr>
            <a:r>
              <a:rPr lang="zh-CN" altLang="en-US" sz="2400"/>
              <a:t>己，为什么写信若是应聘工作则还需说明何时何地从哪里获</a:t>
            </a:r>
          </a:p>
          <a:p>
            <a:pPr>
              <a:lnSpc>
                <a:spcPct val="80000"/>
              </a:lnSpc>
              <a:buNone/>
              <a:defRPr/>
            </a:pPr>
            <a:r>
              <a:rPr lang="zh-CN" altLang="en-US" sz="2400"/>
              <a:t>得该职位的招聘信息（对公司评估广告效应非常重要</a:t>
            </a:r>
            <a:r>
              <a:rPr lang="en-US" altLang="zh-CN" sz="2400"/>
              <a:t>)</a:t>
            </a:r>
            <a:r>
              <a:rPr lang="zh-CN" altLang="en-US" sz="2400"/>
              <a:t>所有这</a:t>
            </a:r>
          </a:p>
          <a:p>
            <a:pPr>
              <a:lnSpc>
                <a:spcPct val="80000"/>
              </a:lnSpc>
              <a:buNone/>
              <a:defRPr/>
            </a:pPr>
            <a:r>
              <a:rPr lang="zh-CN" altLang="en-US" sz="2400"/>
              <a:t>些可以用一句话概括 </a:t>
            </a:r>
            <a:br>
              <a:rPr lang="zh-CN" altLang="en-US" sz="2400"/>
            </a:br>
            <a:br>
              <a:rPr lang="zh-CN" altLang="en-US" sz="2400"/>
            </a:br>
            <a:r>
              <a:rPr lang="en-US" altLang="zh-CN" sz="2400"/>
              <a:t>2) </a:t>
            </a:r>
            <a:r>
              <a:rPr lang="zh-CN" altLang="en-US" sz="2400"/>
              <a:t>介绍相关工作经历及本人个性，以表明你可以胜任这个</a:t>
            </a:r>
          </a:p>
          <a:p>
            <a:pPr>
              <a:lnSpc>
                <a:spcPct val="80000"/>
              </a:lnSpc>
              <a:buNone/>
              <a:defRPr/>
            </a:pPr>
            <a:r>
              <a:rPr lang="zh-CN" altLang="en-US" sz="2400"/>
              <a:t>职位包括教育背景、工作经历、个人能力及成就还可根据情</a:t>
            </a:r>
          </a:p>
          <a:p>
            <a:pPr>
              <a:lnSpc>
                <a:spcPct val="80000"/>
              </a:lnSpc>
              <a:buNone/>
              <a:defRPr/>
            </a:pPr>
            <a:r>
              <a:rPr lang="zh-CN" altLang="en-US" sz="2400"/>
              <a:t>况简单介绍个人爱好和兴趣注意：所有这些内容均应与应聘</a:t>
            </a:r>
          </a:p>
          <a:p>
            <a:pPr>
              <a:lnSpc>
                <a:spcPct val="80000"/>
              </a:lnSpc>
              <a:buNone/>
              <a:defRPr/>
            </a:pPr>
            <a:r>
              <a:rPr lang="zh-CN" altLang="en-US" sz="2400"/>
              <a:t>工作或学位有关系介绍背景时，选词遣字既不过分渲染，又</a:t>
            </a:r>
          </a:p>
          <a:p>
            <a:pPr>
              <a:lnSpc>
                <a:spcPct val="80000"/>
              </a:lnSpc>
              <a:buNone/>
              <a:defRPr/>
            </a:pPr>
            <a:r>
              <a:rPr lang="zh-CN" altLang="en-US" sz="2400"/>
              <a:t>不过分谦虚要给人留下既充满信心又态度诚恳的印象 </a:t>
            </a:r>
            <a:br>
              <a:rPr lang="zh-CN" altLang="en-US" sz="2400"/>
            </a:br>
            <a:endParaRPr lang="zh-CN" altLang="en-US" sz="2400"/>
          </a:p>
          <a:p>
            <a:pPr>
              <a:lnSpc>
                <a:spcPct val="80000"/>
              </a:lnSpc>
              <a:buNone/>
              <a:defRPr/>
            </a:pPr>
            <a:r>
              <a:rPr lang="zh-CN" altLang="en-US" sz="2400"/>
              <a:t>    </a:t>
            </a:r>
            <a:r>
              <a:rPr lang="en-US" altLang="zh-CN" sz="2400"/>
              <a:t>3) </a:t>
            </a:r>
            <a:r>
              <a:rPr lang="zh-CN" altLang="en-US" sz="2400"/>
              <a:t>表示感谢和期待，恳请招聘单位对自己的申请给予优先</a:t>
            </a:r>
          </a:p>
          <a:p>
            <a:pPr>
              <a:lnSpc>
                <a:spcPct val="80000"/>
              </a:lnSpc>
              <a:buNone/>
              <a:defRPr/>
            </a:pPr>
            <a:r>
              <a:rPr lang="zh-CN" altLang="en-US" sz="2400"/>
              <a:t>考虑，留下联络方式及对对方表示感谢</a:t>
            </a:r>
          </a:p>
          <a:p>
            <a:pPr>
              <a:lnSpc>
                <a:spcPct val="80000"/>
              </a:lnSpc>
              <a:buNone/>
              <a:defRPr/>
            </a:pPr>
            <a:br>
              <a:rPr lang="zh-CN" altLang="en-US" sz="2400"/>
            </a:br>
            <a:br>
              <a:rPr lang="zh-CN" altLang="en-US" sz="2400"/>
            </a:b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ext Box 4"/>
          <p:cNvSpPr txBox="1">
            <a:spLocks noChangeArrowheads="1"/>
          </p:cNvSpPr>
          <p:nvPr/>
        </p:nvSpPr>
        <p:spPr bwMode="auto">
          <a:xfrm>
            <a:off x="2711450" y="404813"/>
            <a:ext cx="7416800" cy="457200"/>
          </a:xfrm>
          <a:prstGeom prst="rect">
            <a:avLst/>
          </a:prstGeom>
          <a:noFill/>
          <a:ln w="9525">
            <a:noFill/>
            <a:miter lim="800000"/>
          </a:ln>
        </p:spPr>
        <p:txBody>
          <a:bodyPr>
            <a:spAutoFit/>
          </a:bodyPr>
          <a:lstStyle/>
          <a:p>
            <a:pPr algn="ctr"/>
            <a:r>
              <a:rPr lang="zh-CN" altLang="zh-CN" sz="2400" b="1">
                <a:latin typeface="Cambria" panose="02040503050406030204" charset="0"/>
                <a:ea typeface="华文楷体" panose="02010600040101010101" charset="-122"/>
              </a:rPr>
              <a:t>A Letter of Quotation (</a:t>
            </a:r>
            <a:r>
              <a:rPr lang="zh-CN" altLang="en-US" sz="2400" b="1">
                <a:latin typeface="Cambria" panose="02040503050406030204" charset="0"/>
                <a:ea typeface="华文楷体" panose="02010600040101010101" charset="-122"/>
              </a:rPr>
              <a:t>报价信</a:t>
            </a:r>
            <a:r>
              <a:rPr lang="zh-CN" altLang="zh-CN" sz="2400" b="1">
                <a:latin typeface="Cambria" panose="02040503050406030204" charset="0"/>
                <a:ea typeface="华文楷体" panose="02010600040101010101" charset="-122"/>
              </a:rPr>
              <a:t>)</a:t>
            </a:r>
            <a:r>
              <a:rPr lang="zh-CN" altLang="zh-CN" sz="2400">
                <a:latin typeface="Cambria" panose="02040503050406030204" charset="0"/>
                <a:ea typeface="华文楷体" panose="02010600040101010101" charset="-122"/>
              </a:rPr>
              <a:t> </a:t>
            </a:r>
            <a:endParaRPr lang="en-US" altLang="zh-CN" sz="2400">
              <a:latin typeface="Cambria" panose="02040503050406030204" charset="0"/>
              <a:ea typeface="华文楷体" panose="02010600040101010101" charset="-122"/>
            </a:endParaRPr>
          </a:p>
        </p:txBody>
      </p:sp>
      <p:sp>
        <p:nvSpPr>
          <p:cNvPr id="69634" name="Text Box 5"/>
          <p:cNvSpPr txBox="1">
            <a:spLocks noChangeArrowheads="1"/>
          </p:cNvSpPr>
          <p:nvPr/>
        </p:nvSpPr>
        <p:spPr bwMode="auto">
          <a:xfrm>
            <a:off x="1703388" y="1196975"/>
            <a:ext cx="8856662" cy="4985980"/>
          </a:xfrm>
          <a:prstGeom prst="rect">
            <a:avLst/>
          </a:prstGeom>
          <a:noFill/>
          <a:ln w="9525">
            <a:noFill/>
            <a:miter lim="800000"/>
          </a:ln>
        </p:spPr>
        <p:txBody>
          <a:bodyPr>
            <a:spAutoFit/>
          </a:bodyPr>
          <a:lstStyle/>
          <a:p>
            <a:r>
              <a:rPr lang="en-US" altLang="zh-CN"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December 6th,20</a:t>
            </a:r>
            <a:r>
              <a:rPr lang="en-US" altLang="zh-CN" sz="2400" b="1" dirty="0">
                <a:latin typeface="Cambria" panose="02040503050406030204" charset="0"/>
                <a:ea typeface="华文楷体" panose="02010600040101010101" charset="-122"/>
              </a:rPr>
              <a:t>11</a:t>
            </a:r>
            <a:endParaRPr lang="zh-CN" altLang="zh-CN" sz="2400" b="1" dirty="0">
              <a:latin typeface="Cambria" panose="02040503050406030204" charset="0"/>
              <a:ea typeface="华文楷体" panose="02010600040101010101" charset="-122"/>
            </a:endParaRPr>
          </a:p>
          <a:p>
            <a:r>
              <a:rPr lang="zh-CN" altLang="zh-CN" sz="2400" b="1" dirty="0">
                <a:latin typeface="Cambria" panose="02040503050406030204" charset="0"/>
                <a:ea typeface="华文楷体" panose="02010600040101010101" charset="-122"/>
              </a:rPr>
              <a:t>Dear Mr. David Johnson,</a:t>
            </a:r>
          </a:p>
          <a:p>
            <a:r>
              <a:rPr lang="en-US" altLang="zh-CN" sz="2400"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Thank you for your interest in our products. Enclosed are the latest</a:t>
            </a:r>
            <a:r>
              <a:rPr lang="en-US" altLang="zh-CN" sz="2400"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catalogue and price list. As well known, Our company ha</a:t>
            </a:r>
            <a:r>
              <a:rPr lang="en-US" altLang="zh-CN" sz="2400" b="1">
                <a:latin typeface="Cambria" panose="02040503050406030204" charset="0"/>
                <a:ea typeface="华文楷体" panose="02010600040101010101" charset="-122"/>
              </a:rPr>
              <a:t>s</a:t>
            </a:r>
            <a:r>
              <a:rPr lang="zh-CN" altLang="zh-CN" sz="2400" b="1">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a lot of satisfied customers and friends and we will always offer excellent after-services for our clients. Further more, if you place a large</a:t>
            </a:r>
            <a:r>
              <a:rPr lang="en-US" altLang="zh-CN" sz="2400"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order, we will offer a discount.</a:t>
            </a:r>
          </a:p>
          <a:p>
            <a:r>
              <a:rPr lang="zh-CN" altLang="zh-CN" sz="2400" b="1" dirty="0">
                <a:latin typeface="Cambria" panose="02040503050406030204" charset="0"/>
                <a:ea typeface="华文楷体" panose="02010600040101010101" charset="-122"/>
              </a:rPr>
              <a:t>       Anything else please let me know. </a:t>
            </a:r>
            <a:r>
              <a:rPr lang="en-US" altLang="zh-CN" b="1" dirty="0">
                <a:latin typeface="Cambria" panose="02040503050406030204" charset="0"/>
                <a:ea typeface="华文楷体" panose="02010600040101010101" charset="-122"/>
              </a:rPr>
              <a:t>                                                                                                         </a:t>
            </a:r>
          </a:p>
          <a:p>
            <a:endParaRPr lang="en-US" altLang="zh-CN" b="1" dirty="0">
              <a:latin typeface="Cambria" panose="02040503050406030204" charset="0"/>
              <a:ea typeface="华文楷体" panose="02010600040101010101" charset="-122"/>
            </a:endParaRPr>
          </a:p>
          <a:p>
            <a:r>
              <a:rPr lang="en-US" altLang="zh-CN"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Yours,</a:t>
            </a:r>
          </a:p>
          <a:p>
            <a:r>
              <a:rPr lang="en-US" altLang="zh-CN" sz="2400" b="1" dirty="0">
                <a:latin typeface="Cambria" panose="02040503050406030204" charset="0"/>
                <a:ea typeface="华文楷体" panose="02010600040101010101" charset="-122"/>
              </a:rPr>
              <a:t>                                                                         </a:t>
            </a:r>
            <a:r>
              <a:rPr lang="zh-CN" altLang="zh-CN" sz="2400" b="1" dirty="0">
                <a:latin typeface="Cambria" panose="02040503050406030204" charset="0"/>
                <a:ea typeface="华文楷体" panose="02010600040101010101" charset="-122"/>
              </a:rPr>
              <a:t>Peter Kevil</a:t>
            </a:r>
            <a:endParaRPr lang="en-US" altLang="zh-CN" sz="2400" b="1" dirty="0">
              <a:latin typeface="Cambria" panose="02040503050406030204" charset="0"/>
              <a:ea typeface="华文楷体" panose="02010600040101010101" charset="-122"/>
            </a:endParaRPr>
          </a:p>
          <a:p>
            <a:pPr>
              <a:spcBef>
                <a:spcPct val="50000"/>
              </a:spcBef>
            </a:pPr>
            <a:endParaRPr lang="en-US" altLang="zh-CN" sz="2400" dirty="0">
              <a:latin typeface="Cambria" panose="02040503050406030204" charset="0"/>
              <a:ea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0D19-A6AF-4364-BE4E-85C65C7EAC40}"/>
              </a:ext>
            </a:extLst>
          </p:cNvPr>
          <p:cNvSpPr>
            <a:spLocks noGrp="1"/>
          </p:cNvSpPr>
          <p:nvPr>
            <p:ph type="title"/>
          </p:nvPr>
        </p:nvSpPr>
        <p:spPr>
          <a:xfrm>
            <a:off x="1024128" y="585216"/>
            <a:ext cx="9990236" cy="48629"/>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CE92F74-0D60-4968-AB46-2C65230E1FAC}"/>
              </a:ext>
            </a:extLst>
          </p:cNvPr>
          <p:cNvSpPr>
            <a:spLocks noGrp="1"/>
          </p:cNvSpPr>
          <p:nvPr>
            <p:ph idx="1"/>
          </p:nvPr>
        </p:nvSpPr>
        <p:spPr>
          <a:xfrm>
            <a:off x="1174173" y="1236518"/>
            <a:ext cx="9570028" cy="5072842"/>
          </a:xfrm>
        </p:spPr>
        <p:txBody>
          <a:bodyPr>
            <a:normAutofit/>
          </a:bodyPr>
          <a:lstStyle/>
          <a:p>
            <a:r>
              <a:rPr lang="zh-CN" altLang="en-US" sz="3200" dirty="0"/>
              <a:t>唐朝</a:t>
            </a:r>
            <a:r>
              <a:rPr lang="en-US" altLang="zh-CN" sz="3200" dirty="0"/>
              <a:t>(the Tang Dynasty)</a:t>
            </a:r>
            <a:r>
              <a:rPr lang="zh-CN" altLang="en-US" sz="3200" dirty="0"/>
              <a:t>是普遍公认的中国最辉煌的时期之一。唐朝时期许多领域得到了巨大的发展。唐朝的疆域在军事扩张下已超过了汉朝</a:t>
            </a:r>
            <a:r>
              <a:rPr lang="en-US" altLang="zh-CN" sz="3200" dirty="0"/>
              <a:t>(the Han Dynasty)</a:t>
            </a:r>
            <a:r>
              <a:rPr lang="zh-CN" altLang="en-US" sz="3200" dirty="0"/>
              <a:t>。农业和灌溉工具有了很大的进步，农业经济十分发达。在商业上，唐朝与更多国家有了贸易往来。唐朝也是文学和艺术的黄金时期。盛唐时期出现了整整一代文学巨匠，其中包括唐诗“双圣”李白和杜甫。</a:t>
            </a:r>
            <a:br>
              <a:rPr lang="zh-CN" altLang="en-US" sz="3200" dirty="0"/>
            </a:br>
            <a:endParaRPr lang="zh-CN" altLang="en-US" sz="3200" dirty="0"/>
          </a:p>
        </p:txBody>
      </p:sp>
    </p:spTree>
    <p:extLst>
      <p:ext uri="{BB962C8B-B14F-4D97-AF65-F5344CB8AC3E}">
        <p14:creationId xmlns:p14="http://schemas.microsoft.com/office/powerpoint/2010/main" val="3907729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D90D19-A6AF-4364-BE4E-85C65C7EAC4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8CE92F74-0D60-4968-AB46-2C65230E1FAC}"/>
              </a:ext>
            </a:extLst>
          </p:cNvPr>
          <p:cNvSpPr>
            <a:spLocks noGrp="1"/>
          </p:cNvSpPr>
          <p:nvPr>
            <p:ph idx="1"/>
          </p:nvPr>
        </p:nvSpPr>
        <p:spPr>
          <a:xfrm>
            <a:off x="1024128" y="1059873"/>
            <a:ext cx="9979845" cy="5212911"/>
          </a:xfrm>
        </p:spPr>
        <p:txBody>
          <a:bodyPr>
            <a:normAutofit/>
          </a:bodyPr>
          <a:lstStyle/>
          <a:p>
            <a:r>
              <a:rPr lang="en-US" altLang="zh-CN" sz="3200" dirty="0"/>
              <a:t>The Tang Dynasty is universally recognized as one of the most glorious periods in China. It has seen great progress in many fields. The territory in the Tang Dynasty, acquired through military expansion, was greater than that in the Han Dynasty. Great advances have been made in agriculture and irrigation tools, making a prosperous agricultural economy. In business, the Tang Dynasty had trade contacts with more countries. The Tang Dynasty was also the golden age of literature and arts. In the high tang period, there appeared a whole generation of literary giants including </a:t>
            </a:r>
            <a:r>
              <a:rPr lang="en-US" altLang="zh-CN" sz="3200" dirty="0" err="1"/>
              <a:t>LiBai</a:t>
            </a:r>
            <a:r>
              <a:rPr lang="en-US" altLang="zh-CN" sz="3200"/>
              <a:t> and Du Fu, the twin masters of Tang poetry.</a:t>
            </a:r>
          </a:p>
          <a:p>
            <a:endParaRPr lang="zh-CN" altLang="en-US" sz="3200" dirty="0"/>
          </a:p>
        </p:txBody>
      </p:sp>
    </p:spTree>
    <p:extLst>
      <p:ext uri="{BB962C8B-B14F-4D97-AF65-F5344CB8AC3E}">
        <p14:creationId xmlns:p14="http://schemas.microsoft.com/office/powerpoint/2010/main" val="1555738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BF96D7-2BBC-4883-96CA-67AF7A6CCFAB}"/>
              </a:ext>
            </a:extLst>
          </p:cNvPr>
          <p:cNvSpPr>
            <a:spLocks noGrp="1"/>
          </p:cNvSpPr>
          <p:nvPr>
            <p:ph type="title"/>
          </p:nvPr>
        </p:nvSpPr>
        <p:spPr>
          <a:xfrm>
            <a:off x="1327354" y="382385"/>
            <a:ext cx="10102645" cy="846647"/>
          </a:xfrm>
        </p:spPr>
        <p:txBody>
          <a:bodyPr>
            <a:normAutofit fontScale="90000"/>
          </a:bodyPr>
          <a:lstStyle/>
          <a:p>
            <a:r>
              <a:rPr lang="zh-CN" altLang="en-US" sz="3200" dirty="0"/>
              <a:t>四六级翻译</a:t>
            </a:r>
            <a:r>
              <a:rPr lang="en-US" altLang="zh-CN" sz="3200" dirty="0"/>
              <a:t>|</a:t>
            </a:r>
            <a:r>
              <a:rPr lang="zh-CN" altLang="en-US" sz="3200" dirty="0"/>
              <a:t>中国朝代</a:t>
            </a:r>
            <a:br>
              <a:rPr lang="zh-CN" altLang="en-US" dirty="0"/>
            </a:br>
            <a:endParaRPr lang="zh-CN" altLang="en-US" dirty="0"/>
          </a:p>
        </p:txBody>
      </p:sp>
      <p:sp>
        <p:nvSpPr>
          <p:cNvPr id="3" name="内容占位符 2">
            <a:extLst>
              <a:ext uri="{FF2B5EF4-FFF2-40B4-BE49-F238E27FC236}">
                <a16:creationId xmlns:a16="http://schemas.microsoft.com/office/drawing/2014/main" id="{CB21D808-1D48-44FC-BE4E-F38099C5B105}"/>
              </a:ext>
            </a:extLst>
          </p:cNvPr>
          <p:cNvSpPr>
            <a:spLocks noGrp="1"/>
          </p:cNvSpPr>
          <p:nvPr>
            <p:ph idx="1"/>
          </p:nvPr>
        </p:nvSpPr>
        <p:spPr>
          <a:xfrm>
            <a:off x="1140542" y="983227"/>
            <a:ext cx="10373032" cy="5309418"/>
          </a:xfrm>
        </p:spPr>
        <p:txBody>
          <a:bodyPr>
            <a:normAutofit/>
          </a:bodyPr>
          <a:lstStyle/>
          <a:p>
            <a:endParaRPr lang="zh-CN" altLang="en-US" dirty="0"/>
          </a:p>
          <a:p>
            <a:r>
              <a:rPr lang="zh-CN" altLang="en-US" sz="3200" dirty="0"/>
              <a:t>中国有</a:t>
            </a:r>
            <a:r>
              <a:rPr lang="en-US" altLang="zh-CN" sz="3200" dirty="0"/>
              <a:t>4000</a:t>
            </a:r>
            <a:r>
              <a:rPr lang="zh-CN" altLang="en-US" sz="3200" dirty="0"/>
              <a:t>多年的历史，是世界最古老的文明之一。从公元前</a:t>
            </a:r>
            <a:r>
              <a:rPr lang="en-US" altLang="zh-CN" sz="3200" dirty="0"/>
              <a:t>21</a:t>
            </a:r>
            <a:r>
              <a:rPr lang="zh-CN" altLang="en-US" sz="3200" dirty="0"/>
              <a:t>世纪的夏朝开始至清朝结束，中国历史上经历过几十个朝代的变更。每个朝代在政治、经济、文化、科技领域等都有独特的成就。汉朝是当时世界上最先进的帝国。”汉族“（</a:t>
            </a:r>
            <a:r>
              <a:rPr lang="en-US" altLang="zh-CN" sz="3200" dirty="0"/>
              <a:t>the Han Nationality</a:t>
            </a:r>
            <a:r>
              <a:rPr lang="zh-CN" altLang="en-US" sz="3200" dirty="0"/>
              <a:t>）这一名称就得名于汉朝。唐朝因统一时间长、国力强盛而被国人铭记，因此在海外的中国人自称为“唐人”（</a:t>
            </a:r>
            <a:r>
              <a:rPr lang="en-US" altLang="zh-CN" sz="3200" dirty="0"/>
              <a:t>Tang people</a:t>
            </a:r>
            <a:r>
              <a:rPr lang="zh-CN" altLang="en-US" sz="3200" dirty="0"/>
              <a:t>）。宋朝和明朝是经济、文化、教育与科学高度繁荣的时代。但朝代的更替一般会导致连年战争，给人民大众带来了难以言表的痛苦。</a:t>
            </a:r>
          </a:p>
        </p:txBody>
      </p:sp>
    </p:spTree>
    <p:extLst>
      <p:ext uri="{BB962C8B-B14F-4D97-AF65-F5344CB8AC3E}">
        <p14:creationId xmlns:p14="http://schemas.microsoft.com/office/powerpoint/2010/main" val="1082313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C33EC-6917-4807-992E-38FE6009F0DB}"/>
              </a:ext>
            </a:extLst>
          </p:cNvPr>
          <p:cNvSpPr>
            <a:spLocks noGrp="1"/>
          </p:cNvSpPr>
          <p:nvPr>
            <p:ph type="title"/>
          </p:nvPr>
        </p:nvSpPr>
        <p:spPr>
          <a:xfrm>
            <a:off x="1415844" y="382385"/>
            <a:ext cx="10014155" cy="767989"/>
          </a:xfrm>
        </p:spPr>
        <p:txBody>
          <a:bodyPr>
            <a:normAutofit/>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A23304B-B60F-4BEC-BD51-49DCBD98FB1B}"/>
              </a:ext>
            </a:extLst>
          </p:cNvPr>
          <p:cNvSpPr>
            <a:spLocks noGrp="1"/>
          </p:cNvSpPr>
          <p:nvPr>
            <p:ph idx="1"/>
          </p:nvPr>
        </p:nvSpPr>
        <p:spPr>
          <a:xfrm>
            <a:off x="762001" y="1059872"/>
            <a:ext cx="10883477" cy="5798127"/>
          </a:xfrm>
        </p:spPr>
        <p:txBody>
          <a:bodyPr>
            <a:noAutofit/>
          </a:bodyPr>
          <a:lstStyle/>
          <a:p>
            <a:pPr eaLnBrk="0"/>
            <a:r>
              <a:rPr lang="en-US" altLang="zh-CN" sz="2600" dirty="0"/>
              <a:t>With a history of more than 4,000 </a:t>
            </a:r>
            <a:r>
              <a:rPr lang="en-US" altLang="zh-CN" sz="2600" dirty="0" err="1"/>
              <a:t>years,China</a:t>
            </a:r>
            <a:r>
              <a:rPr lang="en-US" altLang="zh-CN" sz="2600" dirty="0"/>
              <a:t> is one of the oldest ancient civilizations of the world. From Xia Dynasty in the 21st century BC to Qing Dynasty, China experienced dozens of dynasties in history. Each dynasty achieved unique accomplishments in the fields of politics, economy, culture, science and technology, etc. Han Dynasty was the most advanced empire at that time, which contributes to the formation of the name "the Han Nationality . Tang Dynasty impressed Chinese for its long time unification and powerful national strength, because of which overseas Chinese call themselves "Tang people" abroad. Song Dynasty and Ming Dynasty were periods when economy, culture, education and science were highly prosperous. But the change from one dynasty to another usually led to long-lasting wars, which brought unspeakable suffering for the masses.</a:t>
            </a:r>
          </a:p>
          <a:p>
            <a:pPr eaLnBrk="0"/>
            <a:endParaRPr lang="en-US" altLang="zh-CN" sz="2600" dirty="0"/>
          </a:p>
          <a:p>
            <a:pPr eaLnBrk="0"/>
            <a:endParaRPr lang="zh-CN" altLang="en-US" sz="2600" dirty="0"/>
          </a:p>
        </p:txBody>
      </p:sp>
    </p:spTree>
    <p:extLst>
      <p:ext uri="{BB962C8B-B14F-4D97-AF65-F5344CB8AC3E}">
        <p14:creationId xmlns:p14="http://schemas.microsoft.com/office/powerpoint/2010/main" val="417079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F8C0FF-7363-4243-93DA-8C9DC12E985D}"/>
              </a:ext>
            </a:extLst>
          </p:cNvPr>
          <p:cNvSpPr>
            <a:spLocks noGrp="1"/>
          </p:cNvSpPr>
          <p:nvPr>
            <p:ph type="title"/>
          </p:nvPr>
        </p:nvSpPr>
        <p:spPr/>
        <p:txBody>
          <a:bodyPr>
            <a:normAutofit/>
          </a:bodyPr>
          <a:lstStyle/>
          <a:p>
            <a:r>
              <a:rPr lang="en-US" altLang="zh-CN" dirty="0"/>
              <a:t> </a:t>
            </a:r>
            <a:endParaRPr lang="zh-CN" altLang="en-US" dirty="0"/>
          </a:p>
        </p:txBody>
      </p:sp>
      <p:sp>
        <p:nvSpPr>
          <p:cNvPr id="6" name="内容占位符 5">
            <a:extLst>
              <a:ext uri="{FF2B5EF4-FFF2-40B4-BE49-F238E27FC236}">
                <a16:creationId xmlns:a16="http://schemas.microsoft.com/office/drawing/2014/main" id="{387DFD87-2E27-48D0-AC9C-7FA186AE6740}"/>
              </a:ext>
            </a:extLst>
          </p:cNvPr>
          <p:cNvSpPr>
            <a:spLocks noGrp="1"/>
          </p:cNvSpPr>
          <p:nvPr>
            <p:ph idx="1"/>
          </p:nvPr>
        </p:nvSpPr>
        <p:spPr>
          <a:xfrm>
            <a:off x="914400" y="415636"/>
            <a:ext cx="4998027" cy="5893724"/>
          </a:xfrm>
        </p:spPr>
        <p:txBody>
          <a:bodyPr>
            <a:normAutofit fontScale="85000" lnSpcReduction="10000"/>
          </a:bodyPr>
          <a:lstStyle/>
          <a:p>
            <a:pPr indent="133350"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A: That’s forty in total.</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kern="100" dirty="0">
                <a:effectLst/>
                <a:latin typeface="等线" panose="02010600030101010101" pitchFamily="2" charset="-122"/>
                <a:ea typeface="等线" panose="02010600030101010101" pitchFamily="2" charset="-122"/>
                <a:cs typeface="Times New Roman" panose="02020603050405020304" pitchFamily="18" charset="0"/>
              </a:rPr>
              <a:t>B: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Sorry, how much? </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b="1" kern="100" dirty="0">
                <a:latin typeface="等线" panose="02010600030101010101" pitchFamily="2" charset="-122"/>
                <a:ea typeface="等线" panose="02010600030101010101" pitchFamily="2" charset="-122"/>
                <a:cs typeface="Times New Roman" panose="02020603050405020304" pitchFamily="18" charset="0"/>
              </a:rPr>
              <a:t>A: Um</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forty.</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This is way too expensive. Is there gold inside?</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900" b="1" kern="100" dirty="0">
                <a:latin typeface="等线" panose="02010600030101010101" pitchFamily="2" charset="-122"/>
                <a:ea typeface="等线" panose="02010600030101010101" pitchFamily="2" charset="-122"/>
                <a:cs typeface="Times New Roman" panose="02020603050405020304" pitchFamily="18" charset="0"/>
              </a:rPr>
              <a:t>A: We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used one of the best black tea and the milk is imported from Australia.</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Do you have regular tea and non-imported milk?</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b="1" kern="100" dirty="0">
                <a:latin typeface="等线" panose="02010600030101010101" pitchFamily="2" charset="-122"/>
                <a:ea typeface="等线" panose="02010600030101010101" pitchFamily="2" charset="-122"/>
                <a:cs typeface="Times New Roman" panose="02020603050405020304" pitchFamily="18" charset="0"/>
              </a:rPr>
              <a:t>A: I’m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sorry we don’t have that.</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I want a milk tea without milk and tea.</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133350" algn="just"/>
            <a:r>
              <a:rPr lang="en-US" altLang="zh-CN" sz="1900" b="1" kern="100" dirty="0">
                <a:latin typeface="等线" panose="02010600030101010101" pitchFamily="2" charset="-122"/>
                <a:ea typeface="等线" panose="02010600030101010101" pitchFamily="2" charset="-122"/>
                <a:cs typeface="Times New Roman" panose="02020603050405020304" pitchFamily="18" charset="0"/>
              </a:rPr>
              <a:t>A: There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you go. Your medium milk tea without milk and tea. That’s ten yuan please.</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9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What is that? I want a small cup.</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9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I’m sorry we only have medium, large, extra-large. </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9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Just make it small.</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900" b="1" kern="100" dirty="0">
                <a:latin typeface="等线" panose="02010600030101010101" pitchFamily="2" charset="-122"/>
                <a:ea typeface="等线" panose="02010600030101010101" pitchFamily="2" charset="-122"/>
                <a:cs typeface="Times New Roman" panose="02020603050405020304" pitchFamily="18" charset="0"/>
              </a:rPr>
              <a:t>A: We </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don’t have small size.</a:t>
            </a:r>
            <a:endParaRPr lang="zh-CN" altLang="zh-CN" sz="19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900" kern="100" dirty="0">
                <a:latin typeface="等线" panose="02010600030101010101" pitchFamily="2" charset="-122"/>
                <a:ea typeface="等线" panose="02010600030101010101" pitchFamily="2" charset="-122"/>
                <a:cs typeface="Times New Roman" panose="02020603050405020304" pitchFamily="18" charset="0"/>
              </a:rPr>
              <a:t>B:</a:t>
            </a:r>
            <a:r>
              <a:rPr lang="en-US" altLang="zh-CN" sz="1900" b="1" kern="100" dirty="0">
                <a:effectLst/>
                <a:latin typeface="等线" panose="02010600030101010101" pitchFamily="2" charset="-122"/>
                <a:ea typeface="等线" panose="02010600030101010101" pitchFamily="2" charset="-122"/>
                <a:cs typeface="Times New Roman" panose="02020603050405020304" pitchFamily="18" charset="0"/>
              </a:rPr>
              <a:t> How come there’s no small. That’s ridiculous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endParaRPr lang="zh-CN" altLang="en-US" dirty="0"/>
          </a:p>
        </p:txBody>
      </p:sp>
      <p:sp>
        <p:nvSpPr>
          <p:cNvPr id="7" name="文本框 6">
            <a:extLst>
              <a:ext uri="{FF2B5EF4-FFF2-40B4-BE49-F238E27FC236}">
                <a16:creationId xmlns:a16="http://schemas.microsoft.com/office/drawing/2014/main" id="{A22BB160-384F-4513-BE65-4BC5D8D8D6DD}"/>
              </a:ext>
            </a:extLst>
          </p:cNvPr>
          <p:cNvSpPr txBox="1"/>
          <p:nvPr/>
        </p:nvSpPr>
        <p:spPr>
          <a:xfrm>
            <a:off x="6096000" y="415636"/>
            <a:ext cx="5666509" cy="6155531"/>
          </a:xfrm>
          <a:prstGeom prst="rect">
            <a:avLst/>
          </a:prstGeom>
          <a:noFill/>
        </p:spPr>
        <p:txBody>
          <a:bodyPr wrap="square" rtlCol="0">
            <a:spAutoFit/>
          </a:bodyPr>
          <a:lstStyle/>
          <a:p>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2200" dirty="0"/>
              <a:t>We really don’t have that!</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2200" dirty="0"/>
              <a:t>Use mine.</a:t>
            </a:r>
          </a:p>
          <a:p>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2200" dirty="0"/>
              <a:t>Fine, eight yuan.</a:t>
            </a:r>
          </a:p>
          <a:p>
            <a:r>
              <a:rPr lang="en-US" altLang="zh-CN" sz="2200" dirty="0"/>
              <a:t>50% off. (with a coupon)</a:t>
            </a:r>
          </a:p>
          <a:p>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2200" dirty="0"/>
              <a:t>Sorry, </a:t>
            </a:r>
            <a:r>
              <a:rPr lang="en-US" altLang="zh-CN" sz="2200" dirty="0" err="1"/>
              <a:t>emm</a:t>
            </a:r>
            <a:endParaRPr lang="en-US" altLang="zh-CN" sz="2200" dirty="0"/>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2200" dirty="0"/>
              <a:t>It’s written on the board over there, “under fifteen,50 percent off”. Here is my student card.</a:t>
            </a:r>
          </a:p>
          <a:p>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2200" dirty="0"/>
              <a:t>Enrolled in 2020? Grade seven?</a:t>
            </a:r>
          </a:p>
          <a:p>
            <a:r>
              <a:rPr lang="en-US" altLang="zh-CN" sz="2200" dirty="0"/>
              <a:t>you look like a PhD student.</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2200" dirty="0"/>
              <a:t>what’s wrong with you? How can you say that to a lovely primary school student?</a:t>
            </a:r>
          </a:p>
          <a:p>
            <a:r>
              <a:rPr lang="en-US" altLang="zh-CN" sz="2200" dirty="0"/>
              <a:t>   I am aging fast because I’m under a lot of pressure. So what? I’m still preparing for </a:t>
            </a:r>
            <a:r>
              <a:rPr lang="en-US" altLang="zh-CN" sz="2200"/>
              <a:t>middle school </a:t>
            </a:r>
            <a:r>
              <a:rPr lang="en-US" altLang="zh-CN" sz="2200" dirty="0"/>
              <a:t>recruitment</a:t>
            </a:r>
            <a:r>
              <a:rPr lang="zh-CN" altLang="en-US" sz="2200" dirty="0"/>
              <a:t> </a:t>
            </a:r>
            <a:r>
              <a:rPr lang="en-US" altLang="zh-CN" sz="2200" dirty="0"/>
              <a:t>examination.</a:t>
            </a:r>
          </a:p>
          <a:p>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2200" dirty="0"/>
              <a:t>Four yuan.</a:t>
            </a:r>
          </a:p>
          <a:p>
            <a:r>
              <a:rPr lang="en-US" altLang="zh-CN" sz="2400" kern="100" dirty="0">
                <a:latin typeface="等线" panose="02010600030101010101" pitchFamily="2" charset="-122"/>
                <a:ea typeface="等线" panose="02010600030101010101" pitchFamily="2" charset="-122"/>
                <a:cs typeface="Times New Roman" panose="02020603050405020304" pitchFamily="18" charset="0"/>
              </a:rPr>
              <a:t>B: </a:t>
            </a:r>
            <a:r>
              <a:rPr lang="en-US" altLang="zh-CN" sz="2200" dirty="0"/>
              <a:t>I brought my own seat 50% off?</a:t>
            </a:r>
          </a:p>
          <a:p>
            <a:r>
              <a:rPr lang="en-US" altLang="zh-CN" sz="2400" b="1" kern="100" dirty="0">
                <a:latin typeface="等线" panose="02010600030101010101" pitchFamily="2" charset="-122"/>
                <a:ea typeface="等线" panose="02010600030101010101" pitchFamily="2" charset="-122"/>
                <a:cs typeface="Times New Roman" panose="02020603050405020304" pitchFamily="18" charset="0"/>
              </a:rPr>
              <a:t>A: </a:t>
            </a:r>
            <a:r>
              <a:rPr lang="en-US" altLang="zh-CN" sz="2200" dirty="0"/>
              <a:t>Two yuan.</a:t>
            </a:r>
          </a:p>
        </p:txBody>
      </p:sp>
    </p:spTree>
    <p:extLst>
      <p:ext uri="{BB962C8B-B14F-4D97-AF65-F5344CB8AC3E}">
        <p14:creationId xmlns:p14="http://schemas.microsoft.com/office/powerpoint/2010/main" val="355081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1919288" y="404814"/>
            <a:ext cx="8229600" cy="5976937"/>
          </a:xfrm>
        </p:spPr>
        <p:txBody>
          <a:bodyPr rtlCol="0">
            <a:normAutofit lnSpcReduction="10000"/>
          </a:bodyPr>
          <a:lstStyle/>
          <a:p>
            <a:pPr>
              <a:lnSpc>
                <a:spcPct val="80000"/>
              </a:lnSpc>
              <a:buNone/>
              <a:defRPr/>
            </a:pPr>
            <a:r>
              <a:rPr lang="zh-CN" altLang="en-US" sz="2400"/>
              <a:t>范文：</a:t>
            </a:r>
            <a:r>
              <a:rPr lang="zh-CN" altLang="en-US" sz="2000"/>
              <a:t> </a:t>
            </a:r>
            <a:br>
              <a:rPr lang="zh-CN" altLang="en-US" sz="2000"/>
            </a:br>
            <a:br>
              <a:rPr lang="zh-CN" altLang="en-US" sz="2000"/>
            </a:br>
            <a:r>
              <a:rPr lang="en-US" altLang="zh-CN" sz="2400">
                <a:latin typeface="Times New Roman" panose="02020603050405020304" pitchFamily="18" charset="0"/>
              </a:rPr>
              <a:t>Dear Mr. Moore, </a:t>
            </a:r>
            <a:br>
              <a:rPr lang="en-US" altLang="zh-CN" sz="2400">
                <a:latin typeface="Times New Roman" panose="02020603050405020304" pitchFamily="18" charset="0"/>
              </a:rPr>
            </a:br>
            <a:br>
              <a:rPr lang="en-US" altLang="zh-CN" sz="2400">
                <a:latin typeface="Times New Roman" panose="02020603050405020304" pitchFamily="18" charset="0"/>
              </a:rPr>
            </a:br>
            <a:r>
              <a:rPr lang="en-US" altLang="zh-CN" sz="2400">
                <a:latin typeface="Times New Roman" panose="02020603050405020304" pitchFamily="18" charset="0"/>
              </a:rPr>
              <a:t>      I would like to express my interest in your recently advertised position for a waitress. I am enclosing my resume, which further details my previous work experience and qualifications. </a:t>
            </a:r>
            <a:br>
              <a:rPr lang="en-US" altLang="zh-CN" sz="2400">
                <a:latin typeface="Times New Roman" panose="02020603050405020304" pitchFamily="18" charset="0"/>
              </a:rPr>
            </a:br>
            <a:r>
              <a:rPr lang="en-US" altLang="zh-CN" sz="2400">
                <a:latin typeface="Times New Roman" panose="02020603050405020304" pitchFamily="18" charset="0"/>
              </a:rPr>
              <a:t>      Not only do I have the qualifications and work experience for this job, but I also have the right personality for a waitress. I am a friendly person who can quickly establish a rapport with people of all ages. The fast-paced environment of waiting on tables suits me, because I enjoy working under pressure. My former boss was surprised at my efficiency in dealing with customers’ orders. </a:t>
            </a:r>
            <a:br>
              <a:rPr lang="en-US" altLang="zh-CN" sz="2400">
                <a:latin typeface="Times New Roman" panose="02020603050405020304" pitchFamily="18" charset="0"/>
              </a:rPr>
            </a:br>
            <a:r>
              <a:rPr lang="en-US" altLang="zh-CN" sz="2400">
                <a:latin typeface="Times New Roman" panose="02020603050405020304" pitchFamily="18" charset="0"/>
              </a:rPr>
              <a:t>     I hope to meet with you to discuss the possibility of working at your restaurant. I can be reached at 4639234 during the days and 924,6868 after 6 p.m. </a:t>
            </a:r>
            <a:br>
              <a:rPr lang="en-US" altLang="zh-CN" sz="2400">
                <a:latin typeface="Times New Roman" panose="02020603050405020304" pitchFamily="18" charset="0"/>
              </a:rPr>
            </a:br>
            <a:r>
              <a:rPr lang="en-US" altLang="zh-CN" sz="2400">
                <a:latin typeface="Times New Roman" panose="02020603050405020304" pitchFamily="18" charset="0"/>
              </a:rPr>
              <a:t>    Thank you for considering my application. I look forward to    you in the near future. </a:t>
            </a:r>
            <a:br>
              <a:rPr lang="en-US" altLang="zh-CN" sz="2400">
                <a:latin typeface="Times New Roman" panose="02020603050405020304" pitchFamily="18" charset="0"/>
              </a:rPr>
            </a:br>
            <a:r>
              <a:rPr lang="en-US" altLang="zh-CN" sz="2400">
                <a:latin typeface="Times New Roman" panose="02020603050405020304" pitchFamily="18" charset="0"/>
              </a:rPr>
              <a:t>                                                        Yours sincerely  </a:t>
            </a:r>
          </a:p>
          <a:p>
            <a:pPr>
              <a:lnSpc>
                <a:spcPct val="80000"/>
              </a:lnSpc>
              <a:buNone/>
              <a:defRPr/>
            </a:pPr>
            <a:r>
              <a:rPr lang="en-US" altLang="zh-CN" sz="2400">
                <a:latin typeface="Times New Roman" panose="02020603050405020304" pitchFamily="18" charset="0"/>
              </a:rPr>
              <a:t>                                                              Li Ming </a:t>
            </a:r>
          </a:p>
        </p:txBody>
      </p:sp>
      <mc:AlternateContent xmlns:mc="http://schemas.openxmlformats.org/markup-compatibility/2006" xmlns:p14="http://schemas.microsoft.com/office/powerpoint/2010/main">
        <mc:Choice Requires="p14">
          <p:contentPart p14:bwMode="auto" r:id="rId2">
            <p14:nvContentPartPr>
              <p14:cNvPr id="2061" name="Ink 13"/>
              <p14:cNvContentPartPr/>
              <p14:nvPr/>
            </p14:nvContentPartPr>
            <p14:xfrm>
              <a:off x="8239126" y="1820864"/>
              <a:ext cx="142875" cy="9525"/>
            </p14:xfrm>
          </p:contentPart>
        </mc:Choice>
        <mc:Fallback xmlns="">
          <p:pic>
            <p:nvPicPr>
              <p:cNvPr id="2061" name="Ink 13"/>
              <p:cNvPicPr/>
              <p:nvPr/>
            </p:nvPicPr>
            <p:blipFill>
              <a:blip r:embed="rId3"/>
              <a:stretch>
                <a:fillRect/>
              </a:stretch>
            </p:blipFill>
            <p:spPr>
              <a:xfrm>
                <a:off x="8223291" y="1758775"/>
                <a:ext cx="174185" cy="133703"/>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noChangeArrowheads="1"/>
          </p:cNvSpPr>
          <p:nvPr>
            <p:ph idx="1"/>
          </p:nvPr>
        </p:nvSpPr>
        <p:spPr>
          <a:xfrm>
            <a:off x="1774825" y="333376"/>
            <a:ext cx="8642350" cy="6524625"/>
          </a:xfrm>
        </p:spPr>
        <p:txBody>
          <a:bodyPr>
            <a:normAutofit/>
          </a:bodyPr>
          <a:lstStyle/>
          <a:p>
            <a:pPr eaLnBrk="1" hangingPunct="1">
              <a:lnSpc>
                <a:spcPct val="80000"/>
              </a:lnSpc>
              <a:buFont typeface="Wingdings" panose="05000000000000000000" pitchFamily="2" charset="2"/>
              <a:buNone/>
            </a:pPr>
            <a:r>
              <a:rPr lang="zh-CN" altLang="en-US" sz="2400" dirty="0"/>
              <a:t>常见求职及申请信的导语句型： </a:t>
            </a:r>
          </a:p>
          <a:p>
            <a:pPr eaLnBrk="1" hangingPunct="1">
              <a:lnSpc>
                <a:spcPct val="80000"/>
              </a:lnSpc>
              <a:buFont typeface="Wingdings" panose="05000000000000000000" pitchFamily="2" charset="2"/>
              <a:buNone/>
            </a:pPr>
            <a:r>
              <a:rPr lang="en-US" altLang="zh-CN" sz="2400" dirty="0"/>
              <a:t>I am writing to apply for ... </a:t>
            </a:r>
          </a:p>
          <a:p>
            <a:pPr eaLnBrk="1" hangingPunct="1">
              <a:lnSpc>
                <a:spcPct val="80000"/>
              </a:lnSpc>
              <a:buFont typeface="Wingdings" panose="05000000000000000000" pitchFamily="2" charset="2"/>
              <a:buNone/>
            </a:pPr>
            <a:endParaRPr lang="en-US" altLang="zh-CN" sz="2400" dirty="0"/>
          </a:p>
          <a:p>
            <a:pPr eaLnBrk="1" hangingPunct="1">
              <a:lnSpc>
                <a:spcPct val="80000"/>
              </a:lnSpc>
              <a:buFont typeface="Wingdings" panose="05000000000000000000" pitchFamily="2" charset="2"/>
              <a:buNone/>
            </a:pPr>
            <a:r>
              <a:rPr lang="en-US" altLang="zh-CN" sz="2400" dirty="0"/>
              <a:t>I wish to apply for the post mentioned in your advertisement in Beijing Daily of March 21.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I am writing to express my interest in ... </a:t>
            </a:r>
            <a:br>
              <a:rPr lang="en-US" altLang="zh-CN" sz="2400" dirty="0"/>
            </a:br>
            <a:r>
              <a:rPr lang="zh-CN" altLang="en-US" sz="2400" dirty="0"/>
              <a:t>　　</a:t>
            </a:r>
          </a:p>
          <a:p>
            <a:pPr eaLnBrk="1" hangingPunct="1">
              <a:lnSpc>
                <a:spcPct val="80000"/>
              </a:lnSpc>
              <a:buFont typeface="Wingdings" panose="05000000000000000000" pitchFamily="2" charset="2"/>
              <a:buNone/>
            </a:pPr>
            <a:r>
              <a:rPr lang="en-US" altLang="zh-CN" sz="2400" dirty="0"/>
              <a:t>I am writing to formally request ...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I should like to apply for the job advertised in yesterday’s newspaper.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Your advertisement for a sales manager in … has impressed me. I feel I can fill that vacancy …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I am writing in response to your advertisement for the position of … </a:t>
            </a:r>
            <a:br>
              <a:rPr lang="en-US" altLang="zh-CN" sz="2400" dirty="0"/>
            </a:br>
            <a:endParaRPr lang="en-US" altLang="zh-CN" sz="2400" dirty="0"/>
          </a:p>
        </p:txBody>
      </p:sp>
      <mc:AlternateContent xmlns:mc="http://schemas.openxmlformats.org/markup-compatibility/2006" xmlns:p14="http://schemas.microsoft.com/office/powerpoint/2010/main">
        <mc:Choice Requires="p14">
          <p:contentPart p14:bwMode="auto" r:id="rId2">
            <p14:nvContentPartPr>
              <p14:cNvPr id="3083" name="Ink 11"/>
              <p14:cNvContentPartPr/>
              <p14:nvPr/>
            </p14:nvContentPartPr>
            <p14:xfrm>
              <a:off x="4337051" y="5072064"/>
              <a:ext cx="53975" cy="1587"/>
            </p14:xfrm>
          </p:contentPart>
        </mc:Choice>
        <mc:Fallback xmlns="">
          <p:pic>
            <p:nvPicPr>
              <p:cNvPr id="3083" name="Ink 11"/>
              <p:cNvPicPr/>
              <p:nvPr/>
            </p:nvPicPr>
            <p:blipFill>
              <a:blip r:embed="rId3"/>
              <a:stretch>
                <a:fillRect/>
              </a:stretch>
            </p:blipFill>
            <p:spPr>
              <a:xfrm>
                <a:off x="4321218" y="4792752"/>
                <a:ext cx="85281" cy="560211"/>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noChangeArrowheads="1"/>
          </p:cNvSpPr>
          <p:nvPr>
            <p:ph idx="1"/>
          </p:nvPr>
        </p:nvSpPr>
        <p:spPr>
          <a:xfrm>
            <a:off x="1774826" y="333376"/>
            <a:ext cx="8589963" cy="6048375"/>
          </a:xfrm>
        </p:spPr>
        <p:txBody>
          <a:bodyPr>
            <a:normAutofit/>
          </a:bodyPr>
          <a:lstStyle/>
          <a:p>
            <a:pPr eaLnBrk="1" hangingPunct="1">
              <a:buFont typeface="Wingdings" panose="05000000000000000000" pitchFamily="2" charset="2"/>
              <a:buNone/>
            </a:pPr>
            <a:r>
              <a:rPr lang="zh-CN" altLang="en-US" sz="2400" b="1" dirty="0">
                <a:ea typeface="华文隶书" panose="02010800040101010101" pitchFamily="2" charset="-122"/>
              </a:rPr>
              <a:t>表示信心、能力或兴趣的方式：</a:t>
            </a:r>
            <a:r>
              <a:rPr lang="zh-CN" altLang="en-US" sz="2400" dirty="0"/>
              <a:t> </a:t>
            </a:r>
            <a:br>
              <a:rPr lang="zh-CN" altLang="en-US" sz="2400" dirty="0"/>
            </a:br>
            <a:endParaRPr lang="zh-CN" altLang="en-US" sz="2400" dirty="0"/>
          </a:p>
          <a:p>
            <a:pPr eaLnBrk="1" hangingPunct="1">
              <a:buFont typeface="Wingdings" panose="05000000000000000000" pitchFamily="2" charset="2"/>
              <a:buNone/>
            </a:pPr>
            <a:r>
              <a:rPr lang="en-US" altLang="zh-CN" sz="2400" dirty="0"/>
              <a:t>I feel that similar contributions might be made to your firm as well. </a:t>
            </a:r>
            <a:br>
              <a:rPr lang="en-US" altLang="zh-CN" sz="2400" dirty="0"/>
            </a:br>
            <a:endParaRPr lang="en-US" altLang="zh-CN" sz="2400" dirty="0"/>
          </a:p>
          <a:p>
            <a:pPr eaLnBrk="1" hangingPunct="1">
              <a:buFont typeface="Wingdings" panose="05000000000000000000" pitchFamily="2" charset="2"/>
              <a:buNone/>
            </a:pPr>
            <a:r>
              <a:rPr lang="en-US" altLang="zh-CN" sz="2400" dirty="0"/>
              <a:t>I feel that, with my overall qualifications and desire, I could contribute significantly to your company. </a:t>
            </a:r>
            <a:br>
              <a:rPr lang="en-US" altLang="zh-CN" sz="2400" dirty="0"/>
            </a:br>
            <a:endParaRPr lang="en-US" altLang="zh-CN" sz="2400" dirty="0"/>
          </a:p>
          <a:p>
            <a:pPr eaLnBrk="1" hangingPunct="1">
              <a:buFont typeface="Wingdings" panose="05000000000000000000" pitchFamily="2" charset="2"/>
              <a:buNone/>
            </a:pPr>
            <a:r>
              <a:rPr lang="en-US" altLang="zh-CN" sz="2400" dirty="0"/>
              <a:t>I feel that I can make a strong contribution to your company. </a:t>
            </a:r>
            <a:br>
              <a:rPr lang="en-US" altLang="zh-CN" sz="2400" dirty="0"/>
            </a:br>
            <a:endParaRPr lang="en-US" altLang="zh-CN" sz="2400" dirty="0"/>
          </a:p>
          <a:p>
            <a:pPr eaLnBrk="1" hangingPunct="1">
              <a:buFont typeface="Wingdings" panose="05000000000000000000" pitchFamily="2" charset="2"/>
              <a:buNone/>
            </a:pPr>
            <a:r>
              <a:rPr lang="en-US" altLang="zh-CN" sz="2400" dirty="0"/>
              <a:t>I would appear to have excellent qualifications for this position ... </a:t>
            </a:r>
            <a:br>
              <a:rPr lang="en-US" altLang="zh-CN" sz="2400" dirty="0"/>
            </a:br>
            <a:endParaRPr lang="en-US" altLang="zh-CN" sz="2400" dirty="0"/>
          </a:p>
          <a:p>
            <a:pPr eaLnBrk="1" hangingPunct="1">
              <a:buFont typeface="Wingdings" panose="05000000000000000000" pitchFamily="2" charset="2"/>
              <a:buNone/>
            </a:pPr>
            <a:r>
              <a:rPr lang="en-US" altLang="zh-CN" sz="2400" dirty="0"/>
              <a:t>I feel confident that I can provide the kind of leadership that you are seeking for. </a:t>
            </a:r>
            <a:endParaRPr lang="en-US" altLang="zh-CN" dirty="0"/>
          </a:p>
        </p:txBody>
      </p:sp>
      <mc:AlternateContent xmlns:mc="http://schemas.openxmlformats.org/markup-compatibility/2006" xmlns:p14="http://schemas.microsoft.com/office/powerpoint/2010/main">
        <mc:Choice Requires="p14">
          <p:contentPart p14:bwMode="auto" r:id="rId2">
            <p14:nvContentPartPr>
              <p14:cNvPr id="4098" name="Ink 2"/>
              <p14:cNvContentPartPr/>
              <p14:nvPr/>
            </p14:nvContentPartPr>
            <p14:xfrm>
              <a:off x="26766838" y="13816013"/>
              <a:ext cx="0" cy="0"/>
            </p14:xfrm>
          </p:contentPart>
        </mc:Choice>
        <mc:Fallback xmlns="">
          <p:pic>
            <p:nvPicPr>
              <p:cNvPr id="4098" name="Ink 2"/>
              <p:cNvPicPr/>
              <p:nvPr/>
            </p:nvPicPr>
            <p:blipFill>
              <a:blip r:embed="rId3"/>
              <a:stretch>
                <a:fillRect/>
              </a:stretch>
            </p:blipFill>
            <p:spPr>
              <a:xfrm>
                <a:off x="26766838" y="13816013"/>
                <a:ext cx="0" cy="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738282" y="214291"/>
            <a:ext cx="8472518" cy="5911873"/>
          </a:xfrm>
        </p:spPr>
        <p:txBody>
          <a:bodyPr>
            <a:normAutofit fontScale="92500" lnSpcReduction="20000"/>
          </a:bodyPr>
          <a:lstStyle/>
          <a:p>
            <a:pPr>
              <a:buNone/>
            </a:pPr>
            <a:r>
              <a:rPr lang="en-US" altLang="zh-CN" sz="2000" dirty="0"/>
              <a:t>      Dear Sir:</a:t>
            </a:r>
          </a:p>
          <a:p>
            <a:pPr>
              <a:buNone/>
            </a:pPr>
            <a:r>
              <a:rPr lang="en-US" altLang="zh-CN" sz="2000" dirty="0"/>
              <a:t>             My qualifications as described below seem to fit me for the position  </a:t>
            </a:r>
          </a:p>
          <a:p>
            <a:pPr>
              <a:buNone/>
            </a:pPr>
            <a:r>
              <a:rPr lang="en-US" altLang="zh-CN" sz="2000" dirty="0"/>
              <a:t>       advertised  in today‘s China Daily.  </a:t>
            </a:r>
          </a:p>
          <a:p>
            <a:pPr>
              <a:buNone/>
            </a:pPr>
            <a:r>
              <a:rPr lang="en-US" altLang="zh-CN" sz="2000" dirty="0"/>
              <a:t>               I graduated from Hubei University last June, having completed the Business Management as one in the top ten percent of the class. I</a:t>
            </a:r>
            <a:br>
              <a:rPr lang="en-US" altLang="zh-CN" sz="2000" dirty="0"/>
            </a:br>
            <a:r>
              <a:rPr lang="en-US" altLang="zh-CN" sz="2000" dirty="0"/>
              <a:t>have worked as secretary in the past three summers in the office of the</a:t>
            </a:r>
            <a:br>
              <a:rPr lang="en-US" altLang="zh-CN" sz="2000" dirty="0"/>
            </a:br>
            <a:r>
              <a:rPr lang="en-US" altLang="zh-CN" sz="2000" dirty="0" err="1"/>
              <a:t>Huiyou</a:t>
            </a:r>
            <a:r>
              <a:rPr lang="en-US" altLang="zh-CN" sz="2000" dirty="0"/>
              <a:t> Trading Co Ltd, and am now employed there full time as a</a:t>
            </a:r>
            <a:br>
              <a:rPr lang="en-US" altLang="zh-CN" sz="2000" dirty="0"/>
            </a:br>
            <a:r>
              <a:rPr lang="en-US" altLang="zh-CN" sz="2000" dirty="0"/>
              <a:t>secretary and typist.</a:t>
            </a:r>
            <a:br>
              <a:rPr lang="en-US" altLang="zh-CN" sz="2000" dirty="0"/>
            </a:br>
            <a:r>
              <a:rPr lang="en-US" altLang="zh-CN" sz="2000" dirty="0"/>
              <a:t>       Since my mother is an overseas Chinese born in America, I am</a:t>
            </a:r>
            <a:br>
              <a:rPr lang="en-US" altLang="zh-CN" sz="2000" dirty="0"/>
            </a:br>
            <a:r>
              <a:rPr lang="en-US" altLang="zh-CN" sz="2000" dirty="0"/>
              <a:t>good in spoken English. I often correspond in English with relatives</a:t>
            </a:r>
            <a:br>
              <a:rPr lang="en-US" altLang="zh-CN" sz="2000" dirty="0"/>
            </a:br>
            <a:r>
              <a:rPr lang="en-US" altLang="zh-CN" sz="2000" dirty="0"/>
              <a:t>who live in America, and consequently I feel that I have a rather unusual </a:t>
            </a:r>
          </a:p>
          <a:p>
            <a:pPr>
              <a:buNone/>
            </a:pPr>
            <a:r>
              <a:rPr lang="en-US" altLang="zh-CN" sz="2000" dirty="0"/>
              <a:t>      command of that language.</a:t>
            </a:r>
            <a:br>
              <a:rPr lang="en-US" altLang="zh-CN" sz="2000" dirty="0"/>
            </a:br>
            <a:r>
              <a:rPr lang="en-US" altLang="zh-CN" sz="2000" dirty="0"/>
              <a:t>        I have permission to give the names of the following persons as</a:t>
            </a:r>
            <a:br>
              <a:rPr lang="en-US" altLang="zh-CN" sz="2000" dirty="0"/>
            </a:br>
            <a:r>
              <a:rPr lang="en-US" altLang="zh-CN" sz="2000" dirty="0" err="1"/>
              <a:t>references:Professor</a:t>
            </a:r>
            <a:r>
              <a:rPr lang="en-US" altLang="zh-CN" sz="2000" dirty="0"/>
              <a:t> J.W. Lin, Hubei University, Wuhan</a:t>
            </a:r>
            <a:br>
              <a:rPr lang="en-US" altLang="zh-CN" sz="2000" dirty="0"/>
            </a:br>
            <a:r>
              <a:rPr lang="en-US" altLang="zh-CN" sz="2000" dirty="0"/>
              <a:t>Mrs. L.M. Kao, Manager, </a:t>
            </a:r>
            <a:r>
              <a:rPr lang="en-US" altLang="zh-CN" sz="2000" dirty="0" err="1"/>
              <a:t>Huiyou</a:t>
            </a:r>
            <a:r>
              <a:rPr lang="en-US" altLang="zh-CN" sz="2000" dirty="0"/>
              <a:t> Trading Co Ltd, 888, </a:t>
            </a:r>
            <a:r>
              <a:rPr lang="en-US" altLang="zh-CN" sz="2000" dirty="0" err="1"/>
              <a:t>Zhongshan</a:t>
            </a:r>
            <a:br>
              <a:rPr lang="en-US" altLang="zh-CN" sz="2000" dirty="0"/>
            </a:br>
            <a:r>
              <a:rPr lang="en-US" altLang="zh-CN" sz="2000" dirty="0"/>
              <a:t>Road, Wuhan</a:t>
            </a:r>
            <a:br>
              <a:rPr lang="en-US" altLang="zh-CN" sz="2000" dirty="0"/>
            </a:br>
            <a:r>
              <a:rPr lang="en-US" altLang="zh-CN" sz="2000" dirty="0"/>
              <a:t>        I should appreciate the privilege of an interview. I may be</a:t>
            </a:r>
            <a:br>
              <a:rPr lang="en-US" altLang="zh-CN" sz="2000" dirty="0"/>
            </a:br>
            <a:r>
              <a:rPr lang="en-US" altLang="zh-CN" sz="2000" dirty="0"/>
              <a:t>reached by letter at the address given above, or by telephone at</a:t>
            </a:r>
            <a:br>
              <a:rPr lang="en-US" altLang="zh-CN" sz="2000" dirty="0"/>
            </a:br>
            <a:r>
              <a:rPr lang="en-US" altLang="zh-CN" sz="2000" dirty="0"/>
              <a:t>5555858.</a:t>
            </a:r>
            <a:br>
              <a:rPr lang="en-US" altLang="zh-CN" sz="2000" dirty="0"/>
            </a:br>
            <a:r>
              <a:rPr lang="en-US" altLang="zh-CN" sz="2000" dirty="0"/>
              <a:t>                                                                                       Yours truly,</a:t>
            </a:r>
            <a:br>
              <a:rPr lang="en-US" altLang="zh-CN" sz="2000" dirty="0"/>
            </a:br>
            <a:r>
              <a:rPr lang="en-US" altLang="zh-CN" sz="2000" dirty="0"/>
              <a:t>Mary Li</a:t>
            </a:r>
            <a:br>
              <a:rPr lang="en-US" altLang="zh-CN" sz="2000" dirty="0"/>
            </a:br>
            <a:endParaRPr lang="zh-CN" altLang="en-US" sz="2000" dirty="0"/>
          </a:p>
          <a:p>
            <a:pPr>
              <a:buNone/>
            </a:pPr>
            <a:endParaRPr lang="zh-CN" altLang="en-US" sz="2000" dirty="0"/>
          </a:p>
          <a:p>
            <a:pPr algn="just">
              <a:buNone/>
            </a:pP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952596" y="285729"/>
            <a:ext cx="8258204" cy="5840435"/>
          </a:xfrm>
        </p:spPr>
        <p:txBody>
          <a:bodyPr>
            <a:normAutofit lnSpcReduction="10000"/>
          </a:bodyPr>
          <a:lstStyle/>
          <a:p>
            <a:pPr>
              <a:buNone/>
            </a:pPr>
            <a:r>
              <a:rPr lang="en-US" sz="2000" dirty="0"/>
              <a:t>     Dear Sir,</a:t>
            </a:r>
            <a:endParaRPr lang="zh-CN" altLang="en-US" sz="2000" dirty="0"/>
          </a:p>
          <a:p>
            <a:pPr algn="just">
              <a:buNone/>
            </a:pPr>
            <a:r>
              <a:rPr lang="en-US" sz="2000" dirty="0"/>
              <a:t>            I am looking for a position as a full-time secretary in your company.</a:t>
            </a:r>
            <a:endParaRPr lang="zh-CN" altLang="en-US" sz="2000" dirty="0"/>
          </a:p>
          <a:p>
            <a:pPr algn="just">
              <a:buNone/>
            </a:pPr>
            <a:r>
              <a:rPr lang="en-US" sz="2000" dirty="0"/>
              <a:t>            As a graduate with a B.A. in English literature from Harbin Institute of Technology, I am able to write letters and reports in English for overseas correspondence and briefing purpose. I have also attended several meetings and seminars on behalf of my institute to introduce products to prospective customers.</a:t>
            </a:r>
            <a:endParaRPr lang="zh-CN" altLang="en-US" sz="2000" dirty="0"/>
          </a:p>
          <a:p>
            <a:pPr algn="just">
              <a:buNone/>
            </a:pPr>
            <a:r>
              <a:rPr lang="en-US" sz="2000" dirty="0"/>
              <a:t>           I would be pleased to render all my past experiences to your company for improving your present business.</a:t>
            </a:r>
            <a:endParaRPr lang="zh-CN" altLang="en-US" sz="2000" dirty="0"/>
          </a:p>
          <a:p>
            <a:pPr algn="just">
              <a:buNone/>
            </a:pPr>
            <a:r>
              <a:rPr lang="en-US" sz="2000" dirty="0"/>
              <a:t>          My references are available and I'm ready to send them to you upon notice.</a:t>
            </a:r>
            <a:endParaRPr lang="zh-CN" altLang="en-US" sz="2000" dirty="0"/>
          </a:p>
          <a:p>
            <a:pPr algn="just">
              <a:buNone/>
            </a:pPr>
            <a:r>
              <a:rPr lang="en-US" sz="2000" dirty="0"/>
              <a:t>         I am looking forward to receiving your reply and query in connection with my background of education.</a:t>
            </a:r>
            <a:endParaRPr lang="zh-CN" altLang="en-US" sz="2000" dirty="0"/>
          </a:p>
          <a:p>
            <a:pPr algn="just">
              <a:buNone/>
            </a:pPr>
            <a:r>
              <a:rPr lang="en-US" sz="2000" dirty="0"/>
              <a:t>           </a:t>
            </a:r>
            <a:r>
              <a:rPr lang="en-US" sz="2000"/>
              <a:t>Thank you!</a:t>
            </a:r>
            <a:endParaRPr lang="zh-CN" altLang="en-US" sz="2000" dirty="0"/>
          </a:p>
          <a:p>
            <a:pPr algn="just">
              <a:buNone/>
            </a:pPr>
            <a:r>
              <a:rPr lang="en-US" sz="2000" dirty="0"/>
              <a:t>                                                                                      Yours sincerely,</a:t>
            </a:r>
            <a:endParaRPr lang="zh-CN" altLang="en-US" sz="2000" dirty="0"/>
          </a:p>
          <a:p>
            <a:pPr algn="just">
              <a:buNone/>
            </a:pPr>
            <a:r>
              <a:rPr lang="en-US" sz="2000" dirty="0"/>
              <a:t>                                                                                           Zhang </a:t>
            </a:r>
            <a:r>
              <a:rPr lang="en-US" sz="2000" dirty="0" err="1"/>
              <a:t>Hao</a:t>
            </a:r>
            <a:endParaRPr lang="zh-CN" altLang="en-US" sz="2000" dirty="0"/>
          </a:p>
          <a:p>
            <a:pPr>
              <a:buNone/>
            </a:pP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noChangeArrowheads="1"/>
          </p:cNvSpPr>
          <p:nvPr>
            <p:ph idx="1"/>
          </p:nvPr>
        </p:nvSpPr>
        <p:spPr>
          <a:xfrm>
            <a:off x="1774826" y="404814"/>
            <a:ext cx="8302625" cy="6237287"/>
          </a:xfrm>
        </p:spPr>
        <p:txBody>
          <a:bodyPr>
            <a:normAutofit/>
          </a:bodyPr>
          <a:lstStyle/>
          <a:p>
            <a:pPr eaLnBrk="1" hangingPunct="1">
              <a:lnSpc>
                <a:spcPct val="80000"/>
              </a:lnSpc>
              <a:buFont typeface="Wingdings" panose="05000000000000000000" pitchFamily="2" charset="2"/>
              <a:buNone/>
            </a:pPr>
            <a:r>
              <a:rPr lang="zh-CN" altLang="en-US" sz="2400" dirty="0"/>
              <a:t>在信尾表达进一步联系的愿望，表示感谢的方式： </a:t>
            </a:r>
            <a:br>
              <a:rPr lang="zh-CN" altLang="en-US" sz="2400" dirty="0"/>
            </a:br>
            <a:endParaRPr lang="zh-CN" altLang="en-US" sz="2400" dirty="0"/>
          </a:p>
          <a:p>
            <a:pPr eaLnBrk="1" hangingPunct="1">
              <a:lnSpc>
                <a:spcPct val="80000"/>
              </a:lnSpc>
              <a:buFont typeface="Wingdings" panose="05000000000000000000" pitchFamily="2" charset="2"/>
              <a:buNone/>
            </a:pPr>
            <a:r>
              <a:rPr lang="en-US" altLang="zh-CN" sz="2400" dirty="0"/>
              <a:t>I would be pleased to have the opportunity to interview with ...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I would appreciate the opportunity to discuss how I might further contribute to your ...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Thank you again and I look forward to hearing from you shortly.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dirty="0"/>
              <a:t>I am very interested in this position and would appreciate the opportunity to further discuss during a face-to-face interview. </a:t>
            </a:r>
            <a:br>
              <a:rPr lang="en-US" altLang="zh-CN" sz="2400" dirty="0"/>
            </a:br>
            <a:endParaRPr lang="en-US" altLang="zh-CN" sz="2400" dirty="0"/>
          </a:p>
          <a:p>
            <a:pPr eaLnBrk="1" hangingPunct="1">
              <a:lnSpc>
                <a:spcPct val="80000"/>
              </a:lnSpc>
              <a:buFont typeface="Wingdings" panose="05000000000000000000" pitchFamily="2" charset="2"/>
              <a:buNone/>
            </a:pPr>
            <a:r>
              <a:rPr lang="en-US" altLang="zh-CN" sz="2400"/>
              <a:t>Thank you for your consideration. </a:t>
            </a:r>
            <a:br>
              <a:rPr lang="en-US" altLang="zh-CN" sz="2400"/>
            </a:br>
            <a:endParaRPr lang="en-US" altLang="zh-CN" sz="2400"/>
          </a:p>
          <a:p>
            <a:pPr eaLnBrk="1" hangingPunct="1">
              <a:lnSpc>
                <a:spcPct val="80000"/>
              </a:lnSpc>
              <a:buFont typeface="Wingdings" panose="05000000000000000000" pitchFamily="2" charset="2"/>
              <a:buNone/>
            </a:pPr>
            <a:r>
              <a:rPr lang="en-US" altLang="zh-CN" sz="2400" dirty="0"/>
              <a:t>Thank you again and I am looking forward to hearing from you. </a:t>
            </a:r>
            <a:br>
              <a:rPr lang="en-US" altLang="zh-CN" sz="2400" dirty="0"/>
            </a:br>
            <a:endParaRPr lang="en-US" altLang="zh-CN" sz="2000" dirty="0"/>
          </a:p>
        </p:txBody>
      </p:sp>
      <mc:AlternateContent xmlns:mc="http://schemas.openxmlformats.org/markup-compatibility/2006" xmlns:p14="http://schemas.microsoft.com/office/powerpoint/2010/main">
        <mc:Choice Requires="p14">
          <p:contentPart p14:bwMode="auto" r:id="rId2">
            <p14:nvContentPartPr>
              <p14:cNvPr id="5122" name="Ink 2"/>
              <p14:cNvContentPartPr/>
              <p14:nvPr/>
            </p14:nvContentPartPr>
            <p14:xfrm>
              <a:off x="39520813" y="30094238"/>
              <a:ext cx="0" cy="0"/>
            </p14:xfrm>
          </p:contentPart>
        </mc:Choice>
        <mc:Fallback xmlns="">
          <p:pic>
            <p:nvPicPr>
              <p:cNvPr id="5122" name="Ink 2"/>
              <p:cNvPicPr/>
              <p:nvPr/>
            </p:nvPicPr>
            <p:blipFill>
              <a:blip r:embed="rId3"/>
              <a:stretch>
                <a:fillRect/>
              </a:stretch>
            </p:blipFill>
            <p:spPr>
              <a:xfrm>
                <a:off x="39520813" y="30094238"/>
                <a:ext cx="0" cy="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a:xfrm>
            <a:off x="1881158" y="428605"/>
            <a:ext cx="8329642" cy="5697559"/>
          </a:xfrm>
        </p:spPr>
        <p:txBody>
          <a:bodyPr>
            <a:normAutofit/>
          </a:bodyPr>
          <a:lstStyle/>
          <a:p>
            <a:r>
              <a:rPr lang="en-US" sz="2400" dirty="0"/>
              <a:t>1. Even if the monk can run away, his temple cannot run with him.</a:t>
            </a:r>
            <a:r>
              <a:rPr lang="zh-CN" altLang="en-US" sz="2400" dirty="0"/>
              <a:t>　跑得了和尚，跑不了庙。</a:t>
            </a:r>
          </a:p>
          <a:p>
            <a:r>
              <a:rPr lang="zh-CN" altLang="en-US" sz="2400" dirty="0"/>
              <a:t> </a:t>
            </a:r>
            <a:r>
              <a:rPr lang="en-US" sz="2400" dirty="0"/>
              <a:t>2. Even if I were to be beaten to death, I will not tell.</a:t>
            </a:r>
            <a:endParaRPr lang="zh-CN" altLang="en-US" sz="2400" dirty="0"/>
          </a:p>
          <a:p>
            <a:r>
              <a:rPr lang="zh-CN" altLang="en-US" sz="2400" dirty="0"/>
              <a:t>　　打死我也不说。</a:t>
            </a:r>
          </a:p>
          <a:p>
            <a:r>
              <a:rPr lang="zh-CN" altLang="en-US" sz="2400" dirty="0"/>
              <a:t> </a:t>
            </a:r>
            <a:r>
              <a:rPr lang="en-US" sz="2400" dirty="0"/>
              <a:t>3. Modesty helps one go forward, whereas conceit makes one lag behind.</a:t>
            </a:r>
            <a:r>
              <a:rPr lang="zh-CN" altLang="en-US" sz="2400" dirty="0"/>
              <a:t>　　谦虚使人进步，骄傲使人落后。</a:t>
            </a:r>
          </a:p>
          <a:p>
            <a:r>
              <a:rPr lang="zh-CN" altLang="en-US" sz="2400" dirty="0"/>
              <a:t> </a:t>
            </a:r>
            <a:r>
              <a:rPr lang="en-US" sz="2400" dirty="0"/>
              <a:t>4. If winter comes, can spring be far behind?</a:t>
            </a:r>
            <a:r>
              <a:rPr lang="zh-CN" altLang="en-US" sz="2400" dirty="0"/>
              <a:t>冬天来了，春天还会远吗</a:t>
            </a:r>
            <a:r>
              <a:rPr lang="en-US" sz="2400" dirty="0"/>
              <a:t>?</a:t>
            </a:r>
            <a:endParaRPr lang="zh-CN" altLang="en-US" sz="2400" dirty="0"/>
          </a:p>
          <a:p>
            <a:r>
              <a:rPr lang="zh-CN" altLang="en-US" sz="2400" dirty="0"/>
              <a:t> </a:t>
            </a:r>
            <a:r>
              <a:rPr lang="en-US" sz="2400" dirty="0"/>
              <a:t>5. We will not attack unless we are attacked.</a:t>
            </a:r>
            <a:r>
              <a:rPr lang="zh-CN" altLang="en-US" sz="2400" dirty="0"/>
              <a:t>人不犯我，我不犯人。</a:t>
            </a:r>
          </a:p>
          <a:p>
            <a:r>
              <a:rPr lang="zh-CN" altLang="en-US" sz="2400" dirty="0"/>
              <a:t> </a:t>
            </a:r>
            <a:r>
              <a:rPr lang="en-US" sz="2400" dirty="0"/>
              <a:t>6. Wisdom prepares for the worst; but folly leaves the worst for the day it comes.</a:t>
            </a:r>
            <a:r>
              <a:rPr lang="zh-CN" altLang="en-US" sz="2400" dirty="0"/>
              <a:t>　　聪明人防患于未然，愚蠢者临渴掘井。</a:t>
            </a:r>
          </a:p>
          <a:p>
            <a:r>
              <a:rPr lang="zh-CN" altLang="en-US" sz="2400" dirty="0"/>
              <a:t> </a:t>
            </a:r>
            <a:r>
              <a:rPr lang="en-US" sz="2400" dirty="0"/>
              <a:t>7. In the end things will mend.</a:t>
            </a:r>
            <a:r>
              <a:rPr lang="zh-CN" altLang="en-US" sz="2400" dirty="0"/>
              <a:t> 车到山前必有路。</a:t>
            </a:r>
          </a:p>
          <a:p>
            <a:endParaRPr lang="zh-CN" alt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190</TotalTime>
  <Words>3877</Words>
  <Application>Microsoft Office PowerPoint</Application>
  <PresentationFormat>宽屏</PresentationFormat>
  <Paragraphs>242</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等线</vt:lpstr>
      <vt:lpstr>华文仿宋</vt:lpstr>
      <vt:lpstr>华文楷体</vt:lpstr>
      <vt:lpstr>华文隶书</vt:lpstr>
      <vt:lpstr>楷体_GB2312</vt:lpstr>
      <vt:lpstr>Arial</vt:lpstr>
      <vt:lpstr>Cambria</vt:lpstr>
      <vt:lpstr>Times New Roman</vt:lpstr>
      <vt:lpstr>Tw Cen MT</vt:lpstr>
      <vt:lpstr>Tw Cen MT Condensed</vt:lpstr>
      <vt:lpstr>Wingdings</vt:lpstr>
      <vt:lpstr>Wingdings 3</vt:lpstr>
      <vt:lpstr>积分</vt:lpstr>
      <vt:lpstr>二 申请信 (A Letter of Application)</vt:lpstr>
      <vt:lpstr>PowerPoint 演示文稿</vt:lpstr>
      <vt:lpstr>PowerPoint 演示文稿</vt:lpstr>
      <vt:lpstr>PowerPoint 演示文稿</vt:lpstr>
      <vt:lpstr>PowerPoint 演示文稿</vt:lpstr>
      <vt:lpstr> </vt:lpstr>
      <vt:lpstr> </vt:lpstr>
      <vt:lpstr>PowerPoint 演示文稿</vt:lpstr>
      <vt:lpstr> </vt:lpstr>
      <vt:lpstr> </vt:lpstr>
      <vt:lpstr> </vt:lpstr>
      <vt:lpstr> </vt:lpstr>
      <vt:lpstr>三、询问信 (A Letter of Inquiry)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四六级翻译|中国朝代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cp:revision>
  <dcterms:created xsi:type="dcterms:W3CDTF">2023-03-26T14:04:51Z</dcterms:created>
  <dcterms:modified xsi:type="dcterms:W3CDTF">2024-04-19T01:37:33Z</dcterms:modified>
</cp:coreProperties>
</file>