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725" r:id="rId5"/>
    <p:sldId id="726" r:id="rId6"/>
    <p:sldId id="259" r:id="rId7"/>
    <p:sldId id="260" r:id="rId8"/>
    <p:sldId id="270" r:id="rId9"/>
    <p:sldId id="271" r:id="rId10"/>
    <p:sldId id="268" r:id="rId11"/>
    <p:sldId id="261" r:id="rId12"/>
    <p:sldId id="262" r:id="rId13"/>
    <p:sldId id="294" r:id="rId14"/>
    <p:sldId id="295" r:id="rId15"/>
    <p:sldId id="265" r:id="rId16"/>
    <p:sldId id="277" r:id="rId17"/>
    <p:sldId id="714" r:id="rId18"/>
    <p:sldId id="296" r:id="rId19"/>
    <p:sldId id="299" r:id="rId20"/>
    <p:sldId id="715" r:id="rId21"/>
    <p:sldId id="724" r:id="rId22"/>
    <p:sldId id="417" r:id="rId23"/>
    <p:sldId id="418" r:id="rId24"/>
    <p:sldId id="376" r:id="rId25"/>
    <p:sldId id="378" r:id="rId26"/>
    <p:sldId id="377" r:id="rId27"/>
    <p:sldId id="379" r:id="rId28"/>
    <p:sldId id="384" r:id="rId29"/>
    <p:sldId id="386" r:id="rId30"/>
    <p:sldId id="382" r:id="rId31"/>
    <p:sldId id="38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5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1T21:40: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1571 3262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99BDC-4187-4943-94E2-394F315484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9BF40C-3E8D-43A4-9487-D43F163FE3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F7A907-A27C-4106-8D28-A36BBD67313C}"/>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6943446E-A308-45E6-ADDF-CE03CD76C1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AA866C-B21F-41C6-9F37-0EA219244E42}"/>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192353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7FB4C-5295-4FBA-ACAF-CCE03C8D8B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048180-2CFD-4F99-8426-21952DB907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8C205A-375E-402D-9746-1FBE672E8FBE}"/>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16276BBC-1E98-490B-A113-82A81A1177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5BD954-B8C3-4EB0-9B23-4424027A703E}"/>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97821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8ADAB4-A14F-41C6-9464-B42640D911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C60A3F-5E3B-45CF-8044-B51CBE14F4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C61E60-99D4-4A73-B782-11C1932AF27B}"/>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3760E53F-F05A-4DD7-A9C9-18BBB5F2D1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099C3A-8878-485E-98CA-A55D4B5701E6}"/>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2379974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25963"/>
          </a:xfrm>
        </p:spPr>
        <p:txBody>
          <a:bodyPr/>
          <a:lstStyle/>
          <a:p>
            <a:pPr lvl="0"/>
            <a:endParaRPr lang="zh-CN" altLang="en-US" noProof="0"/>
          </a:p>
        </p:txBody>
      </p:sp>
      <p:sp>
        <p:nvSpPr>
          <p:cNvPr id="4" name="Rectangle 4">
            <a:extLst>
              <a:ext uri="{FF2B5EF4-FFF2-40B4-BE49-F238E27FC236}">
                <a16:creationId xmlns:a16="http://schemas.microsoft.com/office/drawing/2014/main" id="{8667A12A-8EFB-41BC-9F54-163D3345C3B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6CC9CE4-6B0E-46BC-AFCC-408984ED48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404A5B0-E18F-4911-8AB0-E6773B5F4926}"/>
              </a:ext>
            </a:extLst>
          </p:cNvPr>
          <p:cNvSpPr>
            <a:spLocks noGrp="1" noChangeArrowheads="1"/>
          </p:cNvSpPr>
          <p:nvPr>
            <p:ph type="sldNum" sz="quarter" idx="12"/>
          </p:nvPr>
        </p:nvSpPr>
        <p:spPr>
          <a:ln/>
        </p:spPr>
        <p:txBody>
          <a:bodyPr/>
          <a:lstStyle>
            <a:lvl1pPr>
              <a:defRPr/>
            </a:lvl1pPr>
          </a:lstStyle>
          <a:p>
            <a:fld id="{A7D566B4-9F00-45DE-BBD7-5F4515D12345}" type="slidenum">
              <a:rPr lang="zh-CN" altLang="en-US"/>
              <a:pPr/>
              <a:t>‹#›</a:t>
            </a:fld>
            <a:endParaRPr lang="en-US" altLang="zh-CN"/>
          </a:p>
        </p:txBody>
      </p:sp>
    </p:spTree>
    <p:extLst>
      <p:ext uri="{BB962C8B-B14F-4D97-AF65-F5344CB8AC3E}">
        <p14:creationId xmlns:p14="http://schemas.microsoft.com/office/powerpoint/2010/main" val="316109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0F565-2B4D-4511-9279-59B34246EE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18C323-20C0-42E1-9F3F-C75BB984297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3D3D7E-80A0-42A8-9C81-D976F8BB9FC5}"/>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F6AEF56A-2830-4B26-BCFB-6CD07B32E3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BB2FF0-EA4C-484C-A213-C6B0263863D4}"/>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202712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1B6A7-267A-4E19-8355-2F41F6A238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FB282C-C66C-4560-9252-59103F6264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3B5C86-B11A-49CB-A5C2-ECC4A66C5580}"/>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61E6220D-6647-4466-8F03-31EA46E47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FD5E3F-505E-4A48-85A8-499DD9455C13}"/>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41087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BEACC-532C-4157-95E6-7BE125E55C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85A9B4-97BD-41AA-A7C2-978069FBDB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7961B4-E341-43AB-8868-EDDB76573BB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51D9E3-67A4-4EFF-9CD1-65A69D794865}"/>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07605F05-476C-4D1A-9377-E034B364BE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838D66-F298-4D1D-8F54-0EE5AAA24676}"/>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413204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CA465-6955-48F2-A887-8B75FDCF9A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1FB186-7F0E-4B46-B6E5-C421C3F3B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0302E67-0E94-432B-9289-80752F2235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511BAA1-24A4-4AA3-8923-5FD50F712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CA73F0-52C7-487A-A87F-42C910FFBAE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C7FF52-E662-4546-870A-DB4290390B47}"/>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8" name="页脚占位符 7">
            <a:extLst>
              <a:ext uri="{FF2B5EF4-FFF2-40B4-BE49-F238E27FC236}">
                <a16:creationId xmlns:a16="http://schemas.microsoft.com/office/drawing/2014/main" id="{6BD15A26-60B2-41ED-8C02-DA1D212E4A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607395-72B2-4150-A2E3-BCB9BBF9F633}"/>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245554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9FF83-6025-45E2-8F44-724EE30C8EF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170C1C-8AF7-4428-8331-58D9343CFEA2}"/>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4" name="页脚占位符 3">
            <a:extLst>
              <a:ext uri="{FF2B5EF4-FFF2-40B4-BE49-F238E27FC236}">
                <a16:creationId xmlns:a16="http://schemas.microsoft.com/office/drawing/2014/main" id="{0EF40010-BAE0-4F67-8239-FC0A98A7177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338FFA-D211-403B-B37C-D773ED0FAB34}"/>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2493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F72765-2D9E-4076-9B69-A88C649ACFB7}"/>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3" name="页脚占位符 2">
            <a:extLst>
              <a:ext uri="{FF2B5EF4-FFF2-40B4-BE49-F238E27FC236}">
                <a16:creationId xmlns:a16="http://schemas.microsoft.com/office/drawing/2014/main" id="{49B17866-E938-457B-A013-616B4A4A489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0A387B0-1A1A-4059-B565-D8E6D7DFDCC3}"/>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214738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451DD-3C31-44D0-9390-C94BC7FF17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546C2A-82D1-4703-9597-C87F4C578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F38F92E-3124-4B8C-A695-146F298DF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76586EF-FF74-4E57-885B-45F78AD271B9}"/>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8FC08A71-4B5C-419C-A3D6-F59E85CAAE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DE333F-BBF0-47C5-BE5C-961A8F55C130}"/>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205440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8F79D-BF57-42CE-BEC2-0AD11DCDB3E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98F4A5C-0946-4531-B077-ACE72A373E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0A99F3A-3399-4780-AB3F-E4839C126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43B5E0-0780-40A7-823C-AED7F89746B9}"/>
              </a:ext>
            </a:extLst>
          </p:cNvPr>
          <p:cNvSpPr>
            <a:spLocks noGrp="1"/>
          </p:cNvSpPr>
          <p:nvPr>
            <p:ph type="dt" sz="half" idx="10"/>
          </p:nvPr>
        </p:nvSpPr>
        <p:spPr/>
        <p:txBody>
          <a:bodyPr/>
          <a:lstStyle/>
          <a:p>
            <a:fld id="{F2933DDA-2614-4673-A2CC-F0CE77D4FD8F}" type="datetimeFigureOut">
              <a:rPr lang="zh-CN" altLang="en-US" smtClean="0"/>
              <a:t>2024/11/27</a:t>
            </a:fld>
            <a:endParaRPr lang="zh-CN" altLang="en-US"/>
          </a:p>
        </p:txBody>
      </p:sp>
      <p:sp>
        <p:nvSpPr>
          <p:cNvPr id="6" name="页脚占位符 5">
            <a:extLst>
              <a:ext uri="{FF2B5EF4-FFF2-40B4-BE49-F238E27FC236}">
                <a16:creationId xmlns:a16="http://schemas.microsoft.com/office/drawing/2014/main" id="{5499FF23-FB1F-4AC1-A17F-35DBA0D420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CE72D0-87F1-4A07-99A3-1074B97DF748}"/>
              </a:ext>
            </a:extLst>
          </p:cNvPr>
          <p:cNvSpPr>
            <a:spLocks noGrp="1"/>
          </p:cNvSpPr>
          <p:nvPr>
            <p:ph type="sldNum" sz="quarter" idx="12"/>
          </p:nvPr>
        </p:nvSpPr>
        <p:spPr/>
        <p:txBody>
          <a:body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125286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pixabay.com/zh/illustrations/flower-background-floral-vintage-3316679/"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11000"/>
            <a:lum/>
            <a:extLst>
              <a:ext uri="{837473B0-CC2E-450A-ABE3-18F120FF3D39}">
                <a1611:picAttrSrcUrl xmlns:a1611="http://schemas.microsoft.com/office/drawing/2016/11/main" r:id="rId15"/>
              </a:ext>
            </a:extLst>
          </a:blip>
          <a:srcRect/>
          <a:stretch>
            <a:fillRect t="-9000" b="-9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27BC34-7477-4620-AD9E-6BC9B7746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A62584-A83F-40E2-B661-9681E40E25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9B84AD-A12A-4AFE-9182-C0BB8608B2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33DDA-2614-4673-A2CC-F0CE77D4FD8F}" type="datetimeFigureOut">
              <a:rPr lang="zh-CN" altLang="en-US" smtClean="0"/>
              <a:t>2024/11/27</a:t>
            </a:fld>
            <a:endParaRPr lang="zh-CN" altLang="en-US"/>
          </a:p>
        </p:txBody>
      </p:sp>
      <p:sp>
        <p:nvSpPr>
          <p:cNvPr id="5" name="页脚占位符 4">
            <a:extLst>
              <a:ext uri="{FF2B5EF4-FFF2-40B4-BE49-F238E27FC236}">
                <a16:creationId xmlns:a16="http://schemas.microsoft.com/office/drawing/2014/main" id="{D653B5C9-23FF-415C-9D91-5CD5C5A9E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9E8164A-2069-4997-9C94-D1D5E8430B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78BA8-12E3-43E6-A091-79339A924651}" type="slidenum">
              <a:rPr lang="zh-CN" altLang="en-US" smtClean="0"/>
              <a:t>‹#›</a:t>
            </a:fld>
            <a:endParaRPr lang="zh-CN" altLang="en-US"/>
          </a:p>
        </p:txBody>
      </p:sp>
    </p:spTree>
    <p:extLst>
      <p:ext uri="{BB962C8B-B14F-4D97-AF65-F5344CB8AC3E}">
        <p14:creationId xmlns:p14="http://schemas.microsoft.com/office/powerpoint/2010/main" val="3027282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BB7FA-2BC1-45B1-869C-4A5C44A6F87C}"/>
              </a:ext>
            </a:extLst>
          </p:cNvPr>
          <p:cNvSpPr>
            <a:spLocks noGrp="1"/>
          </p:cNvSpPr>
          <p:nvPr>
            <p:ph type="ctrTitle"/>
          </p:nvPr>
        </p:nvSpPr>
        <p:spPr>
          <a:xfrm>
            <a:off x="1325218" y="516077"/>
            <a:ext cx="9144000" cy="2387600"/>
          </a:xfrm>
        </p:spPr>
        <p:txBody>
          <a:bodyPr/>
          <a:lstStyle/>
          <a:p>
            <a:r>
              <a:rPr lang="en-US" altLang="zh-CN" b="1" dirty="0"/>
              <a:t>Notices, Announcements, and Invitations</a:t>
            </a:r>
            <a:endParaRPr lang="zh-CN" altLang="en-US" b="1" dirty="0"/>
          </a:p>
        </p:txBody>
      </p:sp>
      <p:sp>
        <p:nvSpPr>
          <p:cNvPr id="3" name="副标题 2">
            <a:extLst>
              <a:ext uri="{FF2B5EF4-FFF2-40B4-BE49-F238E27FC236}">
                <a16:creationId xmlns:a16="http://schemas.microsoft.com/office/drawing/2014/main" id="{82ABE7C4-9460-4743-8823-F762975DAAB9}"/>
              </a:ext>
            </a:extLst>
          </p:cNvPr>
          <p:cNvSpPr>
            <a:spLocks noGrp="1"/>
          </p:cNvSpPr>
          <p:nvPr>
            <p:ph type="subTitle" idx="1"/>
          </p:nvPr>
        </p:nvSpPr>
        <p:spPr/>
        <p:txBody>
          <a:bodyPr>
            <a:normAutofit/>
          </a:bodyPr>
          <a:lstStyle/>
          <a:p>
            <a:r>
              <a:rPr lang="en-US" altLang="zh-CN" sz="4800" b="1" dirty="0"/>
              <a:t>Week 12</a:t>
            </a:r>
            <a:endParaRPr lang="zh-CN" altLang="en-US" sz="4800" b="1" dirty="0"/>
          </a:p>
        </p:txBody>
      </p:sp>
    </p:spTree>
    <p:extLst>
      <p:ext uri="{BB962C8B-B14F-4D97-AF65-F5344CB8AC3E}">
        <p14:creationId xmlns:p14="http://schemas.microsoft.com/office/powerpoint/2010/main" val="143061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16602-2247-4DE8-964C-218B472E088F}"/>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39C10F0-3AB6-44ED-AB83-F14052332C70}"/>
              </a:ext>
            </a:extLst>
          </p:cNvPr>
          <p:cNvSpPr>
            <a:spLocks noGrp="1"/>
          </p:cNvSpPr>
          <p:nvPr>
            <p:ph idx="1"/>
          </p:nvPr>
        </p:nvSpPr>
        <p:spPr>
          <a:xfrm>
            <a:off x="318051" y="288234"/>
            <a:ext cx="11191461" cy="6410739"/>
          </a:xfrm>
        </p:spPr>
        <p:txBody>
          <a:bodyPr>
            <a:normAutofit fontScale="47500" lnSpcReduction="20000"/>
          </a:bodyPr>
          <a:lstStyle/>
          <a:p>
            <a:r>
              <a:rPr lang="en-US" altLang="zh-CN" dirty="0"/>
              <a:t>University Job Fair Notice</a:t>
            </a:r>
          </a:p>
          <a:p>
            <a:r>
              <a:rPr lang="en-US" altLang="zh-CN" dirty="0" err="1"/>
              <a:t>Date:December</a:t>
            </a:r>
            <a:r>
              <a:rPr lang="en-US" altLang="zh-CN" dirty="0"/>
              <a:t> 5,2024Time:10:00 AM-3:00 PM</a:t>
            </a:r>
          </a:p>
          <a:p>
            <a:r>
              <a:rPr lang="en-US" altLang="zh-CN" dirty="0" err="1"/>
              <a:t>Location:University</a:t>
            </a:r>
            <a:r>
              <a:rPr lang="en-US" altLang="zh-CN" dirty="0"/>
              <a:t> Student Union Ballroom</a:t>
            </a:r>
          </a:p>
          <a:p>
            <a:r>
              <a:rPr lang="en-US" altLang="zh-CN" dirty="0" err="1"/>
              <a:t>To:All</a:t>
            </a:r>
            <a:r>
              <a:rPr lang="en-US" altLang="zh-CN" dirty="0"/>
              <a:t> Senior Undergraduate Students and Second-Year Graduate Students</a:t>
            </a:r>
          </a:p>
          <a:p>
            <a:r>
              <a:rPr lang="en-US" altLang="zh-CN" dirty="0" err="1"/>
              <a:t>Subject:Invitation</a:t>
            </a:r>
            <a:r>
              <a:rPr lang="en-US" altLang="zh-CN" dirty="0"/>
              <a:t> to the Annual University Job Fair</a:t>
            </a:r>
          </a:p>
          <a:p>
            <a:r>
              <a:rPr lang="en-US" altLang="zh-CN" dirty="0"/>
              <a:t>Dear Students,</a:t>
            </a:r>
          </a:p>
          <a:p>
            <a:r>
              <a:rPr lang="en-US" altLang="zh-CN" dirty="0"/>
              <a:t>We are pleased to announce the upcoming Annual University Job Fair, an exclusive event designed to connect our top-performing students with leading employers from various industries. This event is a prime opportunity for you to make a strong impression and secure your future career.</a:t>
            </a:r>
          </a:p>
          <a:p>
            <a:r>
              <a:rPr lang="en-US" altLang="zh-CN" dirty="0"/>
              <a:t>Details of the Event:• </a:t>
            </a:r>
            <a:r>
              <a:rPr lang="en-US" altLang="zh-CN" dirty="0" err="1"/>
              <a:t>Date&amp;Time:December</a:t>
            </a:r>
            <a:r>
              <a:rPr lang="en-US" altLang="zh-CN" dirty="0"/>
              <a:t> 5,2024,from 10:00 AM to 3:00 PM• </a:t>
            </a:r>
          </a:p>
          <a:p>
            <a:r>
              <a:rPr lang="en-US" altLang="zh-CN" dirty="0" err="1"/>
              <a:t>Venue:University</a:t>
            </a:r>
            <a:r>
              <a:rPr lang="en-US" altLang="zh-CN" dirty="0"/>
              <a:t> Student Union Ballroom• </a:t>
            </a:r>
          </a:p>
          <a:p>
            <a:r>
              <a:rPr lang="en-US" altLang="zh-CN" dirty="0"/>
              <a:t>Dress </a:t>
            </a:r>
            <a:r>
              <a:rPr lang="en-US" altLang="zh-CN" dirty="0" err="1"/>
              <a:t>Code:Business</a:t>
            </a:r>
            <a:r>
              <a:rPr lang="en-US" altLang="zh-CN" dirty="0"/>
              <a:t> Formal(Suit and Tie)• </a:t>
            </a:r>
          </a:p>
          <a:p>
            <a:r>
              <a:rPr lang="en-US" altLang="zh-CN" dirty="0" err="1"/>
              <a:t>Requirements:All</a:t>
            </a:r>
            <a:r>
              <a:rPr lang="en-US" altLang="zh-CN" dirty="0"/>
              <a:t> attendees must bring multiple copies of their resumes and be prepared for on-site initial interviews.</a:t>
            </a:r>
          </a:p>
          <a:p>
            <a:r>
              <a:rPr lang="en-US" altLang="zh-CN" dirty="0"/>
              <a:t>Key Highlights:• Direct interaction with recruiters from top companies</a:t>
            </a:r>
          </a:p>
          <a:p>
            <a:r>
              <a:rPr lang="en-US" altLang="zh-CN" dirty="0"/>
              <a:t>.• Opportunities for immediate job offers and internships</a:t>
            </a:r>
          </a:p>
          <a:p>
            <a:r>
              <a:rPr lang="en-US" altLang="zh-CN" dirty="0"/>
              <a:t>.• Seminars on effective resume writing and interview techniques.•</a:t>
            </a:r>
          </a:p>
          <a:p>
            <a:r>
              <a:rPr lang="en-US" altLang="zh-CN" dirty="0"/>
              <a:t> Networking sessions to expand your professional circle.</a:t>
            </a:r>
          </a:p>
          <a:p>
            <a:r>
              <a:rPr lang="en-US" altLang="zh-CN" dirty="0"/>
              <a:t>Dress Code and Preparation:• It is mandatory for all participants to adhere to the business formal dress code.. Please wear a suit and tie to make a professional impression.• Bring multiple copies of your updated </a:t>
            </a:r>
            <a:r>
              <a:rPr lang="en-US" altLang="zh-CN" dirty="0" err="1"/>
              <a:t>resume.High</a:t>
            </a:r>
            <a:r>
              <a:rPr lang="en-US" altLang="zh-CN" dirty="0"/>
              <a:t>-quality printing on professional paper is recommended.• Be prepared for on-site initial </a:t>
            </a:r>
            <a:r>
              <a:rPr lang="en-US" altLang="zh-CN" dirty="0" err="1"/>
              <a:t>interviews.Research</a:t>
            </a:r>
            <a:r>
              <a:rPr lang="en-US" altLang="zh-CN" dirty="0"/>
              <a:t> the companies attending and tailor your resume and approach accordingly.</a:t>
            </a:r>
          </a:p>
          <a:p>
            <a:r>
              <a:rPr lang="en-US" altLang="zh-CN" dirty="0" err="1"/>
              <a:t>RSVP:To</a:t>
            </a:r>
            <a:r>
              <a:rPr lang="en-US" altLang="zh-CN" dirty="0"/>
              <a:t> confirm your </a:t>
            </a:r>
            <a:r>
              <a:rPr lang="en-US" altLang="zh-CN" dirty="0" err="1"/>
              <a:t>attendance,please</a:t>
            </a:r>
            <a:r>
              <a:rPr lang="en-US" altLang="zh-CN" dirty="0"/>
              <a:t> RSVP by November 25,2024,through your student portal.</a:t>
            </a:r>
          </a:p>
          <a:p>
            <a:r>
              <a:rPr lang="en-US" altLang="zh-CN" dirty="0"/>
              <a:t>Space is </a:t>
            </a:r>
            <a:r>
              <a:rPr lang="en-US" altLang="zh-CN" dirty="0" err="1"/>
              <a:t>limited,and</a:t>
            </a:r>
            <a:r>
              <a:rPr lang="en-US" altLang="zh-CN" dirty="0"/>
              <a:t> early registration is encouraged to secure your spot.</a:t>
            </a:r>
          </a:p>
          <a:p>
            <a:r>
              <a:rPr lang="en-US" altLang="zh-CN" dirty="0"/>
              <a:t>.We look forward to your active participation in this event. </a:t>
            </a:r>
          </a:p>
          <a:p>
            <a:r>
              <a:rPr lang="en-US" altLang="zh-CN" dirty="0" err="1"/>
              <a:t>Remember,your</a:t>
            </a:r>
            <a:r>
              <a:rPr lang="en-US" altLang="zh-CN" dirty="0"/>
              <a:t> future career starts here! Contact Information: For any inquiries or assistance ,please contact the Career Services Office at[email protected]or visit us in room 214,Student Services Building.</a:t>
            </a:r>
          </a:p>
          <a:p>
            <a:r>
              <a:rPr lang="en-US" altLang="zh-CN" dirty="0"/>
              <a:t>Sincerely,</a:t>
            </a:r>
          </a:p>
          <a:p>
            <a:r>
              <a:rPr lang="en-US" altLang="zh-CN" dirty="0"/>
              <a:t>[University Name]Career Services Office</a:t>
            </a:r>
            <a:endParaRPr lang="zh-CN" altLang="en-US" dirty="0"/>
          </a:p>
        </p:txBody>
      </p:sp>
    </p:spTree>
    <p:extLst>
      <p:ext uri="{BB962C8B-B14F-4D97-AF65-F5344CB8AC3E}">
        <p14:creationId xmlns:p14="http://schemas.microsoft.com/office/powerpoint/2010/main" val="143165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5BAEA-B092-4D2B-BE9D-7C950CCB3813}"/>
              </a:ext>
            </a:extLst>
          </p:cNvPr>
          <p:cNvSpPr>
            <a:spLocks noGrp="1"/>
          </p:cNvSpPr>
          <p:nvPr>
            <p:ph type="title"/>
          </p:nvPr>
        </p:nvSpPr>
        <p:spPr/>
        <p:txBody>
          <a:bodyPr/>
          <a:lstStyle/>
          <a:p>
            <a:r>
              <a:rPr lang="en-US" altLang="zh-CN" dirty="0"/>
              <a:t>What is an Invitation?</a:t>
            </a:r>
            <a:endParaRPr lang="zh-CN" altLang="en-US" dirty="0"/>
          </a:p>
        </p:txBody>
      </p:sp>
      <p:sp>
        <p:nvSpPr>
          <p:cNvPr id="3" name="内容占位符 2">
            <a:extLst>
              <a:ext uri="{FF2B5EF4-FFF2-40B4-BE49-F238E27FC236}">
                <a16:creationId xmlns:a16="http://schemas.microsoft.com/office/drawing/2014/main" id="{07D62740-371D-443A-9185-9FCD7D578465}"/>
              </a:ext>
            </a:extLst>
          </p:cNvPr>
          <p:cNvSpPr>
            <a:spLocks noGrp="1"/>
          </p:cNvSpPr>
          <p:nvPr>
            <p:ph idx="1"/>
          </p:nvPr>
        </p:nvSpPr>
        <p:spPr/>
        <p:txBody>
          <a:bodyPr/>
          <a:lstStyle/>
          <a:p>
            <a:r>
              <a:rPr lang="en-US" altLang="zh-CN" dirty="0"/>
              <a:t>An invitation is a formal request for someone to attend an event or participate in an activity.</a:t>
            </a:r>
          </a:p>
          <a:p>
            <a:r>
              <a:rPr lang="en-US" altLang="zh-CN" dirty="0"/>
              <a:t>Purpose: To politely ask individuals or groups to join a celebration or gathering</a:t>
            </a:r>
          </a:p>
          <a:p>
            <a:endParaRPr lang="zh-CN" altLang="en-US" dirty="0"/>
          </a:p>
        </p:txBody>
      </p:sp>
    </p:spTree>
    <p:extLst>
      <p:ext uri="{BB962C8B-B14F-4D97-AF65-F5344CB8AC3E}">
        <p14:creationId xmlns:p14="http://schemas.microsoft.com/office/powerpoint/2010/main" val="259381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5CD16-CB64-4276-8205-8D2C1FBAF170}"/>
              </a:ext>
            </a:extLst>
          </p:cNvPr>
          <p:cNvSpPr>
            <a:spLocks noGrp="1"/>
          </p:cNvSpPr>
          <p:nvPr>
            <p:ph type="title"/>
          </p:nvPr>
        </p:nvSpPr>
        <p:spPr/>
        <p:txBody>
          <a:bodyPr/>
          <a:lstStyle/>
          <a:p>
            <a:r>
              <a:rPr lang="en-US" altLang="zh-CN" dirty="0"/>
              <a:t>Key Components of an Invitation </a:t>
            </a:r>
            <a:endParaRPr lang="zh-CN" altLang="en-US" dirty="0"/>
          </a:p>
        </p:txBody>
      </p:sp>
      <p:sp>
        <p:nvSpPr>
          <p:cNvPr id="3" name="内容占位符 2">
            <a:extLst>
              <a:ext uri="{FF2B5EF4-FFF2-40B4-BE49-F238E27FC236}">
                <a16:creationId xmlns:a16="http://schemas.microsoft.com/office/drawing/2014/main" id="{3F20EB3C-4168-4725-B4F9-4A0D531EBF4F}"/>
              </a:ext>
            </a:extLst>
          </p:cNvPr>
          <p:cNvSpPr>
            <a:spLocks noGrp="1"/>
          </p:cNvSpPr>
          <p:nvPr>
            <p:ph idx="1"/>
          </p:nvPr>
        </p:nvSpPr>
        <p:spPr/>
        <p:txBody>
          <a:bodyPr/>
          <a:lstStyle/>
          <a:p>
            <a:r>
              <a:rPr lang="en-US" altLang="zh-CN" dirty="0"/>
              <a:t>Header: Date, time, place</a:t>
            </a:r>
          </a:p>
          <a:p>
            <a:r>
              <a:rPr lang="en-US" altLang="zh-CN" dirty="0"/>
              <a:t>Title: Event name</a:t>
            </a:r>
          </a:p>
          <a:p>
            <a:r>
              <a:rPr lang="en-US" altLang="zh-CN" dirty="0"/>
              <a:t>Body: Details about the event, dress code, RSVP instructions Closing:</a:t>
            </a:r>
            <a:endParaRPr lang="zh-CN" altLang="en-US" dirty="0"/>
          </a:p>
        </p:txBody>
      </p:sp>
    </p:spTree>
    <p:extLst>
      <p:ext uri="{BB962C8B-B14F-4D97-AF65-F5344CB8AC3E}">
        <p14:creationId xmlns:p14="http://schemas.microsoft.com/office/powerpoint/2010/main" val="362599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616226" y="457200"/>
            <a:ext cx="10036534" cy="6092825"/>
          </a:xfrm>
        </p:spPr>
        <p:txBody>
          <a:bodyPr rtlCol="0">
            <a:normAutofit fontScale="92500" lnSpcReduction="10000"/>
          </a:bodyPr>
          <a:lstStyle/>
          <a:p>
            <a:pPr>
              <a:lnSpc>
                <a:spcPct val="80000"/>
              </a:lnSpc>
              <a:buNone/>
              <a:defRPr/>
            </a:pPr>
            <a:endParaRPr lang="en-US" altLang="zh-CN" sz="2400" dirty="0"/>
          </a:p>
          <a:p>
            <a:pPr>
              <a:lnSpc>
                <a:spcPct val="80000"/>
              </a:lnSpc>
              <a:buNone/>
              <a:defRPr/>
            </a:pPr>
            <a:r>
              <a:rPr lang="en-US" altLang="zh-CN" sz="2400" dirty="0"/>
              <a:t>                                                                                                  Nov. 20th</a:t>
            </a:r>
          </a:p>
          <a:p>
            <a:pPr>
              <a:lnSpc>
                <a:spcPct val="80000"/>
              </a:lnSpc>
              <a:buNone/>
              <a:defRPr/>
            </a:pPr>
            <a:r>
              <a:rPr lang="en-US" altLang="zh-CN" sz="2400" dirty="0"/>
              <a:t>           I hope this letter finds you well. It is with great excitement that I write to extend a cordial invitation to you for the 20th Anniversary Celebration of our beloved high school which is scheduled to take place on Jan. 5</a:t>
            </a:r>
            <a:r>
              <a:rPr lang="en-US" altLang="zh-CN" sz="2400" baseline="30000" dirty="0"/>
              <a:t>th</a:t>
            </a:r>
            <a:r>
              <a:rPr lang="en-US" altLang="zh-CN" sz="2400" dirty="0"/>
              <a:t>, at 9:00 AM, in the school auditorium. As we reminisce about the years we spent together, this celebration is not just a milestone for the school but also a reunion for all of us who have walked the halls of Hangzhou High school.</a:t>
            </a:r>
          </a:p>
          <a:p>
            <a:pPr>
              <a:lnSpc>
                <a:spcPct val="80000"/>
              </a:lnSpc>
              <a:buNone/>
              <a:defRPr/>
            </a:pPr>
            <a:r>
              <a:rPr lang="en-US" altLang="zh-CN" sz="2400" dirty="0"/>
              <a:t>          The program includes a special address by our principal, and a nostalgic video montage of our school memories. There will also be a reception with light refreshments, where we can share stories and updates on our lives since graduation. Please RSVP by Dec. 25</a:t>
            </a:r>
            <a:r>
              <a:rPr lang="en-US" altLang="zh-CN" sz="2400" baseline="30000" dirty="0"/>
              <a:t>th</a:t>
            </a:r>
            <a:r>
              <a:rPr lang="en-US" altLang="zh-CN" sz="2400" dirty="0"/>
              <a:t>,to confirm your attendance. </a:t>
            </a:r>
          </a:p>
          <a:p>
            <a:pPr>
              <a:lnSpc>
                <a:spcPct val="80000"/>
              </a:lnSpc>
              <a:buNone/>
              <a:defRPr/>
            </a:pPr>
            <a:r>
              <a:rPr lang="en-US" altLang="zh-CN" sz="2400" dirty="0"/>
              <a:t>          Your presence would undoubtedly add to the joy and significance of this event. We have created an event page on school website, where you can find more details and updates.</a:t>
            </a:r>
          </a:p>
          <a:p>
            <a:pPr>
              <a:lnSpc>
                <a:spcPct val="80000"/>
              </a:lnSpc>
              <a:buNone/>
              <a:defRPr/>
            </a:pPr>
            <a:r>
              <a:rPr lang="en-US" altLang="zh-CN" sz="2400" dirty="0"/>
              <a:t>        Looking forward to celebrating this momentous occasion with you.</a:t>
            </a:r>
          </a:p>
          <a:p>
            <a:pPr>
              <a:lnSpc>
                <a:spcPct val="80000"/>
              </a:lnSpc>
              <a:buNone/>
              <a:defRPr/>
            </a:pPr>
            <a:r>
              <a:rPr lang="en-US" altLang="zh-CN" sz="2400" dirty="0"/>
              <a:t>Warm regards,</a:t>
            </a:r>
          </a:p>
          <a:p>
            <a:pPr>
              <a:lnSpc>
                <a:spcPct val="80000"/>
              </a:lnSpc>
              <a:buNone/>
              <a:defRPr/>
            </a:pPr>
            <a:r>
              <a:rPr lang="en-US" altLang="zh-CN" sz="2400" dirty="0"/>
              <a:t>                                                                             Zhang Hong</a:t>
            </a:r>
          </a:p>
          <a:p>
            <a:pPr>
              <a:lnSpc>
                <a:spcPct val="80000"/>
              </a:lnSpc>
              <a:buNone/>
              <a:defRPr/>
            </a:pPr>
            <a:r>
              <a:rPr lang="en-US" altLang="zh-CN" sz="2400" dirty="0"/>
              <a:t>TEL:12345678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body" idx="1"/>
          </p:nvPr>
        </p:nvSpPr>
        <p:spPr>
          <a:xfrm>
            <a:off x="1992313" y="549276"/>
            <a:ext cx="8229600" cy="5903913"/>
          </a:xfrm>
        </p:spPr>
        <p:txBody>
          <a:bodyPr/>
          <a:lstStyle/>
          <a:p>
            <a:pPr eaLnBrk="1" hangingPunct="1">
              <a:lnSpc>
                <a:spcPct val="80000"/>
              </a:lnSpc>
              <a:buFont typeface="Wingdings" panose="05000000000000000000" pitchFamily="2" charset="2"/>
              <a:buNone/>
            </a:pPr>
            <a:r>
              <a:rPr lang="zh-CN" altLang="en-US" sz="2800">
                <a:ea typeface="华文隶书" panose="02010800040101010101" pitchFamily="2" charset="-122"/>
              </a:rPr>
              <a:t>常用</a:t>
            </a:r>
            <a:r>
              <a:rPr lang="zh-CN" altLang="en-US" sz="2800" b="1">
                <a:ea typeface="华文隶书" panose="02010800040101010101" pitchFamily="2" charset="-122"/>
              </a:rPr>
              <a:t>开头用语</a:t>
            </a:r>
            <a:r>
              <a:rPr lang="zh-CN" altLang="en-US" sz="2400"/>
              <a:t> </a:t>
            </a:r>
            <a:br>
              <a:rPr lang="zh-CN" altLang="en-US" sz="2400"/>
            </a:br>
            <a:r>
              <a:rPr lang="en-US" altLang="zh-CN" sz="2400"/>
              <a:t>I am writing to invite you to…</a:t>
            </a:r>
            <a:br>
              <a:rPr lang="en-US" altLang="zh-CN" sz="2400"/>
            </a:br>
            <a:r>
              <a:rPr lang="en-US" altLang="zh-CN" sz="2400"/>
              <a:t>I would like to see your presence at… </a:t>
            </a:r>
            <a:br>
              <a:rPr lang="en-US" altLang="zh-CN" sz="2400"/>
            </a:br>
            <a:r>
              <a:rPr lang="en-US" altLang="zh-CN" sz="2400"/>
              <a:t>I think it would be a good idea if you could participate in…</a:t>
            </a:r>
            <a:br>
              <a:rPr lang="en-US" altLang="zh-CN" sz="2400"/>
            </a:br>
            <a:r>
              <a:rPr lang="en-US" altLang="zh-CN" sz="2400"/>
              <a:t>I wonder if you could come…</a:t>
            </a:r>
            <a:br>
              <a:rPr lang="en-US" altLang="zh-CN" sz="2400"/>
            </a:br>
            <a:r>
              <a:rPr lang="en-US" altLang="zh-CN" sz="2400"/>
              <a:t>I would like you to come…  </a:t>
            </a:r>
            <a:br>
              <a:rPr lang="en-US" altLang="zh-CN" sz="2400"/>
            </a:br>
            <a:r>
              <a:rPr lang="en-US" altLang="zh-CN" sz="2400"/>
              <a:t>How would you like to join us in…? </a:t>
            </a:r>
            <a:br>
              <a:rPr lang="en-US" altLang="zh-CN" sz="2400"/>
            </a:br>
            <a:endParaRPr lang="en-US" altLang="zh-CN" sz="2400"/>
          </a:p>
          <a:p>
            <a:pPr eaLnBrk="1" hangingPunct="1">
              <a:lnSpc>
                <a:spcPct val="80000"/>
              </a:lnSpc>
              <a:buFont typeface="Wingdings" panose="05000000000000000000" pitchFamily="2" charset="2"/>
              <a:buNone/>
            </a:pPr>
            <a:r>
              <a:rPr lang="zh-CN" altLang="en-US" sz="2800">
                <a:latin typeface="华文隶书" panose="02010800040101010101" pitchFamily="2" charset="-122"/>
                <a:ea typeface="华文隶书" panose="02010800040101010101" pitchFamily="2" charset="-122"/>
              </a:rPr>
              <a:t>常用</a:t>
            </a:r>
            <a:r>
              <a:rPr lang="zh-CN" altLang="en-US" sz="2800" b="1">
                <a:latin typeface="华文隶书" panose="02010800040101010101" pitchFamily="2" charset="-122"/>
                <a:ea typeface="华文隶书" panose="02010800040101010101" pitchFamily="2" charset="-122"/>
              </a:rPr>
              <a:t>结尾用语 </a:t>
            </a:r>
            <a:r>
              <a:rPr lang="zh-CN" altLang="en-US" sz="2800">
                <a:latin typeface="Arial" panose="020B0604020202020204" pitchFamily="34" charset="0"/>
                <a:ea typeface="华文隶书" panose="02010800040101010101" pitchFamily="2" charset="-122"/>
              </a:rPr>
              <a:t> </a:t>
            </a:r>
            <a:br>
              <a:rPr lang="zh-CN" altLang="en-US" sz="2400"/>
            </a:br>
            <a:r>
              <a:rPr lang="en-US" altLang="zh-CN" sz="2400"/>
              <a:t>My family and I would feel honored if you could come. </a:t>
            </a:r>
            <a:br>
              <a:rPr lang="en-US" altLang="zh-CN" sz="2400"/>
            </a:br>
            <a:r>
              <a:rPr lang="en-US" altLang="zh-CN" sz="2400"/>
              <a:t>We would be looking forward to your participation in the party. </a:t>
            </a:r>
            <a:br>
              <a:rPr lang="en-US" altLang="zh-CN" sz="2400"/>
            </a:br>
            <a:r>
              <a:rPr lang="en-US" altLang="zh-CN" sz="2400"/>
              <a:t>I would like to meet you there and please let me know your decision. </a:t>
            </a:r>
            <a:br>
              <a:rPr lang="en-US" altLang="zh-CN" sz="2400"/>
            </a:br>
            <a:r>
              <a:rPr lang="en-US" altLang="zh-CN" sz="2400"/>
              <a:t>I really hope you can make it.</a:t>
            </a:r>
            <a:r>
              <a:rPr lang="zh-CN" altLang="en-US" sz="2400"/>
              <a:t>　</a:t>
            </a:r>
          </a:p>
          <a:p>
            <a:pPr eaLnBrk="1" hangingPunct="1">
              <a:lnSpc>
                <a:spcPct val="80000"/>
              </a:lnSpc>
              <a:buFont typeface="Wingdings" panose="05000000000000000000" pitchFamily="2" charset="2"/>
              <a:buNone/>
            </a:pPr>
            <a:r>
              <a:rPr lang="zh-CN" altLang="en-US" sz="2400"/>
              <a:t>    </a:t>
            </a:r>
            <a:r>
              <a:rPr lang="en-US" altLang="zh-CN" sz="2400"/>
              <a:t>Would you please drop me a line to let me know if you can come? </a:t>
            </a:r>
            <a:r>
              <a:rPr lang="en-US" altLang="zh-CN" sz="2400" b="1"/>
              <a:t> </a:t>
            </a:r>
            <a:r>
              <a:rPr lang="en-US" altLang="zh-CN" sz="2400"/>
              <a:t> </a:t>
            </a:r>
          </a:p>
          <a:p>
            <a:pPr eaLnBrk="1" hangingPunct="1">
              <a:lnSpc>
                <a:spcPct val="80000"/>
              </a:lnSpc>
            </a:pP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E9421-B986-4FD4-82BF-25D3E30F872C}"/>
              </a:ext>
            </a:extLst>
          </p:cNvPr>
          <p:cNvSpPr>
            <a:spLocks noGrp="1"/>
          </p:cNvSpPr>
          <p:nvPr>
            <p:ph type="title"/>
          </p:nvPr>
        </p:nvSpPr>
        <p:spPr/>
        <p:txBody>
          <a:bodyPr/>
          <a:lstStyle/>
          <a:p>
            <a:r>
              <a:rPr lang="en-US" altLang="zh-CN" dirty="0"/>
              <a:t> </a:t>
            </a:r>
            <a:endParaRPr lang="zh-CN" altLang="en-US" dirty="0"/>
          </a:p>
        </p:txBody>
      </p:sp>
      <p:pic>
        <p:nvPicPr>
          <p:cNvPr id="5" name="内容占位符 4">
            <a:extLst>
              <a:ext uri="{FF2B5EF4-FFF2-40B4-BE49-F238E27FC236}">
                <a16:creationId xmlns:a16="http://schemas.microsoft.com/office/drawing/2014/main" id="{E6C8C2FB-77FB-4A58-B4BE-9DF3527E4F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00" y="365126"/>
            <a:ext cx="11618852" cy="6562598"/>
          </a:xfrm>
        </p:spPr>
      </p:pic>
    </p:spTree>
    <p:extLst>
      <p:ext uri="{BB962C8B-B14F-4D97-AF65-F5344CB8AC3E}">
        <p14:creationId xmlns:p14="http://schemas.microsoft.com/office/powerpoint/2010/main" val="206901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ACF74B8-A78D-44B4-A596-5418894CBC5D}"/>
              </a:ext>
            </a:extLst>
          </p:cNvPr>
          <p:cNvSpPr>
            <a:spLocks noGrp="1" noChangeArrowheads="1"/>
          </p:cNvSpPr>
          <p:nvPr>
            <p:ph type="title"/>
          </p:nvPr>
        </p:nvSpPr>
        <p:spPr>
          <a:xfrm>
            <a:off x="1825625" y="1"/>
            <a:ext cx="8540750" cy="1052513"/>
          </a:xfrm>
        </p:spPr>
        <p:txBody>
          <a:bodyPr/>
          <a:lstStyle/>
          <a:p>
            <a:pPr eaLnBrk="1" hangingPunct="1">
              <a:defRPr/>
            </a:pPr>
            <a:r>
              <a:rPr lang="en-US" altLang="zh-CN" b="1" i="1" dirty="0">
                <a:solidFill>
                  <a:srgbClr val="002060"/>
                </a:solidFill>
                <a:effectLst>
                  <a:outerShdw blurRad="38100" dist="38100" dir="2700000" algn="tl">
                    <a:srgbClr val="000000">
                      <a:alpha val="43137"/>
                    </a:srgbClr>
                  </a:outerShdw>
                </a:effectLst>
              </a:rPr>
              <a:t>Invitation </a:t>
            </a:r>
            <a:r>
              <a:rPr lang="zh-CN" altLang="zh-CN" b="1" i="1" dirty="0">
                <a:solidFill>
                  <a:srgbClr val="002060"/>
                </a:solidFill>
                <a:effectLst>
                  <a:outerShdw blurRad="38100" dist="38100" dir="2700000" algn="tl">
                    <a:srgbClr val="000000">
                      <a:alpha val="43137"/>
                    </a:srgbClr>
                  </a:outerShdw>
                </a:effectLst>
              </a:rPr>
              <a:t>Format</a:t>
            </a:r>
          </a:p>
        </p:txBody>
      </p:sp>
      <p:graphicFrame>
        <p:nvGraphicFramePr>
          <p:cNvPr id="4099" name="Group 3">
            <a:extLst>
              <a:ext uri="{FF2B5EF4-FFF2-40B4-BE49-F238E27FC236}">
                <a16:creationId xmlns:a16="http://schemas.microsoft.com/office/drawing/2014/main" id="{169832CC-664E-4B9A-9B9D-3F19960AD3E2}"/>
              </a:ext>
            </a:extLst>
          </p:cNvPr>
          <p:cNvGraphicFramePr>
            <a:graphicFrameLocks noGrp="1"/>
          </p:cNvGraphicFramePr>
          <p:nvPr>
            <p:ph idx="1"/>
          </p:nvPr>
        </p:nvGraphicFramePr>
        <p:xfrm>
          <a:off x="1774825" y="765176"/>
          <a:ext cx="8540750" cy="5903913"/>
        </p:xfrm>
        <a:graphic>
          <a:graphicData uri="http://schemas.openxmlformats.org/drawingml/2006/table">
            <a:tbl>
              <a:tblPr/>
              <a:tblGrid>
                <a:gridCol w="8540750">
                  <a:extLst>
                    <a:ext uri="{9D8B030D-6E8A-4147-A177-3AD203B41FA5}">
                      <a16:colId xmlns:a16="http://schemas.microsoft.com/office/drawing/2014/main" val="20000"/>
                    </a:ext>
                  </a:extLst>
                </a:gridCol>
              </a:tblGrid>
              <a:tr h="5903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6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3600" b="1" i="0" u="none" strike="noStrike" cap="none" normalizeH="0" baseline="0" dirty="0">
                          <a:ln>
                            <a:noFill/>
                          </a:ln>
                          <a:solidFill>
                            <a:schemeClr val="tx1"/>
                          </a:solidFill>
                          <a:effectLst/>
                          <a:latin typeface="+mn-lt"/>
                          <a:ea typeface="宋体" pitchFamily="2" charset="-122"/>
                        </a:rPr>
                        <a:t>Mr. and Mrs. Henry King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3600" b="1" i="0" u="none" strike="noStrike" cap="none" normalizeH="0" baseline="0" dirty="0">
                          <a:ln>
                            <a:noFill/>
                          </a:ln>
                          <a:solidFill>
                            <a:schemeClr val="tx1"/>
                          </a:solidFill>
                          <a:effectLst/>
                          <a:latin typeface="+mn-lt"/>
                          <a:ea typeface="宋体" pitchFamily="2" charset="-122"/>
                        </a:rPr>
                        <a:t>request the pleasure of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3600" b="1" i="0" u="none" strike="noStrike" cap="none" normalizeH="0" baseline="0" dirty="0">
                          <a:ln>
                            <a:noFill/>
                          </a:ln>
                          <a:solidFill>
                            <a:schemeClr val="tx1"/>
                          </a:solidFill>
                          <a:effectLst/>
                          <a:latin typeface="+mn-lt"/>
                          <a:ea typeface="宋体" pitchFamily="2" charset="-122"/>
                        </a:rPr>
                        <a:t>____________________________’s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3600" b="1" i="0" u="none" strike="noStrike" cap="none" normalizeH="0" baseline="0" dirty="0">
                          <a:ln>
                            <a:noFill/>
                          </a:ln>
                          <a:solidFill>
                            <a:schemeClr val="tx1"/>
                          </a:solidFill>
                          <a:effectLst/>
                          <a:latin typeface="+mn-lt"/>
                          <a:ea typeface="宋体" pitchFamily="2" charset="-122"/>
                        </a:rPr>
                        <a:t>company at ________</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3600" b="1" i="0" u="none" strike="noStrike" cap="none" normalizeH="0" baseline="0" dirty="0">
                          <a:ln>
                            <a:noFill/>
                          </a:ln>
                          <a:solidFill>
                            <a:schemeClr val="tx1"/>
                          </a:solidFill>
                          <a:effectLst/>
                          <a:latin typeface="+mn-lt"/>
                          <a:ea typeface="宋体" pitchFamily="2" charset="-122"/>
                        </a:rPr>
                        <a:t>on _____, the ______ of _______</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3600" b="1" i="0" u="none" strike="noStrike" cap="none" normalizeH="0" baseline="0" dirty="0">
                          <a:ln>
                            <a:noFill/>
                          </a:ln>
                          <a:solidFill>
                            <a:schemeClr val="tx1"/>
                          </a:solidFill>
                          <a:effectLst/>
                          <a:latin typeface="+mn-lt"/>
                          <a:ea typeface="宋体" pitchFamily="2" charset="-122"/>
                        </a:rPr>
                        <a:t>at ________o’clock</a:t>
                      </a:r>
                      <a:endParaRPr kumimoji="0" lang="zh-CN" altLang="zh-CN" sz="3600" b="1" i="0" u="sng" strike="noStrike" cap="none" normalizeH="0" baseline="0" dirty="0">
                        <a:ln>
                          <a:noFill/>
                        </a:ln>
                        <a:solidFill>
                          <a:schemeClr val="tx1"/>
                        </a:solidFill>
                        <a:effectLst/>
                        <a:latin typeface="+mn-lt"/>
                        <a:ea typeface="宋体" pitchFamily="2"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zh-CN" sz="3600" b="1" i="0" u="sng" strike="noStrike" cap="none" normalizeH="0" baseline="0" dirty="0">
                          <a:ln>
                            <a:noFill/>
                          </a:ln>
                          <a:solidFill>
                            <a:schemeClr val="tx1"/>
                          </a:solidFill>
                          <a:effectLst/>
                          <a:latin typeface="+mn-lt"/>
                          <a:ea typeface="宋体" pitchFamily="2" charset="-122"/>
                        </a:rPr>
                        <a:t>(Address)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5286C6D-6D35-46DB-A718-55E7CBDD5BFE}"/>
              </a:ext>
            </a:extLst>
          </p:cNvPr>
          <p:cNvSpPr>
            <a:spLocks noGrp="1" noChangeArrowheads="1"/>
          </p:cNvSpPr>
          <p:nvPr>
            <p:ph type="title"/>
          </p:nvPr>
        </p:nvSpPr>
        <p:spPr>
          <a:prstGeom prst="roundRect">
            <a:avLst>
              <a:gd name="adj" fmla="val 16667"/>
            </a:avLst>
          </a:prstGeom>
        </p:spPr>
        <p:txBody>
          <a:bodyPr/>
          <a:lstStyle/>
          <a:p>
            <a:pPr eaLnBrk="1" hangingPunct="1"/>
            <a:r>
              <a:rPr lang="en-US" altLang="zh-CN" dirty="0"/>
              <a:t> </a:t>
            </a:r>
            <a:endParaRPr lang="zh-CN" altLang="zh-CN" dirty="0"/>
          </a:p>
        </p:txBody>
      </p:sp>
      <p:sp>
        <p:nvSpPr>
          <p:cNvPr id="6147" name="Rectangle 3">
            <a:extLst>
              <a:ext uri="{FF2B5EF4-FFF2-40B4-BE49-F238E27FC236}">
                <a16:creationId xmlns:a16="http://schemas.microsoft.com/office/drawing/2014/main" id="{3C223E3D-571C-4EA6-97A8-35C17610A7B5}"/>
              </a:ext>
            </a:extLst>
          </p:cNvPr>
          <p:cNvSpPr>
            <a:spLocks noGrp="1" noChangeArrowheads="1"/>
          </p:cNvSpPr>
          <p:nvPr>
            <p:ph type="body" idx="1"/>
          </p:nvPr>
        </p:nvSpPr>
        <p:spPr>
          <a:xfrm>
            <a:off x="677334" y="609601"/>
            <a:ext cx="8596668" cy="5431762"/>
          </a:xfrm>
        </p:spPr>
        <p:txBody>
          <a:bodyPr/>
          <a:lstStyle/>
          <a:p>
            <a:pPr algn="ctr" eaLnBrk="1" hangingPunct="1">
              <a:lnSpc>
                <a:spcPct val="80000"/>
              </a:lnSpc>
              <a:buFontTx/>
              <a:buNone/>
            </a:pPr>
            <a:r>
              <a:rPr lang="zh-CN" altLang="zh-CN" sz="3200" b="1" dirty="0"/>
              <a:t>Mr. and Mrs. Henry King</a:t>
            </a:r>
          </a:p>
          <a:p>
            <a:pPr algn="ctr" eaLnBrk="1" hangingPunct="1">
              <a:lnSpc>
                <a:spcPct val="80000"/>
              </a:lnSpc>
              <a:buFontTx/>
              <a:buNone/>
            </a:pPr>
            <a:r>
              <a:rPr lang="zh-CN" altLang="zh-CN" sz="3200" b="1" dirty="0"/>
              <a:t>request the pleasure of</a:t>
            </a:r>
          </a:p>
          <a:p>
            <a:pPr algn="ctr" eaLnBrk="1" hangingPunct="1">
              <a:lnSpc>
                <a:spcPct val="80000"/>
              </a:lnSpc>
              <a:buFontTx/>
              <a:buNone/>
            </a:pPr>
            <a:r>
              <a:rPr lang="zh-CN" altLang="zh-CN" sz="3200" b="1" dirty="0"/>
              <a:t>Mr. and Mrs. George Smith</a:t>
            </a:r>
            <a:r>
              <a:rPr lang="en-US" altLang="zh-CN" sz="3200" b="1" dirty="0"/>
              <a:t>’</a:t>
            </a:r>
            <a:r>
              <a:rPr lang="zh-CN" altLang="zh-CN" sz="3200" b="1" dirty="0"/>
              <a:t>s</a:t>
            </a:r>
          </a:p>
          <a:p>
            <a:pPr algn="ctr" eaLnBrk="1" hangingPunct="1">
              <a:lnSpc>
                <a:spcPct val="80000"/>
              </a:lnSpc>
              <a:buFontTx/>
              <a:buNone/>
            </a:pPr>
            <a:r>
              <a:rPr lang="zh-CN" altLang="zh-CN" sz="3200" b="1" dirty="0"/>
              <a:t>company at dinner</a:t>
            </a:r>
          </a:p>
          <a:p>
            <a:pPr algn="ctr" eaLnBrk="1" hangingPunct="1">
              <a:lnSpc>
                <a:spcPct val="80000"/>
              </a:lnSpc>
              <a:buFontTx/>
              <a:buNone/>
            </a:pPr>
            <a:r>
              <a:rPr lang="zh-CN" altLang="zh-CN" sz="3200" b="1" dirty="0"/>
              <a:t>on Wednesday, July the first</a:t>
            </a:r>
          </a:p>
          <a:p>
            <a:pPr algn="ctr" eaLnBrk="1" hangingPunct="1">
              <a:lnSpc>
                <a:spcPct val="80000"/>
              </a:lnSpc>
              <a:buFontTx/>
              <a:buNone/>
            </a:pPr>
            <a:r>
              <a:rPr lang="zh-CN" altLang="zh-CN" sz="3200" b="1" dirty="0"/>
              <a:t>at five o</a:t>
            </a:r>
            <a:r>
              <a:rPr lang="en-US" altLang="zh-CN" sz="3200" b="1" dirty="0"/>
              <a:t>’</a:t>
            </a:r>
            <a:r>
              <a:rPr lang="zh-CN" altLang="zh-CN" sz="3200" b="1" dirty="0"/>
              <a:t>clock p.m.</a:t>
            </a:r>
          </a:p>
          <a:p>
            <a:pPr algn="ctr" eaLnBrk="1" hangingPunct="1">
              <a:lnSpc>
                <a:spcPct val="80000"/>
              </a:lnSpc>
              <a:buFontTx/>
              <a:buNone/>
            </a:pPr>
            <a:r>
              <a:rPr lang="zh-CN" altLang="zh-CN" sz="3200" b="1" dirty="0"/>
              <a:t>Lotus Hotel</a:t>
            </a:r>
          </a:p>
          <a:p>
            <a:pPr algn="ctr" eaLnBrk="1" hangingPunct="1">
              <a:lnSpc>
                <a:spcPct val="80000"/>
              </a:lnSpc>
              <a:buFontTx/>
              <a:buNone/>
            </a:pPr>
            <a:r>
              <a:rPr lang="zh-CN" altLang="zh-CN" sz="3200" b="1" dirty="0"/>
              <a:t>    </a:t>
            </a:r>
            <a:endParaRPr lang="en-US" altLang="zh-CN" sz="3200" b="1" dirty="0"/>
          </a:p>
          <a:p>
            <a:pPr algn="r" eaLnBrk="1" hangingPunct="1">
              <a:lnSpc>
                <a:spcPct val="80000"/>
              </a:lnSpc>
              <a:buFontTx/>
              <a:buNone/>
            </a:pPr>
            <a:r>
              <a:rPr lang="zh-CN" altLang="zh-CN" sz="2400" b="1" i="1" dirty="0"/>
              <a:t>R. S. V. P.</a:t>
            </a:r>
            <a:r>
              <a:rPr lang="en-US" altLang="zh-CN" sz="2400" b="1" i="1" dirty="0"/>
              <a:t>  </a:t>
            </a:r>
            <a:r>
              <a:rPr lang="zh-CN" altLang="zh-CN" sz="2400" b="1" i="1" dirty="0"/>
              <a:t>Tel: 028-8882333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6147">
                                            <p:txEl>
                                              <p:pRg st="1" end="1"/>
                                            </p:txEl>
                                          </p:spTgt>
                                        </p:tgtEl>
                                        <p:attrNameLst>
                                          <p:attrName>style.textDecorationUnderline</p:attrName>
                                        </p:attrNameLst>
                                      </p:cBhvr>
                                      <p:to>
                                        <p:strVal val="tru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6147">
                                            <p:txEl>
                                              <p:pRg st="3" end="3"/>
                                            </p:txEl>
                                          </p:spTgt>
                                        </p:tgtEl>
                                        <p:attrNameLst>
                                          <p:attrName>style.textDecorationUnderline</p:attrName>
                                        </p:attrNameLst>
                                      </p:cBhvr>
                                      <p:to>
                                        <p:strVal val="tru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6147">
                                            <p:txEl>
                                              <p:pRg st="8" end="8"/>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noChangeArrowheads="1"/>
          </p:cNvSpPr>
          <p:nvPr>
            <p:ph type="body" idx="1"/>
          </p:nvPr>
        </p:nvSpPr>
        <p:spPr>
          <a:xfrm>
            <a:off x="1981200" y="765176"/>
            <a:ext cx="8229600" cy="5102225"/>
          </a:xfrm>
        </p:spPr>
        <p:txBody>
          <a:bodyPr/>
          <a:lstStyle/>
          <a:p>
            <a:pPr eaLnBrk="1" hangingPunct="1">
              <a:lnSpc>
                <a:spcPct val="80000"/>
              </a:lnSpc>
              <a:buFont typeface="Wingdings" panose="05000000000000000000" pitchFamily="2" charset="2"/>
              <a:buNone/>
            </a:pPr>
            <a:r>
              <a:rPr lang="zh-CN" altLang="en-US" sz="2800" b="1">
                <a:latin typeface="楷体_GB2312" pitchFamily="49" charset="-122"/>
                <a:ea typeface="楷体_GB2312" pitchFamily="49" charset="-122"/>
              </a:rPr>
              <a:t>邀请信的回复</a:t>
            </a:r>
            <a:br>
              <a:rPr lang="zh-CN" altLang="en-US" sz="2800">
                <a:latin typeface="楷体_GB2312" pitchFamily="49" charset="-122"/>
                <a:ea typeface="楷体_GB2312" pitchFamily="49" charset="-122"/>
              </a:rPr>
            </a:br>
            <a:br>
              <a:rPr lang="zh-CN" altLang="en-US" sz="2800">
                <a:latin typeface="楷体_GB2312" pitchFamily="49" charset="-122"/>
                <a:ea typeface="楷体_GB2312" pitchFamily="49" charset="-122"/>
              </a:rPr>
            </a:br>
            <a:r>
              <a:rPr lang="zh-CN" altLang="en-US" sz="2400">
                <a:latin typeface="楷体_GB2312" pitchFamily="49" charset="-122"/>
                <a:ea typeface="楷体_GB2312" pitchFamily="49" charset="-122"/>
              </a:rPr>
              <a:t>邀请信的复信要求简明扼要，在书写时应注意以下几点：</a:t>
            </a:r>
            <a:br>
              <a:rPr lang="zh-CN" altLang="en-US" sz="2400">
                <a:latin typeface="楷体_GB2312" pitchFamily="49" charset="-122"/>
                <a:ea typeface="楷体_GB2312" pitchFamily="49" charset="-122"/>
              </a:rPr>
            </a:br>
            <a:br>
              <a:rPr lang="zh-CN" altLang="en-US" sz="2400">
                <a:latin typeface="楷体_GB2312" pitchFamily="49" charset="-122"/>
                <a:ea typeface="楷体_GB2312" pitchFamily="49" charset="-122"/>
              </a:rPr>
            </a:br>
            <a:r>
              <a:rPr lang="en-US" altLang="zh-CN" sz="2400">
                <a:latin typeface="楷体_GB2312" pitchFamily="49" charset="-122"/>
                <a:ea typeface="楷体_GB2312" pitchFamily="49" charset="-122"/>
              </a:rPr>
              <a:t>1</a:t>
            </a:r>
            <a:r>
              <a:rPr lang="en-US" altLang="zh-CN" sz="2400">
                <a:latin typeface="Arial" panose="020B0604020202020204" pitchFamily="34" charset="0"/>
                <a:ea typeface="楷体_GB2312" pitchFamily="49" charset="-122"/>
              </a:rPr>
              <a:t> </a:t>
            </a:r>
            <a:r>
              <a:rPr lang="zh-CN" altLang="en-US" sz="2400">
                <a:latin typeface="楷体_GB2312" pitchFamily="49" charset="-122"/>
                <a:ea typeface="楷体_GB2312" pitchFamily="49" charset="-122"/>
              </a:rPr>
              <a:t>接受邀请的复信中应重复写上邀请信中的某些内容，如</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邀请年、月、日，星期几、几点钟等，如</a:t>
            </a:r>
            <a:r>
              <a:rPr lang="en-US" altLang="zh-CN" sz="2400">
                <a:latin typeface="楷体_GB2312" pitchFamily="49" charset="-122"/>
                <a:ea typeface="楷体_GB2312" pitchFamily="49" charset="-122"/>
              </a:rPr>
              <a:t>"I</a:t>
            </a:r>
            <a:r>
              <a:rPr lang="en-US" altLang="zh-CN" sz="2400">
                <a:latin typeface="Arial" panose="020B0604020202020204" pitchFamily="34" charset="0"/>
                <a:ea typeface="楷体_GB2312" pitchFamily="49" charset="-122"/>
              </a:rPr>
              <a:t>’</a:t>
            </a:r>
            <a:r>
              <a:rPr lang="en-US" altLang="zh-CN" sz="2400">
                <a:latin typeface="楷体_GB2312" pitchFamily="49" charset="-122"/>
                <a:ea typeface="楷体_GB2312" pitchFamily="49" charset="-122"/>
              </a:rPr>
              <a:t>ll be </a:t>
            </a:r>
          </a:p>
          <a:p>
            <a:pPr eaLnBrk="1" hangingPunct="1">
              <a:lnSpc>
                <a:spcPct val="80000"/>
              </a:lnSpc>
              <a:buFont typeface="Wingdings" panose="05000000000000000000" pitchFamily="2" charset="2"/>
              <a:buNone/>
            </a:pPr>
            <a:r>
              <a:rPr lang="en-US" altLang="zh-CN" sz="2400">
                <a:latin typeface="楷体_GB2312" pitchFamily="49" charset="-122"/>
                <a:ea typeface="楷体_GB2312" pitchFamily="49" charset="-122"/>
              </a:rPr>
              <a:t>delighted to attend your luncheon next Friday, May </a:t>
            </a:r>
          </a:p>
          <a:p>
            <a:pPr eaLnBrk="1" hangingPunct="1">
              <a:lnSpc>
                <a:spcPct val="80000"/>
              </a:lnSpc>
              <a:buFont typeface="Wingdings" panose="05000000000000000000" pitchFamily="2" charset="2"/>
              <a:buNone/>
            </a:pPr>
            <a:r>
              <a:rPr lang="en-US" altLang="zh-CN" sz="2400">
                <a:latin typeface="楷体_GB2312" pitchFamily="49" charset="-122"/>
                <a:ea typeface="楷体_GB2312" pitchFamily="49" charset="-122"/>
              </a:rPr>
              <a:t>the fifth, at twelve o</a:t>
            </a:r>
            <a:r>
              <a:rPr lang="en-US" altLang="zh-CN" sz="2400">
                <a:latin typeface="Arial" panose="020B0604020202020204" pitchFamily="34" charset="0"/>
                <a:ea typeface="楷体_GB2312" pitchFamily="49" charset="-122"/>
              </a:rPr>
              <a:t>’</a:t>
            </a:r>
            <a:r>
              <a:rPr lang="en-US" altLang="zh-CN" sz="2400">
                <a:latin typeface="楷体_GB2312" pitchFamily="49" charset="-122"/>
                <a:ea typeface="楷体_GB2312" pitchFamily="49" charset="-122"/>
              </a:rPr>
              <a:t>clock.</a:t>
            </a:r>
            <a:r>
              <a:rPr lang="en-US" altLang="zh-CN" sz="2400">
                <a:latin typeface="Arial" panose="020B0604020202020204" pitchFamily="34" charset="0"/>
                <a:ea typeface="楷体_GB2312" pitchFamily="49" charset="-122"/>
              </a:rPr>
              <a:t>“</a:t>
            </a:r>
            <a:r>
              <a:rPr lang="zh-CN" altLang="en-US" sz="2400">
                <a:latin typeface="楷体_GB2312" pitchFamily="49" charset="-122"/>
                <a:ea typeface="楷体_GB2312" pitchFamily="49" charset="-122"/>
              </a:rPr>
              <a:t>。</a:t>
            </a:r>
            <a:br>
              <a:rPr lang="zh-CN" altLang="en-US" sz="2400">
                <a:latin typeface="楷体_GB2312" pitchFamily="49" charset="-122"/>
                <a:ea typeface="楷体_GB2312" pitchFamily="49" charset="-122"/>
              </a:rPr>
            </a:br>
            <a:br>
              <a:rPr lang="zh-CN" altLang="en-US" sz="2400">
                <a:latin typeface="楷体_GB2312" pitchFamily="49" charset="-122"/>
                <a:ea typeface="楷体_GB2312" pitchFamily="49" charset="-122"/>
              </a:rPr>
            </a:br>
            <a:r>
              <a:rPr lang="en-US" altLang="zh-CN" sz="2400">
                <a:latin typeface="楷体_GB2312" pitchFamily="49" charset="-122"/>
                <a:ea typeface="楷体_GB2312" pitchFamily="49" charset="-122"/>
              </a:rPr>
              <a:t>2</a:t>
            </a:r>
            <a:r>
              <a:rPr lang="en-US" altLang="zh-CN" sz="2400">
                <a:latin typeface="Arial" panose="020B0604020202020204" pitchFamily="34" charset="0"/>
                <a:ea typeface="楷体_GB2312" pitchFamily="49" charset="-122"/>
              </a:rPr>
              <a:t> </a:t>
            </a:r>
            <a:r>
              <a:rPr lang="zh-CN" altLang="en-US" sz="2400">
                <a:latin typeface="楷体_GB2312" pitchFamily="49" charset="-122"/>
                <a:ea typeface="楷体_GB2312" pitchFamily="49" charset="-122"/>
              </a:rPr>
              <a:t>邀请信的复信中应明确表明接受邀请还是不接受邀请，</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不能含乎其词，如不能写</a:t>
            </a:r>
            <a:r>
              <a:rPr lang="zh-CN" altLang="en-US" sz="2400">
                <a:latin typeface="Arial" panose="020B0604020202020204" pitchFamily="34" charset="0"/>
                <a:ea typeface="楷体_GB2312" pitchFamily="49" charset="-122"/>
              </a:rPr>
              <a:t>“</a:t>
            </a:r>
            <a:r>
              <a:rPr lang="en-US" altLang="zh-CN" sz="2400">
                <a:latin typeface="楷体_GB2312" pitchFamily="49" charset="-122"/>
                <a:ea typeface="楷体_GB2312" pitchFamily="49" charset="-122"/>
              </a:rPr>
              <a:t>I</a:t>
            </a:r>
            <a:r>
              <a:rPr lang="en-US" altLang="zh-CN" sz="2400">
                <a:latin typeface="Arial" panose="020B0604020202020204" pitchFamily="34" charset="0"/>
                <a:ea typeface="楷体_GB2312" pitchFamily="49" charset="-122"/>
              </a:rPr>
              <a:t>’</a:t>
            </a:r>
            <a:r>
              <a:rPr lang="en-US" altLang="zh-CN" sz="2400">
                <a:latin typeface="楷体_GB2312" pitchFamily="49" charset="-122"/>
                <a:ea typeface="楷体_GB2312" pitchFamily="49" charset="-122"/>
              </a:rPr>
              <a:t>ll</a:t>
            </a:r>
            <a:r>
              <a:rPr lang="en-US" altLang="zh-CN" sz="2400">
                <a:latin typeface="Arial" panose="020B0604020202020204" pitchFamily="34" charset="0"/>
                <a:ea typeface="楷体_GB2312" pitchFamily="49" charset="-122"/>
              </a:rPr>
              <a:t> </a:t>
            </a:r>
            <a:r>
              <a:rPr lang="en-US" altLang="zh-CN" sz="2400">
                <a:latin typeface="楷体_GB2312" pitchFamily="49" charset="-122"/>
                <a:ea typeface="楷体_GB2312" pitchFamily="49" charset="-122"/>
              </a:rPr>
              <a:t>come</a:t>
            </a:r>
            <a:r>
              <a:rPr lang="en-US" altLang="zh-CN" sz="2400">
                <a:latin typeface="Arial" panose="020B0604020202020204" pitchFamily="34" charset="0"/>
                <a:ea typeface="楷体_GB2312" pitchFamily="49" charset="-122"/>
              </a:rPr>
              <a:t> </a:t>
            </a:r>
            <a:r>
              <a:rPr lang="en-US" altLang="zh-CN" sz="2400">
                <a:latin typeface="楷体_GB2312" pitchFamily="49" charset="-122"/>
                <a:ea typeface="楷体_GB2312" pitchFamily="49" charset="-122"/>
              </a:rPr>
              <a:t>if</a:t>
            </a:r>
            <a:r>
              <a:rPr lang="en-US" altLang="zh-CN" sz="2400">
                <a:latin typeface="Arial" panose="020B0604020202020204" pitchFamily="34" charset="0"/>
                <a:ea typeface="楷体_GB2312" pitchFamily="49" charset="-122"/>
              </a:rPr>
              <a:t> </a:t>
            </a:r>
            <a:r>
              <a:rPr lang="en-US" altLang="zh-CN" sz="2400">
                <a:latin typeface="楷体_GB2312" pitchFamily="49" charset="-122"/>
                <a:ea typeface="楷体_GB2312" pitchFamily="49" charset="-122"/>
              </a:rPr>
              <a:t>I</a:t>
            </a:r>
            <a:r>
              <a:rPr lang="en-US" altLang="zh-CN" sz="2400">
                <a:latin typeface="Arial" panose="020B0604020202020204" pitchFamily="34" charset="0"/>
                <a:ea typeface="楷体_GB2312" pitchFamily="49" charset="-122"/>
              </a:rPr>
              <a:t>’</a:t>
            </a:r>
            <a:r>
              <a:rPr lang="en-US" altLang="zh-CN" sz="2400">
                <a:latin typeface="楷体_GB2312" pitchFamily="49" charset="-122"/>
                <a:ea typeface="楷体_GB2312" pitchFamily="49" charset="-122"/>
              </a:rPr>
              <a:t>m</a:t>
            </a:r>
            <a:r>
              <a:rPr lang="en-US" altLang="zh-CN" sz="2400">
                <a:latin typeface="Arial" panose="020B0604020202020204" pitchFamily="34" charset="0"/>
                <a:ea typeface="楷体_GB2312" pitchFamily="49" charset="-122"/>
              </a:rPr>
              <a:t> </a:t>
            </a:r>
            <a:r>
              <a:rPr lang="en-US" altLang="zh-CN" sz="2400">
                <a:latin typeface="楷体_GB2312" pitchFamily="49" charset="-122"/>
                <a:ea typeface="楷体_GB2312" pitchFamily="49" charset="-122"/>
              </a:rPr>
              <a:t>in</a:t>
            </a:r>
            <a:r>
              <a:rPr lang="en-US" altLang="zh-CN" sz="2400">
                <a:latin typeface="Arial" panose="020B0604020202020204" pitchFamily="34" charset="0"/>
                <a:ea typeface="楷体_GB2312" pitchFamily="49" charset="-122"/>
              </a:rPr>
              <a:t> </a:t>
            </a:r>
            <a:r>
              <a:rPr lang="en-US" altLang="zh-CN" sz="2400">
                <a:latin typeface="楷体_GB2312" pitchFamily="49" charset="-122"/>
                <a:ea typeface="楷体_GB2312" pitchFamily="49" charset="-122"/>
              </a:rPr>
              <a:t>town.</a:t>
            </a:r>
            <a:r>
              <a:rPr lang="en-US" altLang="zh-CN" sz="2400">
                <a:latin typeface="Arial" panose="020B0604020202020204" pitchFamily="34" charset="0"/>
                <a:ea typeface="楷体_GB2312" pitchFamily="49" charset="-122"/>
              </a:rPr>
              <a:t> ”</a:t>
            </a:r>
            <a:r>
              <a:rPr lang="zh-CN" altLang="en-US" sz="2400">
                <a:latin typeface="楷体_GB2312" pitchFamily="49" charset="-122"/>
                <a:ea typeface="楷体_GB2312" pitchFamily="49" charset="-122"/>
              </a:rPr>
              <a:t>这类的</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话，以使得对方无法作出安排。在接受邀请的复信中，应对</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受到邀请表示高兴。谢却的复信中应阐明不能应邀的原由。</a:t>
            </a:r>
            <a:br>
              <a:rPr lang="zh-CN" altLang="en-US" sz="2400">
                <a:latin typeface="楷体_GB2312" pitchFamily="49" charset="-122"/>
                <a:ea typeface="楷体_GB2312" pitchFamily="49" charset="-122"/>
              </a:rPr>
            </a:br>
            <a:r>
              <a:rPr lang="zh-CN" altLang="en-US" sz="2800">
                <a:latin typeface="楷体_GB2312" pitchFamily="49" charset="-122"/>
                <a:ea typeface="楷体_GB2312" pitchFamily="49" charset="-122"/>
              </a:rPr>
              <a:t> </a:t>
            </a:r>
          </a:p>
          <a:p>
            <a:pPr eaLnBrk="1" hangingPunct="1">
              <a:lnSpc>
                <a:spcPct val="80000"/>
              </a:lnSpc>
            </a:pPr>
            <a:endParaRPr lang="en-US" altLang="zh-CN" sz="2800">
              <a:latin typeface="楷体_GB2312" pitchFamily="49" charset="-122"/>
              <a:ea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1992313" y="476250"/>
            <a:ext cx="8064500" cy="457200"/>
          </a:xfrm>
          <a:prstGeom prst="rect">
            <a:avLst/>
          </a:prstGeom>
          <a:noFill/>
          <a:ln w="9525">
            <a:noFill/>
            <a:miter lim="800000"/>
          </a:ln>
          <a:effectLst/>
        </p:spPr>
        <p:txBody>
          <a:bodyPr>
            <a:spAutoFit/>
          </a:bodyPr>
          <a:lstStyle/>
          <a:p>
            <a:pPr>
              <a:defRPr/>
            </a:pPr>
            <a:r>
              <a:rPr lang="zh-CN" altLang="zh-CN" sz="2400" b="1" i="1">
                <a:effectLst>
                  <a:outerShdw blurRad="38100" dist="38100" dir="2700000" algn="tl">
                    <a:srgbClr val="C0C0C0"/>
                  </a:outerShdw>
                </a:effectLst>
              </a:rPr>
              <a:t>Example </a:t>
            </a:r>
            <a:r>
              <a:rPr lang="en-US" altLang="zh-CN" sz="2400" b="1" i="1">
                <a:effectLst>
                  <a:outerShdw blurRad="38100" dist="38100" dir="2700000" algn="tl">
                    <a:srgbClr val="C0C0C0"/>
                  </a:outerShdw>
                </a:effectLst>
              </a:rPr>
              <a:t>1</a:t>
            </a:r>
            <a:r>
              <a:rPr lang="zh-CN" altLang="zh-CN" sz="2400" b="1" i="1">
                <a:effectLst>
                  <a:outerShdw blurRad="38100" dist="38100" dir="2700000" algn="tl">
                    <a:srgbClr val="C0C0C0"/>
                  </a:outerShdw>
                </a:effectLst>
              </a:rPr>
              <a:t>   Formal Reply    (Acceptance)</a:t>
            </a:r>
            <a:endParaRPr lang="en-US" altLang="zh-CN" sz="2400"/>
          </a:p>
        </p:txBody>
      </p:sp>
      <p:sp>
        <p:nvSpPr>
          <p:cNvPr id="55298" name="Text Box 5"/>
          <p:cNvSpPr txBox="1">
            <a:spLocks noChangeArrowheads="1"/>
          </p:cNvSpPr>
          <p:nvPr/>
        </p:nvSpPr>
        <p:spPr bwMode="auto">
          <a:xfrm>
            <a:off x="1847850" y="908050"/>
            <a:ext cx="8820150" cy="2862322"/>
          </a:xfrm>
          <a:prstGeom prst="rect">
            <a:avLst/>
          </a:prstGeom>
          <a:noFill/>
          <a:ln w="9525">
            <a:noFill/>
            <a:miter lim="800000"/>
          </a:ln>
        </p:spPr>
        <p:txBody>
          <a:bodyPr>
            <a:spAutoFit/>
          </a:bodyPr>
          <a:lstStyle/>
          <a:p>
            <a:pPr algn="ctr"/>
            <a:r>
              <a:rPr lang="zh-CN" altLang="zh-CN" sz="2400" b="1" dirty="0">
                <a:latin typeface="Cambria" panose="02040503050406030204" charset="0"/>
                <a:ea typeface="华文楷体" panose="02010600040101010101" charset="-122"/>
              </a:rPr>
              <a:t>Mr. and Mrs. George Mailer</a:t>
            </a:r>
          </a:p>
          <a:p>
            <a:pPr algn="ctr"/>
            <a:r>
              <a:rPr lang="zh-CN" altLang="zh-CN" sz="2400" b="1" dirty="0">
                <a:latin typeface="Cambria" panose="02040503050406030204" charset="0"/>
                <a:ea typeface="华文楷体" panose="02010600040101010101" charset="-122"/>
              </a:rPr>
              <a:t>accept with pleasure </a:t>
            </a:r>
            <a:endParaRPr lang="en-US" altLang="zh-CN" sz="2400" b="1" dirty="0">
              <a:latin typeface="Cambria" panose="02040503050406030204" charset="0"/>
              <a:ea typeface="华文楷体" panose="02010600040101010101" charset="-122"/>
            </a:endParaRPr>
          </a:p>
          <a:p>
            <a:pPr algn="ctr"/>
            <a:r>
              <a:rPr lang="zh-CN" altLang="zh-CN" sz="2400" b="1" dirty="0">
                <a:latin typeface="Cambria" panose="02040503050406030204" charset="0"/>
                <a:ea typeface="华文楷体" panose="02010600040101010101" charset="-122"/>
              </a:rPr>
              <a:t>Mr. and Mrs. Robert Smith’s kind invitation to dinner</a:t>
            </a:r>
            <a:endParaRPr lang="en-US" altLang="zh-CN" sz="2400" b="1" dirty="0">
              <a:latin typeface="Cambria" panose="02040503050406030204" charset="0"/>
              <a:ea typeface="华文楷体" panose="02010600040101010101" charset="-122"/>
            </a:endParaRPr>
          </a:p>
          <a:p>
            <a:pPr algn="ctr"/>
            <a:r>
              <a:rPr lang="zh-CN" altLang="zh-CN" sz="2400" b="1" dirty="0">
                <a:latin typeface="Cambria" panose="02040503050406030204" charset="0"/>
                <a:ea typeface="华文楷体" panose="02010600040101010101" charset="-122"/>
              </a:rPr>
              <a:t> on Friday, March 26th, at seven o’clock.</a:t>
            </a:r>
            <a:endParaRPr lang="en-US" altLang="zh-CN" sz="2400" b="1" dirty="0">
              <a:latin typeface="Cambria" panose="02040503050406030204" charset="0"/>
              <a:ea typeface="华文楷体" panose="02010600040101010101" charset="-122"/>
            </a:endParaRPr>
          </a:p>
          <a:p>
            <a:pPr algn="ctr"/>
            <a:r>
              <a:rPr lang="zh-CN" altLang="zh-CN" sz="2400" b="1" dirty="0">
                <a:latin typeface="Cambria" panose="02040503050406030204" charset="0"/>
                <a:ea typeface="华文楷体" panose="02010600040101010101" charset="-122"/>
              </a:rPr>
              <a:t>17 Butter Place</a:t>
            </a:r>
          </a:p>
          <a:p>
            <a:pPr algn="ctr"/>
            <a:r>
              <a:rPr lang="zh-CN" altLang="zh-CN" sz="2400" b="1" dirty="0">
                <a:latin typeface="Cambria" panose="02040503050406030204" charset="0"/>
                <a:ea typeface="华文楷体" panose="02010600040101010101" charset="-122"/>
              </a:rPr>
              <a:t>	                                    March 22nd</a:t>
            </a:r>
            <a:endParaRPr lang="en-US" altLang="zh-CN" sz="2400" b="1" dirty="0">
              <a:latin typeface="Cambria" panose="02040503050406030204" charset="0"/>
              <a:ea typeface="华文楷体" panose="02010600040101010101" charset="-122"/>
            </a:endParaRPr>
          </a:p>
          <a:p>
            <a:pPr>
              <a:spcBef>
                <a:spcPct val="50000"/>
              </a:spcBef>
            </a:pPr>
            <a:endParaRPr lang="en-US" altLang="zh-CN" sz="2400" dirty="0">
              <a:latin typeface="Cambria" panose="02040503050406030204" charset="0"/>
              <a:ea typeface="华文楷体" panose="02010600040101010101" charset="-122"/>
            </a:endParaRPr>
          </a:p>
        </p:txBody>
      </p:sp>
      <p:sp>
        <p:nvSpPr>
          <p:cNvPr id="248838" name="Text Box 6"/>
          <p:cNvSpPr txBox="1">
            <a:spLocks noChangeArrowheads="1"/>
          </p:cNvSpPr>
          <p:nvPr/>
        </p:nvSpPr>
        <p:spPr bwMode="auto">
          <a:xfrm>
            <a:off x="1774826" y="3068638"/>
            <a:ext cx="7993063" cy="457200"/>
          </a:xfrm>
          <a:prstGeom prst="rect">
            <a:avLst/>
          </a:prstGeom>
          <a:noFill/>
          <a:ln w="9525">
            <a:noFill/>
            <a:miter lim="800000"/>
          </a:ln>
          <a:effectLst/>
        </p:spPr>
        <p:txBody>
          <a:bodyPr>
            <a:spAutoFit/>
          </a:bodyPr>
          <a:lstStyle/>
          <a:p>
            <a:pPr>
              <a:spcBef>
                <a:spcPct val="40000"/>
              </a:spcBef>
              <a:defRPr/>
            </a:pPr>
            <a:r>
              <a:rPr lang="zh-CN" altLang="zh-CN" sz="2400" b="1" i="1">
                <a:effectLst>
                  <a:outerShdw blurRad="38100" dist="38100" dir="2700000" algn="tl">
                    <a:srgbClr val="C0C0C0"/>
                  </a:outerShdw>
                </a:effectLst>
              </a:rPr>
              <a:t>Example </a:t>
            </a:r>
            <a:r>
              <a:rPr lang="en-US" altLang="zh-CN" sz="2400" b="1" i="1">
                <a:effectLst>
                  <a:outerShdw blurRad="38100" dist="38100" dir="2700000" algn="tl">
                    <a:srgbClr val="C0C0C0"/>
                  </a:outerShdw>
                </a:effectLst>
              </a:rPr>
              <a:t>2</a:t>
            </a:r>
            <a:r>
              <a:rPr lang="zh-CN" altLang="zh-CN" sz="2400" b="1" i="1">
                <a:effectLst>
                  <a:outerShdw blurRad="38100" dist="38100" dir="2700000" algn="tl">
                    <a:srgbClr val="C0C0C0"/>
                  </a:outerShdw>
                </a:effectLst>
              </a:rPr>
              <a:t>    Formal Reply    ( Decline )</a:t>
            </a:r>
            <a:r>
              <a:rPr lang="zh-CN" altLang="en-US" sz="2400">
                <a:effectLst>
                  <a:outerShdw blurRad="38100" dist="38100" dir="2700000" algn="tl">
                    <a:srgbClr val="C0C0C0"/>
                  </a:outerShdw>
                </a:effectLst>
              </a:rPr>
              <a:t>谢绝</a:t>
            </a:r>
            <a:endParaRPr lang="zh-CN" altLang="en-US" sz="2400"/>
          </a:p>
        </p:txBody>
      </p:sp>
      <p:sp>
        <p:nvSpPr>
          <p:cNvPr id="55300" name="Text Box 7"/>
          <p:cNvSpPr txBox="1">
            <a:spLocks noChangeArrowheads="1"/>
          </p:cNvSpPr>
          <p:nvPr/>
        </p:nvSpPr>
        <p:spPr bwMode="auto">
          <a:xfrm>
            <a:off x="1774826" y="3716338"/>
            <a:ext cx="8785225" cy="3231654"/>
          </a:xfrm>
          <a:prstGeom prst="rect">
            <a:avLst/>
          </a:prstGeom>
          <a:noFill/>
          <a:ln w="9525">
            <a:noFill/>
            <a:miter lim="800000"/>
          </a:ln>
        </p:spPr>
        <p:txBody>
          <a:bodyPr>
            <a:spAutoFit/>
          </a:bodyPr>
          <a:lstStyle/>
          <a:p>
            <a:r>
              <a:rPr lang="en-US" altLang="zh-CN" sz="2400" b="1" i="1">
                <a:latin typeface="Cambria" panose="02040503050406030204" charset="0"/>
                <a:ea typeface="华文楷体" panose="02010600040101010101" charset="-122"/>
              </a:rPr>
              <a:t>                                  </a:t>
            </a:r>
            <a:r>
              <a:rPr lang="zh-CN" altLang="zh-CN" sz="2400" b="1" i="1">
                <a:latin typeface="Cambria" panose="02040503050406030204" charset="0"/>
                <a:ea typeface="华文楷体" panose="02010600040101010101" charset="-122"/>
              </a:rPr>
              <a:t>Mr</a:t>
            </a:r>
            <a:r>
              <a:rPr lang="zh-CN" altLang="zh-CN" sz="2400" b="1" i="1" dirty="0">
                <a:latin typeface="Cambria" panose="02040503050406030204" charset="0"/>
                <a:ea typeface="华文楷体" panose="02010600040101010101" charset="-122"/>
              </a:rPr>
              <a:t>. and Mrs. George Mailer</a:t>
            </a:r>
          </a:p>
          <a:p>
            <a:r>
              <a:rPr lang="zh-CN" altLang="zh-CN" sz="2400" b="1" i="1" dirty="0">
                <a:latin typeface="Cambria" panose="02040503050406030204" charset="0"/>
                <a:ea typeface="华文楷体" panose="02010600040101010101" charset="-122"/>
              </a:rPr>
              <a:t>       present their compliments to Mr. and Mrs. Robert, and regret that a previous engagement prevents them from accepting the kind invitation to dinner on Friday, March 26th.</a:t>
            </a:r>
          </a:p>
          <a:p>
            <a:r>
              <a:rPr lang="zh-CN" altLang="zh-CN" sz="2400" b="1" i="1" dirty="0">
                <a:latin typeface="Cambria" panose="02040503050406030204" charset="0"/>
                <a:ea typeface="华文楷体" panose="02010600040101010101" charset="-122"/>
              </a:rPr>
              <a:t>                                                  17 Butter Place</a:t>
            </a:r>
          </a:p>
          <a:p>
            <a:r>
              <a:rPr lang="zh-CN" altLang="zh-CN" sz="2400" b="1" i="1" dirty="0">
                <a:latin typeface="Cambria" panose="02040503050406030204" charset="0"/>
                <a:ea typeface="华文楷体" panose="02010600040101010101" charset="-122"/>
              </a:rPr>
              <a:t>	                                     March 22nd</a:t>
            </a:r>
          </a:p>
          <a:p>
            <a:endParaRPr lang="en-US" altLang="zh-CN" sz="2400" b="1" i="1" dirty="0">
              <a:latin typeface="Cambria" panose="02040503050406030204" charset="0"/>
              <a:ea typeface="华文楷体" panose="02010600040101010101" charset="-122"/>
            </a:endParaRPr>
          </a:p>
          <a:p>
            <a:pPr>
              <a:spcBef>
                <a:spcPct val="50000"/>
              </a:spcBef>
            </a:pPr>
            <a:endParaRPr lang="en-US" altLang="zh-CN" sz="2400" dirty="0">
              <a:latin typeface="Cambria" panose="02040503050406030204" charset="0"/>
              <a:ea typeface="华文楷体" panose="02010600040101010101" charset="-122"/>
            </a:endParaRP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2089560" y="1174320"/>
              <a:ext cx="360" cy="360"/>
            </p14:xfrm>
          </p:contentPart>
        </mc:Choice>
        <mc:Fallback xmlns="">
          <p:pic>
            <p:nvPicPr>
              <p:cNvPr id="2" name="墨迹 1"/>
              <p:cNvPicPr/>
              <p:nvPr/>
            </p:nvPicPr>
            <p:blipFill>
              <a:blip r:embed="rId3"/>
              <a:stretch>
                <a:fillRect/>
              </a:stretch>
            </p:blipFill>
            <p:spPr>
              <a:xfrm>
                <a:off x="2073720" y="1110960"/>
                <a:ext cx="31680" cy="12708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80163-A09D-4CB7-9CCF-FB6053EBA03D}"/>
              </a:ext>
            </a:extLst>
          </p:cNvPr>
          <p:cNvSpPr>
            <a:spLocks noGrp="1"/>
          </p:cNvSpPr>
          <p:nvPr>
            <p:ph type="title"/>
          </p:nvPr>
        </p:nvSpPr>
        <p:spPr/>
        <p:txBody>
          <a:bodyPr/>
          <a:lstStyle/>
          <a:p>
            <a:r>
              <a:rPr lang="en-US" altLang="zh-CN" dirty="0"/>
              <a:t>  Key Components of a Notice:</a:t>
            </a:r>
            <a:br>
              <a:rPr lang="en-US" altLang="zh-CN" dirty="0"/>
            </a:br>
            <a:endParaRPr lang="zh-CN" altLang="en-US" dirty="0"/>
          </a:p>
        </p:txBody>
      </p:sp>
      <p:sp>
        <p:nvSpPr>
          <p:cNvPr id="3" name="内容占位符 2">
            <a:extLst>
              <a:ext uri="{FF2B5EF4-FFF2-40B4-BE49-F238E27FC236}">
                <a16:creationId xmlns:a16="http://schemas.microsoft.com/office/drawing/2014/main" id="{C165B673-7556-4974-8229-8DFF601C6EAF}"/>
              </a:ext>
            </a:extLst>
          </p:cNvPr>
          <p:cNvSpPr>
            <a:spLocks noGrp="1"/>
          </p:cNvSpPr>
          <p:nvPr>
            <p:ph idx="1"/>
          </p:nvPr>
        </p:nvSpPr>
        <p:spPr/>
        <p:txBody>
          <a:bodyPr/>
          <a:lstStyle/>
          <a:p>
            <a:r>
              <a:rPr lang="en-US" altLang="zh-CN" dirty="0"/>
              <a:t>Header: Date, time, place (if applicable)- </a:t>
            </a:r>
          </a:p>
          <a:p>
            <a:r>
              <a:rPr lang="en-US" altLang="zh-CN" dirty="0"/>
              <a:t>Title: Clear and concise </a:t>
            </a:r>
          </a:p>
          <a:p>
            <a:r>
              <a:rPr lang="en-US" altLang="zh-CN" dirty="0"/>
              <a:t>Body: Brief and to the point </a:t>
            </a:r>
          </a:p>
          <a:p>
            <a:r>
              <a:rPr lang="en-US" altLang="zh-CN" dirty="0"/>
              <a:t>Signature: Issuer’s name and position</a:t>
            </a:r>
          </a:p>
          <a:p>
            <a:r>
              <a:rPr lang="en-US" altLang="zh-CN" dirty="0"/>
              <a:t>Example:</a:t>
            </a:r>
            <a:endParaRPr lang="zh-CN" altLang="en-US" dirty="0"/>
          </a:p>
        </p:txBody>
      </p:sp>
    </p:spTree>
    <p:extLst>
      <p:ext uri="{BB962C8B-B14F-4D97-AF65-F5344CB8AC3E}">
        <p14:creationId xmlns:p14="http://schemas.microsoft.com/office/powerpoint/2010/main" val="202543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69241D0-39C2-4217-9FD0-96BD0D212060}"/>
              </a:ext>
            </a:extLst>
          </p:cNvPr>
          <p:cNvSpPr>
            <a:spLocks noGrp="1" noChangeArrowheads="1"/>
          </p:cNvSpPr>
          <p:nvPr>
            <p:ph type="title"/>
          </p:nvPr>
        </p:nvSpPr>
        <p:spPr/>
        <p:txBody>
          <a:bodyPr/>
          <a:lstStyle/>
          <a:p>
            <a:pPr eaLnBrk="1" hangingPunct="1"/>
            <a:r>
              <a:rPr lang="en-US" altLang="zh-CN" dirty="0"/>
              <a:t> </a:t>
            </a:r>
            <a:endParaRPr lang="zh-CN" altLang="zh-CN" dirty="0"/>
          </a:p>
        </p:txBody>
      </p:sp>
      <p:sp>
        <p:nvSpPr>
          <p:cNvPr id="21507" name="Rectangle 3">
            <a:extLst>
              <a:ext uri="{FF2B5EF4-FFF2-40B4-BE49-F238E27FC236}">
                <a16:creationId xmlns:a16="http://schemas.microsoft.com/office/drawing/2014/main" id="{A3165DA7-D172-4E4B-B14C-3DAE764E5B82}"/>
              </a:ext>
            </a:extLst>
          </p:cNvPr>
          <p:cNvSpPr>
            <a:spLocks noGrp="1" noChangeArrowheads="1"/>
          </p:cNvSpPr>
          <p:nvPr>
            <p:ph type="body" idx="1"/>
          </p:nvPr>
        </p:nvSpPr>
        <p:spPr>
          <a:xfrm>
            <a:off x="677334" y="609601"/>
            <a:ext cx="8596668" cy="5431762"/>
          </a:xfrm>
        </p:spPr>
        <p:txBody>
          <a:bodyPr/>
          <a:lstStyle/>
          <a:p>
            <a:pPr eaLnBrk="1" hangingPunct="1">
              <a:defRPr/>
            </a:pPr>
            <a:r>
              <a:rPr lang="en-US" altLang="zh-CN" sz="3200" b="1" dirty="0"/>
              <a:t>request the pleasure (or honor) of your company</a:t>
            </a:r>
          </a:p>
          <a:p>
            <a:pPr eaLnBrk="1" hangingPunct="1">
              <a:defRPr/>
            </a:pPr>
            <a:endParaRPr lang="en-US" altLang="zh-CN" sz="3200" b="1" dirty="0"/>
          </a:p>
          <a:p>
            <a:pPr eaLnBrk="1" hangingPunct="1">
              <a:defRPr/>
            </a:pPr>
            <a:r>
              <a:rPr lang="en-US" altLang="zh-CN" sz="3200" b="1" dirty="0"/>
              <a:t>R.S.V.P. = </a:t>
            </a:r>
            <a:r>
              <a:rPr lang="en-US" altLang="zh-CN" sz="3200" b="1" dirty="0" err="1"/>
              <a:t>Répondez</a:t>
            </a:r>
            <a:r>
              <a:rPr lang="en-US" altLang="zh-CN" sz="3200" b="1" dirty="0"/>
              <a:t>, </a:t>
            </a:r>
            <a:r>
              <a:rPr lang="en-US" altLang="zh-CN" sz="3200" b="1" dirty="0" err="1"/>
              <a:t>s’il</a:t>
            </a:r>
            <a:r>
              <a:rPr lang="en-US" altLang="zh-CN" sz="3200" b="1" dirty="0"/>
              <a:t> </a:t>
            </a:r>
            <a:r>
              <a:rPr lang="en-US" altLang="zh-CN" sz="3200" b="1" dirty="0" err="1"/>
              <a:t>vous</a:t>
            </a:r>
            <a:r>
              <a:rPr lang="en-US" altLang="zh-CN" sz="3200" b="1" dirty="0"/>
              <a:t> plait. </a:t>
            </a:r>
          </a:p>
          <a:p>
            <a:pPr marL="0" indent="0">
              <a:buNone/>
              <a:defRPr/>
            </a:pPr>
            <a:r>
              <a:rPr lang="en-US" altLang="zh-CN" sz="3200" dirty="0"/>
              <a:t>                     </a:t>
            </a:r>
            <a:r>
              <a:rPr lang="en-US" altLang="zh-CN" sz="3200" b="1" dirty="0"/>
              <a:t>Reply if you please.</a:t>
            </a:r>
          </a:p>
          <a:p>
            <a:pPr marL="0" indent="0">
              <a:buNone/>
              <a:defRPr/>
            </a:pPr>
            <a:r>
              <a:rPr lang="en-US" altLang="zh-CN" sz="3200" b="1" dirty="0"/>
              <a:t>                     Please reply.</a:t>
            </a:r>
          </a:p>
          <a:p>
            <a:pPr marL="0" indent="0">
              <a:buNone/>
              <a:defRPr/>
            </a:pP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00E54-50AA-4F8E-BED8-8737125F748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61FAA10-05A9-4A75-9737-A8E99D4C04F7}"/>
              </a:ext>
            </a:extLst>
          </p:cNvPr>
          <p:cNvSpPr>
            <a:spLocks noGrp="1"/>
          </p:cNvSpPr>
          <p:nvPr>
            <p:ph idx="1"/>
          </p:nvPr>
        </p:nvSpPr>
        <p:spPr>
          <a:xfrm>
            <a:off x="2615465" y="4386955"/>
            <a:ext cx="8596668" cy="3880773"/>
          </a:xfrm>
        </p:spPr>
        <p:txBody>
          <a:bodyPr/>
          <a:lstStyle/>
          <a:p>
            <a:r>
              <a:rPr lang="en-US" altLang="zh-CN" dirty="0"/>
              <a:t> </a:t>
            </a:r>
            <a:endParaRPr lang="zh-CN" altLang="en-US" dirty="0"/>
          </a:p>
        </p:txBody>
      </p:sp>
      <p:sp>
        <p:nvSpPr>
          <p:cNvPr id="10" name="Rectangle 10">
            <a:extLst>
              <a:ext uri="{FF2B5EF4-FFF2-40B4-BE49-F238E27FC236}">
                <a16:creationId xmlns:a16="http://schemas.microsoft.com/office/drawing/2014/main" id="{C6E8D42C-9F81-46B4-B0B8-BCB0C6B3809E}"/>
              </a:ext>
            </a:extLst>
          </p:cNvPr>
          <p:cNvSpPr>
            <a:spLocks noChangeArrowheads="1"/>
          </p:cNvSpPr>
          <p:nvPr/>
        </p:nvSpPr>
        <p:spPr bwMode="auto">
          <a:xfrm>
            <a:off x="1590261" y="753791"/>
            <a:ext cx="1017688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51025" algn="l"/>
              </a:tabLst>
              <a:defRPr>
                <a:solidFill>
                  <a:schemeClr val="tx1"/>
                </a:solidFill>
                <a:latin typeface="Arial" panose="020B0604020202020204" pitchFamily="34" charset="0"/>
              </a:defRPr>
            </a:lvl1pPr>
            <a:lvl2pPr eaLnBrk="0" fontAlgn="base" hangingPunct="0">
              <a:spcBef>
                <a:spcPct val="0"/>
              </a:spcBef>
              <a:spcAft>
                <a:spcPct val="0"/>
              </a:spcAft>
              <a:tabLst>
                <a:tab pos="1851025" algn="l"/>
              </a:tabLst>
              <a:defRPr>
                <a:solidFill>
                  <a:schemeClr val="tx1"/>
                </a:solidFill>
                <a:latin typeface="Arial" panose="020B0604020202020204" pitchFamily="34" charset="0"/>
              </a:defRPr>
            </a:lvl2pPr>
            <a:lvl3pPr eaLnBrk="0" fontAlgn="base" hangingPunct="0">
              <a:spcBef>
                <a:spcPct val="0"/>
              </a:spcBef>
              <a:spcAft>
                <a:spcPct val="0"/>
              </a:spcAft>
              <a:tabLst>
                <a:tab pos="1851025" algn="l"/>
              </a:tabLst>
              <a:defRPr>
                <a:solidFill>
                  <a:schemeClr val="tx1"/>
                </a:solidFill>
                <a:latin typeface="Arial" panose="020B0604020202020204" pitchFamily="34" charset="0"/>
              </a:defRPr>
            </a:lvl3pPr>
            <a:lvl4pPr eaLnBrk="0" fontAlgn="base" hangingPunct="0">
              <a:spcBef>
                <a:spcPct val="0"/>
              </a:spcBef>
              <a:spcAft>
                <a:spcPct val="0"/>
              </a:spcAft>
              <a:tabLst>
                <a:tab pos="1851025" algn="l"/>
              </a:tabLst>
              <a:defRPr>
                <a:solidFill>
                  <a:schemeClr val="tx1"/>
                </a:solidFill>
                <a:latin typeface="Arial" panose="020B0604020202020204" pitchFamily="34" charset="0"/>
              </a:defRPr>
            </a:lvl4pPr>
            <a:lvl5pPr eaLnBrk="0" fontAlgn="base" hangingPunct="0">
              <a:spcBef>
                <a:spcPct val="0"/>
              </a:spcBef>
              <a:spcAft>
                <a:spcPct val="0"/>
              </a:spcAft>
              <a:tabLst>
                <a:tab pos="1851025" algn="l"/>
              </a:tabLst>
              <a:defRPr>
                <a:solidFill>
                  <a:schemeClr val="tx1"/>
                </a:solidFill>
                <a:latin typeface="Arial" panose="020B0604020202020204" pitchFamily="34" charset="0"/>
              </a:defRPr>
            </a:lvl5pPr>
            <a:lvl6pPr eaLnBrk="0" fontAlgn="base" hangingPunct="0">
              <a:spcBef>
                <a:spcPct val="0"/>
              </a:spcBef>
              <a:spcAft>
                <a:spcPct val="0"/>
              </a:spcAft>
              <a:tabLst>
                <a:tab pos="1851025" algn="l"/>
              </a:tabLst>
              <a:defRPr>
                <a:solidFill>
                  <a:schemeClr val="tx1"/>
                </a:solidFill>
                <a:latin typeface="Arial" panose="020B0604020202020204" pitchFamily="34" charset="0"/>
              </a:defRPr>
            </a:lvl6pPr>
            <a:lvl7pPr eaLnBrk="0" fontAlgn="base" hangingPunct="0">
              <a:spcBef>
                <a:spcPct val="0"/>
              </a:spcBef>
              <a:spcAft>
                <a:spcPct val="0"/>
              </a:spcAft>
              <a:tabLst>
                <a:tab pos="1851025" algn="l"/>
              </a:tabLst>
              <a:defRPr>
                <a:solidFill>
                  <a:schemeClr val="tx1"/>
                </a:solidFill>
                <a:latin typeface="Arial" panose="020B0604020202020204" pitchFamily="34" charset="0"/>
              </a:defRPr>
            </a:lvl7pPr>
            <a:lvl8pPr eaLnBrk="0" fontAlgn="base" hangingPunct="0">
              <a:spcBef>
                <a:spcPct val="0"/>
              </a:spcBef>
              <a:spcAft>
                <a:spcPct val="0"/>
              </a:spcAft>
              <a:tabLst>
                <a:tab pos="1851025" algn="l"/>
              </a:tabLst>
              <a:defRPr>
                <a:solidFill>
                  <a:schemeClr val="tx1"/>
                </a:solidFill>
                <a:latin typeface="Arial" panose="020B0604020202020204" pitchFamily="34" charset="0"/>
              </a:defRPr>
            </a:lvl8pPr>
            <a:lvl9pPr eaLnBrk="0" fontAlgn="base" hangingPunct="0">
              <a:spcBef>
                <a:spcPct val="0"/>
              </a:spcBef>
              <a:spcAft>
                <a:spcPct val="0"/>
              </a:spcAft>
              <a:tabLst>
                <a:tab pos="18510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51025" algn="l"/>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Directions:</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Match the salutations in Column A with the addressees in Column B.</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51025"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11" name="文本框 2">
            <a:extLst>
              <a:ext uri="{FF2B5EF4-FFF2-40B4-BE49-F238E27FC236}">
                <a16:creationId xmlns:a16="http://schemas.microsoft.com/office/drawing/2014/main" id="{79661280-4841-4671-87DB-AB9384BAD7F1}"/>
              </a:ext>
            </a:extLst>
          </p:cNvPr>
          <p:cNvSpPr txBox="1">
            <a:spLocks noChangeArrowheads="1"/>
          </p:cNvSpPr>
          <p:nvPr/>
        </p:nvSpPr>
        <p:spPr bwMode="auto">
          <a:xfrm>
            <a:off x="5645425" y="1262270"/>
            <a:ext cx="5566707" cy="4144617"/>
          </a:xfrm>
          <a:prstGeom prst="rect">
            <a:avLst/>
          </a:prstGeom>
          <a:gradFill rotWithShape="0">
            <a:gsLst>
              <a:gs pos="0">
                <a:srgbClr val="FFFFFF"/>
              </a:gs>
              <a:gs pos="100000">
                <a:srgbClr val="FFFFFF"/>
              </a:gs>
            </a:gsLst>
            <a:lin ang="0"/>
          </a:gradFill>
          <a:ln>
            <a:noFill/>
          </a:ln>
          <a:extLst>
            <a:ext uri="{91240B29-F687-4F45-9708-019B960494DF}">
              <a14:hiddenLine xmlns:a14="http://schemas.microsoft.com/office/drawing/2010/main" w="158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Column B: Addressee</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Your teacher</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 acquaintance</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woman you don’t know personally</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very close friend</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man you don’t know personally</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Your mother</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friend</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Your cousin</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Somebody whose gender you don’t know</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relative</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12" name="Rectangle 12">
            <a:extLst>
              <a:ext uri="{FF2B5EF4-FFF2-40B4-BE49-F238E27FC236}">
                <a16:creationId xmlns:a16="http://schemas.microsoft.com/office/drawing/2014/main" id="{D9771300-5DD9-462C-A090-4A748D31176A}"/>
              </a:ext>
            </a:extLst>
          </p:cNvPr>
          <p:cNvSpPr>
            <a:spLocks noChangeArrowheads="1"/>
          </p:cNvSpPr>
          <p:nvPr/>
        </p:nvSpPr>
        <p:spPr bwMode="auto">
          <a:xfrm>
            <a:off x="1640965" y="695646"/>
            <a:ext cx="374138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51025" algn="l"/>
              </a:tabLst>
              <a:defRPr>
                <a:solidFill>
                  <a:schemeClr val="tx1"/>
                </a:solidFill>
                <a:latin typeface="Arial" panose="020B0604020202020204" pitchFamily="34" charset="0"/>
              </a:defRPr>
            </a:lvl1pPr>
            <a:lvl2pPr eaLnBrk="0" fontAlgn="base" hangingPunct="0">
              <a:spcBef>
                <a:spcPct val="0"/>
              </a:spcBef>
              <a:spcAft>
                <a:spcPct val="0"/>
              </a:spcAft>
              <a:tabLst>
                <a:tab pos="1851025" algn="l"/>
              </a:tabLst>
              <a:defRPr>
                <a:solidFill>
                  <a:schemeClr val="tx1"/>
                </a:solidFill>
                <a:latin typeface="Arial" panose="020B0604020202020204" pitchFamily="34" charset="0"/>
              </a:defRPr>
            </a:lvl2pPr>
            <a:lvl3pPr eaLnBrk="0" fontAlgn="base" hangingPunct="0">
              <a:spcBef>
                <a:spcPct val="0"/>
              </a:spcBef>
              <a:spcAft>
                <a:spcPct val="0"/>
              </a:spcAft>
              <a:tabLst>
                <a:tab pos="1851025" algn="l"/>
              </a:tabLst>
              <a:defRPr>
                <a:solidFill>
                  <a:schemeClr val="tx1"/>
                </a:solidFill>
                <a:latin typeface="Arial" panose="020B0604020202020204" pitchFamily="34" charset="0"/>
              </a:defRPr>
            </a:lvl3pPr>
            <a:lvl4pPr eaLnBrk="0" fontAlgn="base" hangingPunct="0">
              <a:spcBef>
                <a:spcPct val="0"/>
              </a:spcBef>
              <a:spcAft>
                <a:spcPct val="0"/>
              </a:spcAft>
              <a:tabLst>
                <a:tab pos="1851025" algn="l"/>
              </a:tabLst>
              <a:defRPr>
                <a:solidFill>
                  <a:schemeClr val="tx1"/>
                </a:solidFill>
                <a:latin typeface="Arial" panose="020B0604020202020204" pitchFamily="34" charset="0"/>
              </a:defRPr>
            </a:lvl4pPr>
            <a:lvl5pPr eaLnBrk="0" fontAlgn="base" hangingPunct="0">
              <a:spcBef>
                <a:spcPct val="0"/>
              </a:spcBef>
              <a:spcAft>
                <a:spcPct val="0"/>
              </a:spcAft>
              <a:tabLst>
                <a:tab pos="1851025" algn="l"/>
              </a:tabLst>
              <a:defRPr>
                <a:solidFill>
                  <a:schemeClr val="tx1"/>
                </a:solidFill>
                <a:latin typeface="Arial" panose="020B0604020202020204" pitchFamily="34" charset="0"/>
              </a:defRPr>
            </a:lvl5pPr>
            <a:lvl6pPr eaLnBrk="0" fontAlgn="base" hangingPunct="0">
              <a:spcBef>
                <a:spcPct val="0"/>
              </a:spcBef>
              <a:spcAft>
                <a:spcPct val="0"/>
              </a:spcAft>
              <a:tabLst>
                <a:tab pos="1851025" algn="l"/>
              </a:tabLst>
              <a:defRPr>
                <a:solidFill>
                  <a:schemeClr val="tx1"/>
                </a:solidFill>
                <a:latin typeface="Arial" panose="020B0604020202020204" pitchFamily="34" charset="0"/>
              </a:defRPr>
            </a:lvl6pPr>
            <a:lvl7pPr eaLnBrk="0" fontAlgn="base" hangingPunct="0">
              <a:spcBef>
                <a:spcPct val="0"/>
              </a:spcBef>
              <a:spcAft>
                <a:spcPct val="0"/>
              </a:spcAft>
              <a:tabLst>
                <a:tab pos="1851025" algn="l"/>
              </a:tabLst>
              <a:defRPr>
                <a:solidFill>
                  <a:schemeClr val="tx1"/>
                </a:solidFill>
                <a:latin typeface="Arial" panose="020B0604020202020204" pitchFamily="34" charset="0"/>
              </a:defRPr>
            </a:lvl7pPr>
            <a:lvl8pPr eaLnBrk="0" fontAlgn="base" hangingPunct="0">
              <a:spcBef>
                <a:spcPct val="0"/>
              </a:spcBef>
              <a:spcAft>
                <a:spcPct val="0"/>
              </a:spcAft>
              <a:tabLst>
                <a:tab pos="1851025" algn="l"/>
              </a:tabLst>
              <a:defRPr>
                <a:solidFill>
                  <a:schemeClr val="tx1"/>
                </a:solidFill>
                <a:latin typeface="Arial" panose="020B0604020202020204" pitchFamily="34" charset="0"/>
              </a:defRPr>
            </a:lvl8pPr>
            <a:lvl9pPr eaLnBrk="0" fontAlgn="base" hangingPunct="0">
              <a:spcBef>
                <a:spcPct val="0"/>
              </a:spcBef>
              <a:spcAft>
                <a:spcPct val="0"/>
              </a:spcAft>
              <a:tabLst>
                <a:tab pos="18510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51025" algn="l"/>
              </a:tabLst>
            </a:pPr>
            <a:endParaRPr kumimoji="0" lang="zh-CN" altLang="zh-C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51025" algn="l"/>
              </a:tabLst>
            </a:pPr>
            <a:br>
              <a:rPr kumimoji="0" lang="zh-CN" altLang="zh-CN" sz="1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51025" algn="l"/>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Column A: Salutation     </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Amy</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Mr. Smith</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Madam</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Sir</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My dearest</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Anut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Lucy</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Dr. John Baker</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Mom</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Little George</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1851025" algn="l"/>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Dear Sir or Madam</a:t>
            </a:r>
            <a:endParaRPr kumimoji="0" lang="en-US" altLang="zh-CN"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51025"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0760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13462-1651-4406-9D96-610D90B8D25D}"/>
              </a:ext>
            </a:extLst>
          </p:cNvPr>
          <p:cNvSpPr>
            <a:spLocks noGrp="1"/>
          </p:cNvSpPr>
          <p:nvPr>
            <p:ph type="title"/>
          </p:nvPr>
        </p:nvSpPr>
        <p:spPr>
          <a:xfrm>
            <a:off x="1143000" y="609600"/>
            <a:ext cx="9872871" cy="776438"/>
          </a:xfrm>
        </p:spPr>
        <p:txBody>
          <a:bodyPr/>
          <a:lstStyle/>
          <a:p>
            <a:r>
              <a:rPr lang="en-US" altLang="zh-CN" dirty="0"/>
              <a:t>The Format of Letters</a:t>
            </a:r>
            <a:endParaRPr lang="zh-CN" altLang="en-US" dirty="0"/>
          </a:p>
        </p:txBody>
      </p:sp>
      <p:sp>
        <p:nvSpPr>
          <p:cNvPr id="3" name="内容占位符 2">
            <a:extLst>
              <a:ext uri="{FF2B5EF4-FFF2-40B4-BE49-F238E27FC236}">
                <a16:creationId xmlns:a16="http://schemas.microsoft.com/office/drawing/2014/main" id="{61D945BC-159D-4EAD-BE9D-036D202CBABE}"/>
              </a:ext>
            </a:extLst>
          </p:cNvPr>
          <p:cNvSpPr>
            <a:spLocks noGrp="1"/>
          </p:cNvSpPr>
          <p:nvPr>
            <p:ph idx="1"/>
          </p:nvPr>
        </p:nvSpPr>
        <p:spPr>
          <a:xfrm>
            <a:off x="1058780" y="1386038"/>
            <a:ext cx="7849246" cy="4788620"/>
          </a:xfrm>
        </p:spPr>
        <p:txBody>
          <a:bodyPr/>
          <a:lstStyle/>
          <a:p>
            <a:r>
              <a:rPr lang="en-US" altLang="zh-CN" dirty="0">
                <a:highlight>
                  <a:srgbClr val="FFFF00"/>
                </a:highlight>
              </a:rPr>
              <a:t>Lay-out of Envelops</a:t>
            </a:r>
          </a:p>
          <a:p>
            <a:endParaRPr lang="zh-CN" altLang="en-US" dirty="0"/>
          </a:p>
        </p:txBody>
      </p:sp>
      <p:pic>
        <p:nvPicPr>
          <p:cNvPr id="4" name="图片 3">
            <a:extLst>
              <a:ext uri="{FF2B5EF4-FFF2-40B4-BE49-F238E27FC236}">
                <a16:creationId xmlns:a16="http://schemas.microsoft.com/office/drawing/2014/main" id="{81C13FA5-4DDC-45AA-A3CF-4CCC9A9A6D8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62" y="1945307"/>
            <a:ext cx="7576364" cy="4150694"/>
          </a:xfrm>
          <a:prstGeom prst="rect">
            <a:avLst/>
          </a:prstGeom>
          <a:noFill/>
          <a:ln>
            <a:noFill/>
          </a:ln>
        </p:spPr>
      </p:pic>
      <p:sp>
        <p:nvSpPr>
          <p:cNvPr id="5" name="矩形 4">
            <a:extLst>
              <a:ext uri="{FF2B5EF4-FFF2-40B4-BE49-F238E27FC236}">
                <a16:creationId xmlns:a16="http://schemas.microsoft.com/office/drawing/2014/main" id="{756430C9-571A-4573-9E07-A9FDED7B86DB}"/>
              </a:ext>
            </a:extLst>
          </p:cNvPr>
          <p:cNvSpPr/>
          <p:nvPr/>
        </p:nvSpPr>
        <p:spPr>
          <a:xfrm>
            <a:off x="1425367" y="3730913"/>
            <a:ext cx="2222090" cy="579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发件人</a:t>
            </a:r>
          </a:p>
        </p:txBody>
      </p:sp>
      <p:sp>
        <p:nvSpPr>
          <p:cNvPr id="6" name="矩形 5">
            <a:extLst>
              <a:ext uri="{FF2B5EF4-FFF2-40B4-BE49-F238E27FC236}">
                <a16:creationId xmlns:a16="http://schemas.microsoft.com/office/drawing/2014/main" id="{4D2D4724-0139-4C8C-B501-E9781CFB30E2}"/>
              </a:ext>
            </a:extLst>
          </p:cNvPr>
          <p:cNvSpPr/>
          <p:nvPr/>
        </p:nvSpPr>
        <p:spPr>
          <a:xfrm>
            <a:off x="5712542" y="2235047"/>
            <a:ext cx="2418735" cy="11939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Stamp</a:t>
            </a:r>
            <a:endParaRPr lang="zh-CN" altLang="en-US" dirty="0"/>
          </a:p>
        </p:txBody>
      </p:sp>
      <p:sp>
        <p:nvSpPr>
          <p:cNvPr id="7" name="矩形 6">
            <a:extLst>
              <a:ext uri="{FF2B5EF4-FFF2-40B4-BE49-F238E27FC236}">
                <a16:creationId xmlns:a16="http://schemas.microsoft.com/office/drawing/2014/main" id="{DE50B8A5-8B5A-4C96-81E6-58CA6A8DC875}"/>
              </a:ext>
            </a:extLst>
          </p:cNvPr>
          <p:cNvSpPr/>
          <p:nvPr/>
        </p:nvSpPr>
        <p:spPr>
          <a:xfrm>
            <a:off x="6921909" y="5285149"/>
            <a:ext cx="1700981" cy="624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收件人</a:t>
            </a:r>
          </a:p>
        </p:txBody>
      </p:sp>
      <p:sp>
        <p:nvSpPr>
          <p:cNvPr id="9" name="文本框 8">
            <a:extLst>
              <a:ext uri="{FF2B5EF4-FFF2-40B4-BE49-F238E27FC236}">
                <a16:creationId xmlns:a16="http://schemas.microsoft.com/office/drawing/2014/main" id="{0261BCEE-5E6E-4E92-897A-64F80812513A}"/>
              </a:ext>
            </a:extLst>
          </p:cNvPr>
          <p:cNvSpPr txBox="1"/>
          <p:nvPr/>
        </p:nvSpPr>
        <p:spPr>
          <a:xfrm>
            <a:off x="9001731" y="1890117"/>
            <a:ext cx="2349910" cy="3077766"/>
          </a:xfrm>
          <a:prstGeom prst="rect">
            <a:avLst/>
          </a:prstGeom>
          <a:noFill/>
        </p:spPr>
        <p:txBody>
          <a:bodyPr wrap="square" rtlCol="0">
            <a:spAutoFit/>
          </a:bodyPr>
          <a:lstStyle/>
          <a:p>
            <a:r>
              <a:rPr lang="zh-CN" altLang="en-US" sz="3200" b="1" dirty="0">
                <a:highlight>
                  <a:srgbClr val="FFFF00"/>
                </a:highlight>
              </a:rPr>
              <a:t>考试要点</a:t>
            </a:r>
            <a:endParaRPr lang="en-US" altLang="zh-CN" sz="3200" b="1" dirty="0">
              <a:highlight>
                <a:srgbClr val="FFFF00"/>
              </a:highlight>
            </a:endParaRPr>
          </a:p>
          <a:p>
            <a:pPr marL="342900" indent="-342900">
              <a:buAutoNum type="arabicPeriod"/>
            </a:pPr>
            <a:endParaRPr lang="en-US" altLang="zh-CN" dirty="0"/>
          </a:p>
          <a:p>
            <a:pPr marL="342900" indent="-342900">
              <a:buAutoNum type="arabicPeriod"/>
            </a:pPr>
            <a:r>
              <a:rPr lang="zh-CN" altLang="en-US" dirty="0"/>
              <a:t>地址由小到大</a:t>
            </a:r>
            <a:endParaRPr lang="en-US" altLang="zh-CN" dirty="0"/>
          </a:p>
          <a:p>
            <a:pPr marL="342900" indent="-342900">
              <a:buAutoNum type="arabicPeriod"/>
            </a:pPr>
            <a:r>
              <a:rPr lang="zh-CN" altLang="en-US" dirty="0"/>
              <a:t>收件人和发件人位置</a:t>
            </a:r>
            <a:endParaRPr lang="en-US" altLang="zh-CN" dirty="0"/>
          </a:p>
          <a:p>
            <a:pPr marL="342900" indent="-342900">
              <a:buAutoNum type="arabicPeriod"/>
            </a:pPr>
            <a:r>
              <a:rPr lang="zh-CN" altLang="en-US" dirty="0"/>
              <a:t>中文地址翻译成英文</a:t>
            </a:r>
            <a:endParaRPr lang="en-US" altLang="zh-CN" dirty="0"/>
          </a:p>
          <a:p>
            <a:pPr marL="342900" indent="-342900">
              <a:buAutoNum type="arabicPeriod"/>
            </a:pPr>
            <a:r>
              <a:rPr lang="zh-CN" altLang="en-US" dirty="0"/>
              <a:t>杭电英文地址地址</a:t>
            </a:r>
            <a:endParaRPr lang="en-US" altLang="zh-CN" dirty="0"/>
          </a:p>
          <a:p>
            <a:endParaRPr lang="en-US" altLang="zh-CN" dirty="0"/>
          </a:p>
        </p:txBody>
      </p:sp>
    </p:spTree>
    <p:extLst>
      <p:ext uri="{BB962C8B-B14F-4D97-AF65-F5344CB8AC3E}">
        <p14:creationId xmlns:p14="http://schemas.microsoft.com/office/powerpoint/2010/main" val="3854175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943BE-B4E3-44E5-BEE7-F54CEC94388D}"/>
              </a:ext>
            </a:extLst>
          </p:cNvPr>
          <p:cNvSpPr>
            <a:spLocks noGrp="1"/>
          </p:cNvSpPr>
          <p:nvPr>
            <p:ph type="title"/>
          </p:nvPr>
        </p:nvSpPr>
        <p:spPr>
          <a:xfrm>
            <a:off x="144539" y="383404"/>
            <a:ext cx="10085439" cy="373626"/>
          </a:xfrm>
        </p:spPr>
        <p:txBody>
          <a:bodyPr>
            <a:normAutofit fontScale="90000"/>
          </a:bodyPr>
          <a:lstStyle/>
          <a:p>
            <a:r>
              <a:rPr lang="en-US" altLang="zh-CN" b="1" dirty="0">
                <a:solidFill>
                  <a:schemeClr val="tx1"/>
                </a:solidFill>
                <a:highlight>
                  <a:srgbClr val="FFFF00"/>
                </a:highlight>
              </a:rPr>
              <a:t>Lay-out of Business Letters</a:t>
            </a:r>
            <a:endParaRPr lang="zh-CN" altLang="en-US" b="1" dirty="0">
              <a:solidFill>
                <a:schemeClr val="tx1"/>
              </a:solidFill>
              <a:highlight>
                <a:srgbClr val="FFFF00"/>
              </a:highlight>
            </a:endParaRPr>
          </a:p>
        </p:txBody>
      </p:sp>
      <p:pic>
        <p:nvPicPr>
          <p:cNvPr id="4" name="内容占位符 3">
            <a:extLst>
              <a:ext uri="{FF2B5EF4-FFF2-40B4-BE49-F238E27FC236}">
                <a16:creationId xmlns:a16="http://schemas.microsoft.com/office/drawing/2014/main" id="{2C424AB7-53C1-4C90-AFE2-A768EE6CF00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571" y="871176"/>
            <a:ext cx="10085438" cy="5729970"/>
          </a:xfrm>
          <a:prstGeom prst="rect">
            <a:avLst/>
          </a:prstGeom>
          <a:noFill/>
          <a:ln>
            <a:noFill/>
          </a:ln>
        </p:spPr>
      </p:pic>
    </p:spTree>
    <p:extLst>
      <p:ext uri="{BB962C8B-B14F-4D97-AF65-F5344CB8AC3E}">
        <p14:creationId xmlns:p14="http://schemas.microsoft.com/office/powerpoint/2010/main" val="48498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881158" y="428605"/>
            <a:ext cx="8329642" cy="5697559"/>
          </a:xfrm>
        </p:spPr>
        <p:txBody>
          <a:bodyPr>
            <a:normAutofit/>
          </a:bodyPr>
          <a:lstStyle/>
          <a:p>
            <a:r>
              <a:rPr lang="en-US" sz="2400" dirty="0"/>
              <a:t>1. Even if the monk can run away, his temple cannot run with him.</a:t>
            </a:r>
            <a:r>
              <a:rPr lang="zh-CN" altLang="en-US" sz="2400" dirty="0"/>
              <a:t>　跑得了和尚，跑不了庙。</a:t>
            </a:r>
          </a:p>
          <a:p>
            <a:r>
              <a:rPr lang="zh-CN" altLang="en-US" sz="2400" dirty="0"/>
              <a:t> </a:t>
            </a:r>
            <a:r>
              <a:rPr lang="en-US" sz="2400" dirty="0"/>
              <a:t>2. Even if I were to be beaten to death, I will not tell.</a:t>
            </a:r>
            <a:endParaRPr lang="zh-CN" altLang="en-US" sz="2400" dirty="0"/>
          </a:p>
          <a:p>
            <a:r>
              <a:rPr lang="zh-CN" altLang="en-US" sz="2400" dirty="0"/>
              <a:t>　　打死我也不说。</a:t>
            </a:r>
          </a:p>
          <a:p>
            <a:r>
              <a:rPr lang="zh-CN" altLang="en-US" sz="2400" dirty="0"/>
              <a:t> </a:t>
            </a:r>
            <a:r>
              <a:rPr lang="en-US" sz="2400" dirty="0"/>
              <a:t>3. Modesty helps one go forward, whereas conceit makes one lag behind.</a:t>
            </a:r>
            <a:r>
              <a:rPr lang="zh-CN" altLang="en-US" sz="2400" dirty="0"/>
              <a:t>　　谦虚使人进步，骄傲使人落后。</a:t>
            </a:r>
          </a:p>
          <a:p>
            <a:r>
              <a:rPr lang="zh-CN" altLang="en-US" sz="2400" dirty="0"/>
              <a:t> </a:t>
            </a:r>
            <a:r>
              <a:rPr lang="en-US" sz="2400" dirty="0"/>
              <a:t>4. If winter comes, can spring be far behind?</a:t>
            </a:r>
            <a:r>
              <a:rPr lang="zh-CN" altLang="en-US" sz="2400" dirty="0"/>
              <a:t>冬天来了，春天还会远吗</a:t>
            </a:r>
            <a:r>
              <a:rPr lang="en-US" sz="2400" dirty="0"/>
              <a:t>?</a:t>
            </a:r>
            <a:endParaRPr lang="zh-CN" altLang="en-US" sz="2400" dirty="0"/>
          </a:p>
          <a:p>
            <a:r>
              <a:rPr lang="zh-CN" altLang="en-US" sz="2400" dirty="0"/>
              <a:t> </a:t>
            </a:r>
            <a:r>
              <a:rPr lang="en-US" sz="2400" dirty="0"/>
              <a:t>5. We will not attack unless we are attacked.</a:t>
            </a:r>
            <a:r>
              <a:rPr lang="zh-CN" altLang="en-US" sz="2400" dirty="0"/>
              <a:t>人不犯我，我不犯人。</a:t>
            </a:r>
          </a:p>
          <a:p>
            <a:r>
              <a:rPr lang="zh-CN" altLang="en-US" sz="2400" dirty="0"/>
              <a:t> </a:t>
            </a:r>
            <a:r>
              <a:rPr lang="en-US" sz="2400" dirty="0"/>
              <a:t>6. Wisdom prepares for the worst; but folly leaves the worst for the day it comes.</a:t>
            </a:r>
            <a:r>
              <a:rPr lang="zh-CN" altLang="en-US" sz="2400" dirty="0"/>
              <a:t>　　聪明人防患于未然，愚蠢者临渴掘井。</a:t>
            </a:r>
          </a:p>
          <a:p>
            <a:r>
              <a:rPr lang="zh-CN" altLang="en-US" sz="2400" dirty="0"/>
              <a:t> </a:t>
            </a:r>
            <a:r>
              <a:rPr lang="en-US" sz="2400" dirty="0"/>
              <a:t>7. In the end things will mend.</a:t>
            </a:r>
            <a:r>
              <a:rPr lang="zh-CN" altLang="en-US" sz="2400" dirty="0"/>
              <a:t> 车到山前必有路。</a:t>
            </a:r>
          </a:p>
          <a:p>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952596" y="571481"/>
            <a:ext cx="8258204" cy="5554683"/>
          </a:xfrm>
        </p:spPr>
        <p:txBody>
          <a:bodyPr>
            <a:normAutofit/>
          </a:bodyPr>
          <a:lstStyle/>
          <a:p>
            <a:r>
              <a:rPr lang="en-US" sz="2400" dirty="0"/>
              <a:t>  8.To die on one's feet is better than to live on one's knees.</a:t>
            </a:r>
            <a:endParaRPr lang="zh-CN" altLang="en-US" sz="2400" dirty="0"/>
          </a:p>
          <a:p>
            <a:r>
              <a:rPr lang="zh-CN" altLang="en-US" sz="2400" dirty="0"/>
              <a:t>　　好死不如赖活。</a:t>
            </a:r>
          </a:p>
          <a:p>
            <a:r>
              <a:rPr lang="zh-CN" altLang="en-US" sz="2400" dirty="0"/>
              <a:t> </a:t>
            </a:r>
            <a:r>
              <a:rPr lang="en-US" sz="2400" dirty="0"/>
              <a:t>9.Blood is thicker than water.</a:t>
            </a:r>
            <a:r>
              <a:rPr lang="zh-CN" altLang="en-US" sz="2400" dirty="0"/>
              <a:t>　　血浓于水。</a:t>
            </a:r>
          </a:p>
          <a:p>
            <a:r>
              <a:rPr lang="zh-CN" altLang="en-US" sz="2400" dirty="0"/>
              <a:t> </a:t>
            </a:r>
            <a:r>
              <a:rPr lang="en-US" sz="2400" dirty="0"/>
              <a:t>10.He who laughs last laughs best.</a:t>
            </a:r>
            <a:endParaRPr lang="zh-CN" altLang="en-US" sz="2400" dirty="0"/>
          </a:p>
          <a:p>
            <a:r>
              <a:rPr lang="zh-CN" altLang="en-US" sz="2400" dirty="0"/>
              <a:t>　　谁笑到最后，谁笑得最好。</a:t>
            </a:r>
          </a:p>
          <a:p>
            <a:r>
              <a:rPr lang="zh-CN" altLang="en-US" sz="2400" dirty="0"/>
              <a:t> </a:t>
            </a:r>
            <a:r>
              <a:rPr lang="en-US" sz="2400" dirty="0"/>
              <a:t>11.Give knaves an inch and they will take a yard.</a:t>
            </a:r>
            <a:endParaRPr lang="zh-CN" altLang="en-US" sz="2400" dirty="0"/>
          </a:p>
          <a:p>
            <a:r>
              <a:rPr lang="zh-CN" altLang="en-US" sz="2400" dirty="0"/>
              <a:t>　　得寸进尺。</a:t>
            </a:r>
          </a:p>
          <a:p>
            <a:r>
              <a:rPr lang="zh-CN" altLang="en-US" sz="2400" dirty="0"/>
              <a:t> </a:t>
            </a:r>
            <a:r>
              <a:rPr lang="en-US" sz="2400" dirty="0"/>
              <a:t>12.He that respects others shall likewise be respected.</a:t>
            </a:r>
            <a:endParaRPr lang="zh-CN" altLang="en-US" sz="2400" dirty="0"/>
          </a:p>
          <a:p>
            <a:r>
              <a:rPr lang="zh-CN" altLang="en-US" sz="2400" dirty="0"/>
              <a:t>　　敬人者，人恒敬之。</a:t>
            </a:r>
          </a:p>
          <a:p>
            <a:r>
              <a:rPr lang="zh-CN" altLang="en-US" sz="2400" dirty="0"/>
              <a:t> </a:t>
            </a:r>
            <a:r>
              <a:rPr lang="en-US" sz="2400" dirty="0"/>
              <a:t>13.All good things come to an end. </a:t>
            </a:r>
            <a:r>
              <a:rPr lang="zh-CN" altLang="en-US" sz="2400" dirty="0"/>
              <a:t>天下无不散之筵席</a:t>
            </a:r>
          </a:p>
          <a:p>
            <a:r>
              <a:rPr lang="zh-CN" altLang="en-US" sz="2400" dirty="0"/>
              <a:t> </a:t>
            </a:r>
            <a:r>
              <a:rPr lang="en-US" sz="2400" dirty="0"/>
              <a:t>14.Give a dog a bad name and hang him.</a:t>
            </a:r>
            <a:r>
              <a:rPr lang="zh-CN" altLang="en-US" sz="2400" dirty="0"/>
              <a:t>欲加之罪何患无词。</a:t>
            </a:r>
          </a:p>
          <a:p>
            <a:endParaRPr lang="zh-CN" altLang="en-US" sz="2400" dirty="0"/>
          </a:p>
          <a:p>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809720" y="285729"/>
            <a:ext cx="8401080" cy="5840435"/>
          </a:xfrm>
        </p:spPr>
        <p:txBody>
          <a:bodyPr>
            <a:normAutofit lnSpcReduction="10000"/>
          </a:bodyPr>
          <a:lstStyle/>
          <a:p>
            <a:r>
              <a:rPr lang="en-US" sz="2400" dirty="0"/>
              <a:t>15.Nothing venture, nothing have.</a:t>
            </a:r>
            <a:r>
              <a:rPr lang="zh-CN" altLang="en-US" sz="2400" dirty="0"/>
              <a:t>　不入虎穴，焉得虎子。</a:t>
            </a:r>
          </a:p>
          <a:p>
            <a:r>
              <a:rPr lang="zh-CN" altLang="en-US" sz="2400" dirty="0"/>
              <a:t> </a:t>
            </a:r>
            <a:r>
              <a:rPr lang="en-US" sz="2400" dirty="0"/>
              <a:t>16.Do in Rome as the Romans do.</a:t>
            </a:r>
            <a:r>
              <a:rPr lang="zh-CN" altLang="en-US" sz="2400" dirty="0"/>
              <a:t>　入乡随俗。</a:t>
            </a:r>
          </a:p>
          <a:p>
            <a:r>
              <a:rPr lang="zh-CN" altLang="en-US" sz="2400" dirty="0"/>
              <a:t> </a:t>
            </a:r>
            <a:r>
              <a:rPr lang="en-US" sz="2400" dirty="0"/>
              <a:t>17.Things done cannot undone.</a:t>
            </a:r>
            <a:r>
              <a:rPr lang="zh-CN" altLang="en-US" sz="2400" dirty="0"/>
              <a:t>　覆水难收。</a:t>
            </a:r>
          </a:p>
          <a:p>
            <a:r>
              <a:rPr lang="zh-CN" altLang="en-US" sz="2400" dirty="0"/>
              <a:t> </a:t>
            </a:r>
            <a:r>
              <a:rPr lang="en-US" sz="2400" dirty="0"/>
              <a:t>18.Misfortunes never come alone.</a:t>
            </a:r>
            <a:r>
              <a:rPr lang="zh-CN" altLang="en-US" sz="2400" dirty="0"/>
              <a:t>　　祸不单行。</a:t>
            </a:r>
          </a:p>
          <a:p>
            <a:r>
              <a:rPr lang="zh-CN" altLang="en-US" sz="2400" dirty="0"/>
              <a:t> </a:t>
            </a:r>
            <a:r>
              <a:rPr lang="en-US" sz="2400" dirty="0"/>
              <a:t>19.Beauty is in the eyes of the beholders.</a:t>
            </a:r>
            <a:r>
              <a:rPr lang="zh-CN" altLang="en-US" sz="2400" dirty="0"/>
              <a:t>情人眼里出西施。</a:t>
            </a:r>
          </a:p>
          <a:p>
            <a:r>
              <a:rPr lang="zh-CN" altLang="en-US" sz="2400" dirty="0"/>
              <a:t> </a:t>
            </a:r>
            <a:r>
              <a:rPr lang="en-US" sz="2400" dirty="0"/>
              <a:t>20.Time and tide wait for no man.</a:t>
            </a:r>
            <a:r>
              <a:rPr lang="zh-CN" altLang="en-US" sz="2400" dirty="0"/>
              <a:t>　时不我待</a:t>
            </a:r>
          </a:p>
          <a:p>
            <a:r>
              <a:rPr lang="zh-CN" altLang="en-US" sz="2400" dirty="0"/>
              <a:t> </a:t>
            </a:r>
            <a:r>
              <a:rPr lang="en-US" sz="2400" dirty="0"/>
              <a:t>21.Kill two birds with one stone.</a:t>
            </a:r>
            <a:r>
              <a:rPr lang="zh-CN" altLang="en-US" sz="2400" dirty="0"/>
              <a:t>一石二鸟，一箭双雕。</a:t>
            </a:r>
          </a:p>
          <a:p>
            <a:r>
              <a:rPr lang="zh-CN" altLang="en-US" sz="2400" dirty="0"/>
              <a:t> </a:t>
            </a:r>
            <a:r>
              <a:rPr lang="en-US" sz="2400" dirty="0"/>
              <a:t>22.Facts speak louder than words.</a:t>
            </a:r>
            <a:r>
              <a:rPr lang="zh-CN" altLang="en-US" sz="2400" dirty="0"/>
              <a:t>　　事实胜于雄辩。</a:t>
            </a:r>
          </a:p>
          <a:p>
            <a:r>
              <a:rPr lang="zh-CN" altLang="en-US" sz="2400" dirty="0"/>
              <a:t> </a:t>
            </a:r>
            <a:r>
              <a:rPr lang="en-US" sz="2400" dirty="0"/>
              <a:t>23.To be a parrot </a:t>
            </a:r>
            <a:r>
              <a:rPr lang="zh-CN" altLang="en-US" sz="2400" dirty="0"/>
              <a:t>鹦鹉学舌</a:t>
            </a:r>
            <a:r>
              <a:rPr lang="en-US" sz="2400" dirty="0"/>
              <a:t>;</a:t>
            </a:r>
            <a:r>
              <a:rPr lang="zh-CN" altLang="en-US" sz="2400" dirty="0"/>
              <a:t>人云亦云</a:t>
            </a:r>
            <a:endParaRPr lang="en-US" altLang="zh-CN" sz="2400" dirty="0"/>
          </a:p>
          <a:p>
            <a:r>
              <a:rPr lang="en-US" sz="2400" dirty="0"/>
              <a:t>24.Fish in troubled waters </a:t>
            </a:r>
            <a:r>
              <a:rPr lang="zh-CN" altLang="en-US" sz="2400" dirty="0"/>
              <a:t>浑水摸鱼</a:t>
            </a:r>
          </a:p>
          <a:p>
            <a:r>
              <a:rPr lang="zh-CN" altLang="en-US" sz="2400" dirty="0"/>
              <a:t> </a:t>
            </a:r>
            <a:r>
              <a:rPr lang="en-US" sz="2400" dirty="0"/>
              <a:t>25.Turn a deaf ear to </a:t>
            </a:r>
            <a:r>
              <a:rPr lang="zh-CN" altLang="en-US" sz="2400" dirty="0"/>
              <a:t>置若罔闻</a:t>
            </a:r>
          </a:p>
          <a:p>
            <a:r>
              <a:rPr lang="zh-CN" altLang="en-US" sz="2400" dirty="0"/>
              <a:t> </a:t>
            </a:r>
            <a:r>
              <a:rPr lang="en-US" sz="2400" dirty="0"/>
              <a:t>26.A drop in the ocean </a:t>
            </a:r>
            <a:r>
              <a:rPr lang="zh-CN" altLang="en-US" sz="2400" dirty="0"/>
              <a:t>沧海一粟</a:t>
            </a:r>
          </a:p>
          <a:p>
            <a:r>
              <a:rPr lang="zh-CN" altLang="en-US" sz="2400" dirty="0"/>
              <a:t> </a:t>
            </a:r>
            <a:r>
              <a:rPr lang="en-US" sz="2400" dirty="0"/>
              <a:t>27.Like father like son </a:t>
            </a:r>
            <a:r>
              <a:rPr lang="zh-CN" altLang="en-US" sz="2400" dirty="0"/>
              <a:t>有其父必有其子</a:t>
            </a:r>
          </a:p>
          <a:p>
            <a:endParaRPr lang="zh-CN" altLang="en-US" sz="2400" dirty="0"/>
          </a:p>
          <a:p>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809720" y="285729"/>
            <a:ext cx="8401080" cy="5840435"/>
          </a:xfrm>
        </p:spPr>
        <p:txBody>
          <a:bodyPr>
            <a:normAutofit/>
          </a:bodyPr>
          <a:lstStyle/>
          <a:p>
            <a:r>
              <a:rPr lang="en-US" sz="2400" dirty="0"/>
              <a:t>28.Strike while the iron is hot. </a:t>
            </a:r>
            <a:r>
              <a:rPr lang="zh-CN" altLang="en-US" sz="2400" dirty="0"/>
              <a:t>趁热打铁。</a:t>
            </a:r>
          </a:p>
          <a:p>
            <a:r>
              <a:rPr lang="zh-CN" altLang="en-US" sz="2400" dirty="0"/>
              <a:t> </a:t>
            </a:r>
            <a:r>
              <a:rPr lang="en-US" sz="2400" dirty="0"/>
              <a:t>29.As strong as a horse </a:t>
            </a:r>
            <a:r>
              <a:rPr lang="zh-CN" altLang="en-US" sz="2400" dirty="0"/>
              <a:t>强壮如牛</a:t>
            </a:r>
          </a:p>
          <a:p>
            <a:r>
              <a:rPr lang="zh-CN" altLang="en-US" sz="2400" dirty="0"/>
              <a:t> </a:t>
            </a:r>
            <a:r>
              <a:rPr lang="en-US" sz="2400" dirty="0"/>
              <a:t>30.Love me, love my dog </a:t>
            </a:r>
            <a:r>
              <a:rPr lang="zh-CN" altLang="en-US" sz="2400" dirty="0"/>
              <a:t>爱屋及乌</a:t>
            </a:r>
          </a:p>
          <a:p>
            <a:r>
              <a:rPr lang="zh-CN" altLang="en-US" sz="2400" dirty="0"/>
              <a:t> </a:t>
            </a:r>
            <a:r>
              <a:rPr lang="en-US" sz="2400" dirty="0"/>
              <a:t>31.A dog with two tails </a:t>
            </a:r>
            <a:r>
              <a:rPr lang="zh-CN" altLang="en-US" sz="2400" dirty="0"/>
              <a:t>非常高兴，兴高采烈</a:t>
            </a:r>
          </a:p>
          <a:p>
            <a:r>
              <a:rPr lang="zh-CN" altLang="en-US" sz="2400" dirty="0"/>
              <a:t> </a:t>
            </a:r>
            <a:r>
              <a:rPr lang="en-US" sz="2400" dirty="0"/>
              <a:t>32.After a storm comes a calm. </a:t>
            </a:r>
            <a:r>
              <a:rPr lang="zh-CN" altLang="en-US" sz="2400" dirty="0"/>
              <a:t>否极泰来。</a:t>
            </a:r>
          </a:p>
          <a:p>
            <a:r>
              <a:rPr lang="zh-CN" altLang="en-US" sz="2400" dirty="0"/>
              <a:t> </a:t>
            </a:r>
            <a:r>
              <a:rPr lang="en-US" sz="2400" dirty="0"/>
              <a:t>33.Hang by a thread </a:t>
            </a:r>
            <a:r>
              <a:rPr lang="zh-CN" altLang="en-US" sz="2400" dirty="0"/>
              <a:t>千钧一发</a:t>
            </a:r>
          </a:p>
          <a:p>
            <a:r>
              <a:rPr lang="zh-CN" altLang="en-US" sz="2400" dirty="0"/>
              <a:t> </a:t>
            </a:r>
            <a:r>
              <a:rPr lang="en-US" sz="2400" dirty="0"/>
              <a:t>34.Break a deadlock </a:t>
            </a:r>
            <a:r>
              <a:rPr lang="zh-CN" altLang="en-US" sz="2400" dirty="0"/>
              <a:t>打破僵局</a:t>
            </a:r>
          </a:p>
          <a:p>
            <a:r>
              <a:rPr lang="zh-CN" altLang="en-US" sz="2400" dirty="0"/>
              <a:t> </a:t>
            </a:r>
            <a:r>
              <a:rPr lang="en-US" sz="2400" dirty="0"/>
              <a:t>35.After a storm comes calm </a:t>
            </a:r>
            <a:r>
              <a:rPr lang="zh-CN" altLang="en-US" sz="2400" dirty="0"/>
              <a:t>雨过天晴</a:t>
            </a:r>
          </a:p>
          <a:p>
            <a:r>
              <a:rPr lang="zh-CN" altLang="en-US" sz="2400" dirty="0"/>
              <a:t> </a:t>
            </a:r>
            <a:r>
              <a:rPr lang="en-US" sz="2400" dirty="0"/>
              <a:t>36.Cast pearls before swine </a:t>
            </a:r>
            <a:r>
              <a:rPr lang="zh-CN" altLang="en-US" sz="2400" dirty="0"/>
              <a:t>对牛弹琴</a:t>
            </a:r>
          </a:p>
          <a:p>
            <a:r>
              <a:rPr lang="zh-CN" altLang="en-US" sz="2400" dirty="0"/>
              <a:t> </a:t>
            </a:r>
            <a:r>
              <a:rPr lang="en-US" sz="2400" dirty="0"/>
              <a:t>37.Hit the right nail on the head </a:t>
            </a:r>
            <a:r>
              <a:rPr lang="zh-CN" altLang="en-US" sz="2400" dirty="0"/>
              <a:t>击中要害</a:t>
            </a:r>
          </a:p>
          <a:p>
            <a:r>
              <a:rPr lang="zh-CN" altLang="en-US" sz="2400" dirty="0"/>
              <a:t> </a:t>
            </a:r>
            <a:r>
              <a:rPr lang="en-US" sz="2400" dirty="0"/>
              <a:t>38.Rack one</a:t>
            </a:r>
            <a:r>
              <a:rPr lang="zh-CN" altLang="en-US" sz="2400" dirty="0"/>
              <a:t>’</a:t>
            </a:r>
            <a:r>
              <a:rPr lang="en-US" sz="2400" dirty="0"/>
              <a:t>s brains </a:t>
            </a:r>
            <a:r>
              <a:rPr lang="zh-CN" altLang="en-US" sz="2400" dirty="0"/>
              <a:t>绞尽脑汁</a:t>
            </a:r>
          </a:p>
          <a:p>
            <a:r>
              <a:rPr lang="zh-CN" altLang="en-US" sz="2400" dirty="0"/>
              <a:t> </a:t>
            </a:r>
            <a:r>
              <a:rPr lang="en-US" sz="2400" dirty="0"/>
              <a:t>39.Leave no stone unturned </a:t>
            </a:r>
            <a:r>
              <a:rPr lang="zh-CN" altLang="en-US" sz="2400" dirty="0"/>
              <a:t>千方百计</a:t>
            </a:r>
          </a:p>
          <a:p>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90D19-A6AF-4364-BE4E-85C65C7EAC40}"/>
              </a:ext>
            </a:extLst>
          </p:cNvPr>
          <p:cNvSpPr>
            <a:spLocks noGrp="1"/>
          </p:cNvSpPr>
          <p:nvPr>
            <p:ph type="title"/>
          </p:nvPr>
        </p:nvSpPr>
        <p:spPr>
          <a:xfrm>
            <a:off x="1024128" y="585216"/>
            <a:ext cx="9990236" cy="48629"/>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CE92F74-0D60-4968-AB46-2C65230E1FAC}"/>
              </a:ext>
            </a:extLst>
          </p:cNvPr>
          <p:cNvSpPr>
            <a:spLocks noGrp="1"/>
          </p:cNvSpPr>
          <p:nvPr>
            <p:ph idx="1"/>
          </p:nvPr>
        </p:nvSpPr>
        <p:spPr>
          <a:xfrm>
            <a:off x="1174173" y="1236518"/>
            <a:ext cx="9570028" cy="5072842"/>
          </a:xfrm>
        </p:spPr>
        <p:txBody>
          <a:bodyPr>
            <a:normAutofit/>
          </a:bodyPr>
          <a:lstStyle/>
          <a:p>
            <a:r>
              <a:rPr lang="zh-CN" altLang="en-US" sz="3200" dirty="0"/>
              <a:t>唐朝</a:t>
            </a:r>
            <a:r>
              <a:rPr lang="en-US" altLang="zh-CN" sz="3200" dirty="0"/>
              <a:t>(the Tang Dynasty)</a:t>
            </a:r>
            <a:r>
              <a:rPr lang="zh-CN" altLang="en-US" sz="3200" dirty="0"/>
              <a:t>是普遍公认的中国最辉煌的时期之一。唐朝时期许多领域得到了巨大的发展。唐朝的疆域在军事扩张下已超过了汉朝</a:t>
            </a:r>
            <a:r>
              <a:rPr lang="en-US" altLang="zh-CN" sz="3200" dirty="0"/>
              <a:t>(the Han Dynasty)</a:t>
            </a:r>
            <a:r>
              <a:rPr lang="zh-CN" altLang="en-US" sz="3200" dirty="0"/>
              <a:t>。农业和灌溉工具有了很大的进步，农业经济十分发达。在商业上，唐朝与更多国家有了贸易往来。唐朝也是文学和艺术的黄金时期。盛唐时期出现了整整一代文学巨匠，其中包括唐诗“双圣”李白和杜甫。</a:t>
            </a:r>
            <a:br>
              <a:rPr lang="zh-CN" altLang="en-US" sz="3200" dirty="0"/>
            </a:br>
            <a:endParaRPr lang="zh-CN" altLang="en-US" sz="3200" dirty="0"/>
          </a:p>
        </p:txBody>
      </p:sp>
    </p:spTree>
    <p:extLst>
      <p:ext uri="{BB962C8B-B14F-4D97-AF65-F5344CB8AC3E}">
        <p14:creationId xmlns:p14="http://schemas.microsoft.com/office/powerpoint/2010/main" val="769788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90D19-A6AF-4364-BE4E-85C65C7EAC4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CE92F74-0D60-4968-AB46-2C65230E1FAC}"/>
              </a:ext>
            </a:extLst>
          </p:cNvPr>
          <p:cNvSpPr>
            <a:spLocks noGrp="1"/>
          </p:cNvSpPr>
          <p:nvPr>
            <p:ph idx="1"/>
          </p:nvPr>
        </p:nvSpPr>
        <p:spPr>
          <a:xfrm>
            <a:off x="1024128" y="1059873"/>
            <a:ext cx="9979845" cy="5212911"/>
          </a:xfrm>
        </p:spPr>
        <p:txBody>
          <a:bodyPr>
            <a:normAutofit lnSpcReduction="10000"/>
          </a:bodyPr>
          <a:lstStyle/>
          <a:p>
            <a:r>
              <a:rPr lang="en-US" altLang="zh-CN" sz="3200" dirty="0"/>
              <a:t>The Tang Dynasty is universally recognized as one of the most glorious periods in China. It has seen great progress in many fields. The territory in the Tang Dynasty, acquired through military expansion, was greater than that in the Han Dynasty. Great advances have been made in agriculture and irrigation tools, making a prosperous agricultural economy. In business, the Tang Dynasty had trade contacts with more countries. The Tang Dynasty was also the golden age of literature and arts. In the high tang period, there appeared a whole generation of literary giants including </a:t>
            </a:r>
            <a:r>
              <a:rPr lang="en-US" altLang="zh-CN" sz="3200" dirty="0" err="1"/>
              <a:t>LiBai</a:t>
            </a:r>
            <a:r>
              <a:rPr lang="en-US" altLang="zh-CN" sz="3200"/>
              <a:t> and Du Fu, the twin masters of Tang poetry.</a:t>
            </a:r>
          </a:p>
          <a:p>
            <a:endParaRPr lang="zh-CN" altLang="en-US" sz="3200" dirty="0"/>
          </a:p>
        </p:txBody>
      </p:sp>
    </p:spTree>
    <p:extLst>
      <p:ext uri="{BB962C8B-B14F-4D97-AF65-F5344CB8AC3E}">
        <p14:creationId xmlns:p14="http://schemas.microsoft.com/office/powerpoint/2010/main" val="234203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2A97D-DC08-484D-BFCD-F6A2F557EAD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8980BD6-F7D9-4DD9-A032-58FFAFAD2337}"/>
              </a:ext>
            </a:extLst>
          </p:cNvPr>
          <p:cNvSpPr>
            <a:spLocks noGrp="1"/>
          </p:cNvSpPr>
          <p:nvPr>
            <p:ph idx="1"/>
          </p:nvPr>
        </p:nvSpPr>
        <p:spPr>
          <a:xfrm>
            <a:off x="838200" y="691769"/>
            <a:ext cx="10515600" cy="4351338"/>
          </a:xfrm>
        </p:spPr>
        <p:txBody>
          <a:bodyPr>
            <a:normAutofit fontScale="77500" lnSpcReduction="20000"/>
          </a:bodyPr>
          <a:lstStyle/>
          <a:p>
            <a:pPr marL="0" indent="0">
              <a:buNone/>
            </a:pPr>
            <a:r>
              <a:rPr lang="en-US" altLang="zh-CN" dirty="0"/>
              <a:t>                                         Job Fair Notice</a:t>
            </a:r>
          </a:p>
          <a:p>
            <a:pPr marL="0" indent="0">
              <a:buNone/>
            </a:pPr>
            <a:r>
              <a:rPr lang="en-US" altLang="zh-CN" dirty="0"/>
              <a:t>Date: December 5,2024</a:t>
            </a:r>
          </a:p>
          <a:p>
            <a:pPr marL="0" indent="0">
              <a:buNone/>
            </a:pPr>
            <a:r>
              <a:rPr lang="en-US" altLang="zh-CN" dirty="0"/>
              <a:t>Time:10:00 AM-3:00 PM</a:t>
            </a:r>
          </a:p>
          <a:p>
            <a:pPr marL="0" indent="0">
              <a:buNone/>
            </a:pPr>
            <a:r>
              <a:rPr lang="en-US" altLang="zh-CN" dirty="0"/>
              <a:t>Location: Student Union Ballroom</a:t>
            </a:r>
          </a:p>
          <a:p>
            <a:pPr marL="0" indent="0">
              <a:buNone/>
            </a:pPr>
            <a:r>
              <a:rPr lang="en-US" altLang="zh-CN" dirty="0"/>
              <a:t>Attention: Senior Undergraduates and Second-Year Graduate Students</a:t>
            </a:r>
          </a:p>
          <a:p>
            <a:pPr marL="0" indent="0">
              <a:buNone/>
            </a:pPr>
            <a:r>
              <a:rPr lang="en-US" altLang="zh-CN" dirty="0"/>
              <a:t>         You are cordially invited to the University Job Fair. Please dress in business formal attire and bring multiple copies of your resume for on-site interviews.</a:t>
            </a:r>
          </a:p>
          <a:p>
            <a:pPr marL="0" indent="0">
              <a:buNone/>
            </a:pPr>
            <a:r>
              <a:rPr lang="en-US" altLang="zh-CN" dirty="0"/>
              <a:t>RSVP:[email protected]by November 25,2024.</a:t>
            </a:r>
          </a:p>
          <a:p>
            <a:pPr marL="0" indent="0">
              <a:buNone/>
            </a:pPr>
            <a:r>
              <a:rPr lang="en-US" altLang="zh-CN" dirty="0"/>
              <a:t>Don't miss this opportunity to connect with potential employers and kickstart your career.</a:t>
            </a:r>
          </a:p>
          <a:p>
            <a:pPr marL="0" indent="0">
              <a:buNone/>
            </a:pPr>
            <a:r>
              <a:rPr lang="en-US" altLang="zh-CN" dirty="0"/>
              <a:t>See you there!</a:t>
            </a:r>
          </a:p>
          <a:p>
            <a:pPr marL="0" indent="0">
              <a:buNone/>
            </a:pPr>
            <a:r>
              <a:rPr lang="en-US" altLang="zh-CN" dirty="0"/>
              <a:t>                                                                     Career Services Office</a:t>
            </a:r>
            <a:endParaRPr lang="zh-CN" altLang="en-US" dirty="0"/>
          </a:p>
        </p:txBody>
      </p:sp>
    </p:spTree>
    <p:extLst>
      <p:ext uri="{BB962C8B-B14F-4D97-AF65-F5344CB8AC3E}">
        <p14:creationId xmlns:p14="http://schemas.microsoft.com/office/powerpoint/2010/main" val="3284627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F96D7-2BBC-4883-96CA-67AF7A6CCFAB}"/>
              </a:ext>
            </a:extLst>
          </p:cNvPr>
          <p:cNvSpPr>
            <a:spLocks noGrp="1"/>
          </p:cNvSpPr>
          <p:nvPr>
            <p:ph type="title"/>
          </p:nvPr>
        </p:nvSpPr>
        <p:spPr>
          <a:xfrm>
            <a:off x="1327354" y="382385"/>
            <a:ext cx="10102645" cy="846647"/>
          </a:xfrm>
        </p:spPr>
        <p:txBody>
          <a:bodyPr>
            <a:normAutofit fontScale="90000"/>
          </a:bodyPr>
          <a:lstStyle/>
          <a:p>
            <a:r>
              <a:rPr lang="zh-CN" altLang="en-US" sz="3200" dirty="0"/>
              <a:t>四六级翻译</a:t>
            </a:r>
            <a:r>
              <a:rPr lang="en-US" altLang="zh-CN" sz="3200" dirty="0"/>
              <a:t>|</a:t>
            </a:r>
            <a:r>
              <a:rPr lang="zh-CN" altLang="en-US" sz="3200" dirty="0"/>
              <a:t>中国朝代</a:t>
            </a:r>
            <a:br>
              <a:rPr lang="zh-CN" altLang="en-US" dirty="0"/>
            </a:br>
            <a:endParaRPr lang="zh-CN" altLang="en-US" dirty="0"/>
          </a:p>
        </p:txBody>
      </p:sp>
      <p:sp>
        <p:nvSpPr>
          <p:cNvPr id="3" name="内容占位符 2">
            <a:extLst>
              <a:ext uri="{FF2B5EF4-FFF2-40B4-BE49-F238E27FC236}">
                <a16:creationId xmlns:a16="http://schemas.microsoft.com/office/drawing/2014/main" id="{CB21D808-1D48-44FC-BE4E-F38099C5B105}"/>
              </a:ext>
            </a:extLst>
          </p:cNvPr>
          <p:cNvSpPr>
            <a:spLocks noGrp="1"/>
          </p:cNvSpPr>
          <p:nvPr>
            <p:ph idx="1"/>
          </p:nvPr>
        </p:nvSpPr>
        <p:spPr>
          <a:xfrm>
            <a:off x="1140542" y="983227"/>
            <a:ext cx="10373032" cy="5309418"/>
          </a:xfrm>
        </p:spPr>
        <p:txBody>
          <a:bodyPr>
            <a:normAutofit/>
          </a:bodyPr>
          <a:lstStyle/>
          <a:p>
            <a:endParaRPr lang="zh-CN" altLang="en-US" dirty="0"/>
          </a:p>
          <a:p>
            <a:r>
              <a:rPr lang="zh-CN" altLang="en-US" sz="3200" dirty="0"/>
              <a:t>中国有</a:t>
            </a:r>
            <a:r>
              <a:rPr lang="en-US" altLang="zh-CN" sz="3200" dirty="0"/>
              <a:t>4000</a:t>
            </a:r>
            <a:r>
              <a:rPr lang="zh-CN" altLang="en-US" sz="3200" dirty="0"/>
              <a:t>多年的历史，是世界最古老的文明之一。从公元前</a:t>
            </a:r>
            <a:r>
              <a:rPr lang="en-US" altLang="zh-CN" sz="3200" dirty="0"/>
              <a:t>21</a:t>
            </a:r>
            <a:r>
              <a:rPr lang="zh-CN" altLang="en-US" sz="3200" dirty="0"/>
              <a:t>世纪的夏朝开始至清朝结束，中国历史上经历过几十个朝代的变更。每个朝代在政治、经济、文化、科技领域等都有独特的成就。汉朝是当时世界上最先进的帝国。”汉族“（</a:t>
            </a:r>
            <a:r>
              <a:rPr lang="en-US" altLang="zh-CN" sz="3200" dirty="0"/>
              <a:t>the Han Nationality</a:t>
            </a:r>
            <a:r>
              <a:rPr lang="zh-CN" altLang="en-US" sz="3200" dirty="0"/>
              <a:t>）这一名称就得名于汉朝。唐朝因统一时间长、国力强盛而被国人铭记，因此在海外的中国人自称为“唐人”（</a:t>
            </a:r>
            <a:r>
              <a:rPr lang="en-US" altLang="zh-CN" sz="3200" dirty="0"/>
              <a:t>Tang people</a:t>
            </a:r>
            <a:r>
              <a:rPr lang="zh-CN" altLang="en-US" sz="3200" dirty="0"/>
              <a:t>）。宋朝和明朝是经济、文化、教育与科学高度繁荣的时代。但朝代的更替一般会导致连年战争，给人民大众带来了难以言表的痛苦。</a:t>
            </a:r>
          </a:p>
        </p:txBody>
      </p:sp>
    </p:spTree>
    <p:extLst>
      <p:ext uri="{BB962C8B-B14F-4D97-AF65-F5344CB8AC3E}">
        <p14:creationId xmlns:p14="http://schemas.microsoft.com/office/powerpoint/2010/main" val="3903215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C33EC-6917-4807-992E-38FE6009F0DB}"/>
              </a:ext>
            </a:extLst>
          </p:cNvPr>
          <p:cNvSpPr>
            <a:spLocks noGrp="1"/>
          </p:cNvSpPr>
          <p:nvPr>
            <p:ph type="title"/>
          </p:nvPr>
        </p:nvSpPr>
        <p:spPr>
          <a:xfrm>
            <a:off x="1415844" y="382385"/>
            <a:ext cx="10014155" cy="767989"/>
          </a:xfrm>
        </p:spPr>
        <p:txBody>
          <a:bodyPr>
            <a:normAutofit/>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A23304B-B60F-4BEC-BD51-49DCBD98FB1B}"/>
              </a:ext>
            </a:extLst>
          </p:cNvPr>
          <p:cNvSpPr>
            <a:spLocks noGrp="1"/>
          </p:cNvSpPr>
          <p:nvPr>
            <p:ph idx="1"/>
          </p:nvPr>
        </p:nvSpPr>
        <p:spPr>
          <a:xfrm>
            <a:off x="762001" y="1059872"/>
            <a:ext cx="10883477" cy="5798127"/>
          </a:xfrm>
        </p:spPr>
        <p:txBody>
          <a:bodyPr>
            <a:noAutofit/>
          </a:bodyPr>
          <a:lstStyle/>
          <a:p>
            <a:pPr eaLnBrk="0"/>
            <a:r>
              <a:rPr lang="en-US" altLang="zh-CN" sz="2600" dirty="0"/>
              <a:t>With a history of more than 4,000 </a:t>
            </a:r>
            <a:r>
              <a:rPr lang="en-US" altLang="zh-CN" sz="2600" dirty="0" err="1"/>
              <a:t>years,China</a:t>
            </a:r>
            <a:r>
              <a:rPr lang="en-US" altLang="zh-CN" sz="2600" dirty="0"/>
              <a:t> is one of the oldest ancient civilizations of the world. From Xia Dynasty in the 21st century BC to Qing Dynasty, China experienced dozens of dynasties in history. Each dynasty achieved unique accomplishments in the fields of politics, economy, culture, science and technology, etc. Han Dynasty was the most advanced empire at that time, which contributes to the formation of the name "the Han Nationality . Tang Dynasty impressed Chinese for its long time unification and powerful national strength, because of which overseas Chinese call themselves "Tang people" abroad. Song Dynasty and Ming Dynasty were periods when economy, culture, education and science were highly prosperous. But the change from one dynasty to another usually led to long-lasting wars, which brought unspeakable suffering for the masses.</a:t>
            </a:r>
          </a:p>
          <a:p>
            <a:pPr eaLnBrk="0"/>
            <a:endParaRPr lang="en-US" altLang="zh-CN" sz="2600" dirty="0"/>
          </a:p>
          <a:p>
            <a:pPr eaLnBrk="0"/>
            <a:endParaRPr lang="zh-CN" altLang="en-US" sz="2600" dirty="0"/>
          </a:p>
        </p:txBody>
      </p:sp>
    </p:spTree>
    <p:extLst>
      <p:ext uri="{BB962C8B-B14F-4D97-AF65-F5344CB8AC3E}">
        <p14:creationId xmlns:p14="http://schemas.microsoft.com/office/powerpoint/2010/main" val="139368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5928E-B39C-49A3-B87C-B3C6B4B22C23}"/>
              </a:ext>
            </a:extLst>
          </p:cNvPr>
          <p:cNvSpPr>
            <a:spLocks noGrp="1"/>
          </p:cNvSpPr>
          <p:nvPr>
            <p:ph type="title"/>
          </p:nvPr>
        </p:nvSpPr>
        <p:spPr>
          <a:xfrm>
            <a:off x="838200" y="365125"/>
            <a:ext cx="10515600" cy="485267"/>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5E9124D3-389E-42FF-8917-DC270E3087C8}"/>
              </a:ext>
            </a:extLst>
          </p:cNvPr>
          <p:cNvSpPr>
            <a:spLocks noGrp="1"/>
          </p:cNvSpPr>
          <p:nvPr>
            <p:ph idx="1"/>
          </p:nvPr>
        </p:nvSpPr>
        <p:spPr>
          <a:xfrm>
            <a:off x="838200" y="850392"/>
            <a:ext cx="10515600" cy="4351338"/>
          </a:xfrm>
        </p:spPr>
        <p:txBody>
          <a:bodyPr/>
          <a:lstStyle/>
          <a:p>
            <a:r>
              <a:rPr lang="zh-CN" altLang="en-US" dirty="0"/>
              <a:t>写作题目：通知</a:t>
            </a:r>
            <a:endParaRPr lang="en-US" altLang="zh-CN" dirty="0"/>
          </a:p>
          <a:p>
            <a:r>
              <a:rPr lang="zh-CN" altLang="en-US" dirty="0"/>
              <a:t>主题：图书馆临时闭馆通知</a:t>
            </a:r>
            <a:endParaRPr lang="en-US" altLang="zh-CN" dirty="0"/>
          </a:p>
          <a:p>
            <a:r>
              <a:rPr lang="zh-CN" altLang="en-US" dirty="0"/>
              <a:t>日期：</a:t>
            </a:r>
            <a:r>
              <a:rPr lang="en-US" altLang="zh-CN" dirty="0"/>
              <a:t>2024</a:t>
            </a:r>
            <a:r>
              <a:rPr lang="zh-CN" altLang="en-US" dirty="0"/>
              <a:t>年</a:t>
            </a:r>
            <a:r>
              <a:rPr lang="en-US" altLang="zh-CN" dirty="0"/>
              <a:t>11</a:t>
            </a:r>
            <a:r>
              <a:rPr lang="zh-CN" altLang="en-US" dirty="0"/>
              <a:t>月</a:t>
            </a:r>
            <a:r>
              <a:rPr lang="en-US" altLang="zh-CN" dirty="0"/>
              <a:t>28</a:t>
            </a:r>
            <a:r>
              <a:rPr lang="zh-CN" altLang="en-US" dirty="0"/>
              <a:t>日</a:t>
            </a:r>
            <a:endParaRPr lang="en-US" altLang="zh-CN" dirty="0"/>
          </a:p>
          <a:p>
            <a:r>
              <a:rPr lang="zh-CN" altLang="en-US" dirty="0"/>
              <a:t>致：全体师生</a:t>
            </a:r>
            <a:endParaRPr lang="en-US" altLang="zh-CN" dirty="0"/>
          </a:p>
          <a:p>
            <a:r>
              <a:rPr lang="zh-CN" altLang="en-US" dirty="0"/>
              <a:t>来自：学校图书馆</a:t>
            </a:r>
            <a:endParaRPr lang="en-US" altLang="zh-CN" dirty="0"/>
          </a:p>
          <a:p>
            <a:r>
              <a:rPr lang="zh-CN" altLang="en-US" dirty="0"/>
              <a:t>请根据以上信息，撰写一份简短的通知，告知师生图书馆因内部装修将临时闭馆的事宜。要求通知内容简洁明了，包含闭馆的具体日期和预计重新开放的时间，以及对师生可能带来的不便表示歉意。字数控制在</a:t>
            </a:r>
            <a:r>
              <a:rPr lang="en-US" altLang="zh-CN" dirty="0"/>
              <a:t>80</a:t>
            </a:r>
            <a:r>
              <a:rPr lang="zh-CN" altLang="en-US" dirty="0"/>
              <a:t>个单词左右。</a:t>
            </a:r>
          </a:p>
        </p:txBody>
      </p:sp>
    </p:spTree>
    <p:extLst>
      <p:ext uri="{BB962C8B-B14F-4D97-AF65-F5344CB8AC3E}">
        <p14:creationId xmlns:p14="http://schemas.microsoft.com/office/powerpoint/2010/main" val="284168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2E8E4-AD4A-4F91-9A81-7612FE9AF547}"/>
              </a:ext>
            </a:extLst>
          </p:cNvPr>
          <p:cNvSpPr>
            <a:spLocks noGrp="1"/>
          </p:cNvSpPr>
          <p:nvPr>
            <p:ph type="title"/>
          </p:nvPr>
        </p:nvSpPr>
        <p:spPr>
          <a:xfrm>
            <a:off x="838200" y="365125"/>
            <a:ext cx="10683240" cy="101219"/>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D699B75F-612F-4C12-A16F-6B9C8EF9D78A}"/>
              </a:ext>
            </a:extLst>
          </p:cNvPr>
          <p:cNvSpPr>
            <a:spLocks noGrp="1"/>
          </p:cNvSpPr>
          <p:nvPr>
            <p:ph idx="1"/>
          </p:nvPr>
        </p:nvSpPr>
        <p:spPr>
          <a:xfrm>
            <a:off x="670560" y="658368"/>
            <a:ext cx="10683240" cy="5518595"/>
          </a:xfrm>
        </p:spPr>
        <p:txBody>
          <a:bodyPr/>
          <a:lstStyle/>
          <a:p>
            <a:pPr marL="0" indent="0">
              <a:buNone/>
            </a:pPr>
            <a:r>
              <a:rPr lang="en-US" altLang="zh-CN" dirty="0"/>
              <a:t>Notice</a:t>
            </a:r>
          </a:p>
          <a:p>
            <a:pPr marL="0" indent="0">
              <a:buNone/>
            </a:pPr>
            <a:r>
              <a:rPr lang="en-US" altLang="zh-CN" dirty="0"/>
              <a:t>:</a:t>
            </a:r>
            <a:r>
              <a:rPr lang="en-US" altLang="zh-CN" dirty="0" err="1"/>
              <a:t>Subject:Temporary</a:t>
            </a:r>
            <a:r>
              <a:rPr lang="en-US" altLang="zh-CN" dirty="0"/>
              <a:t> Library Closure</a:t>
            </a:r>
          </a:p>
          <a:p>
            <a:pPr marL="0" indent="0">
              <a:buNone/>
            </a:pPr>
            <a:r>
              <a:rPr lang="en-US" altLang="zh-CN" dirty="0" err="1"/>
              <a:t>Date:November</a:t>
            </a:r>
            <a:r>
              <a:rPr lang="en-US" altLang="zh-CN" dirty="0"/>
              <a:t> 28,2024</a:t>
            </a:r>
          </a:p>
          <a:p>
            <a:pPr marL="0" indent="0">
              <a:buNone/>
            </a:pPr>
            <a:r>
              <a:rPr lang="en-US" altLang="zh-CN" dirty="0" err="1"/>
              <a:t>To:All</a:t>
            </a:r>
            <a:r>
              <a:rPr lang="en-US" altLang="zh-CN" dirty="0"/>
              <a:t> Faculty and Students</a:t>
            </a:r>
          </a:p>
          <a:p>
            <a:pPr marL="0" indent="0">
              <a:buNone/>
            </a:pPr>
            <a:r>
              <a:rPr lang="en-US" altLang="zh-CN" dirty="0" err="1"/>
              <a:t>From:School</a:t>
            </a:r>
            <a:r>
              <a:rPr lang="en-US" altLang="zh-CN" dirty="0"/>
              <a:t> Library</a:t>
            </a:r>
          </a:p>
          <a:p>
            <a:pPr marL="0" indent="0">
              <a:buNone/>
            </a:pPr>
            <a:r>
              <a:rPr lang="en-US" altLang="zh-CN" dirty="0"/>
              <a:t>Dear All,</a:t>
            </a:r>
          </a:p>
          <a:p>
            <a:pPr marL="0" indent="0">
              <a:buNone/>
            </a:pPr>
            <a:r>
              <a:rPr lang="en-US" altLang="zh-CN" dirty="0"/>
              <a:t>    The library will be closed from December 1st to 7th for renovation. We apologize for any inconvenience this may cause and appreciate your understanding. Reopening is scheduled for December 8th.</a:t>
            </a:r>
          </a:p>
          <a:p>
            <a:pPr marL="0" indent="0">
              <a:buNone/>
            </a:pPr>
            <a:r>
              <a:rPr lang="en-US" altLang="zh-CN" dirty="0"/>
              <a:t>                                                                  Sincerely,</a:t>
            </a:r>
          </a:p>
          <a:p>
            <a:pPr marL="0" indent="0">
              <a:buNone/>
            </a:pPr>
            <a:r>
              <a:rPr lang="en-US" altLang="zh-CN" dirty="0"/>
              <a:t>                                                                 School Library</a:t>
            </a:r>
            <a:endParaRPr lang="zh-CN" altLang="en-US" dirty="0"/>
          </a:p>
        </p:txBody>
      </p:sp>
    </p:spTree>
    <p:extLst>
      <p:ext uri="{BB962C8B-B14F-4D97-AF65-F5344CB8AC3E}">
        <p14:creationId xmlns:p14="http://schemas.microsoft.com/office/powerpoint/2010/main" val="40752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24501D-75C4-46AE-A821-5C6959E26B28}"/>
              </a:ext>
            </a:extLst>
          </p:cNvPr>
          <p:cNvSpPr>
            <a:spLocks noGrp="1"/>
          </p:cNvSpPr>
          <p:nvPr>
            <p:ph type="title"/>
          </p:nvPr>
        </p:nvSpPr>
        <p:spPr/>
        <p:txBody>
          <a:bodyPr/>
          <a:lstStyle/>
          <a:p>
            <a:r>
              <a:rPr lang="en-US" altLang="zh-CN" dirty="0"/>
              <a:t> Definition of an Announcement </a:t>
            </a:r>
            <a:endParaRPr lang="zh-CN" altLang="en-US" dirty="0"/>
          </a:p>
        </p:txBody>
      </p:sp>
      <p:sp>
        <p:nvSpPr>
          <p:cNvPr id="3" name="内容占位符 2">
            <a:extLst>
              <a:ext uri="{FF2B5EF4-FFF2-40B4-BE49-F238E27FC236}">
                <a16:creationId xmlns:a16="http://schemas.microsoft.com/office/drawing/2014/main" id="{420B7BA8-4AB4-4DF6-B3F2-1E6F4C7985DC}"/>
              </a:ext>
            </a:extLst>
          </p:cNvPr>
          <p:cNvSpPr>
            <a:spLocks noGrp="1"/>
          </p:cNvSpPr>
          <p:nvPr>
            <p:ph idx="1"/>
          </p:nvPr>
        </p:nvSpPr>
        <p:spPr/>
        <p:txBody>
          <a:bodyPr/>
          <a:lstStyle/>
          <a:p>
            <a:r>
              <a:rPr lang="en-US" altLang="zh-CN" dirty="0"/>
              <a:t>An announcement is a public declaration of information or news.</a:t>
            </a:r>
          </a:p>
          <a:p>
            <a:r>
              <a:rPr lang="en-US" altLang="zh-CN" dirty="0"/>
              <a:t>Purpose: To share information with a wide audience, often for a specific event or occasion.</a:t>
            </a:r>
          </a:p>
          <a:p>
            <a:r>
              <a:rPr lang="en-US" altLang="zh-CN" dirty="0"/>
              <a:t>Examples: New product launches, job openings, community events.</a:t>
            </a:r>
            <a:endParaRPr lang="zh-CN" altLang="en-US" dirty="0"/>
          </a:p>
        </p:txBody>
      </p:sp>
    </p:spTree>
    <p:extLst>
      <p:ext uri="{BB962C8B-B14F-4D97-AF65-F5344CB8AC3E}">
        <p14:creationId xmlns:p14="http://schemas.microsoft.com/office/powerpoint/2010/main" val="216918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2120-426B-47B8-AAEF-F76F6D56562A}"/>
              </a:ext>
            </a:extLst>
          </p:cNvPr>
          <p:cNvSpPr>
            <a:spLocks noGrp="1"/>
          </p:cNvSpPr>
          <p:nvPr>
            <p:ph type="title"/>
          </p:nvPr>
        </p:nvSpPr>
        <p:spPr/>
        <p:txBody>
          <a:bodyPr/>
          <a:lstStyle/>
          <a:p>
            <a:r>
              <a:rPr lang="en-US" altLang="zh-CN" dirty="0"/>
              <a:t> Key Components of an Announcement </a:t>
            </a:r>
            <a:endParaRPr lang="zh-CN" altLang="en-US" dirty="0"/>
          </a:p>
        </p:txBody>
      </p:sp>
      <p:sp>
        <p:nvSpPr>
          <p:cNvPr id="3" name="内容占位符 2">
            <a:extLst>
              <a:ext uri="{FF2B5EF4-FFF2-40B4-BE49-F238E27FC236}">
                <a16:creationId xmlns:a16="http://schemas.microsoft.com/office/drawing/2014/main" id="{9B9025B1-FF16-4FE6-9F0E-65F17DFAE33D}"/>
              </a:ext>
            </a:extLst>
          </p:cNvPr>
          <p:cNvSpPr>
            <a:spLocks noGrp="1"/>
          </p:cNvSpPr>
          <p:nvPr>
            <p:ph idx="1"/>
          </p:nvPr>
        </p:nvSpPr>
        <p:spPr/>
        <p:txBody>
          <a:bodyPr/>
          <a:lstStyle/>
          <a:p>
            <a:r>
              <a:rPr lang="en-US" altLang="zh-CN" dirty="0"/>
              <a:t>Header: Date, time, place (if applicable)</a:t>
            </a:r>
          </a:p>
          <a:p>
            <a:r>
              <a:rPr lang="en-US" altLang="zh-CN" dirty="0"/>
              <a:t>Title: Attention-grabbing and relevant- </a:t>
            </a:r>
          </a:p>
          <a:p>
            <a:r>
              <a:rPr lang="en-US" altLang="zh-CN" dirty="0"/>
              <a:t>Body: Detailed information, including who, what, when, where, why, and how (the 5 </a:t>
            </a:r>
            <a:r>
              <a:rPr lang="en-US" altLang="zh-CN" dirty="0" err="1"/>
              <a:t>Ws</a:t>
            </a:r>
            <a:r>
              <a:rPr lang="en-US" altLang="zh-CN" dirty="0"/>
              <a:t> + H) </a:t>
            </a:r>
          </a:p>
          <a:p>
            <a:r>
              <a:rPr lang="en-US" altLang="zh-CN" dirty="0"/>
              <a:t>Contact Information: For further inquiries </a:t>
            </a:r>
          </a:p>
          <a:p>
            <a:endParaRPr lang="en-US" altLang="zh-CN" dirty="0"/>
          </a:p>
        </p:txBody>
      </p:sp>
    </p:spTree>
    <p:extLst>
      <p:ext uri="{BB962C8B-B14F-4D97-AF65-F5344CB8AC3E}">
        <p14:creationId xmlns:p14="http://schemas.microsoft.com/office/powerpoint/2010/main" val="33869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D3AAB-103A-44AE-B931-942AC7B23088}"/>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970F6EF-0CE0-432F-80EE-C6DFBA8C73C8}"/>
              </a:ext>
            </a:extLst>
          </p:cNvPr>
          <p:cNvSpPr>
            <a:spLocks noGrp="1"/>
          </p:cNvSpPr>
          <p:nvPr>
            <p:ph idx="1"/>
          </p:nvPr>
        </p:nvSpPr>
        <p:spPr>
          <a:xfrm>
            <a:off x="838200" y="824948"/>
            <a:ext cx="10701130" cy="5536095"/>
          </a:xfrm>
        </p:spPr>
        <p:txBody>
          <a:bodyPr>
            <a:normAutofit/>
          </a:bodyPr>
          <a:lstStyle/>
          <a:p>
            <a:pPr marL="0" indent="0">
              <a:buNone/>
            </a:pPr>
            <a:r>
              <a:rPr lang="en-US" altLang="zh-CN" dirty="0"/>
              <a:t>                                        Announcement</a:t>
            </a:r>
          </a:p>
          <a:p>
            <a:pPr marL="0" indent="0">
              <a:buNone/>
            </a:pPr>
            <a:r>
              <a:rPr lang="en-US" altLang="zh-CN" dirty="0"/>
              <a:t>Subject: New Campus Library Hours</a:t>
            </a:r>
          </a:p>
          <a:p>
            <a:pPr marL="0" indent="0">
              <a:buNone/>
            </a:pPr>
            <a:r>
              <a:rPr lang="en-US" altLang="zh-CN" dirty="0"/>
              <a:t>Date: November 25,2024</a:t>
            </a:r>
          </a:p>
          <a:p>
            <a:pPr marL="0" indent="0">
              <a:buNone/>
            </a:pPr>
            <a:r>
              <a:rPr lang="en-US" altLang="zh-CN" dirty="0"/>
              <a:t>Dear Students and Faculty,</a:t>
            </a:r>
          </a:p>
          <a:p>
            <a:pPr marL="0" indent="0">
              <a:buNone/>
            </a:pPr>
            <a:r>
              <a:rPr lang="en-US" altLang="zh-CN" dirty="0"/>
              <a:t>      Effective immediately, the campus library will extend its hours to better accommodate study needs. The new schedule is Monday through Friday,8 AM to 10 PM, and Saturday,10 AM to 6 PM. Please take advantage of the additional hours to enhance your academic success. For more information, visit the library website or inquire at the circulation desk.</a:t>
            </a:r>
          </a:p>
          <a:p>
            <a:pPr marL="0" indent="0">
              <a:buNone/>
            </a:pPr>
            <a:r>
              <a:rPr lang="en-US" altLang="zh-CN" dirty="0"/>
              <a:t>     Thank you for your cooperation.</a:t>
            </a:r>
          </a:p>
          <a:p>
            <a:pPr marL="0" indent="0">
              <a:buNone/>
            </a:pPr>
            <a:r>
              <a:rPr lang="en-US" altLang="zh-CN" dirty="0"/>
              <a:t>                                                          Library Administration</a:t>
            </a:r>
            <a:endParaRPr lang="zh-CN" altLang="en-US" dirty="0"/>
          </a:p>
        </p:txBody>
      </p:sp>
    </p:spTree>
    <p:extLst>
      <p:ext uri="{BB962C8B-B14F-4D97-AF65-F5344CB8AC3E}">
        <p14:creationId xmlns:p14="http://schemas.microsoft.com/office/powerpoint/2010/main" val="6969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47985A-59B8-411C-BE07-57A5DEFAC573}"/>
              </a:ext>
            </a:extLst>
          </p:cNvPr>
          <p:cNvSpPr>
            <a:spLocks noGrp="1"/>
          </p:cNvSpPr>
          <p:nvPr>
            <p:ph type="title"/>
          </p:nvPr>
        </p:nvSpPr>
        <p:spPr/>
        <p:txBody>
          <a:bodyPr/>
          <a:lstStyle/>
          <a:p>
            <a:r>
              <a:rPr lang="en-US" altLang="zh-CN" dirty="0"/>
              <a:t>Exercise: rewrite the following notice</a:t>
            </a:r>
            <a:endParaRPr lang="zh-CN" altLang="en-US" dirty="0"/>
          </a:p>
        </p:txBody>
      </p:sp>
      <p:sp>
        <p:nvSpPr>
          <p:cNvPr id="3" name="内容占位符 2">
            <a:extLst>
              <a:ext uri="{FF2B5EF4-FFF2-40B4-BE49-F238E27FC236}">
                <a16:creationId xmlns:a16="http://schemas.microsoft.com/office/drawing/2014/main" id="{F56FEC94-DE7D-4CD2-95D7-82C928A96CE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942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2814</Words>
  <Application>Microsoft Office PowerPoint</Application>
  <PresentationFormat>宽屏</PresentationFormat>
  <Paragraphs>237</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等线</vt:lpstr>
      <vt:lpstr>等线 Light</vt:lpstr>
      <vt:lpstr>华文隶书</vt:lpstr>
      <vt:lpstr>楷体_GB2312</vt:lpstr>
      <vt:lpstr>Arial</vt:lpstr>
      <vt:lpstr>Cambria</vt:lpstr>
      <vt:lpstr>Times New Roman</vt:lpstr>
      <vt:lpstr>Wingdings</vt:lpstr>
      <vt:lpstr>Office 主题​​</vt:lpstr>
      <vt:lpstr>Notices, Announcements, and Invitations</vt:lpstr>
      <vt:lpstr>  Key Components of a Notice: </vt:lpstr>
      <vt:lpstr> </vt:lpstr>
      <vt:lpstr>  </vt:lpstr>
      <vt:lpstr> </vt:lpstr>
      <vt:lpstr> Definition of an Announcement </vt:lpstr>
      <vt:lpstr> Key Components of an Announcement </vt:lpstr>
      <vt:lpstr> </vt:lpstr>
      <vt:lpstr>Exercise: rewrite the following notice</vt:lpstr>
      <vt:lpstr> </vt:lpstr>
      <vt:lpstr>What is an Invitation?</vt:lpstr>
      <vt:lpstr>Key Components of an Invitation </vt:lpstr>
      <vt:lpstr>PowerPoint 演示文稿</vt:lpstr>
      <vt:lpstr>PowerPoint 演示文稿</vt:lpstr>
      <vt:lpstr> </vt:lpstr>
      <vt:lpstr>Invitation Format</vt:lpstr>
      <vt:lpstr> </vt:lpstr>
      <vt:lpstr>PowerPoint 演示文稿</vt:lpstr>
      <vt:lpstr>PowerPoint 演示文稿</vt:lpstr>
      <vt:lpstr> </vt:lpstr>
      <vt:lpstr> </vt:lpstr>
      <vt:lpstr>The Format of Letters</vt:lpstr>
      <vt:lpstr>Lay-out of Business Letters</vt:lpstr>
      <vt:lpstr> </vt:lpstr>
      <vt:lpstr> </vt:lpstr>
      <vt:lpstr> </vt:lpstr>
      <vt:lpstr> </vt:lpstr>
      <vt:lpstr> </vt:lpstr>
      <vt:lpstr> </vt:lpstr>
      <vt:lpstr>四六级翻译|中国朝代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兆颖 党</dc:creator>
  <cp:lastModifiedBy>兆颖 党</cp:lastModifiedBy>
  <cp:revision>15</cp:revision>
  <dcterms:created xsi:type="dcterms:W3CDTF">2024-11-24T22:06:06Z</dcterms:created>
  <dcterms:modified xsi:type="dcterms:W3CDTF">2024-11-26T21:48:05Z</dcterms:modified>
</cp:coreProperties>
</file>