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 id="2147483943" r:id="rId2"/>
  </p:sldMasterIdLst>
  <p:sldIdLst>
    <p:sldId id="256" r:id="rId3"/>
    <p:sldId id="263" r:id="rId4"/>
    <p:sldId id="264" r:id="rId5"/>
    <p:sldId id="265" r:id="rId6"/>
    <p:sldId id="266" r:id="rId7"/>
    <p:sldId id="267" r:id="rId8"/>
    <p:sldId id="268" r:id="rId9"/>
    <p:sldId id="269" r:id="rId10"/>
    <p:sldId id="271" r:id="rId11"/>
    <p:sldId id="272" r:id="rId12"/>
    <p:sldId id="273" r:id="rId13"/>
    <p:sldId id="260" r:id="rId14"/>
    <p:sldId id="274" r:id="rId15"/>
    <p:sldId id="275" r:id="rId16"/>
    <p:sldId id="276" r:id="rId17"/>
    <p:sldId id="277" r:id="rId18"/>
    <p:sldId id="278" r:id="rId19"/>
    <p:sldId id="279" r:id="rId20"/>
    <p:sldId id="280" r:id="rId21"/>
    <p:sldId id="281" r:id="rId22"/>
    <p:sldId id="282" r:id="rId23"/>
    <p:sldId id="261" r:id="rId24"/>
    <p:sldId id="283" r:id="rId25"/>
    <p:sldId id="284" r:id="rId26"/>
    <p:sldId id="285" r:id="rId27"/>
    <p:sldId id="286" r:id="rId28"/>
    <p:sldId id="287" r:id="rId29"/>
    <p:sldId id="288" r:id="rId30"/>
    <p:sldId id="289" r:id="rId31"/>
    <p:sldId id="290" r:id="rId32"/>
    <p:sldId id="291" r:id="rId33"/>
    <p:sldId id="262" r:id="rId34"/>
    <p:sldId id="292" r:id="rId35"/>
    <p:sldId id="293" r:id="rId36"/>
    <p:sldId id="294" r:id="rId37"/>
    <p:sldId id="295" r:id="rId38"/>
    <p:sldId id="296" r:id="rId39"/>
    <p:sldId id="297" r:id="rId40"/>
    <p:sldId id="298" r:id="rId41"/>
    <p:sldId id="299" r:id="rId42"/>
    <p:sldId id="270" r:id="rId43"/>
    <p:sldId id="300" r:id="rId44"/>
    <p:sldId id="301" r:id="rId45"/>
    <p:sldId id="302" r:id="rId46"/>
    <p:sldId id="303" r:id="rId47"/>
    <p:sldId id="304" r:id="rId48"/>
    <p:sldId id="305" r:id="rId49"/>
    <p:sldId id="306" r:id="rId50"/>
    <p:sldId id="311" r:id="rId51"/>
    <p:sldId id="309" r:id="rId52"/>
    <p:sldId id="310"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71" y="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280068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232604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1291780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AE93450-8959-4B31-9377-A91247A88321}" type="datetimeFigureOut">
              <a:rPr lang="zh-CN" altLang="en-US" smtClean="0"/>
              <a:t>2025/4/6</a:t>
            </a:fld>
            <a:endParaRPr lang="zh-CN"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zh-CN"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97793486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1850729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zh-CN" altLang="en-US"/>
          </a:p>
        </p:txBody>
      </p:sp>
      <p:sp>
        <p:nvSpPr>
          <p:cNvPr id="6" name="Slide Number Placeholder 5"/>
          <p:cNvSpPr>
            <a:spLocks noGrp="1"/>
          </p:cNvSpPr>
          <p:nvPr>
            <p:ph type="sldNum" sz="quarter" idx="12"/>
          </p:nvPr>
        </p:nvSpPr>
        <p:spPr>
          <a:xfrm>
            <a:off x="8604504" y="5211060"/>
            <a:ext cx="2112264" cy="228600"/>
          </a:xfrm>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83777701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232377316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19163209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281161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419045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9" name="Footer Placeholder 8"/>
          <p:cNvSpPr>
            <a:spLocks noGrp="1"/>
          </p:cNvSpPr>
          <p:nvPr>
            <p:ph type="ftr" sz="quarter" idx="11"/>
          </p:nvPr>
        </p:nvSpPr>
        <p:spPr/>
        <p:txBody>
          <a:bodyPr/>
          <a:lstStyle>
            <a:lvl1pPr algn="r">
              <a:defRPr/>
            </a:lvl1pPr>
          </a:lstStyle>
          <a:p>
            <a:endParaRPr lang="zh-CN"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2445797-A1BE-40AC-B36A-86437BC6AF59}" type="slidenum">
              <a:rPr lang="zh-CN" altLang="en-US" smtClean="0"/>
              <a:t>‹#›</a:t>
            </a:fld>
            <a:endParaRPr lang="zh-CN"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47726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3781421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AE93450-8959-4B31-9377-A91247A88321}" type="datetimeFigureOut">
              <a:rPr lang="zh-CN" altLang="en-US" smtClean="0"/>
              <a:t>2025/4/6</a:t>
            </a:fld>
            <a:endParaRPr lang="zh-CN"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2445797-A1BE-40AC-B36A-86437BC6AF59}" type="slidenum">
              <a:rPr lang="zh-CN" altLang="en-US" smtClean="0"/>
              <a:t>‹#›</a:t>
            </a:fld>
            <a:endParaRPr lang="zh-CN"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1358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4153256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318076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181596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19588695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445797-A1BE-40AC-B36A-86437BC6AF59}"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5109918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445797-A1BE-40AC-B36A-86437BC6AF59}"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8133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424657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3446667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93450-8959-4B31-9377-A91247A88321}" type="datetimeFigureOut">
              <a:rPr lang="zh-CN" altLang="en-US" smtClean="0"/>
              <a:t>2025/4/6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361261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1407146635"/>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AE93450-8959-4B31-9377-A91247A88321}" type="datetimeFigureOut">
              <a:rPr lang="zh-CN" altLang="en-US" smtClean="0"/>
              <a:t>2025/4/6</a:t>
            </a:fld>
            <a:endParaRPr lang="zh-CN"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zh-CN"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2445797-A1BE-40AC-B36A-86437BC6AF59}" type="slidenum">
              <a:rPr lang="zh-CN" altLang="en-US" smtClean="0"/>
              <a:t>‹#›</a:t>
            </a:fld>
            <a:endParaRPr lang="zh-CN" altLang="en-US"/>
          </a:p>
        </p:txBody>
      </p:sp>
    </p:spTree>
    <p:extLst>
      <p:ext uri="{BB962C8B-B14F-4D97-AF65-F5344CB8AC3E}">
        <p14:creationId xmlns:p14="http://schemas.microsoft.com/office/powerpoint/2010/main" val="755049883"/>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7740E-4553-4D91-95AF-244CB6790054}"/>
              </a:ext>
            </a:extLst>
          </p:cNvPr>
          <p:cNvSpPr>
            <a:spLocks noGrp="1"/>
          </p:cNvSpPr>
          <p:nvPr>
            <p:ph type="ctrTitle"/>
          </p:nvPr>
        </p:nvSpPr>
        <p:spPr/>
        <p:txBody>
          <a:bodyPr/>
          <a:lstStyle/>
          <a:p>
            <a:r>
              <a:rPr lang="en-US" altLang="zh-CN" sz="4800" b="1" dirty="0"/>
              <a:t>Historical and Cultural allisions in the west</a:t>
            </a:r>
            <a:endParaRPr lang="zh-CN" altLang="en-US" sz="4800" b="1" dirty="0"/>
          </a:p>
        </p:txBody>
      </p:sp>
      <p:sp>
        <p:nvSpPr>
          <p:cNvPr id="3" name="副标题 2">
            <a:extLst>
              <a:ext uri="{FF2B5EF4-FFF2-40B4-BE49-F238E27FC236}">
                <a16:creationId xmlns:a16="http://schemas.microsoft.com/office/drawing/2014/main" id="{E4C23C9A-6B71-4E79-9565-B7138E8B1F0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6181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1272B-7689-415B-84D8-296B07E5C8CD}"/>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0A244990-E16F-4431-8EED-E17D21FDC115}"/>
              </a:ext>
            </a:extLst>
          </p:cNvPr>
          <p:cNvSpPr>
            <a:spLocks noGrp="1"/>
          </p:cNvSpPr>
          <p:nvPr>
            <p:ph idx="1"/>
          </p:nvPr>
        </p:nvSpPr>
        <p:spPr>
          <a:xfrm>
            <a:off x="485775" y="400050"/>
            <a:ext cx="10639425" cy="5634990"/>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 The Streisand Effect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（史翠珊效应）</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Barbra Streisand's 2003 lawsuit drew more attention to the photos she tried to suppress.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年芭芭拉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史翠珊起诉要求删除其豪宅照片，反使照片传播更广。</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现代用法：压制信息引发的反效果</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"The takedown notice created a Streisand Effect."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删除要求引发了史翠珊效应。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6970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1A14-3412-47F1-BFF3-561E4EA1A9B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DE38B132-84A7-473E-A977-689AD958A5E9}"/>
              </a:ext>
            </a:extLst>
          </p:cNvPr>
          <p:cNvSpPr>
            <a:spLocks noGrp="1"/>
          </p:cNvSpPr>
          <p:nvPr>
            <p:ph idx="1"/>
          </p:nvPr>
        </p:nvSpPr>
        <p:spPr>
          <a:xfrm>
            <a:off x="561975" y="542925"/>
            <a:ext cx="10563225" cy="5492115"/>
          </a:xfrm>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 The Truman Show Delusion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（楚门秀妄想症）</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Inspired by the 1998 film where Truman discovers his life is a staged reality show.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中文：源自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1998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年电影《楚门的世界》，主角发现自己的生活是场真人秀。</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现代用法：对现实真实性的病态怀疑</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"His surveillance fears suggested a Truman Show delusion."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他对监控的恐惧显示出楚门秀妄想症倾向。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5455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4C70F-EE64-4846-860E-17F1E40527AA}"/>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940039A6-3584-44E4-B41F-55AF98D99A4F}"/>
              </a:ext>
            </a:extLst>
          </p:cNvPr>
          <p:cNvSpPr>
            <a:spLocks noGrp="1"/>
          </p:cNvSpPr>
          <p:nvPr>
            <p:ph idx="1"/>
          </p:nvPr>
        </p:nvSpPr>
        <p:spPr>
          <a:xfrm>
            <a:off x="771525" y="642594"/>
            <a:ext cx="10353675" cy="5392446"/>
          </a:xfrm>
        </p:spPr>
        <p:txBody>
          <a:bodyPr>
            <a:normAutofit/>
          </a:bodyPr>
          <a:lstStyle/>
          <a:p>
            <a:pPr>
              <a:buFont typeface="+mj-lt"/>
              <a:buAutoNum type="arabicPeriod"/>
            </a:pPr>
            <a:r>
              <a:rPr lang="en-US" altLang="zh-CN" b="1" dirty="0">
                <a:effectLst/>
              </a:rPr>
              <a:t>The Apple of Discord</a:t>
            </a:r>
            <a:r>
              <a:rPr lang="zh-CN" altLang="en-US" b="1" dirty="0">
                <a:effectLst/>
              </a:rPr>
              <a:t>（纷争之果）</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From Greek mythology. Eris tossed a golden apple inscribed "for the fairest" at a wedding, sparking a vanity contest among goddesses that led to the Trojan War.</a:t>
            </a:r>
          </a:p>
          <a:p>
            <a:pPr>
              <a:buFont typeface="Arial" panose="020B0604020202020204" pitchFamily="34" charset="0"/>
              <a:buChar char="•"/>
            </a:pPr>
            <a:r>
              <a:rPr lang="zh-CN" altLang="en-US" dirty="0">
                <a:effectLst/>
              </a:rPr>
              <a:t>中文：源自希腊神话。厄里斯在婚礼上抛出一个刻有</a:t>
            </a:r>
            <a:r>
              <a:rPr lang="en-US" altLang="zh-CN" dirty="0">
                <a:effectLst/>
              </a:rPr>
              <a:t>"</a:t>
            </a:r>
            <a:r>
              <a:rPr lang="zh-CN" altLang="en-US" dirty="0">
                <a:effectLst/>
              </a:rPr>
              <a:t>献给最美者</a:t>
            </a:r>
            <a:r>
              <a:rPr lang="en-US" altLang="zh-CN" dirty="0">
                <a:effectLst/>
              </a:rPr>
              <a:t>"</a:t>
            </a:r>
            <a:r>
              <a:rPr lang="zh-CN" altLang="en-US" dirty="0">
                <a:effectLst/>
              </a:rPr>
              <a:t>的金苹果，引发女神间的虚荣之争，最终导致特洛伊战争。</a:t>
            </a:r>
          </a:p>
          <a:p>
            <a:pPr>
              <a:buFont typeface="Arial" panose="020B0604020202020204" pitchFamily="34" charset="0"/>
              <a:buChar char="•"/>
            </a:pPr>
            <a:r>
              <a:rPr lang="zh-CN" altLang="en-US" dirty="0">
                <a:effectLst/>
              </a:rPr>
              <a:t>现代用法：指引发争执的导火索</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"The inheritance became the apple of discord among the siblings."</a:t>
            </a:r>
            <a:br>
              <a:rPr lang="en-US" altLang="zh-CN" dirty="0">
                <a:effectLst/>
              </a:rPr>
            </a:br>
            <a:r>
              <a:rPr lang="en-US" altLang="zh-CN" dirty="0">
                <a:effectLst/>
              </a:rPr>
              <a:t>CN: "</a:t>
            </a:r>
            <a:r>
              <a:rPr lang="zh-CN" altLang="en-US" dirty="0">
                <a:effectLst/>
              </a:rPr>
              <a:t>遗产成了兄弟姐妹间的纷争之果。</a:t>
            </a:r>
            <a:r>
              <a:rPr lang="en-US" altLang="zh-CN" dirty="0">
                <a:effectLst/>
              </a:rPr>
              <a:t>"</a:t>
            </a:r>
          </a:p>
          <a:p>
            <a:pPr>
              <a:buFont typeface="+mj-lt"/>
              <a:buAutoNum type="arabicPeriod" startAt="2"/>
            </a:pPr>
            <a:endParaRPr lang="zh-CN" altLang="en-US" dirty="0"/>
          </a:p>
        </p:txBody>
      </p:sp>
    </p:spTree>
    <p:extLst>
      <p:ext uri="{BB962C8B-B14F-4D97-AF65-F5344CB8AC3E}">
        <p14:creationId xmlns:p14="http://schemas.microsoft.com/office/powerpoint/2010/main" val="119070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CAB0E-09C0-4FE6-8871-5F04238FD78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27B4BB3-8757-485F-969A-78B27B882A0D}"/>
              </a:ext>
            </a:extLst>
          </p:cNvPr>
          <p:cNvSpPr>
            <a:spLocks noGrp="1"/>
          </p:cNvSpPr>
          <p:nvPr>
            <p:ph idx="1"/>
          </p:nvPr>
        </p:nvSpPr>
        <p:spPr>
          <a:xfrm>
            <a:off x="533400" y="495300"/>
            <a:ext cx="10591800" cy="5539740"/>
          </a:xfrm>
        </p:spPr>
        <p:txBody>
          <a:bodyPr>
            <a:normAutofit/>
          </a:bodyPr>
          <a:lstStyle/>
          <a:p>
            <a:pPr>
              <a:buFont typeface="+mj-lt"/>
              <a:buAutoNum type="arabicPeriod" startAt="2"/>
            </a:pPr>
            <a:r>
              <a:rPr lang="en-US" altLang="zh-CN" b="1" dirty="0">
                <a:effectLst/>
              </a:rPr>
              <a:t>A Cassandra</a:t>
            </a:r>
            <a:r>
              <a:rPr lang="zh-CN" altLang="en-US" b="1" dirty="0">
                <a:effectLst/>
              </a:rPr>
              <a:t>（卡珊德拉）</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In Greek myth, Cassandra was granted prophecy by Apollo but cursed to never be believed, accurately predicting Troy's fall.</a:t>
            </a:r>
          </a:p>
          <a:p>
            <a:pPr>
              <a:buFont typeface="Arial" panose="020B0604020202020204" pitchFamily="34" charset="0"/>
              <a:buChar char="•"/>
            </a:pPr>
            <a:r>
              <a:rPr lang="zh-CN" altLang="en-US" dirty="0">
                <a:effectLst/>
              </a:rPr>
              <a:t>中文：希腊神话中，卡珊德拉被阿波罗赋予预言能力但遭诅咒无人相信，她准确预言了特洛伊的陷落。</a:t>
            </a:r>
          </a:p>
          <a:p>
            <a:pPr>
              <a:buFont typeface="Arial" panose="020B0604020202020204" pitchFamily="34" charset="0"/>
              <a:buChar char="•"/>
            </a:pPr>
            <a:r>
              <a:rPr lang="zh-CN" altLang="en-US" dirty="0">
                <a:effectLst/>
              </a:rPr>
              <a:t>现代用法：指预警却被忽视的预言者</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"Climate scientists have become modern Cassandras."</a:t>
            </a:r>
            <a:br>
              <a:rPr lang="en-US" altLang="zh-CN" dirty="0">
                <a:effectLst/>
              </a:rPr>
            </a:br>
            <a:r>
              <a:rPr lang="en-US" altLang="zh-CN" dirty="0">
                <a:effectLst/>
              </a:rPr>
              <a:t>CN: "</a:t>
            </a:r>
            <a:r>
              <a:rPr lang="zh-CN" altLang="en-US" dirty="0">
                <a:effectLst/>
              </a:rPr>
              <a:t>气候科学家成了当代的卡珊德拉。</a:t>
            </a:r>
            <a:r>
              <a:rPr lang="en-US" altLang="zh-CN" dirty="0">
                <a:effectLst/>
              </a:rPr>
              <a:t>"</a:t>
            </a:r>
          </a:p>
        </p:txBody>
      </p:sp>
    </p:spTree>
    <p:extLst>
      <p:ext uri="{BB962C8B-B14F-4D97-AF65-F5344CB8AC3E}">
        <p14:creationId xmlns:p14="http://schemas.microsoft.com/office/powerpoint/2010/main" val="378903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FE7A4-A9A9-4289-857E-EEB43063F757}"/>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DF328FFB-C8BD-432B-A018-1ECA53E03B95}"/>
              </a:ext>
            </a:extLst>
          </p:cNvPr>
          <p:cNvSpPr>
            <a:spLocks noGrp="1"/>
          </p:cNvSpPr>
          <p:nvPr>
            <p:ph idx="1"/>
          </p:nvPr>
        </p:nvSpPr>
        <p:spPr>
          <a:xfrm>
            <a:off x="666750" y="642594"/>
            <a:ext cx="10458450" cy="5392446"/>
          </a:xfrm>
        </p:spPr>
        <p:txBody>
          <a:bodyPr>
            <a:normAutofit/>
          </a:bodyPr>
          <a:lstStyle/>
          <a:p>
            <a:pPr>
              <a:buFont typeface="+mj-lt"/>
              <a:buAutoNum type="arabicPeriod" startAt="3"/>
            </a:pPr>
            <a:r>
              <a:rPr lang="en-US" altLang="zh-CN" b="1" dirty="0">
                <a:effectLst/>
              </a:rPr>
              <a:t>The Midas Touch</a:t>
            </a:r>
            <a:r>
              <a:rPr lang="zh-CN" altLang="en-US" b="1" dirty="0">
                <a:effectLst/>
              </a:rPr>
              <a:t>（点金术）</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King Midas wished everything he touched turned to gold, but even his food and daughter became gold statues.</a:t>
            </a:r>
          </a:p>
          <a:p>
            <a:pPr>
              <a:buFont typeface="Arial" panose="020B0604020202020204" pitchFamily="34" charset="0"/>
              <a:buChar char="•"/>
            </a:pPr>
            <a:r>
              <a:rPr lang="zh-CN" altLang="en-US" dirty="0">
                <a:effectLst/>
              </a:rPr>
              <a:t>中文：迈达斯王祈求点物成金的能力，结果连食物和女儿都变成了金像。</a:t>
            </a:r>
          </a:p>
          <a:p>
            <a:pPr>
              <a:buFont typeface="Arial" panose="020B0604020202020204" pitchFamily="34" charset="0"/>
              <a:buChar char="•"/>
            </a:pPr>
            <a:r>
              <a:rPr lang="zh-CN" altLang="en-US" dirty="0">
                <a:effectLst/>
              </a:rPr>
              <a:t>现代用法：形容看似有利实则有害的</a:t>
            </a:r>
            <a:r>
              <a:rPr lang="en-US" altLang="zh-CN" dirty="0">
                <a:effectLst/>
              </a:rPr>
              <a:t>"</a:t>
            </a:r>
            <a:r>
              <a:rPr lang="zh-CN" altLang="en-US" dirty="0">
                <a:effectLst/>
              </a:rPr>
              <a:t>才能</a:t>
            </a:r>
            <a:r>
              <a:rPr lang="en-US" altLang="zh-CN" dirty="0">
                <a:effectLst/>
              </a:rPr>
              <a:t>"</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"His investment success became a Midas touch when he couldn't enjoy normal life."</a:t>
            </a:r>
            <a:br>
              <a:rPr lang="en-US" altLang="zh-CN" dirty="0">
                <a:effectLst/>
              </a:rPr>
            </a:br>
            <a:r>
              <a:rPr lang="en-US" altLang="zh-CN" dirty="0">
                <a:effectLst/>
              </a:rPr>
              <a:t>CN: "</a:t>
            </a:r>
            <a:r>
              <a:rPr lang="zh-CN" altLang="en-US" dirty="0">
                <a:effectLst/>
              </a:rPr>
              <a:t>当无法享受正常生活时，他的投资成功就成了点金术诅咒。</a:t>
            </a:r>
            <a:r>
              <a:rPr lang="en-US" altLang="zh-CN" dirty="0">
                <a:effectLst/>
              </a:rPr>
              <a:t>"</a:t>
            </a:r>
          </a:p>
          <a:p>
            <a:endParaRPr lang="zh-CN" altLang="en-US" dirty="0"/>
          </a:p>
        </p:txBody>
      </p:sp>
    </p:spTree>
    <p:extLst>
      <p:ext uri="{BB962C8B-B14F-4D97-AF65-F5344CB8AC3E}">
        <p14:creationId xmlns:p14="http://schemas.microsoft.com/office/powerpoint/2010/main" val="248309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00824-1670-4369-BACA-EBA9FE32A3C5}"/>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67837B85-CFFC-4FBA-A07C-A60B5C29691C}"/>
              </a:ext>
            </a:extLst>
          </p:cNvPr>
          <p:cNvSpPr>
            <a:spLocks noGrp="1"/>
          </p:cNvSpPr>
          <p:nvPr>
            <p:ph idx="1"/>
          </p:nvPr>
        </p:nvSpPr>
        <p:spPr>
          <a:xfrm>
            <a:off x="714375" y="771525"/>
            <a:ext cx="10410825" cy="5263515"/>
          </a:xfrm>
        </p:spPr>
        <p:txBody>
          <a:bodyPr>
            <a:normAutofit/>
          </a:bodyPr>
          <a:lstStyle/>
          <a:p>
            <a:pPr>
              <a:buFont typeface="+mj-lt"/>
              <a:buAutoNum type="arabicPeriod" startAt="4"/>
            </a:pPr>
            <a:r>
              <a:rPr lang="en-US" altLang="zh-CN" b="1" dirty="0">
                <a:effectLst/>
              </a:rPr>
              <a:t>Between Scylla and Charybdis</a:t>
            </a:r>
            <a:r>
              <a:rPr lang="zh-CN" altLang="en-US" b="1" dirty="0">
                <a:effectLst/>
              </a:rPr>
              <a:t>（进退维谷）</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Odysseus had to navigate between a six-headed monster (Scylla) and a whirlpool (Charybdis) in Homer's epic.</a:t>
            </a:r>
          </a:p>
          <a:p>
            <a:pPr>
              <a:buFont typeface="Arial" panose="020B0604020202020204" pitchFamily="34" charset="0"/>
              <a:buChar char="•"/>
            </a:pPr>
            <a:r>
              <a:rPr lang="zh-CN" altLang="en-US" dirty="0">
                <a:effectLst/>
              </a:rPr>
              <a:t>中文：荷马史诗中，奥德修斯必须在六头海妖斯库拉和漩涡卡律布狄斯之间穿行。</a:t>
            </a:r>
          </a:p>
          <a:p>
            <a:pPr>
              <a:buFont typeface="Arial" panose="020B0604020202020204" pitchFamily="34" charset="0"/>
              <a:buChar char="•"/>
            </a:pPr>
            <a:r>
              <a:rPr lang="zh-CN" altLang="en-US" dirty="0">
                <a:effectLst/>
              </a:rPr>
              <a:t>现代用法：形容两难境地</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"The policy is caught between Scylla and Charybdis of inflation and recession."</a:t>
            </a:r>
            <a:br>
              <a:rPr lang="en-US" altLang="zh-CN" dirty="0">
                <a:effectLst/>
              </a:rPr>
            </a:br>
            <a:r>
              <a:rPr lang="en-US" altLang="zh-CN" dirty="0">
                <a:effectLst/>
              </a:rPr>
              <a:t>CN: "</a:t>
            </a:r>
            <a:r>
              <a:rPr lang="zh-CN" altLang="en-US" dirty="0">
                <a:effectLst/>
              </a:rPr>
              <a:t>这项政策陷在通胀和衰退的两难之间。</a:t>
            </a:r>
            <a:r>
              <a:rPr lang="en-US" altLang="zh-CN" dirty="0">
                <a:effectLst/>
              </a:rPr>
              <a:t>"</a:t>
            </a:r>
          </a:p>
          <a:p>
            <a:endParaRPr lang="zh-CN" altLang="en-US" dirty="0"/>
          </a:p>
        </p:txBody>
      </p:sp>
    </p:spTree>
    <p:extLst>
      <p:ext uri="{BB962C8B-B14F-4D97-AF65-F5344CB8AC3E}">
        <p14:creationId xmlns:p14="http://schemas.microsoft.com/office/powerpoint/2010/main" val="272656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61368-0285-4712-A68E-69EDD7C11F54}"/>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D7B925A-D58B-4114-8779-63AAB04E3B17}"/>
              </a:ext>
            </a:extLst>
          </p:cNvPr>
          <p:cNvSpPr>
            <a:spLocks noGrp="1"/>
          </p:cNvSpPr>
          <p:nvPr>
            <p:ph idx="1"/>
          </p:nvPr>
        </p:nvSpPr>
        <p:spPr>
          <a:xfrm>
            <a:off x="723900" y="723900"/>
            <a:ext cx="10401300" cy="5311140"/>
          </a:xfrm>
        </p:spPr>
        <p:txBody>
          <a:bodyPr>
            <a:normAutofit/>
          </a:bodyPr>
          <a:lstStyle/>
          <a:p>
            <a:pPr>
              <a:buFont typeface="+mj-lt"/>
              <a:buAutoNum type="arabicPeriod" startAt="5"/>
            </a:pPr>
            <a:r>
              <a:rPr lang="en-US" altLang="zh-CN" b="1" dirty="0">
                <a:effectLst/>
              </a:rPr>
              <a:t>The Lady or the Tiger</a:t>
            </a:r>
            <a:r>
              <a:rPr lang="zh-CN" altLang="en-US" b="1" dirty="0">
                <a:effectLst/>
              </a:rPr>
              <a:t>（美女或猛虎）</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Frank Stockton's 1882 story about a princess who must choose whether to send her lover to marriage or death.</a:t>
            </a:r>
          </a:p>
          <a:p>
            <a:pPr>
              <a:buFont typeface="Arial" panose="020B0604020202020204" pitchFamily="34" charset="0"/>
              <a:buChar char="•"/>
            </a:pPr>
            <a:r>
              <a:rPr lang="zh-CN" altLang="en-US" dirty="0">
                <a:effectLst/>
              </a:rPr>
              <a:t>中文：弗兰克</a:t>
            </a:r>
            <a:r>
              <a:rPr lang="en-US" altLang="zh-CN" dirty="0">
                <a:effectLst/>
              </a:rPr>
              <a:t>·</a:t>
            </a:r>
            <a:r>
              <a:rPr lang="zh-CN" altLang="en-US" dirty="0">
                <a:effectLst/>
              </a:rPr>
              <a:t>斯托克顿</a:t>
            </a:r>
            <a:r>
              <a:rPr lang="en-US" altLang="zh-CN" dirty="0">
                <a:effectLst/>
              </a:rPr>
              <a:t>1882</a:t>
            </a:r>
            <a:r>
              <a:rPr lang="zh-CN" altLang="en-US" dirty="0">
                <a:effectLst/>
              </a:rPr>
              <a:t>年的小说，公主必须决定让爱人娶妻还是赴死。</a:t>
            </a:r>
          </a:p>
          <a:p>
            <a:pPr>
              <a:buFont typeface="Arial" panose="020B0604020202020204" pitchFamily="34" charset="0"/>
              <a:buChar char="•"/>
            </a:pPr>
            <a:r>
              <a:rPr lang="zh-CN" altLang="en-US" dirty="0">
                <a:effectLst/>
              </a:rPr>
              <a:t>现代用法：指无解的道德困境</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"The ethical dilemma was a real lady-or-the-tiger situation."</a:t>
            </a:r>
            <a:br>
              <a:rPr lang="en-US" altLang="zh-CN" dirty="0">
                <a:effectLst/>
              </a:rPr>
            </a:br>
            <a:r>
              <a:rPr lang="en-US" altLang="zh-CN" dirty="0">
                <a:effectLst/>
              </a:rPr>
              <a:t>CN: "</a:t>
            </a:r>
            <a:r>
              <a:rPr lang="zh-CN" altLang="en-US" dirty="0">
                <a:effectLst/>
              </a:rPr>
              <a:t>这个道德困境堪称现实版的美女或猛虎。</a:t>
            </a:r>
            <a:r>
              <a:rPr lang="en-US" altLang="zh-CN" dirty="0">
                <a:effectLst/>
              </a:rPr>
              <a:t>"</a:t>
            </a:r>
          </a:p>
          <a:p>
            <a:endParaRPr lang="zh-CN" altLang="en-US" dirty="0"/>
          </a:p>
        </p:txBody>
      </p:sp>
    </p:spTree>
    <p:extLst>
      <p:ext uri="{BB962C8B-B14F-4D97-AF65-F5344CB8AC3E}">
        <p14:creationId xmlns:p14="http://schemas.microsoft.com/office/powerpoint/2010/main" val="319891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EB3DE-0478-4A5A-AD82-0C6482856C0D}"/>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F8B9B48-0CD1-42B0-81C5-8AC71FDE8F7C}"/>
              </a:ext>
            </a:extLst>
          </p:cNvPr>
          <p:cNvSpPr>
            <a:spLocks noGrp="1"/>
          </p:cNvSpPr>
          <p:nvPr>
            <p:ph idx="1"/>
          </p:nvPr>
        </p:nvSpPr>
        <p:spPr>
          <a:xfrm>
            <a:off x="809625" y="642594"/>
            <a:ext cx="10315575" cy="5392446"/>
          </a:xfrm>
        </p:spPr>
        <p:txBody>
          <a:bodyPr>
            <a:normAutofit/>
          </a:bodyPr>
          <a:lstStyle/>
          <a:p>
            <a:pPr>
              <a:buFont typeface="+mj-lt"/>
              <a:buAutoNum type="arabicPeriod" startAt="6"/>
            </a:pPr>
            <a:r>
              <a:rPr lang="en-US" altLang="zh-CN" b="1" dirty="0">
                <a:effectLst/>
              </a:rPr>
              <a:t>The Sword in the Stone</a:t>
            </a:r>
            <a:r>
              <a:rPr lang="zh-CN" altLang="en-US" b="1" dirty="0">
                <a:effectLst/>
              </a:rPr>
              <a:t>（石中剑）</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From Arthurian legend. Only the true king (Arthur) could pull the sword from the stone.</a:t>
            </a:r>
          </a:p>
          <a:p>
            <a:pPr>
              <a:buFont typeface="Arial" panose="020B0604020202020204" pitchFamily="34" charset="0"/>
              <a:buChar char="•"/>
            </a:pPr>
            <a:r>
              <a:rPr lang="zh-CN" altLang="en-US" dirty="0">
                <a:effectLst/>
              </a:rPr>
              <a:t>中文：亚瑟王传说中，只有真命天子（亚瑟）才能拔出石中剑。</a:t>
            </a:r>
          </a:p>
          <a:p>
            <a:pPr>
              <a:buFont typeface="Arial" panose="020B0604020202020204" pitchFamily="34" charset="0"/>
              <a:buChar char="•"/>
            </a:pPr>
            <a:r>
              <a:rPr lang="zh-CN" altLang="en-US" dirty="0">
                <a:effectLst/>
              </a:rPr>
              <a:t>现代用法：指验证真伪的终极测试</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"The final exam became the sword in the stone for aspiring doctors."</a:t>
            </a:r>
            <a:br>
              <a:rPr lang="en-US" altLang="zh-CN" dirty="0">
                <a:effectLst/>
              </a:rPr>
            </a:br>
            <a:r>
              <a:rPr lang="en-US" altLang="zh-CN" dirty="0">
                <a:effectLst/>
              </a:rPr>
              <a:t>CN: "</a:t>
            </a:r>
            <a:r>
              <a:rPr lang="zh-CN" altLang="en-US" dirty="0">
                <a:effectLst/>
              </a:rPr>
              <a:t>期末考试成了检验医学生是否合格的</a:t>
            </a:r>
            <a:r>
              <a:rPr lang="en-US" altLang="zh-CN" dirty="0">
                <a:effectLst/>
              </a:rPr>
              <a:t>'</a:t>
            </a:r>
            <a:r>
              <a:rPr lang="zh-CN" altLang="en-US" dirty="0">
                <a:effectLst/>
              </a:rPr>
              <a:t>石中剑</a:t>
            </a:r>
            <a:r>
              <a:rPr lang="en-US" altLang="zh-CN" dirty="0">
                <a:effectLst/>
              </a:rPr>
              <a:t>'</a:t>
            </a:r>
            <a:r>
              <a:rPr lang="zh-CN" altLang="en-US" dirty="0">
                <a:effectLst/>
              </a:rPr>
              <a:t>。</a:t>
            </a:r>
            <a:r>
              <a:rPr lang="en-US" altLang="zh-CN" dirty="0">
                <a:effectLst/>
              </a:rPr>
              <a:t>"</a:t>
            </a:r>
          </a:p>
          <a:p>
            <a:endParaRPr lang="zh-CN" altLang="en-US" dirty="0"/>
          </a:p>
        </p:txBody>
      </p:sp>
    </p:spTree>
    <p:extLst>
      <p:ext uri="{BB962C8B-B14F-4D97-AF65-F5344CB8AC3E}">
        <p14:creationId xmlns:p14="http://schemas.microsoft.com/office/powerpoint/2010/main" val="946478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3833D-1F85-4D48-864C-0676BF5939C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EF3704AC-0004-463A-83F3-C278C90693CD}"/>
              </a:ext>
            </a:extLst>
          </p:cNvPr>
          <p:cNvSpPr>
            <a:spLocks noGrp="1"/>
          </p:cNvSpPr>
          <p:nvPr>
            <p:ph idx="1"/>
          </p:nvPr>
        </p:nvSpPr>
        <p:spPr>
          <a:xfrm>
            <a:off x="638175" y="571500"/>
            <a:ext cx="10487025" cy="5463540"/>
          </a:xfrm>
        </p:spPr>
        <p:txBody>
          <a:bodyPr>
            <a:normAutofit/>
          </a:bodyPr>
          <a:lstStyle/>
          <a:p>
            <a:pPr>
              <a:buFont typeface="+mj-lt"/>
              <a:buAutoNum type="arabicPeriod" startAt="7"/>
            </a:pPr>
            <a:r>
              <a:rPr lang="en-US" altLang="zh-CN" b="1" dirty="0">
                <a:effectLst/>
              </a:rPr>
              <a:t>The Writing on the Wall</a:t>
            </a:r>
            <a:r>
              <a:rPr lang="zh-CN" altLang="en-US" b="1" dirty="0">
                <a:effectLst/>
              </a:rPr>
              <a:t>（墙上的字迹）</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Biblical story where mysterious writing appears during Belshazzar's feast, foretelling his kingdom's fall.</a:t>
            </a:r>
          </a:p>
          <a:p>
            <a:pPr>
              <a:buFont typeface="Arial" panose="020B0604020202020204" pitchFamily="34" charset="0"/>
              <a:buChar char="•"/>
            </a:pPr>
            <a:r>
              <a:rPr lang="zh-CN" altLang="en-US" dirty="0">
                <a:effectLst/>
              </a:rPr>
              <a:t>中文：圣经故事中，伯沙撒王宴会时出现神秘字迹，预言王国覆灭。</a:t>
            </a:r>
          </a:p>
          <a:p>
            <a:pPr>
              <a:buFont typeface="Arial" panose="020B0604020202020204" pitchFamily="34" charset="0"/>
              <a:buChar char="•"/>
            </a:pPr>
            <a:r>
              <a:rPr lang="zh-CN" altLang="en-US" dirty="0">
                <a:effectLst/>
              </a:rPr>
              <a:t>现代用法：指不祥之兆</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"The audit results were the writing on the wall for the company."</a:t>
            </a:r>
            <a:br>
              <a:rPr lang="en-US" altLang="zh-CN" dirty="0">
                <a:effectLst/>
              </a:rPr>
            </a:br>
            <a:r>
              <a:rPr lang="en-US" altLang="zh-CN" dirty="0">
                <a:effectLst/>
              </a:rPr>
              <a:t>CN: "</a:t>
            </a:r>
            <a:r>
              <a:rPr lang="zh-CN" altLang="en-US" dirty="0">
                <a:effectLst/>
              </a:rPr>
              <a:t>审计结果就是这家公司的</a:t>
            </a:r>
            <a:r>
              <a:rPr lang="en-US" altLang="zh-CN" dirty="0">
                <a:effectLst/>
              </a:rPr>
              <a:t>'</a:t>
            </a:r>
            <a:r>
              <a:rPr lang="zh-CN" altLang="en-US" dirty="0">
                <a:effectLst/>
              </a:rPr>
              <a:t>不祥之兆</a:t>
            </a:r>
            <a:r>
              <a:rPr lang="en-US" altLang="zh-CN" dirty="0">
                <a:effectLst/>
              </a:rPr>
              <a:t>'</a:t>
            </a:r>
            <a:r>
              <a:rPr lang="zh-CN" altLang="en-US" dirty="0">
                <a:effectLst/>
              </a:rPr>
              <a:t>。</a:t>
            </a:r>
            <a:r>
              <a:rPr lang="en-US" altLang="zh-CN" dirty="0">
                <a:effectLst/>
              </a:rPr>
              <a:t>"</a:t>
            </a:r>
          </a:p>
          <a:p>
            <a:endParaRPr lang="zh-CN" altLang="en-US" dirty="0"/>
          </a:p>
        </p:txBody>
      </p:sp>
    </p:spTree>
    <p:extLst>
      <p:ext uri="{BB962C8B-B14F-4D97-AF65-F5344CB8AC3E}">
        <p14:creationId xmlns:p14="http://schemas.microsoft.com/office/powerpoint/2010/main" val="310844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0A4C3-0ABE-4450-8C4D-D01B11AEAAA5}"/>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600C1A53-F035-4988-BA53-915EE3F9266D}"/>
              </a:ext>
            </a:extLst>
          </p:cNvPr>
          <p:cNvSpPr>
            <a:spLocks noGrp="1"/>
          </p:cNvSpPr>
          <p:nvPr>
            <p:ph idx="1"/>
          </p:nvPr>
        </p:nvSpPr>
        <p:spPr>
          <a:xfrm>
            <a:off x="628650" y="571500"/>
            <a:ext cx="10496550" cy="5463540"/>
          </a:xfrm>
        </p:spPr>
        <p:txBody>
          <a:bodyPr>
            <a:normAutofit/>
          </a:bodyPr>
          <a:lstStyle/>
          <a:p>
            <a:pPr>
              <a:buFont typeface="+mj-lt"/>
              <a:buAutoNum type="arabicPeriod" startAt="8"/>
            </a:pPr>
            <a:r>
              <a:rPr lang="en-US" altLang="zh-CN" b="1" dirty="0">
                <a:effectLst/>
              </a:rPr>
              <a:t>The Prodigal Son</a:t>
            </a:r>
            <a:r>
              <a:rPr lang="zh-CN" altLang="en-US" b="1" dirty="0">
                <a:effectLst/>
              </a:rPr>
              <a:t>（浪子回头）</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Jesus' parable about a son who squanders inheritance but is welcomed home by his father.</a:t>
            </a:r>
          </a:p>
          <a:p>
            <a:pPr>
              <a:buFont typeface="Arial" panose="020B0604020202020204" pitchFamily="34" charset="0"/>
              <a:buChar char="•"/>
            </a:pPr>
            <a:r>
              <a:rPr lang="zh-CN" altLang="en-US" dirty="0">
                <a:effectLst/>
              </a:rPr>
              <a:t>中文：耶稣关于挥霍家产却被父亲接纳的儿子的寓言。</a:t>
            </a:r>
          </a:p>
          <a:p>
            <a:pPr>
              <a:buFont typeface="Arial" panose="020B0604020202020204" pitchFamily="34" charset="0"/>
              <a:buChar char="•"/>
            </a:pPr>
            <a:r>
              <a:rPr lang="zh-CN" altLang="en-US" dirty="0">
                <a:effectLst/>
              </a:rPr>
              <a:t>现代用法：指悔改的犯错者</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"The tech giant played the prodigal son returning to its core business."</a:t>
            </a:r>
            <a:br>
              <a:rPr lang="en-US" altLang="zh-CN" dirty="0">
                <a:effectLst/>
              </a:rPr>
            </a:br>
            <a:r>
              <a:rPr lang="en-US" altLang="zh-CN" dirty="0">
                <a:effectLst/>
              </a:rPr>
              <a:t>CN: "</a:t>
            </a:r>
            <a:r>
              <a:rPr lang="zh-CN" altLang="en-US" dirty="0">
                <a:effectLst/>
              </a:rPr>
              <a:t>这家科技巨头如浪子回头般回归主业。</a:t>
            </a:r>
            <a:r>
              <a:rPr lang="en-US" altLang="zh-CN" dirty="0">
                <a:effectLst/>
              </a:rPr>
              <a:t>"</a:t>
            </a:r>
          </a:p>
          <a:p>
            <a:endParaRPr lang="zh-CN" altLang="en-US" dirty="0"/>
          </a:p>
        </p:txBody>
      </p:sp>
    </p:spTree>
    <p:extLst>
      <p:ext uri="{BB962C8B-B14F-4D97-AF65-F5344CB8AC3E}">
        <p14:creationId xmlns:p14="http://schemas.microsoft.com/office/powerpoint/2010/main" val="104463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2C50D-FB3D-422A-82B4-098B88A28BD8}"/>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21610299-7A73-4D40-B85A-E4F7FA356FD0}"/>
              </a:ext>
            </a:extLst>
          </p:cNvPr>
          <p:cNvSpPr>
            <a:spLocks noGrp="1"/>
          </p:cNvSpPr>
          <p:nvPr>
            <p:ph idx="1"/>
          </p:nvPr>
        </p:nvSpPr>
        <p:spPr>
          <a:xfrm>
            <a:off x="647700" y="571500"/>
            <a:ext cx="10477500" cy="5463540"/>
          </a:xfrm>
        </p:spPr>
        <p:txBody>
          <a:bodyPr>
            <a:normAutofit/>
          </a:body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Sword of Damocles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（达摩克利斯之剑）</a:t>
            </a: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From Cicero's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Tusculan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Disputations" (45 BC). Dionysius II suspended a sword by a horsehair above Damocles' head to demonstrate rulers' constant peril.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中文：出自西塞罗《图斯库兰辩论集》（公元前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年）。叙拉古暴君狄奥尼修斯二世用一根马鬃悬剑于达摩克利斯头顶，展示统治者时刻面临的危险。</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现代用法：象征权力伴随的持续危机</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"The CEO lives with the sword of Damocles hanging over him."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终日顶着达摩克利斯之剑工作。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1472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A5D7A-B336-49AE-9F75-CF9A5CEF1C75}"/>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141285F-62AD-4819-82E9-C994165A4EF3}"/>
              </a:ext>
            </a:extLst>
          </p:cNvPr>
          <p:cNvSpPr>
            <a:spLocks noGrp="1"/>
          </p:cNvSpPr>
          <p:nvPr>
            <p:ph idx="1"/>
          </p:nvPr>
        </p:nvSpPr>
        <p:spPr>
          <a:xfrm>
            <a:off x="857250" y="642594"/>
            <a:ext cx="10267950" cy="5392446"/>
          </a:xfrm>
        </p:spPr>
        <p:txBody>
          <a:bodyPr>
            <a:normAutofit/>
          </a:bodyPr>
          <a:lstStyle/>
          <a:p>
            <a:pPr>
              <a:buFont typeface="+mj-lt"/>
              <a:buAutoNum type="arabicPeriod" startAt="9"/>
            </a:pPr>
            <a:r>
              <a:rPr lang="en-US" altLang="zh-CN" b="1" dirty="0">
                <a:effectLst/>
              </a:rPr>
              <a:t>The Gordian Knot</a:t>
            </a:r>
            <a:r>
              <a:rPr lang="zh-CN" altLang="en-US" b="1" dirty="0">
                <a:effectLst/>
              </a:rPr>
              <a:t>（戈尔迪之结）</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An intricate knot tied by King Gordius, which Alexander the Great "solved" by cutting it with his sword.</a:t>
            </a:r>
          </a:p>
          <a:p>
            <a:pPr>
              <a:buFont typeface="Arial" panose="020B0604020202020204" pitchFamily="34" charset="0"/>
              <a:buChar char="•"/>
            </a:pPr>
            <a:r>
              <a:rPr lang="zh-CN" altLang="en-US" dirty="0">
                <a:effectLst/>
              </a:rPr>
              <a:t>中文：戈尔迪王打的复杂绳结，被亚历山大帝一剑劈开。</a:t>
            </a:r>
          </a:p>
          <a:p>
            <a:pPr>
              <a:buFont typeface="Arial" panose="020B0604020202020204" pitchFamily="34" charset="0"/>
              <a:buChar char="•"/>
            </a:pPr>
            <a:r>
              <a:rPr lang="zh-CN" altLang="en-US" dirty="0">
                <a:effectLst/>
              </a:rPr>
              <a:t>现代用法：指用非常规方法解决难题</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"The CEO cut the Gordian knot by shutting down the division."</a:t>
            </a:r>
            <a:br>
              <a:rPr lang="en-US" altLang="zh-CN" dirty="0">
                <a:effectLst/>
              </a:rPr>
            </a:br>
            <a:r>
              <a:rPr lang="en-US" altLang="zh-CN" dirty="0">
                <a:effectLst/>
              </a:rPr>
              <a:t>CN: "CEO</a:t>
            </a:r>
            <a:r>
              <a:rPr lang="zh-CN" altLang="en-US" dirty="0">
                <a:effectLst/>
              </a:rPr>
              <a:t>用关闭部门的方式快刀斩乱麻解决了难题。</a:t>
            </a:r>
            <a:r>
              <a:rPr lang="en-US" altLang="zh-CN" dirty="0">
                <a:effectLst/>
              </a:rPr>
              <a:t>"</a:t>
            </a:r>
          </a:p>
          <a:p>
            <a:endParaRPr lang="zh-CN" altLang="en-US" dirty="0"/>
          </a:p>
        </p:txBody>
      </p:sp>
    </p:spTree>
    <p:extLst>
      <p:ext uri="{BB962C8B-B14F-4D97-AF65-F5344CB8AC3E}">
        <p14:creationId xmlns:p14="http://schemas.microsoft.com/office/powerpoint/2010/main" val="3445212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7EC70-D72F-4D09-9EEE-83459BED4DE8}"/>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E635AFB-1C05-48BE-9CCE-4F927E5CA6FF}"/>
              </a:ext>
            </a:extLst>
          </p:cNvPr>
          <p:cNvSpPr>
            <a:spLocks noGrp="1"/>
          </p:cNvSpPr>
          <p:nvPr>
            <p:ph idx="1"/>
          </p:nvPr>
        </p:nvSpPr>
        <p:spPr>
          <a:xfrm>
            <a:off x="742950" y="485775"/>
            <a:ext cx="10382250" cy="5549265"/>
          </a:xfrm>
        </p:spPr>
        <p:txBody>
          <a:bodyPr>
            <a:normAutofit/>
          </a:bodyPr>
          <a:lstStyle/>
          <a:p>
            <a:pPr>
              <a:buFont typeface="+mj-lt"/>
              <a:buAutoNum type="arabicPeriod" startAt="10"/>
            </a:pPr>
            <a:r>
              <a:rPr lang="en-US" altLang="zh-CN" b="1" dirty="0">
                <a:effectLst/>
              </a:rPr>
              <a:t>The Ivory Tower</a:t>
            </a:r>
            <a:r>
              <a:rPr lang="zh-CN" altLang="en-US" b="1" dirty="0">
                <a:effectLst/>
              </a:rPr>
              <a:t>（象牙塔）</a:t>
            </a:r>
            <a:endParaRPr lang="zh-CN" altLang="en-US" dirty="0">
              <a:effectLst/>
            </a:endParaRPr>
          </a:p>
          <a:p>
            <a:pPr>
              <a:buFont typeface="Arial" panose="020B0604020202020204" pitchFamily="34" charset="0"/>
              <a:buChar char="•"/>
            </a:pPr>
            <a:r>
              <a:rPr lang="zh-CN" altLang="en-US" dirty="0">
                <a:effectLst/>
              </a:rPr>
              <a:t>英文：</a:t>
            </a:r>
            <a:r>
              <a:rPr lang="en-US" altLang="zh-CN" dirty="0">
                <a:effectLst/>
              </a:rPr>
              <a:t>Originally from the Bible's Song of Songs, popularized as a metaphor for academic isolation.</a:t>
            </a:r>
          </a:p>
          <a:p>
            <a:pPr>
              <a:buFont typeface="Arial" panose="020B0604020202020204" pitchFamily="34" charset="0"/>
              <a:buChar char="•"/>
            </a:pPr>
            <a:r>
              <a:rPr lang="zh-CN" altLang="en-US" dirty="0">
                <a:effectLst/>
              </a:rPr>
              <a:t>中文：原出自圣经</a:t>
            </a:r>
            <a:r>
              <a:rPr lang="en-US" altLang="zh-CN" dirty="0">
                <a:effectLst/>
              </a:rPr>
              <a:t>《</a:t>
            </a:r>
            <a:r>
              <a:rPr lang="zh-CN" altLang="en-US" dirty="0">
                <a:effectLst/>
              </a:rPr>
              <a:t>雅歌</a:t>
            </a:r>
            <a:r>
              <a:rPr lang="en-US" altLang="zh-CN" dirty="0">
                <a:effectLst/>
              </a:rPr>
              <a:t>》</a:t>
            </a:r>
            <a:r>
              <a:rPr lang="zh-CN" altLang="en-US" dirty="0">
                <a:effectLst/>
              </a:rPr>
              <a:t>，后成为学术与世隔绝的象征。</a:t>
            </a:r>
          </a:p>
          <a:p>
            <a:pPr>
              <a:buFont typeface="Arial" panose="020B0604020202020204" pitchFamily="34" charset="0"/>
              <a:buChar char="•"/>
            </a:pPr>
            <a:r>
              <a:rPr lang="zh-CN" altLang="en-US" dirty="0">
                <a:effectLst/>
              </a:rPr>
              <a:t>现代用法：指脱离现实的学术环境</a:t>
            </a:r>
          </a:p>
          <a:p>
            <a:pPr>
              <a:buFont typeface="Arial" panose="020B0604020202020204" pitchFamily="34" charset="0"/>
              <a:buChar char="•"/>
            </a:pPr>
            <a:r>
              <a:rPr lang="zh-CN" altLang="en-US" dirty="0">
                <a:effectLst/>
              </a:rPr>
              <a:t>例句：</a:t>
            </a:r>
            <a:br>
              <a:rPr lang="zh-CN" altLang="en-US" dirty="0">
                <a:effectLst/>
              </a:rPr>
            </a:br>
            <a:r>
              <a:rPr lang="en-US" altLang="zh-CN" dirty="0">
                <a:effectLst/>
              </a:rPr>
              <a:t>EN: "His theories were born in the ivory tower with little practical application."</a:t>
            </a:r>
            <a:br>
              <a:rPr lang="en-US" altLang="zh-CN" dirty="0">
                <a:effectLst/>
              </a:rPr>
            </a:br>
            <a:r>
              <a:rPr lang="en-US" altLang="zh-CN" dirty="0">
                <a:effectLst/>
              </a:rPr>
              <a:t>CN: "</a:t>
            </a:r>
            <a:r>
              <a:rPr lang="zh-CN" altLang="en-US" dirty="0">
                <a:effectLst/>
              </a:rPr>
              <a:t>他的理论诞生于象牙塔中，缺乏实际应用价值。</a:t>
            </a:r>
            <a:r>
              <a:rPr lang="en-US" altLang="zh-CN" dirty="0">
                <a:effectLst/>
              </a:rPr>
              <a:t>"</a:t>
            </a:r>
          </a:p>
          <a:p>
            <a:endParaRPr lang="zh-CN" altLang="en-US" dirty="0"/>
          </a:p>
        </p:txBody>
      </p:sp>
    </p:spTree>
    <p:extLst>
      <p:ext uri="{BB962C8B-B14F-4D97-AF65-F5344CB8AC3E}">
        <p14:creationId xmlns:p14="http://schemas.microsoft.com/office/powerpoint/2010/main" val="58042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15B3C-C02E-4194-9AE5-24893BA89358}"/>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771C053D-E9F9-4307-8363-93234435C34A}"/>
              </a:ext>
            </a:extLst>
          </p:cNvPr>
          <p:cNvSpPr>
            <a:spLocks noGrp="1"/>
          </p:cNvSpPr>
          <p:nvPr>
            <p:ph idx="1"/>
          </p:nvPr>
        </p:nvSpPr>
        <p:spPr>
          <a:xfrm>
            <a:off x="657225" y="495300"/>
            <a:ext cx="10467975" cy="5539740"/>
          </a:xfrm>
        </p:spPr>
        <p:txBody>
          <a:bodyPr>
            <a:normAutofit/>
          </a:bodyPr>
          <a:lstStyle/>
          <a:p>
            <a:pPr algn="l">
              <a:buFont typeface="+mj-lt"/>
              <a:buAutoNum type="arabicPeriod"/>
            </a:pPr>
            <a:r>
              <a:rPr lang="en-US" altLang="zh-CN" b="1" i="0" dirty="0">
                <a:solidFill>
                  <a:srgbClr val="404040"/>
                </a:solidFill>
                <a:effectLst/>
                <a:latin typeface="DeepSeek-CJK-patch"/>
              </a:rPr>
              <a:t>The Dog in the Manger</a:t>
            </a:r>
            <a:r>
              <a:rPr lang="zh-CN" altLang="en-US" b="1" i="0" dirty="0">
                <a:solidFill>
                  <a:srgbClr val="404040"/>
                </a:solidFill>
                <a:effectLst/>
                <a:latin typeface="DeepSeek-CJK-patch"/>
              </a:rPr>
              <a:t>（占着茅坑不拉狗）</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From Aesop's Fables about a dog lying in a manger who wouldn't let cattle eat the hay.</a:t>
            </a:r>
          </a:p>
          <a:p>
            <a:pPr algn="l">
              <a:buFont typeface="Arial" panose="020B0604020202020204" pitchFamily="34" charset="0"/>
              <a:buChar char="•"/>
            </a:pPr>
            <a:r>
              <a:rPr lang="zh-CN" altLang="en-US" b="0" i="0" dirty="0">
                <a:solidFill>
                  <a:srgbClr val="404040"/>
                </a:solidFill>
                <a:effectLst/>
                <a:latin typeface="DeepSeek-CJK-patch"/>
              </a:rPr>
              <a:t>中文：出自</a:t>
            </a:r>
            <a:r>
              <a:rPr lang="en-US" altLang="zh-CN" b="0" i="0" dirty="0">
                <a:solidFill>
                  <a:srgbClr val="404040"/>
                </a:solidFill>
                <a:effectLst/>
                <a:latin typeface="DeepSeek-CJK-patch"/>
              </a:rPr>
              <a:t>《</a:t>
            </a:r>
            <a:r>
              <a:rPr lang="zh-CN" altLang="en-US" b="0" i="0" dirty="0">
                <a:solidFill>
                  <a:srgbClr val="404040"/>
                </a:solidFill>
                <a:effectLst/>
                <a:latin typeface="DeepSeek-CJK-patch"/>
              </a:rPr>
              <a:t>伊索寓言</a:t>
            </a:r>
            <a:r>
              <a:rPr lang="en-US" altLang="zh-CN" b="0" i="0" dirty="0">
                <a:solidFill>
                  <a:srgbClr val="404040"/>
                </a:solidFill>
                <a:effectLst/>
                <a:latin typeface="DeepSeek-CJK-patch"/>
              </a:rPr>
              <a:t>》</a:t>
            </a:r>
            <a:r>
              <a:rPr lang="zh-CN" altLang="en-US" b="0" i="0" dirty="0">
                <a:solidFill>
                  <a:srgbClr val="404040"/>
                </a:solidFill>
                <a:effectLst/>
                <a:latin typeface="DeepSeek-CJK-patch"/>
              </a:rPr>
              <a:t>，一只狗躺在饲料槽里不让牛吃干草。</a:t>
            </a:r>
          </a:p>
          <a:p>
            <a:pPr algn="l">
              <a:buFont typeface="Arial" panose="020B0604020202020204" pitchFamily="34" charset="0"/>
              <a:buChar char="•"/>
            </a:pPr>
            <a:r>
              <a:rPr lang="zh-CN" altLang="en-US" b="0" i="0" dirty="0">
                <a:solidFill>
                  <a:srgbClr val="404040"/>
                </a:solidFill>
                <a:effectLst/>
                <a:latin typeface="DeepSeek-CJK-patch"/>
              </a:rPr>
              <a:t>现代用法：形容自己不用也不让别人用的人</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"He's like the dog in the manger - won't use the equipment but won't let others use it either."</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他就像占着茅坑的狗</a:t>
            </a:r>
            <a:r>
              <a:rPr lang="en-US" altLang="zh-CN" b="0" i="0" dirty="0">
                <a:solidFill>
                  <a:srgbClr val="404040"/>
                </a:solidFill>
                <a:effectLst/>
                <a:latin typeface="DeepSeek-CJK-patch"/>
              </a:rPr>
              <a:t>——</a:t>
            </a:r>
            <a:r>
              <a:rPr lang="zh-CN" altLang="en-US" b="0" i="0" dirty="0">
                <a:solidFill>
                  <a:srgbClr val="404040"/>
                </a:solidFill>
                <a:effectLst/>
                <a:latin typeface="DeepSeek-CJK-patch"/>
              </a:rPr>
              <a:t>自己不用设备也不让别人用。</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2726355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D3205-76B8-4B14-B792-37145BE20055}"/>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36B50DD-A846-4505-B3C6-D8EFCFD53D94}"/>
              </a:ext>
            </a:extLst>
          </p:cNvPr>
          <p:cNvSpPr>
            <a:spLocks noGrp="1"/>
          </p:cNvSpPr>
          <p:nvPr>
            <p:ph idx="1"/>
          </p:nvPr>
        </p:nvSpPr>
        <p:spPr>
          <a:xfrm>
            <a:off x="571500" y="409575"/>
            <a:ext cx="10553700" cy="5625465"/>
          </a:xfrm>
        </p:spPr>
        <p:txBody>
          <a:bodyPr>
            <a:normAutofit/>
          </a:bodyPr>
          <a:lstStyle/>
          <a:p>
            <a:pPr algn="l">
              <a:buFont typeface="+mj-lt"/>
              <a:buAutoNum type="arabicPeriod" startAt="2"/>
            </a:pPr>
            <a:r>
              <a:rPr lang="en-US" altLang="zh-CN" b="1" i="0" dirty="0">
                <a:solidFill>
                  <a:srgbClr val="404040"/>
                </a:solidFill>
                <a:effectLst/>
                <a:latin typeface="DeepSeek-CJK-patch"/>
              </a:rPr>
              <a:t>The Millstone Around One's Neck</a:t>
            </a:r>
            <a:r>
              <a:rPr lang="zh-CN" altLang="en-US" b="1" i="0" dirty="0">
                <a:solidFill>
                  <a:srgbClr val="404040"/>
                </a:solidFill>
                <a:effectLst/>
                <a:latin typeface="DeepSeek-CJK-patch"/>
              </a:rPr>
              <a:t>（脖子上的磨石）</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Biblical reference (Matthew 18:6) about a punishment worse than drowning with a millstone.</a:t>
            </a:r>
          </a:p>
          <a:p>
            <a:pPr algn="l">
              <a:buFont typeface="Arial" panose="020B0604020202020204" pitchFamily="34" charset="0"/>
              <a:buChar char="•"/>
            </a:pPr>
            <a:r>
              <a:rPr lang="zh-CN" altLang="en-US" b="0" i="0" dirty="0">
                <a:solidFill>
                  <a:srgbClr val="404040"/>
                </a:solidFill>
                <a:effectLst/>
                <a:latin typeface="DeepSeek-CJK-patch"/>
              </a:rPr>
              <a:t>中文：圣经</a:t>
            </a:r>
            <a:r>
              <a:rPr lang="en-US" altLang="zh-CN" b="0" i="0" dirty="0">
                <a:solidFill>
                  <a:srgbClr val="404040"/>
                </a:solidFill>
                <a:effectLst/>
                <a:latin typeface="DeepSeek-CJK-patch"/>
              </a:rPr>
              <a:t>《</a:t>
            </a:r>
            <a:r>
              <a:rPr lang="zh-CN" altLang="en-US" b="0" i="0" dirty="0">
                <a:solidFill>
                  <a:srgbClr val="404040"/>
                </a:solidFill>
                <a:effectLst/>
                <a:latin typeface="DeepSeek-CJK-patch"/>
              </a:rPr>
              <a:t>马太福音</a:t>
            </a:r>
            <a:r>
              <a:rPr lang="en-US" altLang="zh-CN" b="0" i="0" dirty="0">
                <a:solidFill>
                  <a:srgbClr val="404040"/>
                </a:solidFill>
                <a:effectLst/>
                <a:latin typeface="DeepSeek-CJK-patch"/>
              </a:rPr>
              <a:t>》18:6</a:t>
            </a:r>
            <a:r>
              <a:rPr lang="zh-CN" altLang="en-US" b="0" i="0" dirty="0">
                <a:solidFill>
                  <a:srgbClr val="404040"/>
                </a:solidFill>
                <a:effectLst/>
                <a:latin typeface="DeepSeek-CJK-patch"/>
              </a:rPr>
              <a:t>中比淹死更严重的惩罚。</a:t>
            </a:r>
          </a:p>
          <a:p>
            <a:pPr algn="l">
              <a:buFont typeface="Arial" panose="020B0604020202020204" pitchFamily="34" charset="0"/>
              <a:buChar char="•"/>
            </a:pPr>
            <a:r>
              <a:rPr lang="zh-CN" altLang="en-US" b="0" i="0" dirty="0">
                <a:solidFill>
                  <a:srgbClr val="404040"/>
                </a:solidFill>
                <a:effectLst/>
                <a:latin typeface="DeepSeek-CJK-patch"/>
              </a:rPr>
              <a:t>现代用法：形容沉重的负担</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"His gambling debt became a millstone around his neck."</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赌债成了他脖子上的磨石。</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1323318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AE8EC-A9B3-41EA-9E8A-E82AFF7591DF}"/>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44A0C860-F2EF-4BEC-B189-FA7547DD5707}"/>
              </a:ext>
            </a:extLst>
          </p:cNvPr>
          <p:cNvSpPr>
            <a:spLocks noGrp="1"/>
          </p:cNvSpPr>
          <p:nvPr>
            <p:ph idx="1"/>
          </p:nvPr>
        </p:nvSpPr>
        <p:spPr>
          <a:xfrm>
            <a:off x="847725" y="642594"/>
            <a:ext cx="10277475" cy="5392446"/>
          </a:xfrm>
        </p:spPr>
        <p:txBody>
          <a:bodyPr>
            <a:normAutofit/>
          </a:bodyPr>
          <a:lstStyle/>
          <a:p>
            <a:pPr algn="l">
              <a:buFont typeface="+mj-lt"/>
              <a:buAutoNum type="arabicPeriod" startAt="3"/>
            </a:pPr>
            <a:r>
              <a:rPr lang="en-US" altLang="zh-CN" b="1" i="0" dirty="0">
                <a:solidFill>
                  <a:srgbClr val="404040"/>
                </a:solidFill>
                <a:effectLst/>
                <a:latin typeface="DeepSeek-CJK-patch"/>
              </a:rPr>
              <a:t>The Serpent's Tooth</a:t>
            </a:r>
            <a:r>
              <a:rPr lang="zh-CN" altLang="en-US" b="1" i="0" dirty="0">
                <a:solidFill>
                  <a:srgbClr val="404040"/>
                </a:solidFill>
                <a:effectLst/>
                <a:latin typeface="DeepSeek-CJK-patch"/>
              </a:rPr>
              <a:t>（蛇的牙齿）</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From Shakespeare's King Lear: "How sharper than a serpent's tooth it is to have a thankless child."</a:t>
            </a:r>
          </a:p>
          <a:p>
            <a:pPr algn="l">
              <a:buFont typeface="Arial" panose="020B0604020202020204" pitchFamily="34" charset="0"/>
              <a:buChar char="•"/>
            </a:pPr>
            <a:r>
              <a:rPr lang="zh-CN" altLang="en-US" b="0" i="0" dirty="0">
                <a:solidFill>
                  <a:srgbClr val="404040"/>
                </a:solidFill>
                <a:effectLst/>
                <a:latin typeface="DeepSeek-CJK-patch"/>
              </a:rPr>
              <a:t>中文：出自莎士比亚</a:t>
            </a:r>
            <a:r>
              <a:rPr lang="en-US" altLang="zh-CN" b="0" i="0" dirty="0">
                <a:solidFill>
                  <a:srgbClr val="404040"/>
                </a:solidFill>
                <a:effectLst/>
                <a:latin typeface="DeepSeek-CJK-patch"/>
              </a:rPr>
              <a:t>《</a:t>
            </a:r>
            <a:r>
              <a:rPr lang="zh-CN" altLang="en-US" b="0" i="0" dirty="0">
                <a:solidFill>
                  <a:srgbClr val="404040"/>
                </a:solidFill>
                <a:effectLst/>
                <a:latin typeface="DeepSeek-CJK-patch"/>
              </a:rPr>
              <a:t>李尔王</a:t>
            </a:r>
            <a:r>
              <a:rPr lang="en-US" altLang="zh-CN" b="0" i="0" dirty="0">
                <a:solidFill>
                  <a:srgbClr val="404040"/>
                </a:solidFill>
                <a:effectLst/>
                <a:latin typeface="DeepSeek-CJK-patch"/>
              </a:rPr>
              <a:t>》</a:t>
            </a:r>
            <a:r>
              <a:rPr lang="zh-CN" altLang="en-US" b="0" i="0" dirty="0">
                <a:solidFill>
                  <a:srgbClr val="404040"/>
                </a:solidFill>
                <a:effectLst/>
                <a:latin typeface="DeepSeek-CJK-patch"/>
              </a:rPr>
              <a:t>：</a:t>
            </a:r>
            <a:r>
              <a:rPr lang="en-US" altLang="zh-CN" b="0" i="0" dirty="0">
                <a:solidFill>
                  <a:srgbClr val="404040"/>
                </a:solidFill>
                <a:effectLst/>
                <a:latin typeface="DeepSeek-CJK-patch"/>
              </a:rPr>
              <a:t>"</a:t>
            </a:r>
            <a:r>
              <a:rPr lang="zh-CN" altLang="en-US" b="0" i="0" dirty="0">
                <a:solidFill>
                  <a:srgbClr val="404040"/>
                </a:solidFill>
                <a:effectLst/>
                <a:latin typeface="DeepSeek-CJK-patch"/>
              </a:rPr>
              <a:t>忘恩负义的孩子比蛇的牙齿更尖锐。</a:t>
            </a:r>
            <a:r>
              <a:rPr lang="en-US" altLang="zh-CN" b="0" i="0" dirty="0">
                <a:solidFill>
                  <a:srgbClr val="404040"/>
                </a:solidFill>
                <a:effectLst/>
                <a:latin typeface="DeepSeek-CJK-patch"/>
              </a:rPr>
              <a:t>"</a:t>
            </a:r>
          </a:p>
          <a:p>
            <a:pPr algn="l">
              <a:buFont typeface="Arial" panose="020B0604020202020204" pitchFamily="34" charset="0"/>
              <a:buChar char="•"/>
            </a:pPr>
            <a:r>
              <a:rPr lang="zh-CN" altLang="en-US" b="0" i="0" dirty="0">
                <a:solidFill>
                  <a:srgbClr val="404040"/>
                </a:solidFill>
                <a:effectLst/>
                <a:latin typeface="DeepSeek-CJK-patch"/>
              </a:rPr>
              <a:t>现代用法：形容子女的忘恩负义</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"After all I've done for him, his betrayal was truly a serpent's tooth."</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我为他付出一切，他的背叛真是蛇的牙齿般伤人。</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336920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7BD65-3C1B-45AC-8A5A-54430C5AC3C4}"/>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5744508-F22B-4FFB-B87D-FAD0E429C4FF}"/>
              </a:ext>
            </a:extLst>
          </p:cNvPr>
          <p:cNvSpPr>
            <a:spLocks noGrp="1"/>
          </p:cNvSpPr>
          <p:nvPr>
            <p:ph idx="1"/>
          </p:nvPr>
        </p:nvSpPr>
        <p:spPr>
          <a:xfrm>
            <a:off x="647700" y="571500"/>
            <a:ext cx="10477500" cy="5463540"/>
          </a:xfrm>
        </p:spPr>
        <p:txBody>
          <a:bodyPr>
            <a:normAutofit/>
          </a:bodyPr>
          <a:lstStyle/>
          <a:p>
            <a:pPr algn="l">
              <a:buFont typeface="+mj-lt"/>
              <a:buAutoNum type="arabicPeriod" startAt="4"/>
            </a:pPr>
            <a:r>
              <a:rPr lang="en-US" altLang="zh-CN" b="1" i="0" dirty="0">
                <a:solidFill>
                  <a:srgbClr val="404040"/>
                </a:solidFill>
                <a:effectLst/>
                <a:latin typeface="DeepSeek-CJK-patch"/>
              </a:rPr>
              <a:t>The Writing in the Sand</a:t>
            </a:r>
            <a:r>
              <a:rPr lang="zh-CN" altLang="en-US" b="1" i="0" dirty="0">
                <a:solidFill>
                  <a:srgbClr val="404040"/>
                </a:solidFill>
                <a:effectLst/>
                <a:latin typeface="DeepSeek-CJK-patch"/>
              </a:rPr>
              <a:t>（沙地上的字迹）</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Biblical story where Jesus wrote in the sand when asked to judge an adulteress.</a:t>
            </a:r>
          </a:p>
          <a:p>
            <a:pPr algn="l">
              <a:buFont typeface="Arial" panose="020B0604020202020204" pitchFamily="34" charset="0"/>
              <a:buChar char="•"/>
            </a:pPr>
            <a:r>
              <a:rPr lang="zh-CN" altLang="en-US" b="0" i="0" dirty="0">
                <a:solidFill>
                  <a:srgbClr val="404040"/>
                </a:solidFill>
                <a:effectLst/>
                <a:latin typeface="DeepSeek-CJK-patch"/>
              </a:rPr>
              <a:t>中文：圣经中耶稣在被要求审判通奸妇女时在地上写字。</a:t>
            </a:r>
          </a:p>
          <a:p>
            <a:pPr algn="l">
              <a:buFont typeface="Arial" panose="020B0604020202020204" pitchFamily="34" charset="0"/>
              <a:buChar char="•"/>
            </a:pPr>
            <a:r>
              <a:rPr lang="zh-CN" altLang="en-US" b="0" i="0" dirty="0">
                <a:solidFill>
                  <a:srgbClr val="404040"/>
                </a:solidFill>
                <a:effectLst/>
                <a:latin typeface="DeepSeek-CJK-patch"/>
              </a:rPr>
              <a:t>现代用法：指转瞬即逝的事物</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"His promises were just writing in the sand - gone with the next tide."</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他的承诺就像沙地上的字迹</a:t>
            </a:r>
            <a:r>
              <a:rPr lang="en-US" altLang="zh-CN" b="0" i="0" dirty="0">
                <a:solidFill>
                  <a:srgbClr val="404040"/>
                </a:solidFill>
                <a:effectLst/>
                <a:latin typeface="DeepSeek-CJK-patch"/>
              </a:rPr>
              <a:t>——</a:t>
            </a:r>
            <a:r>
              <a:rPr lang="zh-CN" altLang="en-US" b="0" i="0" dirty="0">
                <a:solidFill>
                  <a:srgbClr val="404040"/>
                </a:solidFill>
                <a:effectLst/>
                <a:latin typeface="DeepSeek-CJK-patch"/>
              </a:rPr>
              <a:t>潮水一来就消失了。</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381566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6C777-61B5-41C1-97D1-F1108DE6DADE}"/>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5A1A708-EC85-471C-B4BF-74102D344389}"/>
              </a:ext>
            </a:extLst>
          </p:cNvPr>
          <p:cNvSpPr>
            <a:spLocks noGrp="1"/>
          </p:cNvSpPr>
          <p:nvPr>
            <p:ph idx="1"/>
          </p:nvPr>
        </p:nvSpPr>
        <p:spPr>
          <a:xfrm>
            <a:off x="542925" y="642594"/>
            <a:ext cx="10582275" cy="5392446"/>
          </a:xfrm>
        </p:spPr>
        <p:txBody>
          <a:bodyPr>
            <a:normAutofit/>
          </a:bodyPr>
          <a:lstStyle/>
          <a:p>
            <a:pPr algn="l">
              <a:buFont typeface="+mj-lt"/>
              <a:buAutoNum type="arabicPeriod" startAt="5"/>
            </a:pPr>
            <a:r>
              <a:rPr lang="en-US" altLang="zh-CN" b="1" i="0" dirty="0">
                <a:solidFill>
                  <a:srgbClr val="404040"/>
                </a:solidFill>
                <a:effectLst/>
                <a:latin typeface="DeepSeek-CJK-patch"/>
              </a:rPr>
              <a:t>The Thirty Pieces of Silver</a:t>
            </a:r>
            <a:r>
              <a:rPr lang="zh-CN" altLang="en-US" b="1" i="0" dirty="0">
                <a:solidFill>
                  <a:srgbClr val="404040"/>
                </a:solidFill>
                <a:effectLst/>
                <a:latin typeface="DeepSeek-CJK-patch"/>
              </a:rPr>
              <a:t>（三十块银币）</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Judas Iscariot's payment for betraying Jesus.</a:t>
            </a:r>
          </a:p>
          <a:p>
            <a:pPr algn="l">
              <a:buFont typeface="Arial" panose="020B0604020202020204" pitchFamily="34" charset="0"/>
              <a:buChar char="•"/>
            </a:pPr>
            <a:r>
              <a:rPr lang="zh-CN" altLang="en-US" b="0" i="0" dirty="0">
                <a:solidFill>
                  <a:srgbClr val="404040"/>
                </a:solidFill>
                <a:effectLst/>
                <a:latin typeface="DeepSeek-CJK-patch"/>
              </a:rPr>
              <a:t>中文：犹大出卖耶稣所得的三十块银币。</a:t>
            </a:r>
          </a:p>
          <a:p>
            <a:pPr algn="l">
              <a:buFont typeface="Arial" panose="020B0604020202020204" pitchFamily="34" charset="0"/>
              <a:buChar char="•"/>
            </a:pPr>
            <a:r>
              <a:rPr lang="zh-CN" altLang="en-US" b="0" i="0" dirty="0">
                <a:solidFill>
                  <a:srgbClr val="404040"/>
                </a:solidFill>
                <a:effectLst/>
                <a:latin typeface="DeepSeek-CJK-patch"/>
              </a:rPr>
              <a:t>现代用法：指背叛的代价</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"The whistleblower was accused of taking thirty pieces of silver."</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举报人被指责为拿了三十块银币的叛徒。</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198944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5221F-BB46-4FD5-B158-164A160BEB8C}"/>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C96505C-D3CE-435B-8E66-5E8767C4C9F3}"/>
              </a:ext>
            </a:extLst>
          </p:cNvPr>
          <p:cNvSpPr>
            <a:spLocks noGrp="1"/>
          </p:cNvSpPr>
          <p:nvPr>
            <p:ph idx="1"/>
          </p:nvPr>
        </p:nvSpPr>
        <p:spPr>
          <a:xfrm>
            <a:off x="762000" y="642594"/>
            <a:ext cx="10363200" cy="5392446"/>
          </a:xfrm>
        </p:spPr>
        <p:txBody>
          <a:bodyPr>
            <a:normAutofit/>
          </a:bodyPr>
          <a:lstStyle/>
          <a:p>
            <a:pPr algn="l">
              <a:buFont typeface="+mj-lt"/>
              <a:buAutoNum type="arabicPeriod" startAt="6"/>
            </a:pPr>
            <a:r>
              <a:rPr lang="en-US" altLang="zh-CN" b="1" i="0" dirty="0">
                <a:solidFill>
                  <a:srgbClr val="404040"/>
                </a:solidFill>
                <a:effectLst/>
                <a:latin typeface="DeepSeek-CJK-patch"/>
              </a:rPr>
              <a:t>The Widow's Mite</a:t>
            </a:r>
            <a:r>
              <a:rPr lang="zh-CN" altLang="en-US" b="1" i="0" dirty="0">
                <a:solidFill>
                  <a:srgbClr val="404040"/>
                </a:solidFill>
                <a:effectLst/>
                <a:latin typeface="DeepSeek-CJK-patch"/>
              </a:rPr>
              <a:t>（寡妇的小钱）</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Biblical story of a poor widow donating two small coins - all she had.</a:t>
            </a:r>
          </a:p>
          <a:p>
            <a:pPr algn="l">
              <a:buFont typeface="Arial" panose="020B0604020202020204" pitchFamily="34" charset="0"/>
              <a:buChar char="•"/>
            </a:pPr>
            <a:r>
              <a:rPr lang="zh-CN" altLang="en-US" b="0" i="0" dirty="0">
                <a:solidFill>
                  <a:srgbClr val="404040"/>
                </a:solidFill>
                <a:effectLst/>
                <a:latin typeface="DeepSeek-CJK-patch"/>
              </a:rPr>
              <a:t>中文：圣经中穷寡妇捐出全部财产两文小钱的故事。</a:t>
            </a:r>
          </a:p>
          <a:p>
            <a:pPr algn="l">
              <a:buFont typeface="Arial" panose="020B0604020202020204" pitchFamily="34" charset="0"/>
              <a:buChar char="•"/>
            </a:pPr>
            <a:r>
              <a:rPr lang="zh-CN" altLang="en-US" b="0" i="0" dirty="0">
                <a:solidFill>
                  <a:srgbClr val="404040"/>
                </a:solidFill>
                <a:effectLst/>
                <a:latin typeface="DeepSeek-CJK-patch"/>
              </a:rPr>
              <a:t>现代用法：形容微薄但真诚的奉献</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"Her small donation was like the widow's mite - modest but meaningful."</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她的小额捐赠就像寡妇的小钱</a:t>
            </a:r>
            <a:r>
              <a:rPr lang="en-US" altLang="zh-CN" b="0" i="0" dirty="0">
                <a:solidFill>
                  <a:srgbClr val="404040"/>
                </a:solidFill>
                <a:effectLst/>
                <a:latin typeface="DeepSeek-CJK-patch"/>
              </a:rPr>
              <a:t>——</a:t>
            </a:r>
            <a:r>
              <a:rPr lang="zh-CN" altLang="en-US" b="0" i="0" dirty="0">
                <a:solidFill>
                  <a:srgbClr val="404040"/>
                </a:solidFill>
                <a:effectLst/>
                <a:latin typeface="DeepSeek-CJK-patch"/>
              </a:rPr>
              <a:t>不多但意义重大。</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3620208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F77A0-1709-4EE2-B101-3FF1A6D0B49A}"/>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9E6B768B-3078-45DB-BD20-B7B6FAEA9C1C}"/>
              </a:ext>
            </a:extLst>
          </p:cNvPr>
          <p:cNvSpPr>
            <a:spLocks noGrp="1"/>
          </p:cNvSpPr>
          <p:nvPr>
            <p:ph idx="1"/>
          </p:nvPr>
        </p:nvSpPr>
        <p:spPr>
          <a:xfrm>
            <a:off x="685800" y="476250"/>
            <a:ext cx="10439400" cy="5558790"/>
          </a:xfrm>
        </p:spPr>
        <p:txBody>
          <a:bodyPr>
            <a:normAutofit/>
          </a:bodyPr>
          <a:lstStyle/>
          <a:p>
            <a:pPr algn="l">
              <a:buFont typeface="+mj-lt"/>
              <a:buAutoNum type="arabicPeriod" startAt="7"/>
            </a:pPr>
            <a:r>
              <a:rPr lang="en-US" altLang="zh-CN" b="1" i="0" dirty="0">
                <a:solidFill>
                  <a:srgbClr val="404040"/>
                </a:solidFill>
                <a:effectLst/>
                <a:latin typeface="DeepSeek-CJK-patch"/>
              </a:rPr>
              <a:t>The Road to Damascus</a:t>
            </a:r>
            <a:r>
              <a:rPr lang="zh-CN" altLang="en-US" b="1" i="0" dirty="0">
                <a:solidFill>
                  <a:srgbClr val="404040"/>
                </a:solidFill>
                <a:effectLst/>
                <a:latin typeface="DeepSeek-CJK-patch"/>
              </a:rPr>
              <a:t>（大马士革之路）</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Where Saul had a vision that converted him to Paul the Apostle.</a:t>
            </a:r>
          </a:p>
          <a:p>
            <a:pPr algn="l">
              <a:buFont typeface="Arial" panose="020B0604020202020204" pitchFamily="34" charset="0"/>
              <a:buChar char="•"/>
            </a:pPr>
            <a:r>
              <a:rPr lang="zh-CN" altLang="en-US" b="0" i="0" dirty="0">
                <a:solidFill>
                  <a:srgbClr val="404040"/>
                </a:solidFill>
                <a:effectLst/>
                <a:latin typeface="DeepSeek-CJK-patch"/>
              </a:rPr>
              <a:t>中文：扫罗在此路上看到异象后成为使徒保罗。</a:t>
            </a:r>
          </a:p>
          <a:p>
            <a:pPr algn="l">
              <a:buFont typeface="Arial" panose="020B0604020202020204" pitchFamily="34" charset="0"/>
              <a:buChar char="•"/>
            </a:pPr>
            <a:r>
              <a:rPr lang="zh-CN" altLang="en-US" b="0" i="0" dirty="0">
                <a:solidFill>
                  <a:srgbClr val="404040"/>
                </a:solidFill>
                <a:effectLst/>
                <a:latin typeface="DeepSeek-CJK-patch"/>
              </a:rPr>
              <a:t>现代用法：指突然的转变或顿悟</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"His trip to Africa became his road to Damascus moment."</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他的非洲之行成了他的大马士革之路时刻。</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345859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2C3FA-E54C-42B7-8A7C-0744F121382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38021A0-5162-437A-A1CB-734E46125EE5}"/>
              </a:ext>
            </a:extLst>
          </p:cNvPr>
          <p:cNvSpPr>
            <a:spLocks noGrp="1"/>
          </p:cNvSpPr>
          <p:nvPr>
            <p:ph idx="1"/>
          </p:nvPr>
        </p:nvSpPr>
        <p:spPr>
          <a:xfrm>
            <a:off x="819150" y="571500"/>
            <a:ext cx="10306050" cy="5463540"/>
          </a:xfrm>
        </p:spPr>
        <p:txBody>
          <a:bodyPr>
            <a:normAutofit/>
          </a:bodyPr>
          <a:lstStyle/>
          <a:p>
            <a:pPr algn="l">
              <a:buFont typeface="+mj-lt"/>
              <a:buAutoNum type="arabicPeriod" startAt="8"/>
            </a:pPr>
            <a:r>
              <a:rPr lang="en-US" altLang="zh-CN" b="1" i="0" dirty="0">
                <a:solidFill>
                  <a:srgbClr val="404040"/>
                </a:solidFill>
                <a:effectLst/>
                <a:latin typeface="DeepSeek-CJK-patch"/>
              </a:rPr>
              <a:t>The Salt of the Earth</a:t>
            </a:r>
            <a:r>
              <a:rPr lang="zh-CN" altLang="en-US" b="1" i="0" dirty="0">
                <a:solidFill>
                  <a:srgbClr val="404040"/>
                </a:solidFill>
                <a:effectLst/>
                <a:latin typeface="DeepSeek-CJK-patch"/>
              </a:rPr>
              <a:t>（世上的盐）</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From Jesus' Sermon on the Mount praising his followers.</a:t>
            </a:r>
          </a:p>
          <a:p>
            <a:pPr algn="l">
              <a:buFont typeface="Arial" panose="020B0604020202020204" pitchFamily="34" charset="0"/>
              <a:buChar char="•"/>
            </a:pPr>
            <a:r>
              <a:rPr lang="zh-CN" altLang="en-US" b="0" i="0" dirty="0">
                <a:solidFill>
                  <a:srgbClr val="404040"/>
                </a:solidFill>
                <a:effectLst/>
                <a:latin typeface="DeepSeek-CJK-patch"/>
              </a:rPr>
              <a:t>中文：出自耶稣登山宝训中对信徒的称赞。</a:t>
            </a:r>
          </a:p>
          <a:p>
            <a:pPr algn="l">
              <a:buFont typeface="Arial" panose="020B0604020202020204" pitchFamily="34" charset="0"/>
              <a:buChar char="•"/>
            </a:pPr>
            <a:r>
              <a:rPr lang="zh-CN" altLang="en-US" b="0" i="0" dirty="0">
                <a:solidFill>
                  <a:srgbClr val="404040"/>
                </a:solidFill>
                <a:effectLst/>
                <a:latin typeface="DeepSeek-CJK-patch"/>
              </a:rPr>
              <a:t>现代用法：指社会中坚力量</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"These volunteers are truly the salt of the earth."</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这些志愿者真是社会的脊梁。</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4163981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459E9-8CC5-4D86-9E3C-512BC386A1F3}"/>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FABC497-B187-488C-99FE-B2869AE27CD2}"/>
              </a:ext>
            </a:extLst>
          </p:cNvPr>
          <p:cNvSpPr>
            <a:spLocks noGrp="1"/>
          </p:cNvSpPr>
          <p:nvPr>
            <p:ph idx="1"/>
          </p:nvPr>
        </p:nvSpPr>
        <p:spPr>
          <a:xfrm>
            <a:off x="609600" y="571500"/>
            <a:ext cx="10515600" cy="5463540"/>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Pyrrhic Victory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（皮洛士式胜利）</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King Pyrrhus' costly victory over Romans (279 BC). He remarked "Another such victory and I am undone."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中文：伊庇鲁斯国王皮洛士公元前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279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年战胜罗马人后说：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再来一次这样的胜利，我就完了。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现代用法：代价惨重的胜利</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"Winning the lawsuit was a Pyrrhic victory."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这场诉讼胜利堪称皮洛士式胜利。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16383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9411-8226-4477-B236-C894D5442E38}"/>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5B46B377-7F48-4F6C-9DB5-FD2065CBB278}"/>
              </a:ext>
            </a:extLst>
          </p:cNvPr>
          <p:cNvSpPr>
            <a:spLocks noGrp="1"/>
          </p:cNvSpPr>
          <p:nvPr>
            <p:ph idx="1"/>
          </p:nvPr>
        </p:nvSpPr>
        <p:spPr>
          <a:xfrm>
            <a:off x="752475" y="552450"/>
            <a:ext cx="10372725" cy="5482590"/>
          </a:xfrm>
        </p:spPr>
        <p:txBody>
          <a:bodyPr>
            <a:normAutofit/>
          </a:bodyPr>
          <a:lstStyle/>
          <a:p>
            <a:pPr algn="l">
              <a:buFont typeface="+mj-lt"/>
              <a:buAutoNum type="arabicPeriod" startAt="9"/>
            </a:pPr>
            <a:r>
              <a:rPr lang="en-US" altLang="zh-CN" b="1" i="0" dirty="0">
                <a:solidFill>
                  <a:srgbClr val="404040"/>
                </a:solidFill>
                <a:effectLst/>
                <a:latin typeface="DeepSeek-CJK-patch"/>
              </a:rPr>
              <a:t>The Pearls Before Swine</a:t>
            </a:r>
            <a:r>
              <a:rPr lang="zh-CN" altLang="en-US" b="1" i="0" dirty="0">
                <a:solidFill>
                  <a:srgbClr val="404040"/>
                </a:solidFill>
                <a:effectLst/>
                <a:latin typeface="DeepSeek-CJK-patch"/>
              </a:rPr>
              <a:t>（猪前投珠）</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Biblical warning against giving valuable things to those who can't appreciate them.</a:t>
            </a:r>
          </a:p>
          <a:p>
            <a:pPr algn="l">
              <a:buFont typeface="Arial" panose="020B0604020202020204" pitchFamily="34" charset="0"/>
              <a:buChar char="•"/>
            </a:pPr>
            <a:r>
              <a:rPr lang="zh-CN" altLang="en-US" b="0" i="0" dirty="0">
                <a:solidFill>
                  <a:srgbClr val="404040"/>
                </a:solidFill>
                <a:effectLst/>
                <a:latin typeface="DeepSeek-CJK-patch"/>
              </a:rPr>
              <a:t>中文：圣经中关于不要把珍贵之物给不识货之人的告诫。</a:t>
            </a:r>
          </a:p>
          <a:p>
            <a:pPr algn="l">
              <a:buFont typeface="Arial" panose="020B0604020202020204" pitchFamily="34" charset="0"/>
              <a:buChar char="•"/>
            </a:pPr>
            <a:r>
              <a:rPr lang="zh-CN" altLang="en-US" b="0" i="0" dirty="0">
                <a:solidFill>
                  <a:srgbClr val="404040"/>
                </a:solidFill>
                <a:effectLst/>
                <a:latin typeface="DeepSeek-CJK-patch"/>
              </a:rPr>
              <a:t>现代用法：指对牛弹琴</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"Explaining philosophy to them is like casting pearls before swine."</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跟他们解释哲学就像猪前投珠。</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3014055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F141B-4608-498B-9D3D-388348862F09}"/>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11DD102-6BD5-4F0A-BD59-A1F92E1EFF8A}"/>
              </a:ext>
            </a:extLst>
          </p:cNvPr>
          <p:cNvSpPr>
            <a:spLocks noGrp="1"/>
          </p:cNvSpPr>
          <p:nvPr>
            <p:ph idx="1"/>
          </p:nvPr>
        </p:nvSpPr>
        <p:spPr>
          <a:xfrm>
            <a:off x="571500" y="742950"/>
            <a:ext cx="10553700" cy="5292090"/>
          </a:xfrm>
        </p:spPr>
        <p:txBody>
          <a:bodyPr>
            <a:normAutofit/>
          </a:bodyPr>
          <a:lstStyle/>
          <a:p>
            <a:pPr algn="l">
              <a:buFont typeface="+mj-lt"/>
              <a:buAutoNum type="arabicPeriod" startAt="10"/>
            </a:pPr>
            <a:r>
              <a:rPr lang="en-US" altLang="zh-CN" b="1" i="0" dirty="0">
                <a:solidFill>
                  <a:srgbClr val="404040"/>
                </a:solidFill>
                <a:effectLst/>
                <a:latin typeface="DeepSeek-CJK-patch"/>
              </a:rPr>
              <a:t>The Burning Bush</a:t>
            </a:r>
            <a:r>
              <a:rPr lang="zh-CN" altLang="en-US" b="1" i="0" dirty="0">
                <a:solidFill>
                  <a:srgbClr val="404040"/>
                </a:solidFill>
                <a:effectLst/>
                <a:latin typeface="DeepSeek-CJK-patch"/>
              </a:rPr>
              <a:t>（燃烧的荆棘）</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Where God appeared to Moses in a bush that burned but wasn't consumed.</a:t>
            </a:r>
          </a:p>
          <a:p>
            <a:pPr algn="l">
              <a:buFont typeface="Arial" panose="020B0604020202020204" pitchFamily="34" charset="0"/>
              <a:buChar char="•"/>
            </a:pPr>
            <a:r>
              <a:rPr lang="zh-CN" altLang="en-US" b="0" i="0" dirty="0">
                <a:solidFill>
                  <a:srgbClr val="404040"/>
                </a:solidFill>
                <a:effectLst/>
                <a:latin typeface="DeepSeek-CJK-patch"/>
              </a:rPr>
              <a:t>中文：上帝在燃烧却不毁坏的荆棘中向摩西显现。</a:t>
            </a:r>
          </a:p>
          <a:p>
            <a:pPr algn="l">
              <a:buFont typeface="Arial" panose="020B0604020202020204" pitchFamily="34" charset="0"/>
              <a:buChar char="•"/>
            </a:pPr>
            <a:r>
              <a:rPr lang="zh-CN" altLang="en-US" b="0" i="0" dirty="0">
                <a:solidFill>
                  <a:srgbClr val="404040"/>
                </a:solidFill>
                <a:effectLst/>
                <a:latin typeface="DeepSeek-CJK-patch"/>
              </a:rPr>
              <a:t>现代用法：指神圣的启示时刻</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"That moment of clarity was her burning bush experience."</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那个顿悟时刻就是她的燃烧荆棘体验。</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168821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58631-39FF-49A6-A8E7-D1498DC421D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8AABB2B-C39D-4D44-9261-3FB6B27D7637}"/>
              </a:ext>
            </a:extLst>
          </p:cNvPr>
          <p:cNvSpPr>
            <a:spLocks noGrp="1"/>
          </p:cNvSpPr>
          <p:nvPr>
            <p:ph idx="1"/>
          </p:nvPr>
        </p:nvSpPr>
        <p:spPr>
          <a:xfrm>
            <a:off x="571500" y="642594"/>
            <a:ext cx="10553700" cy="5392446"/>
          </a:xfrm>
        </p:spPr>
        <p:txBody>
          <a:bodyPr>
            <a:normAutofit/>
          </a:bodyPr>
          <a:lstStyle/>
          <a:p>
            <a:pPr algn="l">
              <a:buFont typeface="+mj-lt"/>
              <a:buAutoNum type="arabicPeriod"/>
            </a:pPr>
            <a:r>
              <a:rPr lang="en-US" altLang="zh-CN" b="1" i="0" dirty="0">
                <a:solidFill>
                  <a:srgbClr val="404040"/>
                </a:solidFill>
                <a:effectLst/>
                <a:latin typeface="DeepSeek-CJK-patch"/>
              </a:rPr>
              <a:t>The Invisible Hand</a:t>
            </a:r>
            <a:r>
              <a:rPr lang="zh-CN" altLang="en-US" b="1" i="0" dirty="0">
                <a:solidFill>
                  <a:srgbClr val="404040"/>
                </a:solidFill>
                <a:effectLst/>
                <a:latin typeface="DeepSeek-CJK-patch"/>
              </a:rPr>
              <a:t>（无形之手）</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Adam Smith's metaphor in "The Wealth of Nations" (1776) describing how self-interest benefits society.</a:t>
            </a:r>
          </a:p>
          <a:p>
            <a:pPr algn="l">
              <a:buFont typeface="Arial" panose="020B0604020202020204" pitchFamily="34" charset="0"/>
              <a:buChar char="•"/>
            </a:pPr>
            <a:r>
              <a:rPr lang="zh-CN" altLang="en-US" b="0" i="0" dirty="0">
                <a:solidFill>
                  <a:srgbClr val="404040"/>
                </a:solidFill>
                <a:effectLst/>
                <a:latin typeface="DeepSeek-CJK-patch"/>
              </a:rPr>
              <a:t>中文：亚当</a:t>
            </a:r>
            <a:r>
              <a:rPr lang="en-US" altLang="zh-CN" b="0" i="0" dirty="0">
                <a:solidFill>
                  <a:srgbClr val="404040"/>
                </a:solidFill>
                <a:effectLst/>
                <a:latin typeface="DeepSeek-CJK-patch"/>
              </a:rPr>
              <a:t>·</a:t>
            </a:r>
            <a:r>
              <a:rPr lang="zh-CN" altLang="en-US" b="0" i="0" dirty="0">
                <a:solidFill>
                  <a:srgbClr val="404040"/>
                </a:solidFill>
                <a:effectLst/>
                <a:latin typeface="DeepSeek-CJK-patch"/>
              </a:rPr>
              <a:t>斯密在</a:t>
            </a:r>
            <a:r>
              <a:rPr lang="en-US" altLang="zh-CN" b="0" i="0" dirty="0">
                <a:solidFill>
                  <a:srgbClr val="404040"/>
                </a:solidFill>
                <a:effectLst/>
                <a:latin typeface="DeepSeek-CJK-patch"/>
              </a:rPr>
              <a:t>《</a:t>
            </a:r>
            <a:r>
              <a:rPr lang="zh-CN" altLang="en-US" b="0" i="0" dirty="0">
                <a:solidFill>
                  <a:srgbClr val="404040"/>
                </a:solidFill>
                <a:effectLst/>
                <a:latin typeface="DeepSeek-CJK-patch"/>
              </a:rPr>
              <a:t>国富论</a:t>
            </a:r>
            <a:r>
              <a:rPr lang="en-US" altLang="zh-CN" b="0" i="0" dirty="0">
                <a:solidFill>
                  <a:srgbClr val="404040"/>
                </a:solidFill>
                <a:effectLst/>
                <a:latin typeface="DeepSeek-CJK-patch"/>
              </a:rPr>
              <a:t>》(1776</a:t>
            </a:r>
            <a:r>
              <a:rPr lang="zh-CN" altLang="en-US" b="0" i="0" dirty="0">
                <a:solidFill>
                  <a:srgbClr val="404040"/>
                </a:solidFill>
                <a:effectLst/>
                <a:latin typeface="DeepSeek-CJK-patch"/>
              </a:rPr>
              <a:t>年</a:t>
            </a:r>
            <a:r>
              <a:rPr lang="en-US" altLang="zh-CN" b="0" i="0" dirty="0">
                <a:solidFill>
                  <a:srgbClr val="404040"/>
                </a:solidFill>
                <a:effectLst/>
                <a:latin typeface="DeepSeek-CJK-patch"/>
              </a:rPr>
              <a:t>)</a:t>
            </a:r>
            <a:r>
              <a:rPr lang="zh-CN" altLang="en-US" b="0" i="0" dirty="0">
                <a:solidFill>
                  <a:srgbClr val="404040"/>
                </a:solidFill>
                <a:effectLst/>
                <a:latin typeface="DeepSeek-CJK-patch"/>
              </a:rPr>
              <a:t>中描述利己行为如何惠及社会的隐喻。</a:t>
            </a:r>
          </a:p>
          <a:p>
            <a:pPr algn="l">
              <a:buFont typeface="Arial" panose="020B0604020202020204" pitchFamily="34" charset="0"/>
              <a:buChar char="•"/>
            </a:pPr>
            <a:r>
              <a:rPr lang="zh-CN" altLang="en-US" b="0" i="0" dirty="0">
                <a:solidFill>
                  <a:srgbClr val="404040"/>
                </a:solidFill>
                <a:effectLst/>
                <a:latin typeface="DeepSeek-CJK-patch"/>
              </a:rPr>
              <a:t>现代用法：指市场经济自我调节的力量</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"Market prices are adjusted by the invisible hand of supply and demand."</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市场价格由供需关系的无形之手调节。</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1232720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62576-B315-4BBD-8AE1-1C52B44D1C4D}"/>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E3944B4E-8F77-452E-B006-C884E0601476}"/>
              </a:ext>
            </a:extLst>
          </p:cNvPr>
          <p:cNvSpPr>
            <a:spLocks noGrp="1"/>
          </p:cNvSpPr>
          <p:nvPr>
            <p:ph idx="1"/>
          </p:nvPr>
        </p:nvSpPr>
        <p:spPr>
          <a:xfrm>
            <a:off x="752475" y="762000"/>
            <a:ext cx="10372725" cy="5273040"/>
          </a:xfrm>
        </p:spPr>
        <p:txBody>
          <a:bodyPr>
            <a:normAutofit/>
          </a:bodyPr>
          <a:lstStyle/>
          <a:p>
            <a:pPr algn="l">
              <a:buFont typeface="+mj-lt"/>
              <a:buAutoNum type="arabicPeriod" startAt="2"/>
            </a:pPr>
            <a:r>
              <a:rPr lang="en-US" altLang="zh-CN" b="1" i="0" dirty="0">
                <a:solidFill>
                  <a:srgbClr val="404040"/>
                </a:solidFill>
                <a:effectLst/>
                <a:latin typeface="DeepSeek-CJK-patch"/>
              </a:rPr>
              <a:t>The Butterfly Effect</a:t>
            </a:r>
            <a:r>
              <a:rPr lang="zh-CN" altLang="en-US" b="1" i="0" dirty="0">
                <a:solidFill>
                  <a:srgbClr val="404040"/>
                </a:solidFill>
                <a:effectLst/>
                <a:latin typeface="DeepSeek-CJK-patch"/>
              </a:rPr>
              <a:t>（蝴蝶效应）</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From chaos theory - a butterfly flapping wings in Brazil could cause a tornado in Texas.</a:t>
            </a:r>
          </a:p>
          <a:p>
            <a:pPr algn="l">
              <a:buFont typeface="Arial" panose="020B0604020202020204" pitchFamily="34" charset="0"/>
              <a:buChar char="•"/>
            </a:pPr>
            <a:r>
              <a:rPr lang="zh-CN" altLang="en-US" b="0" i="0" dirty="0">
                <a:solidFill>
                  <a:srgbClr val="404040"/>
                </a:solidFill>
                <a:effectLst/>
                <a:latin typeface="DeepSeek-CJK-patch"/>
              </a:rPr>
              <a:t>中文：混沌理论中</a:t>
            </a:r>
            <a:r>
              <a:rPr lang="en-US" altLang="zh-CN" b="0" i="0" dirty="0">
                <a:solidFill>
                  <a:srgbClr val="404040"/>
                </a:solidFill>
                <a:effectLst/>
                <a:latin typeface="DeepSeek-CJK-patch"/>
              </a:rPr>
              <a:t>"</a:t>
            </a:r>
            <a:r>
              <a:rPr lang="zh-CN" altLang="en-US" b="0" i="0" dirty="0">
                <a:solidFill>
                  <a:srgbClr val="404040"/>
                </a:solidFill>
                <a:effectLst/>
                <a:latin typeface="DeepSeek-CJK-patch"/>
              </a:rPr>
              <a:t>巴西蝴蝶振翅可能引发得州龙卷风</a:t>
            </a:r>
            <a:r>
              <a:rPr lang="en-US" altLang="zh-CN" b="0" i="0" dirty="0">
                <a:solidFill>
                  <a:srgbClr val="404040"/>
                </a:solidFill>
                <a:effectLst/>
                <a:latin typeface="DeepSeek-CJK-patch"/>
              </a:rPr>
              <a:t>"</a:t>
            </a:r>
            <a:r>
              <a:rPr lang="zh-CN" altLang="en-US" b="0" i="0" dirty="0">
                <a:solidFill>
                  <a:srgbClr val="404040"/>
                </a:solidFill>
                <a:effectLst/>
                <a:latin typeface="DeepSeek-CJK-patch"/>
              </a:rPr>
              <a:t>的说法。</a:t>
            </a:r>
          </a:p>
          <a:p>
            <a:pPr algn="l">
              <a:buFont typeface="Arial" panose="020B0604020202020204" pitchFamily="34" charset="0"/>
              <a:buChar char="•"/>
            </a:pPr>
            <a:r>
              <a:rPr lang="zh-CN" altLang="en-US" b="0" i="0" dirty="0">
                <a:solidFill>
                  <a:srgbClr val="404040"/>
                </a:solidFill>
                <a:effectLst/>
                <a:latin typeface="DeepSeek-CJK-patch"/>
              </a:rPr>
              <a:t>现代用法：指微小变化引发巨大连锁反应</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"A missed phone call created a butterfly effect that changed his life."</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一个未接电话引发了改变他人生的蝴蝶效应。</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162762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2B684-EF2B-415A-9470-A1E4596500A9}"/>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5B97855E-AE98-4489-86AD-20AB41634A26}"/>
              </a:ext>
            </a:extLst>
          </p:cNvPr>
          <p:cNvSpPr>
            <a:spLocks noGrp="1"/>
          </p:cNvSpPr>
          <p:nvPr>
            <p:ph idx="1"/>
          </p:nvPr>
        </p:nvSpPr>
        <p:spPr>
          <a:xfrm>
            <a:off x="762000" y="857250"/>
            <a:ext cx="10363200" cy="5177790"/>
          </a:xfrm>
        </p:spPr>
        <p:txBody>
          <a:bodyPr>
            <a:normAutofit/>
          </a:bodyPr>
          <a:lstStyle/>
          <a:p>
            <a:pPr algn="l">
              <a:buFont typeface="+mj-lt"/>
              <a:buAutoNum type="arabicPeriod" startAt="3"/>
            </a:pPr>
            <a:r>
              <a:rPr lang="en-US" altLang="zh-CN" b="1" i="0" dirty="0">
                <a:solidFill>
                  <a:srgbClr val="404040"/>
                </a:solidFill>
                <a:effectLst/>
                <a:latin typeface="DeepSeek-CJK-patch"/>
              </a:rPr>
              <a:t>The Red Queen Effect</a:t>
            </a:r>
            <a:r>
              <a:rPr lang="zh-CN" altLang="en-US" b="1" i="0" dirty="0">
                <a:solidFill>
                  <a:srgbClr val="404040"/>
                </a:solidFill>
                <a:effectLst/>
                <a:latin typeface="DeepSeek-CJK-patch"/>
              </a:rPr>
              <a:t>（红皇后效应）</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From "Alice in Wonderland" - "It takes all the running you can do to keep in the same place."</a:t>
            </a:r>
          </a:p>
          <a:p>
            <a:pPr algn="l">
              <a:buFont typeface="Arial" panose="020B0604020202020204" pitchFamily="34" charset="0"/>
              <a:buChar char="•"/>
            </a:pPr>
            <a:r>
              <a:rPr lang="zh-CN" altLang="en-US" b="0" i="0" dirty="0">
                <a:solidFill>
                  <a:srgbClr val="404040"/>
                </a:solidFill>
                <a:effectLst/>
                <a:latin typeface="DeepSeek-CJK-patch"/>
              </a:rPr>
              <a:t>中文：源自</a:t>
            </a:r>
            <a:r>
              <a:rPr lang="en-US" altLang="zh-CN" b="0" i="0" dirty="0">
                <a:solidFill>
                  <a:srgbClr val="404040"/>
                </a:solidFill>
                <a:effectLst/>
                <a:latin typeface="DeepSeek-CJK-patch"/>
              </a:rPr>
              <a:t>《</a:t>
            </a:r>
            <a:r>
              <a:rPr lang="zh-CN" altLang="en-US" b="0" i="0" dirty="0">
                <a:solidFill>
                  <a:srgbClr val="404040"/>
                </a:solidFill>
                <a:effectLst/>
                <a:latin typeface="DeepSeek-CJK-patch"/>
              </a:rPr>
              <a:t>爱丽丝镜中奇遇</a:t>
            </a:r>
            <a:r>
              <a:rPr lang="en-US" altLang="zh-CN" b="0" i="0" dirty="0">
                <a:solidFill>
                  <a:srgbClr val="404040"/>
                </a:solidFill>
                <a:effectLst/>
                <a:latin typeface="DeepSeek-CJK-patch"/>
              </a:rPr>
              <a:t>》</a:t>
            </a:r>
            <a:r>
              <a:rPr lang="zh-CN" altLang="en-US" b="0" i="0" dirty="0">
                <a:solidFill>
                  <a:srgbClr val="404040"/>
                </a:solidFill>
                <a:effectLst/>
                <a:latin typeface="DeepSeek-CJK-patch"/>
              </a:rPr>
              <a:t>：</a:t>
            </a:r>
            <a:r>
              <a:rPr lang="en-US" altLang="zh-CN" b="0" i="0" dirty="0">
                <a:solidFill>
                  <a:srgbClr val="404040"/>
                </a:solidFill>
                <a:effectLst/>
                <a:latin typeface="DeepSeek-CJK-patch"/>
              </a:rPr>
              <a:t>"</a:t>
            </a:r>
            <a:r>
              <a:rPr lang="zh-CN" altLang="en-US" b="0" i="0" dirty="0">
                <a:solidFill>
                  <a:srgbClr val="404040"/>
                </a:solidFill>
                <a:effectLst/>
                <a:latin typeface="DeepSeek-CJK-patch"/>
              </a:rPr>
              <a:t>你必须拼命奔跑才能留在原地</a:t>
            </a:r>
            <a:r>
              <a:rPr lang="en-US" altLang="zh-CN" b="0" i="0" dirty="0">
                <a:solidFill>
                  <a:srgbClr val="404040"/>
                </a:solidFill>
                <a:effectLst/>
                <a:latin typeface="DeepSeek-CJK-patch"/>
              </a:rPr>
              <a:t>"</a:t>
            </a:r>
            <a:r>
              <a:rPr lang="zh-CN" altLang="en-US" b="0" i="0" dirty="0">
                <a:solidFill>
                  <a:srgbClr val="404040"/>
                </a:solidFill>
                <a:effectLst/>
                <a:latin typeface="DeepSeek-CJK-patch"/>
              </a:rPr>
              <a:t>。</a:t>
            </a:r>
          </a:p>
          <a:p>
            <a:pPr algn="l">
              <a:buFont typeface="Arial" panose="020B0604020202020204" pitchFamily="34" charset="0"/>
              <a:buChar char="•"/>
            </a:pPr>
            <a:r>
              <a:rPr lang="zh-CN" altLang="en-US" b="0" i="0" dirty="0">
                <a:solidFill>
                  <a:srgbClr val="404040"/>
                </a:solidFill>
                <a:effectLst/>
                <a:latin typeface="DeepSeek-CJK-patch"/>
              </a:rPr>
              <a:t>现代用法：形容竞争激烈的环境中不进则退</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"In tech industry, you're facing the Red Queen effect every day."</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在科技行业，你每天都面临红皇后效应。</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2246645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29C0A-16D7-43A4-9FD6-D74DE36E12DC}"/>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D955452-00F1-47E9-87FE-E98F35D9450F}"/>
              </a:ext>
            </a:extLst>
          </p:cNvPr>
          <p:cNvSpPr>
            <a:spLocks noGrp="1"/>
          </p:cNvSpPr>
          <p:nvPr>
            <p:ph idx="1"/>
          </p:nvPr>
        </p:nvSpPr>
        <p:spPr>
          <a:xfrm>
            <a:off x="714375" y="642594"/>
            <a:ext cx="10410825" cy="5392446"/>
          </a:xfrm>
        </p:spPr>
        <p:txBody>
          <a:bodyPr>
            <a:normAutofit/>
          </a:bodyPr>
          <a:lstStyle/>
          <a:p>
            <a:pPr algn="l">
              <a:buFont typeface="+mj-lt"/>
              <a:buAutoNum type="arabicPeriod" startAt="4"/>
            </a:pPr>
            <a:r>
              <a:rPr lang="en-US" altLang="zh-CN" b="1" i="0" dirty="0">
                <a:solidFill>
                  <a:srgbClr val="404040"/>
                </a:solidFill>
                <a:effectLst/>
                <a:latin typeface="DeepSeek-CJK-patch"/>
              </a:rPr>
              <a:t>The Trolley Problem</a:t>
            </a:r>
            <a:r>
              <a:rPr lang="zh-CN" altLang="en-US" b="1" i="0" dirty="0">
                <a:solidFill>
                  <a:srgbClr val="404040"/>
                </a:solidFill>
                <a:effectLst/>
                <a:latin typeface="DeepSeek-CJK-patch"/>
              </a:rPr>
              <a:t>（电车难题）</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Philosophical dilemma about choosing between taking one life to save five.</a:t>
            </a:r>
          </a:p>
          <a:p>
            <a:pPr algn="l">
              <a:buFont typeface="Arial" panose="020B0604020202020204" pitchFamily="34" charset="0"/>
              <a:buChar char="•"/>
            </a:pPr>
            <a:r>
              <a:rPr lang="zh-CN" altLang="en-US" b="0" i="0" dirty="0">
                <a:solidFill>
                  <a:srgbClr val="404040"/>
                </a:solidFill>
                <a:effectLst/>
                <a:latin typeface="DeepSeek-CJK-patch"/>
              </a:rPr>
              <a:t>中文：关于牺牲一人救五人的哲学困境。</a:t>
            </a:r>
          </a:p>
          <a:p>
            <a:pPr algn="l">
              <a:buFont typeface="Arial" panose="020B0604020202020204" pitchFamily="34" charset="0"/>
              <a:buChar char="•"/>
            </a:pPr>
            <a:r>
              <a:rPr lang="zh-CN" altLang="en-US" b="0" i="0" dirty="0">
                <a:solidFill>
                  <a:srgbClr val="404040"/>
                </a:solidFill>
                <a:effectLst/>
                <a:latin typeface="DeepSeek-CJK-patch"/>
              </a:rPr>
              <a:t>现代用法：讨论道德抉择的经典案例</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"Autonomous car programming raises real-world trolley problems."</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自动驾驶编程引发了现实版的电车难题。</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1637315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E0D0A-E605-4C05-87B9-7A3B2E57FA4F}"/>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7F76E3E-BF6A-4553-AF87-79837BF2A33A}"/>
              </a:ext>
            </a:extLst>
          </p:cNvPr>
          <p:cNvSpPr>
            <a:spLocks noGrp="1"/>
          </p:cNvSpPr>
          <p:nvPr>
            <p:ph idx="1"/>
          </p:nvPr>
        </p:nvSpPr>
        <p:spPr>
          <a:xfrm>
            <a:off x="600075" y="642594"/>
            <a:ext cx="10525125" cy="5392446"/>
          </a:xfrm>
        </p:spPr>
        <p:txBody>
          <a:bodyPr>
            <a:normAutofit/>
          </a:bodyPr>
          <a:lstStyle/>
          <a:p>
            <a:pPr>
              <a:buFont typeface="Arial" panose="020B0604020202020204" pitchFamily="34" charset="0"/>
              <a:buChar char="•"/>
            </a:pPr>
            <a:r>
              <a:rPr lang="en-US" altLang="zh-CN" b="1" i="0" dirty="0">
                <a:solidFill>
                  <a:srgbClr val="404040"/>
                </a:solidFill>
                <a:effectLst/>
                <a:latin typeface="DeepSeek-CJK-patch"/>
              </a:rPr>
              <a:t>The Dunning-Kruger Effect</a:t>
            </a:r>
            <a:r>
              <a:rPr lang="zh-CN" altLang="en-US" b="1" i="0" dirty="0">
                <a:solidFill>
                  <a:srgbClr val="404040"/>
                </a:solidFill>
                <a:effectLst/>
                <a:latin typeface="DeepSeek-CJK-patch"/>
              </a:rPr>
              <a:t>（邓宁</a:t>
            </a:r>
            <a:r>
              <a:rPr lang="en-US" altLang="zh-CN" b="1" i="0" dirty="0">
                <a:solidFill>
                  <a:srgbClr val="404040"/>
                </a:solidFill>
                <a:effectLst/>
                <a:latin typeface="DeepSeek-CJK-patch"/>
              </a:rPr>
              <a:t>-</a:t>
            </a:r>
            <a:r>
              <a:rPr lang="zh-CN" altLang="en-US" b="1" i="0" dirty="0">
                <a:solidFill>
                  <a:srgbClr val="404040"/>
                </a:solidFill>
                <a:effectLst/>
                <a:latin typeface="DeepSeek-CJK-patch"/>
              </a:rPr>
              <a:t>克鲁格效应）</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Cognitive bias where unskilled people overestimate their ability.</a:t>
            </a:r>
          </a:p>
          <a:p>
            <a:pPr algn="l">
              <a:buFont typeface="Arial" panose="020B0604020202020204" pitchFamily="34" charset="0"/>
              <a:buChar char="•"/>
            </a:pPr>
            <a:r>
              <a:rPr lang="zh-CN" altLang="en-US" b="0" i="0" dirty="0">
                <a:solidFill>
                  <a:srgbClr val="404040"/>
                </a:solidFill>
                <a:effectLst/>
                <a:latin typeface="DeepSeek-CJK-patch"/>
              </a:rPr>
              <a:t>中文：能力不足者反而高估自己水平的认知偏差。</a:t>
            </a:r>
          </a:p>
          <a:p>
            <a:pPr algn="l">
              <a:buFont typeface="Arial" panose="020B0604020202020204" pitchFamily="34" charset="0"/>
              <a:buChar char="•"/>
            </a:pPr>
            <a:r>
              <a:rPr lang="zh-CN" altLang="en-US" b="0" i="0" dirty="0">
                <a:solidFill>
                  <a:srgbClr val="404040"/>
                </a:solidFill>
                <a:effectLst/>
                <a:latin typeface="DeepSeek-CJK-patch"/>
              </a:rPr>
              <a:t>现代用法：解释某些盲目自信现象</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"His terrible performance but supreme confidence was classic Dunning-Kruger effect."</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他表现糟糕却极度自信，是典型的邓宁</a:t>
            </a:r>
            <a:r>
              <a:rPr lang="en-US" altLang="zh-CN" b="0" i="0" dirty="0">
                <a:solidFill>
                  <a:srgbClr val="404040"/>
                </a:solidFill>
                <a:effectLst/>
                <a:latin typeface="DeepSeek-CJK-patch"/>
              </a:rPr>
              <a:t>-</a:t>
            </a:r>
            <a:r>
              <a:rPr lang="zh-CN" altLang="en-US" b="0" i="0" dirty="0">
                <a:solidFill>
                  <a:srgbClr val="404040"/>
                </a:solidFill>
                <a:effectLst/>
                <a:latin typeface="DeepSeek-CJK-patch"/>
              </a:rPr>
              <a:t>克鲁格效应。</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437791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814B9-0879-4C9E-9DD2-7F7624CA3E9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E0F31F9F-FDC9-420F-9074-423EBC96AEF9}"/>
              </a:ext>
            </a:extLst>
          </p:cNvPr>
          <p:cNvSpPr>
            <a:spLocks noGrp="1"/>
          </p:cNvSpPr>
          <p:nvPr>
            <p:ph idx="1"/>
          </p:nvPr>
        </p:nvSpPr>
        <p:spPr>
          <a:xfrm>
            <a:off x="695325" y="476250"/>
            <a:ext cx="10429875" cy="5558790"/>
          </a:xfrm>
        </p:spPr>
        <p:txBody>
          <a:bodyPr>
            <a:normAutofit/>
          </a:bodyPr>
          <a:lstStyle/>
          <a:p>
            <a:pPr algn="l">
              <a:buFont typeface="+mj-lt"/>
              <a:buAutoNum type="arabicPeriod" startAt="6"/>
            </a:pPr>
            <a:r>
              <a:rPr lang="en-US" altLang="zh-CN" b="1" i="0" dirty="0">
                <a:solidFill>
                  <a:srgbClr val="404040"/>
                </a:solidFill>
                <a:effectLst/>
                <a:latin typeface="DeepSeek-CJK-patch"/>
              </a:rPr>
              <a:t>The Stockholm Syndrome</a:t>
            </a:r>
            <a:r>
              <a:rPr lang="zh-CN" altLang="en-US" b="1" i="0" dirty="0">
                <a:solidFill>
                  <a:srgbClr val="404040"/>
                </a:solidFill>
                <a:effectLst/>
                <a:latin typeface="DeepSeek-CJK-patch"/>
              </a:rPr>
              <a:t>（斯德哥尔摩综合征）</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Hostages developing sympathy for their captors, named after a 1973 bank robbery.</a:t>
            </a:r>
          </a:p>
          <a:p>
            <a:pPr algn="l">
              <a:buFont typeface="Arial" panose="020B0604020202020204" pitchFamily="34" charset="0"/>
              <a:buChar char="•"/>
            </a:pPr>
            <a:r>
              <a:rPr lang="zh-CN" altLang="en-US" b="0" i="0" dirty="0">
                <a:solidFill>
                  <a:srgbClr val="404040"/>
                </a:solidFill>
                <a:effectLst/>
                <a:latin typeface="DeepSeek-CJK-patch"/>
              </a:rPr>
              <a:t>中文：人质对绑匪产生好感的心理现象，源自</a:t>
            </a:r>
            <a:r>
              <a:rPr lang="en-US" altLang="zh-CN" b="0" i="0" dirty="0">
                <a:solidFill>
                  <a:srgbClr val="404040"/>
                </a:solidFill>
                <a:effectLst/>
                <a:latin typeface="DeepSeek-CJK-patch"/>
              </a:rPr>
              <a:t>1973</a:t>
            </a:r>
            <a:r>
              <a:rPr lang="zh-CN" altLang="en-US" b="0" i="0" dirty="0">
                <a:solidFill>
                  <a:srgbClr val="404040"/>
                </a:solidFill>
                <a:effectLst/>
                <a:latin typeface="DeepSeek-CJK-patch"/>
              </a:rPr>
              <a:t>年银行劫案。</a:t>
            </a:r>
          </a:p>
          <a:p>
            <a:pPr algn="l">
              <a:buFont typeface="Arial" panose="020B0604020202020204" pitchFamily="34" charset="0"/>
              <a:buChar char="•"/>
            </a:pPr>
            <a:r>
              <a:rPr lang="zh-CN" altLang="en-US" b="0" i="0" dirty="0">
                <a:solidFill>
                  <a:srgbClr val="404040"/>
                </a:solidFill>
                <a:effectLst/>
                <a:latin typeface="DeepSeek-CJK-patch"/>
              </a:rPr>
              <a:t>现代用法：指受虐者对施虐者的依赖</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"The abused child displayed Stockholm syndrome towards her parents."</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受虐儿童对父母表现出斯德哥尔摩综合征。</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75161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1D978-B526-46BC-8C24-F66F9E817BC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A4ED9E2-1486-4C6D-99FD-B4D285BCA817}"/>
              </a:ext>
            </a:extLst>
          </p:cNvPr>
          <p:cNvSpPr>
            <a:spLocks noGrp="1"/>
          </p:cNvSpPr>
          <p:nvPr>
            <p:ph idx="1"/>
          </p:nvPr>
        </p:nvSpPr>
        <p:spPr>
          <a:xfrm>
            <a:off x="495300" y="642594"/>
            <a:ext cx="10629900" cy="5392446"/>
          </a:xfrm>
        </p:spPr>
        <p:txBody>
          <a:bodyPr>
            <a:normAutofit/>
          </a:bodyPr>
          <a:lstStyle/>
          <a:p>
            <a:pPr algn="l">
              <a:buFont typeface="+mj-lt"/>
              <a:buAutoNum type="arabicPeriod" startAt="7"/>
            </a:pPr>
            <a:r>
              <a:rPr lang="en-US" altLang="zh-CN" b="1" i="0" dirty="0">
                <a:solidFill>
                  <a:srgbClr val="404040"/>
                </a:solidFill>
                <a:effectLst/>
                <a:latin typeface="DeepSeek-CJK-patch"/>
              </a:rPr>
              <a:t>The Mozart Effect</a:t>
            </a:r>
            <a:r>
              <a:rPr lang="zh-CN" altLang="en-US" b="1" i="0" dirty="0">
                <a:solidFill>
                  <a:srgbClr val="404040"/>
                </a:solidFill>
                <a:effectLst/>
                <a:latin typeface="DeepSeek-CJK-patch"/>
              </a:rPr>
              <a:t>（莫扎特效应）</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1993 theory that listening to Mozart temporarily boosts IQ.</a:t>
            </a:r>
          </a:p>
          <a:p>
            <a:pPr algn="l">
              <a:buFont typeface="Arial" panose="020B0604020202020204" pitchFamily="34" charset="0"/>
              <a:buChar char="•"/>
            </a:pPr>
            <a:r>
              <a:rPr lang="zh-CN" altLang="en-US" b="0" i="0" dirty="0">
                <a:solidFill>
                  <a:srgbClr val="404040"/>
                </a:solidFill>
                <a:effectLst/>
                <a:latin typeface="DeepSeek-CJK-patch"/>
              </a:rPr>
              <a:t>中文：</a:t>
            </a:r>
            <a:r>
              <a:rPr lang="en-US" altLang="zh-CN" b="0" i="0" dirty="0">
                <a:solidFill>
                  <a:srgbClr val="404040"/>
                </a:solidFill>
                <a:effectLst/>
                <a:latin typeface="DeepSeek-CJK-patch"/>
              </a:rPr>
              <a:t>1993</a:t>
            </a:r>
            <a:r>
              <a:rPr lang="zh-CN" altLang="en-US" b="0" i="0" dirty="0">
                <a:solidFill>
                  <a:srgbClr val="404040"/>
                </a:solidFill>
                <a:effectLst/>
                <a:latin typeface="DeepSeek-CJK-patch"/>
              </a:rPr>
              <a:t>年提出的听莫扎特音乐能短暂提升智商的理论。</a:t>
            </a:r>
          </a:p>
          <a:p>
            <a:pPr algn="l">
              <a:buFont typeface="Arial" panose="020B0604020202020204" pitchFamily="34" charset="0"/>
              <a:buChar char="•"/>
            </a:pPr>
            <a:r>
              <a:rPr lang="zh-CN" altLang="en-US" b="0" i="0" dirty="0">
                <a:solidFill>
                  <a:srgbClr val="404040"/>
                </a:solidFill>
                <a:effectLst/>
                <a:latin typeface="DeepSeek-CJK-patch"/>
              </a:rPr>
              <a:t>现代用法：指音乐对认知能力的潜在影响</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"Many parents believe in the Mozart effect for their babies."</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许多家长相信莫扎特效应有助于婴儿发育。</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2038125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C8C41-18D0-4BB0-967E-1E96D0C692B4}"/>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E0380BD-2062-4F20-A96C-30C7B5693AAD}"/>
              </a:ext>
            </a:extLst>
          </p:cNvPr>
          <p:cNvSpPr>
            <a:spLocks noGrp="1"/>
          </p:cNvSpPr>
          <p:nvPr>
            <p:ph idx="1"/>
          </p:nvPr>
        </p:nvSpPr>
        <p:spPr>
          <a:xfrm>
            <a:off x="514350" y="561975"/>
            <a:ext cx="10610850" cy="5473065"/>
          </a:xfrm>
        </p:spPr>
        <p:txBody>
          <a:bodyPr>
            <a:normAutofit/>
          </a:bodyPr>
          <a:lstStyle/>
          <a:p>
            <a:pPr>
              <a:buFont typeface="Arial" panose="020B0604020202020204" pitchFamily="34" charset="0"/>
              <a:buChar char="•"/>
            </a:pPr>
            <a:r>
              <a:rPr lang="en-US" altLang="zh-CN" b="1" i="0" dirty="0">
                <a:solidFill>
                  <a:srgbClr val="404040"/>
                </a:solidFill>
                <a:effectLst/>
                <a:latin typeface="DeepSeek-CJK-patch"/>
              </a:rPr>
              <a:t>The </a:t>
            </a:r>
            <a:r>
              <a:rPr lang="en-US" altLang="zh-CN" b="1" i="0" dirty="0" err="1">
                <a:solidFill>
                  <a:srgbClr val="404040"/>
                </a:solidFill>
                <a:effectLst/>
                <a:latin typeface="DeepSeek-CJK-patch"/>
              </a:rPr>
              <a:t>Baader-Meinhof</a:t>
            </a:r>
            <a:r>
              <a:rPr lang="en-US" altLang="zh-CN" b="1" i="0" dirty="0">
                <a:solidFill>
                  <a:srgbClr val="404040"/>
                </a:solidFill>
                <a:effectLst/>
                <a:latin typeface="DeepSeek-CJK-patch"/>
              </a:rPr>
              <a:t> Phenomenon</a:t>
            </a:r>
            <a:r>
              <a:rPr lang="zh-CN" altLang="en-US" b="1" i="0" dirty="0">
                <a:solidFill>
                  <a:srgbClr val="404040"/>
                </a:solidFill>
                <a:effectLst/>
                <a:latin typeface="DeepSeek-CJK-patch"/>
              </a:rPr>
              <a:t>（巴德尔</a:t>
            </a:r>
            <a:r>
              <a:rPr lang="en-US" altLang="zh-CN" b="1" i="0" dirty="0">
                <a:solidFill>
                  <a:srgbClr val="404040"/>
                </a:solidFill>
                <a:effectLst/>
                <a:latin typeface="DeepSeek-CJK-patch"/>
              </a:rPr>
              <a:t>-</a:t>
            </a:r>
            <a:r>
              <a:rPr lang="zh-CN" altLang="en-US" b="1" i="0" dirty="0">
                <a:solidFill>
                  <a:srgbClr val="404040"/>
                </a:solidFill>
                <a:effectLst/>
                <a:latin typeface="DeepSeek-CJK-patch"/>
              </a:rPr>
              <a:t>迈因霍夫现象）</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When something you just learned suddenly appears everywhere.</a:t>
            </a:r>
          </a:p>
          <a:p>
            <a:pPr algn="l">
              <a:buFont typeface="Arial" panose="020B0604020202020204" pitchFamily="34" charset="0"/>
              <a:buChar char="•"/>
            </a:pPr>
            <a:r>
              <a:rPr lang="zh-CN" altLang="en-US" b="0" i="0" dirty="0">
                <a:solidFill>
                  <a:srgbClr val="404040"/>
                </a:solidFill>
                <a:effectLst/>
                <a:latin typeface="DeepSeek-CJK-patch"/>
              </a:rPr>
              <a:t>中文：刚学到某事物后突然发现它无处不在的现象。</a:t>
            </a:r>
          </a:p>
          <a:p>
            <a:pPr algn="l">
              <a:buFont typeface="Arial" panose="020B0604020202020204" pitchFamily="34" charset="0"/>
              <a:buChar char="•"/>
            </a:pPr>
            <a:r>
              <a:rPr lang="zh-CN" altLang="en-US" b="0" i="0" dirty="0">
                <a:solidFill>
                  <a:srgbClr val="404040"/>
                </a:solidFill>
                <a:effectLst/>
                <a:latin typeface="DeepSeek-CJK-patch"/>
              </a:rPr>
              <a:t>现代用法：解释认知注意力的选择性</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"After buying a red car, I experienced the </a:t>
            </a:r>
            <a:r>
              <a:rPr lang="en-US" altLang="zh-CN" b="0" i="0" dirty="0" err="1">
                <a:solidFill>
                  <a:srgbClr val="404040"/>
                </a:solidFill>
                <a:effectLst/>
                <a:latin typeface="DeepSeek-CJK-patch"/>
              </a:rPr>
              <a:t>Baader-Meinhof</a:t>
            </a:r>
            <a:r>
              <a:rPr lang="en-US" altLang="zh-CN" b="0" i="0" dirty="0">
                <a:solidFill>
                  <a:srgbClr val="404040"/>
                </a:solidFill>
                <a:effectLst/>
                <a:latin typeface="DeepSeek-CJK-patch"/>
              </a:rPr>
              <a:t> phenomenon seeing red cars everywhere."</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买了红车后，我经历了巴德尔</a:t>
            </a:r>
            <a:r>
              <a:rPr lang="en-US" altLang="zh-CN" b="0" i="0" dirty="0">
                <a:solidFill>
                  <a:srgbClr val="404040"/>
                </a:solidFill>
                <a:effectLst/>
                <a:latin typeface="DeepSeek-CJK-patch"/>
              </a:rPr>
              <a:t>-</a:t>
            </a:r>
            <a:r>
              <a:rPr lang="zh-CN" altLang="en-US" b="0" i="0" dirty="0">
                <a:solidFill>
                  <a:srgbClr val="404040"/>
                </a:solidFill>
                <a:effectLst/>
                <a:latin typeface="DeepSeek-CJK-patch"/>
              </a:rPr>
              <a:t>迈因霍夫现象，突然发现到处都是红车。</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347419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D15F1-A491-42C9-AFC9-F4815DB9A939}"/>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32D81B73-9086-4205-9E0E-260BF5725706}"/>
              </a:ext>
            </a:extLst>
          </p:cNvPr>
          <p:cNvSpPr>
            <a:spLocks noGrp="1"/>
          </p:cNvSpPr>
          <p:nvPr>
            <p:ph idx="1"/>
          </p:nvPr>
        </p:nvSpPr>
        <p:spPr>
          <a:xfrm>
            <a:off x="733425" y="642594"/>
            <a:ext cx="10391775" cy="5392446"/>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White Elephant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（白象）</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Siamese kings gifted albino elephants to ruin courtiers, as upkeep was prohibitive.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中文：暹罗国王将饲养成本极高的白象赐予失宠大臣，使其破产。</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现代用法：昂贵无用的负担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"The abandoned stadium became the city's white elephant."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废弃的体育场成了城市的白象工程。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862811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E48FD-83D2-4EC9-BE41-5430580F44ED}"/>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E0F785C0-7F5D-4A52-97A8-FA24D91D5CD2}"/>
              </a:ext>
            </a:extLst>
          </p:cNvPr>
          <p:cNvSpPr>
            <a:spLocks noGrp="1"/>
          </p:cNvSpPr>
          <p:nvPr>
            <p:ph idx="1"/>
          </p:nvPr>
        </p:nvSpPr>
        <p:spPr>
          <a:xfrm>
            <a:off x="590550" y="642594"/>
            <a:ext cx="10534650" cy="5392446"/>
          </a:xfrm>
        </p:spPr>
        <p:txBody>
          <a:bodyPr>
            <a:normAutofit/>
          </a:bodyPr>
          <a:lstStyle/>
          <a:p>
            <a:pPr algn="l">
              <a:buFont typeface="+mj-lt"/>
              <a:buAutoNum type="arabicPeriod" startAt="9"/>
            </a:pPr>
            <a:r>
              <a:rPr lang="en-US" altLang="zh-CN" b="1" i="0" dirty="0">
                <a:solidFill>
                  <a:srgbClr val="404040"/>
                </a:solidFill>
                <a:effectLst/>
                <a:latin typeface="DeepSeek-CJK-patch"/>
              </a:rPr>
              <a:t>The Mandela Effect</a:t>
            </a:r>
            <a:r>
              <a:rPr lang="zh-CN" altLang="en-US" b="1" i="0" dirty="0">
                <a:solidFill>
                  <a:srgbClr val="404040"/>
                </a:solidFill>
                <a:effectLst/>
                <a:latin typeface="DeepSeek-CJK-patch"/>
              </a:rPr>
              <a:t>（曼德拉效应）</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Collective false memories (like many remembering Mandela dying in prison).</a:t>
            </a:r>
          </a:p>
          <a:p>
            <a:pPr algn="l">
              <a:buFont typeface="Arial" panose="020B0604020202020204" pitchFamily="34" charset="0"/>
              <a:buChar char="•"/>
            </a:pPr>
            <a:r>
              <a:rPr lang="zh-CN" altLang="en-US" b="0" i="0" dirty="0">
                <a:solidFill>
                  <a:srgbClr val="404040"/>
                </a:solidFill>
                <a:effectLst/>
                <a:latin typeface="DeepSeek-CJK-patch"/>
              </a:rPr>
              <a:t>中文：集体性错误记忆</a:t>
            </a:r>
            <a:r>
              <a:rPr lang="en-US" altLang="zh-CN" b="0" i="0" dirty="0">
                <a:solidFill>
                  <a:srgbClr val="404040"/>
                </a:solidFill>
                <a:effectLst/>
                <a:latin typeface="DeepSeek-CJK-patch"/>
              </a:rPr>
              <a:t>(</a:t>
            </a:r>
            <a:r>
              <a:rPr lang="zh-CN" altLang="en-US" b="0" i="0" dirty="0">
                <a:solidFill>
                  <a:srgbClr val="404040"/>
                </a:solidFill>
                <a:effectLst/>
                <a:latin typeface="DeepSeek-CJK-patch"/>
              </a:rPr>
              <a:t>如很多人误记曼德拉狱中死亡</a:t>
            </a:r>
            <a:r>
              <a:rPr lang="en-US" altLang="zh-CN" b="0" i="0" dirty="0">
                <a:solidFill>
                  <a:srgbClr val="404040"/>
                </a:solidFill>
                <a:effectLst/>
                <a:latin typeface="DeepSeek-CJK-patch"/>
              </a:rPr>
              <a:t>)</a:t>
            </a:r>
            <a:r>
              <a:rPr lang="zh-CN" altLang="en-US" b="0" i="0" dirty="0">
                <a:solidFill>
                  <a:srgbClr val="404040"/>
                </a:solidFill>
                <a:effectLst/>
                <a:latin typeface="DeepSeek-CJK-patch"/>
              </a:rPr>
              <a:t>。</a:t>
            </a:r>
          </a:p>
          <a:p>
            <a:pPr algn="l">
              <a:buFont typeface="Arial" panose="020B0604020202020204" pitchFamily="34" charset="0"/>
              <a:buChar char="•"/>
            </a:pPr>
            <a:r>
              <a:rPr lang="zh-CN" altLang="en-US" b="0" i="0" dirty="0">
                <a:solidFill>
                  <a:srgbClr val="404040"/>
                </a:solidFill>
                <a:effectLst/>
                <a:latin typeface="DeepSeek-CJK-patch"/>
              </a:rPr>
              <a:t>现代用法：指群体记忆偏差</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"The Berenstain Bears name being misremembered is a classic Mandela effect."</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许多人记错</a:t>
            </a:r>
            <a:r>
              <a:rPr lang="en-US" altLang="zh-CN" b="0" i="0" dirty="0">
                <a:solidFill>
                  <a:srgbClr val="404040"/>
                </a:solidFill>
                <a:effectLst/>
                <a:latin typeface="DeepSeek-CJK-patch"/>
              </a:rPr>
              <a:t>'</a:t>
            </a:r>
            <a:r>
              <a:rPr lang="zh-CN" altLang="en-US" b="0" i="0" dirty="0">
                <a:solidFill>
                  <a:srgbClr val="404040"/>
                </a:solidFill>
                <a:effectLst/>
                <a:latin typeface="DeepSeek-CJK-patch"/>
              </a:rPr>
              <a:t>贝伦斯坦熊</a:t>
            </a:r>
            <a:r>
              <a:rPr lang="en-US" altLang="zh-CN" b="0" i="0" dirty="0">
                <a:solidFill>
                  <a:srgbClr val="404040"/>
                </a:solidFill>
                <a:effectLst/>
                <a:latin typeface="DeepSeek-CJK-patch"/>
              </a:rPr>
              <a:t>'</a:t>
            </a:r>
            <a:r>
              <a:rPr lang="zh-CN" altLang="en-US" b="0" i="0" dirty="0">
                <a:solidFill>
                  <a:srgbClr val="404040"/>
                </a:solidFill>
                <a:effectLst/>
                <a:latin typeface="DeepSeek-CJK-patch"/>
              </a:rPr>
              <a:t>的名字是典型的曼德拉效应。</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2650534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9A7E0-46BB-40CE-A8AD-5A4A8E00D78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6A7E8547-0459-40D7-A95F-020B0A14B7F8}"/>
              </a:ext>
            </a:extLst>
          </p:cNvPr>
          <p:cNvSpPr>
            <a:spLocks noGrp="1"/>
          </p:cNvSpPr>
          <p:nvPr>
            <p:ph idx="1"/>
          </p:nvPr>
        </p:nvSpPr>
        <p:spPr>
          <a:xfrm>
            <a:off x="571500" y="642594"/>
            <a:ext cx="10553700" cy="5392446"/>
          </a:xfrm>
        </p:spPr>
        <p:txBody>
          <a:bodyPr/>
          <a:lstStyle/>
          <a:p>
            <a:pPr algn="l">
              <a:buFont typeface="+mj-lt"/>
              <a:buAutoNum type="arabicPeriod" startAt="10"/>
            </a:pPr>
            <a:r>
              <a:rPr lang="en-US" altLang="zh-CN" b="1" i="0" dirty="0">
                <a:solidFill>
                  <a:srgbClr val="404040"/>
                </a:solidFill>
                <a:effectLst/>
                <a:latin typeface="DeepSeek-CJK-patch"/>
              </a:rPr>
              <a:t>The Streisand Effect</a:t>
            </a:r>
            <a:r>
              <a:rPr lang="zh-CN" altLang="en-US" b="1" i="0" dirty="0">
                <a:solidFill>
                  <a:srgbClr val="404040"/>
                </a:solidFill>
                <a:effectLst/>
                <a:latin typeface="DeepSeek-CJK-patch"/>
              </a:rPr>
              <a:t>（史翠珊效应）</a:t>
            </a:r>
            <a:endParaRPr lang="zh-CN" altLang="en-US" b="0" i="0" dirty="0">
              <a:solidFill>
                <a:srgbClr val="404040"/>
              </a:solidFill>
              <a:effectLst/>
              <a:latin typeface="DeepSeek-CJK-patch"/>
            </a:endParaRPr>
          </a:p>
          <a:p>
            <a:pPr algn="l">
              <a:buFont typeface="Arial" panose="020B0604020202020204" pitchFamily="34" charset="0"/>
              <a:buChar char="•"/>
            </a:pPr>
            <a:r>
              <a:rPr lang="zh-CN" altLang="en-US" b="0" i="0" dirty="0">
                <a:solidFill>
                  <a:srgbClr val="404040"/>
                </a:solidFill>
                <a:effectLst/>
                <a:latin typeface="DeepSeek-CJK-patch"/>
              </a:rPr>
              <a:t>英文：</a:t>
            </a:r>
            <a:r>
              <a:rPr lang="en-US" altLang="zh-CN" b="0" i="0" dirty="0">
                <a:solidFill>
                  <a:srgbClr val="404040"/>
                </a:solidFill>
                <a:effectLst/>
                <a:latin typeface="DeepSeek-CJK-patch"/>
              </a:rPr>
              <a:t>Barbra Streisand's 2003 attempt to suppress photos of her mansion backfired.</a:t>
            </a:r>
          </a:p>
          <a:p>
            <a:pPr algn="l">
              <a:buFont typeface="Arial" panose="020B0604020202020204" pitchFamily="34" charset="0"/>
              <a:buChar char="•"/>
            </a:pPr>
            <a:r>
              <a:rPr lang="zh-CN" altLang="en-US" b="0" i="0" dirty="0">
                <a:solidFill>
                  <a:srgbClr val="404040"/>
                </a:solidFill>
                <a:effectLst/>
                <a:latin typeface="DeepSeek-CJK-patch"/>
              </a:rPr>
              <a:t>中文：</a:t>
            </a:r>
            <a:r>
              <a:rPr lang="en-US" altLang="zh-CN" b="0" i="0" dirty="0">
                <a:solidFill>
                  <a:srgbClr val="404040"/>
                </a:solidFill>
                <a:effectLst/>
                <a:latin typeface="DeepSeek-CJK-patch"/>
              </a:rPr>
              <a:t>2003</a:t>
            </a:r>
            <a:r>
              <a:rPr lang="zh-CN" altLang="en-US" b="0" i="0" dirty="0">
                <a:solidFill>
                  <a:srgbClr val="404040"/>
                </a:solidFill>
                <a:effectLst/>
                <a:latin typeface="DeepSeek-CJK-patch"/>
              </a:rPr>
              <a:t>年芭芭拉</a:t>
            </a:r>
            <a:r>
              <a:rPr lang="en-US" altLang="zh-CN" b="0" i="0" dirty="0">
                <a:solidFill>
                  <a:srgbClr val="404040"/>
                </a:solidFill>
                <a:effectLst/>
                <a:latin typeface="DeepSeek-CJK-patch"/>
              </a:rPr>
              <a:t>·</a:t>
            </a:r>
            <a:r>
              <a:rPr lang="zh-CN" altLang="en-US" b="0" i="0" dirty="0">
                <a:solidFill>
                  <a:srgbClr val="404040"/>
                </a:solidFill>
                <a:effectLst/>
                <a:latin typeface="DeepSeek-CJK-patch"/>
              </a:rPr>
              <a:t>史翠珊试图删除其豪宅照片反而导致广泛传播。</a:t>
            </a:r>
          </a:p>
          <a:p>
            <a:pPr algn="l">
              <a:buFont typeface="Arial" panose="020B0604020202020204" pitchFamily="34" charset="0"/>
              <a:buChar char="•"/>
            </a:pPr>
            <a:r>
              <a:rPr lang="zh-CN" altLang="en-US" b="0" i="0" dirty="0">
                <a:solidFill>
                  <a:srgbClr val="404040"/>
                </a:solidFill>
                <a:effectLst/>
                <a:latin typeface="DeepSeek-CJK-patch"/>
              </a:rPr>
              <a:t>现代用法：指压制信息引发的反效果</a:t>
            </a:r>
          </a:p>
          <a:p>
            <a:pPr algn="l">
              <a:buFont typeface="Arial" panose="020B0604020202020204" pitchFamily="34" charset="0"/>
              <a:buChar char="•"/>
            </a:pPr>
            <a:r>
              <a:rPr lang="zh-CN" altLang="en-US" b="0" i="0" dirty="0">
                <a:solidFill>
                  <a:srgbClr val="404040"/>
                </a:solidFill>
                <a:effectLst/>
                <a:latin typeface="DeepSeek-CJK-patch"/>
              </a:rPr>
              <a:t>例句：</a:t>
            </a:r>
            <a:br>
              <a:rPr lang="zh-CN" altLang="en-US" b="0" i="0" dirty="0">
                <a:solidFill>
                  <a:srgbClr val="404040"/>
                </a:solidFill>
                <a:effectLst/>
                <a:latin typeface="DeepSeek-CJK-patch"/>
              </a:rPr>
            </a:br>
            <a:r>
              <a:rPr lang="en-US" altLang="zh-CN" b="0" i="0" dirty="0">
                <a:solidFill>
                  <a:srgbClr val="404040"/>
                </a:solidFill>
                <a:effectLst/>
                <a:latin typeface="DeepSeek-CJK-patch"/>
              </a:rPr>
              <a:t>EN: "The censorship attempt created a Streisand effect making the video go viral."</a:t>
            </a:r>
            <a:br>
              <a:rPr lang="en-US" altLang="zh-CN" b="0" i="0" dirty="0">
                <a:solidFill>
                  <a:srgbClr val="404040"/>
                </a:solidFill>
                <a:effectLst/>
                <a:latin typeface="DeepSeek-CJK-patch"/>
              </a:rPr>
            </a:br>
            <a:r>
              <a:rPr lang="en-US" altLang="zh-CN" b="0" i="0" dirty="0">
                <a:solidFill>
                  <a:srgbClr val="404040"/>
                </a:solidFill>
                <a:effectLst/>
                <a:latin typeface="DeepSeek-CJK-patch"/>
              </a:rPr>
              <a:t>CN: "</a:t>
            </a:r>
            <a:r>
              <a:rPr lang="zh-CN" altLang="en-US" b="0" i="0" dirty="0">
                <a:solidFill>
                  <a:srgbClr val="404040"/>
                </a:solidFill>
                <a:effectLst/>
                <a:latin typeface="DeepSeek-CJK-patch"/>
              </a:rPr>
              <a:t>审查行为引发了史翠珊效应，使视频传播更广。</a:t>
            </a:r>
            <a:r>
              <a:rPr lang="en-US" altLang="zh-CN" b="0" i="0" dirty="0">
                <a:solidFill>
                  <a:srgbClr val="404040"/>
                </a:solidFill>
                <a:effectLst/>
                <a:latin typeface="DeepSeek-CJK-patch"/>
              </a:rPr>
              <a:t>"</a:t>
            </a:r>
          </a:p>
          <a:p>
            <a:endParaRPr lang="zh-CN" altLang="en-US" dirty="0"/>
          </a:p>
        </p:txBody>
      </p:sp>
    </p:spTree>
    <p:extLst>
      <p:ext uri="{BB962C8B-B14F-4D97-AF65-F5344CB8AC3E}">
        <p14:creationId xmlns:p14="http://schemas.microsoft.com/office/powerpoint/2010/main" val="4253866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6A574-5809-4BC2-94F5-E67C8DE7368C}"/>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630C850D-93F2-44CB-9214-E6474A4C8DF5}"/>
              </a:ext>
            </a:extLst>
          </p:cNvPr>
          <p:cNvSpPr>
            <a:spLocks noGrp="1"/>
          </p:cNvSpPr>
          <p:nvPr>
            <p:ph idx="1"/>
          </p:nvPr>
        </p:nvSpPr>
        <p:spPr>
          <a:xfrm>
            <a:off x="495300" y="642594"/>
            <a:ext cx="10629900" cy="5392446"/>
          </a:xfrm>
        </p:spPr>
        <p:txBody>
          <a:bodyPr>
            <a:normAutofit lnSpcReduction="10000"/>
          </a:bodyPr>
          <a:lstStyle/>
          <a:p>
            <a:r>
              <a:rPr lang="en-US" altLang="zh-CN" dirty="0"/>
              <a:t>The Delphic Oracle</a:t>
            </a:r>
            <a:r>
              <a:rPr lang="zh-CN" altLang="en-US" dirty="0"/>
              <a:t>（德尔斐神谕）</a:t>
            </a:r>
          </a:p>
          <a:p>
            <a:r>
              <a:rPr lang="zh-CN" altLang="en-US" dirty="0"/>
              <a:t>英文起源：</a:t>
            </a:r>
          </a:p>
          <a:p>
            <a:r>
              <a:rPr lang="en-US" altLang="zh-CN" dirty="0"/>
              <a:t>The priestess of Apollo at Delphi gave ambiguous prophecies in ancient Greece, like "If Croesus attacks Persia, a great empire will fall" (which turned out to be his own).</a:t>
            </a:r>
          </a:p>
          <a:p>
            <a:endParaRPr lang="en-US" altLang="zh-CN" dirty="0"/>
          </a:p>
          <a:p>
            <a:r>
              <a:rPr lang="zh-CN" altLang="en-US" dirty="0"/>
              <a:t>中文典故：</a:t>
            </a:r>
          </a:p>
          <a:p>
            <a:r>
              <a:rPr lang="zh-CN" altLang="en-US" dirty="0"/>
              <a:t>古希腊德尔斐阿波罗神殿的女祭司发布模棱两可的神谕，如</a:t>
            </a:r>
            <a:r>
              <a:rPr lang="en-US" altLang="zh-CN" dirty="0"/>
              <a:t>"</a:t>
            </a:r>
            <a:r>
              <a:rPr lang="zh-CN" altLang="en-US" dirty="0"/>
              <a:t>若克罗伊斯攻打波斯，一个大帝国将灭亡</a:t>
            </a:r>
            <a:r>
              <a:rPr lang="en-US" altLang="zh-CN" dirty="0"/>
              <a:t>"(</a:t>
            </a:r>
            <a:r>
              <a:rPr lang="zh-CN" altLang="en-US" dirty="0"/>
              <a:t>结果是他自己的帝国</a:t>
            </a:r>
            <a:r>
              <a:rPr lang="en-US" altLang="zh-CN" dirty="0"/>
              <a:t>)</a:t>
            </a:r>
            <a:r>
              <a:rPr lang="zh-CN" altLang="en-US" dirty="0"/>
              <a:t>。</a:t>
            </a:r>
          </a:p>
          <a:p>
            <a:endParaRPr lang="zh-CN" altLang="en-US" dirty="0"/>
          </a:p>
          <a:p>
            <a:r>
              <a:rPr lang="zh-CN" altLang="en-US" dirty="0"/>
              <a:t>现代用法：</a:t>
            </a:r>
          </a:p>
          <a:p>
            <a:r>
              <a:rPr lang="zh-CN" altLang="en-US" dirty="0"/>
              <a:t>形容故意含糊其辞的预言或建议</a:t>
            </a:r>
          </a:p>
          <a:p>
            <a:endParaRPr lang="zh-CN" altLang="en-US" dirty="0"/>
          </a:p>
          <a:p>
            <a:r>
              <a:rPr lang="zh-CN" altLang="en-US" dirty="0"/>
              <a:t>例句：</a:t>
            </a:r>
          </a:p>
          <a:p>
            <a:r>
              <a:rPr lang="en-US" altLang="zh-CN" dirty="0"/>
              <a:t>EN: "The economist's Delphic oracle about 'market adjustments' confused everyone."</a:t>
            </a:r>
          </a:p>
          <a:p>
            <a:r>
              <a:rPr lang="en-US" altLang="zh-CN" dirty="0"/>
              <a:t>CN: "</a:t>
            </a:r>
            <a:r>
              <a:rPr lang="zh-CN" altLang="en-US" dirty="0"/>
              <a:t>经济学家关于</a:t>
            </a:r>
            <a:r>
              <a:rPr lang="en-US" altLang="zh-CN" dirty="0"/>
              <a:t>'</a:t>
            </a:r>
            <a:r>
              <a:rPr lang="zh-CN" altLang="en-US" dirty="0"/>
              <a:t>市场调节</a:t>
            </a:r>
            <a:r>
              <a:rPr lang="en-US" altLang="zh-CN" dirty="0"/>
              <a:t>'</a:t>
            </a:r>
            <a:r>
              <a:rPr lang="zh-CN" altLang="en-US" dirty="0"/>
              <a:t>的德尔斐式神谕让所有人困惑。</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2640446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E6343-1B6F-4C5D-A2BE-7855D992C02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39B67E7F-B7B8-4BFA-B1FB-8F7CF6B65706}"/>
              </a:ext>
            </a:extLst>
          </p:cNvPr>
          <p:cNvSpPr>
            <a:spLocks noGrp="1"/>
          </p:cNvSpPr>
          <p:nvPr>
            <p:ph idx="1"/>
          </p:nvPr>
        </p:nvSpPr>
        <p:spPr>
          <a:xfrm>
            <a:off x="771525" y="752475"/>
            <a:ext cx="10353675" cy="5282565"/>
          </a:xfrm>
        </p:spPr>
        <p:txBody>
          <a:bodyPr>
            <a:normAutofit lnSpcReduction="10000"/>
          </a:bodyPr>
          <a:lstStyle/>
          <a:p>
            <a:r>
              <a:rPr lang="en-US" altLang="zh-CN" dirty="0"/>
              <a:t>3. The Sibylline Books</a:t>
            </a:r>
            <a:r>
              <a:rPr lang="zh-CN" altLang="en-US" dirty="0"/>
              <a:t>（西比尔预言书）</a:t>
            </a:r>
          </a:p>
          <a:p>
            <a:r>
              <a:rPr lang="zh-CN" altLang="en-US" dirty="0"/>
              <a:t>英文起源：</a:t>
            </a:r>
          </a:p>
          <a:p>
            <a:r>
              <a:rPr lang="en-US" altLang="zh-CN" dirty="0"/>
              <a:t>Legendary prophetic scrolls sold to Rome's last king Tarquin by the </a:t>
            </a:r>
            <a:r>
              <a:rPr lang="en-US" altLang="zh-CN" dirty="0" err="1"/>
              <a:t>Cumaean</a:t>
            </a:r>
            <a:r>
              <a:rPr lang="en-US" altLang="zh-CN" dirty="0"/>
              <a:t> Sibyl (6th century BC), consulted during crises.</a:t>
            </a:r>
          </a:p>
          <a:p>
            <a:endParaRPr lang="en-US" altLang="zh-CN" dirty="0"/>
          </a:p>
          <a:p>
            <a:r>
              <a:rPr lang="zh-CN" altLang="en-US" dirty="0"/>
              <a:t>中文典故：</a:t>
            </a:r>
          </a:p>
          <a:p>
            <a:r>
              <a:rPr lang="zh-CN" altLang="en-US" dirty="0"/>
              <a:t>传说库迈城的西比尔女先知</a:t>
            </a:r>
            <a:r>
              <a:rPr lang="en-US" altLang="zh-CN" dirty="0"/>
              <a:t>(</a:t>
            </a:r>
            <a:r>
              <a:rPr lang="zh-CN" altLang="en-US" dirty="0"/>
              <a:t>公元前</a:t>
            </a:r>
            <a:r>
              <a:rPr lang="en-US" altLang="zh-CN" dirty="0"/>
              <a:t>6</a:t>
            </a:r>
            <a:r>
              <a:rPr lang="zh-CN" altLang="en-US" dirty="0"/>
              <a:t>世纪</a:t>
            </a:r>
            <a:r>
              <a:rPr lang="en-US" altLang="zh-CN" dirty="0"/>
              <a:t>)</a:t>
            </a:r>
            <a:r>
              <a:rPr lang="zh-CN" altLang="en-US" dirty="0"/>
              <a:t>将预言卷轴卖给罗马末代国王塔克文，在危机时被查阅。</a:t>
            </a:r>
          </a:p>
          <a:p>
            <a:endParaRPr lang="zh-CN" altLang="en-US" dirty="0"/>
          </a:p>
          <a:p>
            <a:r>
              <a:rPr lang="zh-CN" altLang="en-US" dirty="0"/>
              <a:t>现代用法：</a:t>
            </a:r>
          </a:p>
          <a:p>
            <a:r>
              <a:rPr lang="zh-CN" altLang="en-US" dirty="0"/>
              <a:t>指神秘难解的参考依据</a:t>
            </a:r>
          </a:p>
          <a:p>
            <a:endParaRPr lang="zh-CN" altLang="en-US" dirty="0"/>
          </a:p>
          <a:p>
            <a:r>
              <a:rPr lang="zh-CN" altLang="en-US" dirty="0"/>
              <a:t>例句：</a:t>
            </a:r>
          </a:p>
          <a:p>
            <a:r>
              <a:rPr lang="en-US" altLang="zh-CN" dirty="0"/>
              <a:t>EN: "The legal department treated the contract like Sibylline books—only they could interpret it."</a:t>
            </a:r>
          </a:p>
          <a:p>
            <a:r>
              <a:rPr lang="en-US" altLang="zh-CN" dirty="0"/>
              <a:t>CN: "</a:t>
            </a:r>
            <a:r>
              <a:rPr lang="zh-CN" altLang="en-US" dirty="0"/>
              <a:t>法律部门把合同当西比尔预言书般对待</a:t>
            </a:r>
            <a:r>
              <a:rPr lang="en-US" altLang="zh-CN" dirty="0"/>
              <a:t>——</a:t>
            </a:r>
            <a:r>
              <a:rPr lang="zh-CN" altLang="en-US" dirty="0"/>
              <a:t>只有他们能解读。</a:t>
            </a:r>
            <a:r>
              <a:rPr lang="en-US" altLang="zh-CN" dirty="0"/>
              <a:t>"</a:t>
            </a:r>
          </a:p>
          <a:p>
            <a:endParaRPr lang="en-US" altLang="zh-CN" dirty="0"/>
          </a:p>
        </p:txBody>
      </p:sp>
    </p:spTree>
    <p:extLst>
      <p:ext uri="{BB962C8B-B14F-4D97-AF65-F5344CB8AC3E}">
        <p14:creationId xmlns:p14="http://schemas.microsoft.com/office/powerpoint/2010/main" val="49500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597C8-86DE-4398-B34D-6C349DDA4FD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A0EF502-067A-490F-BD20-747AB89690D5}"/>
              </a:ext>
            </a:extLst>
          </p:cNvPr>
          <p:cNvSpPr>
            <a:spLocks noGrp="1"/>
          </p:cNvSpPr>
          <p:nvPr>
            <p:ph idx="1"/>
          </p:nvPr>
        </p:nvSpPr>
        <p:spPr>
          <a:xfrm>
            <a:off x="638175" y="642594"/>
            <a:ext cx="10487025" cy="5392446"/>
          </a:xfrm>
        </p:spPr>
        <p:txBody>
          <a:bodyPr>
            <a:normAutofit/>
          </a:bodyPr>
          <a:lstStyle/>
          <a:p>
            <a:r>
              <a:rPr lang="en-US" altLang="zh-CN" dirty="0"/>
              <a:t>4. The Sword of Justice</a:t>
            </a:r>
            <a:r>
              <a:rPr lang="zh-CN" altLang="en-US" dirty="0"/>
              <a:t>（正义之剑）</a:t>
            </a:r>
          </a:p>
          <a:p>
            <a:r>
              <a:rPr lang="zh-CN" altLang="en-US" dirty="0"/>
              <a:t>英文起源：</a:t>
            </a:r>
          </a:p>
          <a:p>
            <a:r>
              <a:rPr lang="en-US" altLang="zh-CN" dirty="0"/>
              <a:t>From the Roman goddess Justitia's attributes (</a:t>
            </a:r>
            <a:r>
              <a:rPr lang="en-US" altLang="zh-CN" dirty="0" err="1"/>
              <a:t>sword+scales+blindfold</a:t>
            </a:r>
            <a:r>
              <a:rPr lang="en-US" altLang="zh-CN" dirty="0"/>
              <a:t>), symbolizing the power to execute verdicts (1st century AD).</a:t>
            </a:r>
          </a:p>
          <a:p>
            <a:endParaRPr lang="en-US" altLang="zh-CN" dirty="0"/>
          </a:p>
          <a:p>
            <a:r>
              <a:rPr lang="zh-CN" altLang="en-US" dirty="0"/>
              <a:t>中文典故：</a:t>
            </a:r>
          </a:p>
          <a:p>
            <a:r>
              <a:rPr lang="zh-CN" altLang="en-US" dirty="0"/>
              <a:t>源自罗马正义女神朱斯提提亚的佩剑</a:t>
            </a:r>
            <a:r>
              <a:rPr lang="en-US" altLang="zh-CN" dirty="0"/>
              <a:t>(</a:t>
            </a:r>
            <a:r>
              <a:rPr lang="zh-CN" altLang="en-US" dirty="0"/>
              <a:t>配天平与蒙眼布</a:t>
            </a:r>
            <a:r>
              <a:rPr lang="en-US" altLang="zh-CN" dirty="0"/>
              <a:t>)</a:t>
            </a:r>
            <a:r>
              <a:rPr lang="zh-CN" altLang="en-US" dirty="0"/>
              <a:t>，象征执行裁决的权力</a:t>
            </a:r>
            <a:r>
              <a:rPr lang="en-US" altLang="zh-CN" dirty="0"/>
              <a:t>(</a:t>
            </a:r>
            <a:r>
              <a:rPr lang="zh-CN" altLang="en-US" dirty="0"/>
              <a:t>公元</a:t>
            </a:r>
            <a:r>
              <a:rPr lang="en-US" altLang="zh-CN" dirty="0"/>
              <a:t>1</a:t>
            </a:r>
            <a:r>
              <a:rPr lang="zh-CN" altLang="en-US" dirty="0"/>
              <a:t>世纪</a:t>
            </a:r>
            <a:r>
              <a:rPr lang="en-US" altLang="zh-CN" dirty="0"/>
              <a:t>)</a:t>
            </a:r>
            <a:r>
              <a:rPr lang="zh-CN" altLang="en-US" dirty="0"/>
              <a:t>。</a:t>
            </a:r>
          </a:p>
          <a:p>
            <a:endParaRPr lang="zh-CN" altLang="en-US" dirty="0"/>
          </a:p>
          <a:p>
            <a:r>
              <a:rPr lang="zh-CN" altLang="en-US" dirty="0"/>
              <a:t>现代用法：</a:t>
            </a:r>
          </a:p>
          <a:p>
            <a:r>
              <a:rPr lang="zh-CN" altLang="en-US" dirty="0"/>
              <a:t>强调司法惩罚的威慑力</a:t>
            </a:r>
          </a:p>
          <a:p>
            <a:endParaRPr lang="zh-CN" altLang="en-US" dirty="0"/>
          </a:p>
          <a:p>
            <a:r>
              <a:rPr lang="zh-CN" altLang="en-US" dirty="0"/>
              <a:t>例句：</a:t>
            </a:r>
          </a:p>
          <a:p>
            <a:r>
              <a:rPr lang="en-US" altLang="zh-CN" dirty="0"/>
              <a:t>EN: "The judge warned criminals that the sword of justice would strike."</a:t>
            </a:r>
          </a:p>
          <a:p>
            <a:r>
              <a:rPr lang="en-US" altLang="zh-CN" dirty="0"/>
              <a:t>CN: "</a:t>
            </a:r>
            <a:r>
              <a:rPr lang="zh-CN" altLang="en-US" dirty="0"/>
              <a:t>法官警告罪犯正义之剑必将落下。</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375427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88FA6-6423-4E6D-B470-C802345B3E78}"/>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425A0AEC-EA2E-4A89-9265-07A620E8B70B}"/>
              </a:ext>
            </a:extLst>
          </p:cNvPr>
          <p:cNvSpPr>
            <a:spLocks noGrp="1"/>
          </p:cNvSpPr>
          <p:nvPr>
            <p:ph idx="1"/>
          </p:nvPr>
        </p:nvSpPr>
        <p:spPr>
          <a:xfrm>
            <a:off x="600075" y="642594"/>
            <a:ext cx="10525125" cy="5392446"/>
          </a:xfrm>
        </p:spPr>
        <p:txBody>
          <a:bodyPr>
            <a:normAutofit lnSpcReduction="10000"/>
          </a:bodyPr>
          <a:lstStyle/>
          <a:p>
            <a:r>
              <a:rPr lang="en-US" altLang="zh-CN" dirty="0"/>
              <a:t>5. The Labyrinth of Minos</a:t>
            </a:r>
            <a:r>
              <a:rPr lang="zh-CN" altLang="en-US" dirty="0"/>
              <a:t>（米诺斯迷宫）</a:t>
            </a:r>
          </a:p>
          <a:p>
            <a:r>
              <a:rPr lang="zh-CN" altLang="en-US" dirty="0"/>
              <a:t>英文起源：</a:t>
            </a:r>
          </a:p>
          <a:p>
            <a:r>
              <a:rPr lang="en-US" altLang="zh-CN" dirty="0"/>
              <a:t>In Greek myth, Daedalus built the Cretan labyrinth to contain the Minotaur, later escaped using Ariadne's thread (1200 BC legends).</a:t>
            </a:r>
          </a:p>
          <a:p>
            <a:endParaRPr lang="en-US" altLang="zh-CN" dirty="0"/>
          </a:p>
          <a:p>
            <a:r>
              <a:rPr lang="zh-CN" altLang="en-US" dirty="0"/>
              <a:t>中文典故：</a:t>
            </a:r>
          </a:p>
          <a:p>
            <a:r>
              <a:rPr lang="zh-CN" altLang="en-US" dirty="0"/>
              <a:t>希腊神话中代达罗斯为囚禁米诺陶洛斯建造克里特迷宫，后用阿里阿德涅的线团逃脱</a:t>
            </a:r>
            <a:r>
              <a:rPr lang="en-US" altLang="zh-CN" dirty="0"/>
              <a:t>(</a:t>
            </a:r>
            <a:r>
              <a:rPr lang="zh-CN" altLang="en-US" dirty="0"/>
              <a:t>源自公元前</a:t>
            </a:r>
            <a:r>
              <a:rPr lang="en-US" altLang="zh-CN" dirty="0"/>
              <a:t>1200</a:t>
            </a:r>
            <a:r>
              <a:rPr lang="zh-CN" altLang="en-US" dirty="0"/>
              <a:t>年传说</a:t>
            </a:r>
            <a:r>
              <a:rPr lang="en-US" altLang="zh-CN" dirty="0"/>
              <a:t>)</a:t>
            </a:r>
            <a:r>
              <a:rPr lang="zh-CN" altLang="en-US" dirty="0"/>
              <a:t>。</a:t>
            </a:r>
          </a:p>
          <a:p>
            <a:endParaRPr lang="zh-CN" altLang="en-US" dirty="0"/>
          </a:p>
          <a:p>
            <a:r>
              <a:rPr lang="zh-CN" altLang="en-US" dirty="0"/>
              <a:t>现代用法：</a:t>
            </a:r>
          </a:p>
          <a:p>
            <a:r>
              <a:rPr lang="zh-CN" altLang="en-US" dirty="0"/>
              <a:t>比喻错综复杂的系统或困境</a:t>
            </a:r>
          </a:p>
          <a:p>
            <a:endParaRPr lang="zh-CN" altLang="en-US" dirty="0"/>
          </a:p>
          <a:p>
            <a:r>
              <a:rPr lang="zh-CN" altLang="en-US" dirty="0"/>
              <a:t>例句：</a:t>
            </a:r>
          </a:p>
          <a:p>
            <a:r>
              <a:rPr lang="en-US" altLang="zh-CN" dirty="0"/>
              <a:t>EN: "Navigating the tax code felt like being in the Labyrinth of Minos."</a:t>
            </a:r>
          </a:p>
          <a:p>
            <a:r>
              <a:rPr lang="en-US" altLang="zh-CN" dirty="0"/>
              <a:t>CN: "</a:t>
            </a:r>
            <a:r>
              <a:rPr lang="zh-CN" altLang="en-US" dirty="0"/>
              <a:t>解读税法如同置身米诺斯迷宫。</a:t>
            </a:r>
            <a:r>
              <a:rPr lang="en-US" altLang="zh-CN" dirty="0"/>
              <a:t>"</a:t>
            </a:r>
          </a:p>
          <a:p>
            <a:endParaRPr lang="zh-CN" altLang="en-US" dirty="0"/>
          </a:p>
        </p:txBody>
      </p:sp>
    </p:spTree>
    <p:extLst>
      <p:ext uri="{BB962C8B-B14F-4D97-AF65-F5344CB8AC3E}">
        <p14:creationId xmlns:p14="http://schemas.microsoft.com/office/powerpoint/2010/main" val="2119198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20768-9390-458B-894B-1567970410B5}"/>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0E8F72EC-AC55-4DFD-84F6-A5598F8FDB95}"/>
              </a:ext>
            </a:extLst>
          </p:cNvPr>
          <p:cNvSpPr>
            <a:spLocks noGrp="1"/>
          </p:cNvSpPr>
          <p:nvPr>
            <p:ph idx="1"/>
          </p:nvPr>
        </p:nvSpPr>
        <p:spPr>
          <a:xfrm>
            <a:off x="533400" y="642594"/>
            <a:ext cx="10591800" cy="5392446"/>
          </a:xfrm>
        </p:spPr>
        <p:txBody>
          <a:bodyPr>
            <a:normAutofit/>
          </a:bodyPr>
          <a:lstStyle/>
          <a:p>
            <a:r>
              <a:rPr lang="zh-CN" altLang="en-US" dirty="0"/>
              <a:t>十字军东征（</a:t>
            </a:r>
            <a:r>
              <a:rPr lang="en-US" altLang="zh-CN" dirty="0"/>
              <a:t>The Crusades</a:t>
            </a:r>
            <a:r>
              <a:rPr lang="zh-CN" altLang="en-US" dirty="0"/>
              <a:t>）中英文对照解释</a:t>
            </a:r>
          </a:p>
          <a:p>
            <a:r>
              <a:rPr lang="zh-CN" altLang="en-US" dirty="0"/>
              <a:t>英文解释</a:t>
            </a:r>
          </a:p>
          <a:p>
            <a:r>
              <a:rPr lang="en-US" altLang="zh-CN" dirty="0"/>
              <a:t>The Crusades were a series of religious wars sanctioned by the Latin Church between the 11th and 15th centuries. Primarily aimed at reclaiming the Holy Land (Jerusalem and surrounding regions) from Muslim rule, these military campaigns also had political, economic, and social motivations. The most famous was the First Crusade (1096–1099), which resulted in the capture of Jerusalem. Subsequent Crusades varied in success, with some ending in failure or negotiation. The Crusades significantly impacted Christian-Muslim relations, European feudalism, and cultural exchange between the East and West.</a:t>
            </a:r>
          </a:p>
          <a:p>
            <a:endParaRPr lang="en-US" altLang="zh-CN" dirty="0"/>
          </a:p>
          <a:p>
            <a:r>
              <a:rPr lang="zh-CN" altLang="en-US" dirty="0"/>
              <a:t>中文解释</a:t>
            </a:r>
          </a:p>
          <a:p>
            <a:r>
              <a:rPr lang="zh-CN" altLang="en-US" dirty="0"/>
              <a:t>十字军东征是</a:t>
            </a:r>
            <a:r>
              <a:rPr lang="en-US" altLang="zh-CN" dirty="0"/>
              <a:t>11</a:t>
            </a:r>
            <a:r>
              <a:rPr lang="zh-CN" altLang="en-US" dirty="0"/>
              <a:t>至</a:t>
            </a:r>
            <a:r>
              <a:rPr lang="en-US" altLang="zh-CN" dirty="0"/>
              <a:t>15</a:t>
            </a:r>
            <a:r>
              <a:rPr lang="zh-CN" altLang="en-US" dirty="0"/>
              <a:t>世纪期间由天主教会批准的一系列宗教战争，主要目标是收复被穆斯林控制的圣地（耶路撒冷及周边地区）。这些军事行动也涉及政治、经济和社会因素。最著名的是第一次十字军东征（</a:t>
            </a:r>
            <a:r>
              <a:rPr lang="en-US" altLang="zh-CN" dirty="0"/>
              <a:t>1096–1099</a:t>
            </a:r>
            <a:r>
              <a:rPr lang="zh-CN" altLang="en-US" dirty="0"/>
              <a:t>），成功攻占耶路撒冷。后续的东征结果不一，有的以失败或谈判告终。十字军东征深刻影响了基督教与伊斯兰教的关系、欧洲封建制度，以及东西方文化交流。</a:t>
            </a:r>
          </a:p>
          <a:p>
            <a:endParaRPr lang="zh-CN" altLang="en-US" dirty="0"/>
          </a:p>
        </p:txBody>
      </p:sp>
    </p:spTree>
    <p:extLst>
      <p:ext uri="{BB962C8B-B14F-4D97-AF65-F5344CB8AC3E}">
        <p14:creationId xmlns:p14="http://schemas.microsoft.com/office/powerpoint/2010/main" val="1046168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5CBEA-EC27-4493-8CF9-2A385932201C}"/>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56692C4C-173F-4F4E-ADD5-940CFA0AF3A9}"/>
              </a:ext>
            </a:extLst>
          </p:cNvPr>
          <p:cNvSpPr>
            <a:spLocks noGrp="1"/>
          </p:cNvSpPr>
          <p:nvPr>
            <p:ph idx="1"/>
          </p:nvPr>
        </p:nvSpPr>
        <p:spPr>
          <a:xfrm>
            <a:off x="581025" y="642594"/>
            <a:ext cx="10544175" cy="5392446"/>
          </a:xfrm>
        </p:spPr>
        <p:txBody>
          <a:bodyPr>
            <a:normAutofit/>
          </a:bodyPr>
          <a:lstStyle/>
          <a:p>
            <a:r>
              <a:rPr lang="zh-CN" altLang="en-US" dirty="0"/>
              <a:t>关键背景补充（</a:t>
            </a:r>
            <a:r>
              <a:rPr lang="en-US" altLang="zh-CN" dirty="0"/>
              <a:t>Key Context</a:t>
            </a:r>
            <a:r>
              <a:rPr lang="zh-CN" altLang="en-US" dirty="0"/>
              <a:t>）</a:t>
            </a:r>
          </a:p>
          <a:p>
            <a:r>
              <a:rPr lang="en-US" altLang="zh-CN" dirty="0"/>
              <a:t>1. </a:t>
            </a:r>
            <a:r>
              <a:rPr lang="zh-CN" altLang="en-US" dirty="0"/>
              <a:t>起因（</a:t>
            </a:r>
            <a:r>
              <a:rPr lang="en-US" altLang="zh-CN" dirty="0"/>
              <a:t>Origins</a:t>
            </a:r>
            <a:r>
              <a:rPr lang="zh-CN" altLang="en-US" dirty="0"/>
              <a:t>）</a:t>
            </a:r>
          </a:p>
          <a:p>
            <a:r>
              <a:rPr lang="zh-CN" altLang="en-US" dirty="0"/>
              <a:t>英文：</a:t>
            </a:r>
            <a:r>
              <a:rPr lang="en-US" altLang="zh-CN" dirty="0"/>
              <a:t>The immediate trigger was the Seljuk Turks' conquest of Jerusalem (1071) and their restrictions on Christian pilgrims. Pope Urban II called for a crusade in 1095 at the Council of Clermont.</a:t>
            </a:r>
          </a:p>
          <a:p>
            <a:endParaRPr lang="en-US" altLang="zh-CN" dirty="0"/>
          </a:p>
          <a:p>
            <a:r>
              <a:rPr lang="zh-CN" altLang="en-US" dirty="0"/>
              <a:t>中文：直接导火索是**塞尔柱突厥人占领耶路撒冷（</a:t>
            </a:r>
            <a:r>
              <a:rPr lang="en-US" altLang="zh-CN" dirty="0"/>
              <a:t>1071</a:t>
            </a:r>
            <a:r>
              <a:rPr lang="zh-CN" altLang="en-US" dirty="0"/>
              <a:t>年）**并限制基督教朝圣者。教皇乌尔班二世在</a:t>
            </a:r>
            <a:r>
              <a:rPr lang="en-US" altLang="zh-CN" dirty="0"/>
              <a:t>1095</a:t>
            </a:r>
            <a:r>
              <a:rPr lang="zh-CN" altLang="en-US" dirty="0"/>
              <a:t>年的克莱蒙会议上呼吁发起东征。</a:t>
            </a:r>
          </a:p>
          <a:p>
            <a:endParaRPr lang="zh-CN" altLang="en-US" dirty="0"/>
          </a:p>
          <a:p>
            <a:r>
              <a:rPr lang="en-US" altLang="zh-CN" dirty="0"/>
              <a:t>2. </a:t>
            </a:r>
            <a:r>
              <a:rPr lang="zh-CN" altLang="en-US" dirty="0"/>
              <a:t>主要东征（</a:t>
            </a:r>
            <a:r>
              <a:rPr lang="en-US" altLang="zh-CN" dirty="0"/>
              <a:t>Major Crusades</a:t>
            </a:r>
            <a:r>
              <a:rPr lang="zh-CN" altLang="en-US" dirty="0"/>
              <a:t>）</a:t>
            </a:r>
          </a:p>
          <a:p>
            <a:r>
              <a:rPr lang="zh-CN" altLang="en-US" dirty="0"/>
              <a:t>名称	时间	结果</a:t>
            </a:r>
          </a:p>
          <a:p>
            <a:r>
              <a:rPr lang="en-US" altLang="zh-CN" dirty="0"/>
              <a:t>First Crusade</a:t>
            </a:r>
            <a:r>
              <a:rPr lang="zh-CN" altLang="en-US" dirty="0"/>
              <a:t>（第一次）	</a:t>
            </a:r>
            <a:r>
              <a:rPr lang="en-US" altLang="zh-CN" dirty="0"/>
              <a:t>1096–1099	</a:t>
            </a:r>
            <a:r>
              <a:rPr lang="zh-CN" altLang="en-US" dirty="0"/>
              <a:t>基督徒攻占耶路撒冷</a:t>
            </a:r>
          </a:p>
          <a:p>
            <a:r>
              <a:rPr lang="en-US" altLang="zh-CN" dirty="0"/>
              <a:t>Third Crusade</a:t>
            </a:r>
            <a:r>
              <a:rPr lang="zh-CN" altLang="en-US" dirty="0"/>
              <a:t>（第三次）	</a:t>
            </a:r>
            <a:r>
              <a:rPr lang="en-US" altLang="zh-CN" dirty="0"/>
              <a:t>1189–1192	</a:t>
            </a:r>
            <a:r>
              <a:rPr lang="zh-CN" altLang="en-US" dirty="0"/>
              <a:t>萨拉丁与理查一世达成停战</a:t>
            </a:r>
          </a:p>
          <a:p>
            <a:r>
              <a:rPr lang="en-US" altLang="zh-CN" dirty="0"/>
              <a:t>Children’s Crusade</a:t>
            </a:r>
            <a:r>
              <a:rPr lang="zh-CN" altLang="en-US" dirty="0"/>
              <a:t>（儿童十字军）	</a:t>
            </a:r>
            <a:r>
              <a:rPr lang="en-US" altLang="zh-CN" dirty="0"/>
              <a:t>1212	</a:t>
            </a:r>
            <a:r>
              <a:rPr lang="zh-CN" altLang="en-US" dirty="0"/>
              <a:t>数千儿童失踪或沦为奴隶</a:t>
            </a:r>
          </a:p>
          <a:p>
            <a:endParaRPr lang="zh-CN" altLang="en-US" dirty="0"/>
          </a:p>
        </p:txBody>
      </p:sp>
    </p:spTree>
    <p:extLst>
      <p:ext uri="{BB962C8B-B14F-4D97-AF65-F5344CB8AC3E}">
        <p14:creationId xmlns:p14="http://schemas.microsoft.com/office/powerpoint/2010/main" val="294396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BE55C-CEF0-438E-9C57-07D8EDF33DCC}"/>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0D3FA5F2-CF2F-4BF7-A138-A18B94409D88}"/>
              </a:ext>
            </a:extLst>
          </p:cNvPr>
          <p:cNvSpPr>
            <a:spLocks noGrp="1"/>
          </p:cNvSpPr>
          <p:nvPr>
            <p:ph idx="1"/>
          </p:nvPr>
        </p:nvSpPr>
        <p:spPr>
          <a:xfrm>
            <a:off x="723900" y="838200"/>
            <a:ext cx="10401300" cy="5196840"/>
          </a:xfrm>
        </p:spPr>
        <p:txBody>
          <a:bodyPr>
            <a:normAutofit/>
          </a:bodyPr>
          <a:lstStyle/>
          <a:p>
            <a:r>
              <a:rPr lang="en-US" altLang="zh-CN" dirty="0"/>
              <a:t>3. </a:t>
            </a:r>
            <a:r>
              <a:rPr lang="zh-CN" altLang="en-US" dirty="0"/>
              <a:t>影响（</a:t>
            </a:r>
            <a:r>
              <a:rPr lang="en-US" altLang="zh-CN" dirty="0"/>
              <a:t>Legacy</a:t>
            </a:r>
            <a:r>
              <a:rPr lang="zh-CN" altLang="en-US" dirty="0"/>
              <a:t>）</a:t>
            </a:r>
          </a:p>
          <a:p>
            <a:r>
              <a:rPr lang="zh-CN" altLang="en-US" dirty="0"/>
              <a:t>英文：</a:t>
            </a:r>
            <a:r>
              <a:rPr lang="en-US" altLang="zh-CN" dirty="0"/>
              <a:t>The Crusades accelerated trade (e.g., Silk Road), technological transfers (e.g., Arabic numerals), but also entrenched religious conflicts.</a:t>
            </a:r>
          </a:p>
          <a:p>
            <a:endParaRPr lang="en-US" altLang="zh-CN" dirty="0"/>
          </a:p>
          <a:p>
            <a:r>
              <a:rPr lang="zh-CN" altLang="en-US" dirty="0"/>
              <a:t>中文：十字军东征促进了贸易（如丝绸之路）和技术传播（如阿拉伯数字），但也加剧了宗教对立。</a:t>
            </a:r>
          </a:p>
          <a:p>
            <a:endParaRPr lang="zh-CN" altLang="en-US" dirty="0"/>
          </a:p>
          <a:p>
            <a:r>
              <a:rPr lang="zh-CN" altLang="en-US" dirty="0"/>
              <a:t>现代引用（</a:t>
            </a:r>
            <a:r>
              <a:rPr lang="en-US" altLang="zh-CN" dirty="0"/>
              <a:t>Modern References</a:t>
            </a:r>
            <a:r>
              <a:rPr lang="zh-CN" altLang="en-US" dirty="0"/>
              <a:t>）</a:t>
            </a:r>
          </a:p>
          <a:p>
            <a:r>
              <a:rPr lang="zh-CN" altLang="en-US" dirty="0"/>
              <a:t>英文：</a:t>
            </a:r>
            <a:r>
              <a:rPr lang="en-US" altLang="zh-CN" dirty="0"/>
              <a:t>The term "crusade" is now used metaphorically (e.g., "a crusade against corruption").</a:t>
            </a:r>
          </a:p>
          <a:p>
            <a:endParaRPr lang="en-US" altLang="zh-CN" dirty="0"/>
          </a:p>
          <a:p>
            <a:r>
              <a:rPr lang="zh-CN" altLang="en-US" dirty="0"/>
              <a:t>中文：如今“</a:t>
            </a:r>
            <a:r>
              <a:rPr lang="en-US" altLang="zh-CN" dirty="0"/>
              <a:t>crusade”</a:t>
            </a:r>
            <a:r>
              <a:rPr lang="zh-CN" altLang="en-US" dirty="0"/>
              <a:t>一词被比喻性使用（如“反腐运动”）。</a:t>
            </a:r>
          </a:p>
          <a:p>
            <a:endParaRPr lang="zh-CN" altLang="en-US" dirty="0"/>
          </a:p>
        </p:txBody>
      </p:sp>
    </p:spTree>
    <p:extLst>
      <p:ext uri="{BB962C8B-B14F-4D97-AF65-F5344CB8AC3E}">
        <p14:creationId xmlns:p14="http://schemas.microsoft.com/office/powerpoint/2010/main" val="1958567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8E24F-88F1-46D2-A86A-C0B21CC846D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BE5A202-5128-4E61-97AA-7DEEC548E5E6}"/>
              </a:ext>
            </a:extLst>
          </p:cNvPr>
          <p:cNvSpPr>
            <a:spLocks noGrp="1"/>
          </p:cNvSpPr>
          <p:nvPr>
            <p:ph idx="1"/>
          </p:nvPr>
        </p:nvSpPr>
        <p:spPr/>
        <p:txBody>
          <a:bodyPr/>
          <a:lstStyle/>
          <a:p>
            <a:r>
              <a:rPr lang="zh-CN" altLang="en-US" dirty="0"/>
              <a:t>耶路撒冷位于亚洲。它是一座历史悠久的城市，坐落在中东地区的犹大山地，介于地中海与死海之间。耶路撒冷是犹太教、基督教和伊斯兰教三大宗教的圣地，具有重要的宗教、文化和历史意义。</a:t>
            </a:r>
          </a:p>
        </p:txBody>
      </p:sp>
    </p:spTree>
    <p:extLst>
      <p:ext uri="{BB962C8B-B14F-4D97-AF65-F5344CB8AC3E}">
        <p14:creationId xmlns:p14="http://schemas.microsoft.com/office/powerpoint/2010/main" val="15404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0BFB6-B69B-483D-A211-4F4B2876976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9DBF73D5-3CA7-4E6E-B969-5A66BA322AE0}"/>
              </a:ext>
            </a:extLst>
          </p:cNvPr>
          <p:cNvSpPr>
            <a:spLocks noGrp="1"/>
          </p:cNvSpPr>
          <p:nvPr>
            <p:ph idx="1"/>
          </p:nvPr>
        </p:nvSpPr>
        <p:spPr>
          <a:xfrm>
            <a:off x="847725" y="642594"/>
            <a:ext cx="10277475" cy="5392446"/>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 The Emperor's New Clothes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（皇帝的新装）</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Andersen's tale (1837) where swindlers sell "invisible clothes" visible only to the competent.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中文：安徒生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1837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年童话，骗子出售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聪明人可见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的隐形新衣。</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现代用法：集体性虚伪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"The financial bubble burst when someone acknowledged the emperor had no clothes."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当有人戳破皇帝没穿衣服时，金融泡沫就破裂了。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90249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D58C-80BF-4834-BCE7-606DFCE40AF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470A99DE-4490-471C-B66D-880FDB13DB0B}"/>
              </a:ext>
            </a:extLst>
          </p:cNvPr>
          <p:cNvSpPr>
            <a:spLocks noGrp="1"/>
          </p:cNvSpPr>
          <p:nvPr>
            <p:ph idx="1"/>
          </p:nvPr>
        </p:nvSpPr>
        <p:spPr>
          <a:xfrm>
            <a:off x="619125" y="642594"/>
            <a:ext cx="10506075" cy="5392446"/>
          </a:xfrm>
        </p:spPr>
        <p:txBody>
          <a:bodyPr>
            <a:normAutofit fontScale="92500"/>
          </a:bodyPr>
          <a:lstStyle/>
          <a:p>
            <a:r>
              <a:rPr lang="zh-CN" altLang="en-US" dirty="0"/>
              <a:t>耶路撒冷的宗教意义（</a:t>
            </a:r>
            <a:r>
              <a:rPr lang="en-US" altLang="zh-CN" dirty="0"/>
              <a:t>Religious Significance of Jerusalem</a:t>
            </a:r>
            <a:r>
              <a:rPr lang="zh-CN" altLang="en-US" dirty="0"/>
              <a:t>）</a:t>
            </a:r>
          </a:p>
          <a:p>
            <a:r>
              <a:rPr lang="en-US" altLang="zh-CN" dirty="0"/>
              <a:t>1. </a:t>
            </a:r>
            <a:r>
              <a:rPr lang="zh-CN" altLang="en-US" dirty="0"/>
              <a:t>犹太教（</a:t>
            </a:r>
            <a:r>
              <a:rPr lang="en-US" altLang="zh-CN" dirty="0"/>
              <a:t>Judaism</a:t>
            </a:r>
            <a:r>
              <a:rPr lang="zh-CN" altLang="en-US" dirty="0"/>
              <a:t>）</a:t>
            </a:r>
          </a:p>
          <a:p>
            <a:r>
              <a:rPr lang="zh-CN" altLang="en-US" dirty="0"/>
              <a:t>英文：</a:t>
            </a:r>
            <a:r>
              <a:rPr lang="en-US" altLang="zh-CN" dirty="0"/>
              <a:t>Jerusalem is the holiest city in Judaism, believed to be the site where Abraham prepared to sacrifice Isaac (Genesis 22) and where King Solomon built the First Temple (957 BCE). The Western Wall, a remnant of the Second Temple, is Judaism’s most sacred prayer site.</a:t>
            </a:r>
          </a:p>
          <a:p>
            <a:endParaRPr lang="en-US" altLang="zh-CN" dirty="0"/>
          </a:p>
          <a:p>
            <a:r>
              <a:rPr lang="zh-CN" altLang="en-US" dirty="0"/>
              <a:t>中文：耶路撒冷是犹太教最神圣的城市，据信是亚伯拉罕准备献祭以撒（</a:t>
            </a:r>
            <a:r>
              <a:rPr lang="en-US" altLang="zh-CN" dirty="0"/>
              <a:t>《</a:t>
            </a:r>
            <a:r>
              <a:rPr lang="zh-CN" altLang="en-US" dirty="0"/>
              <a:t>创世记</a:t>
            </a:r>
            <a:r>
              <a:rPr lang="en-US" altLang="zh-CN" dirty="0"/>
              <a:t>》22</a:t>
            </a:r>
            <a:r>
              <a:rPr lang="zh-CN" altLang="en-US" dirty="0"/>
              <a:t>章）的地方，也是所罗门王建造第一圣殿（公元前</a:t>
            </a:r>
            <a:r>
              <a:rPr lang="en-US" altLang="zh-CN" dirty="0"/>
              <a:t>957</a:t>
            </a:r>
            <a:r>
              <a:rPr lang="zh-CN" altLang="en-US" dirty="0"/>
              <a:t>年）的所在地。西墙（第二圣殿的遗迹）是犹太教最神圣的祈祷场所。</a:t>
            </a:r>
          </a:p>
          <a:p>
            <a:endParaRPr lang="zh-CN" altLang="en-US" dirty="0"/>
          </a:p>
          <a:p>
            <a:r>
              <a:rPr lang="en-US" altLang="zh-CN" dirty="0"/>
              <a:t>2. </a:t>
            </a:r>
            <a:r>
              <a:rPr lang="zh-CN" altLang="en-US" dirty="0"/>
              <a:t>基督教（</a:t>
            </a:r>
            <a:r>
              <a:rPr lang="en-US" altLang="zh-CN" dirty="0"/>
              <a:t>Christianity</a:t>
            </a:r>
            <a:r>
              <a:rPr lang="zh-CN" altLang="en-US" dirty="0"/>
              <a:t>）</a:t>
            </a:r>
          </a:p>
          <a:p>
            <a:r>
              <a:rPr lang="zh-CN" altLang="en-US" dirty="0"/>
              <a:t>英文：</a:t>
            </a:r>
            <a:r>
              <a:rPr lang="en-US" altLang="zh-CN" dirty="0"/>
              <a:t>For Christians, Jerusalem is where Jesus was crucified, resurrected, and ascended to heaven. The Church of the Holy </a:t>
            </a:r>
            <a:r>
              <a:rPr lang="en-US" altLang="zh-CN" dirty="0" err="1"/>
              <a:t>Sepulchre</a:t>
            </a:r>
            <a:r>
              <a:rPr lang="en-US" altLang="zh-CN" dirty="0"/>
              <a:t> marks the traditional site of these events, making it one of Christianity’s most important pilgrimage destinations.</a:t>
            </a:r>
          </a:p>
          <a:p>
            <a:endParaRPr lang="en-US" altLang="zh-CN" dirty="0"/>
          </a:p>
          <a:p>
            <a:r>
              <a:rPr lang="zh-CN" altLang="en-US" dirty="0"/>
              <a:t>中文：对基督徒而言，耶路撒冷是耶稣被钉十字架、复活并升天的地方。圣墓教堂被认为是这些事件的发生地，使其成为基督教最重要的朝圣地之一。</a:t>
            </a:r>
          </a:p>
          <a:p>
            <a:endParaRPr lang="zh-CN" altLang="en-US" dirty="0"/>
          </a:p>
        </p:txBody>
      </p:sp>
    </p:spTree>
    <p:extLst>
      <p:ext uri="{BB962C8B-B14F-4D97-AF65-F5344CB8AC3E}">
        <p14:creationId xmlns:p14="http://schemas.microsoft.com/office/powerpoint/2010/main" val="3310961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9F615-132F-441C-BCC5-18551093D8FF}"/>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DF81787-7328-4F2B-BCDE-EE48F1B987C8}"/>
              </a:ext>
            </a:extLst>
          </p:cNvPr>
          <p:cNvSpPr>
            <a:spLocks noGrp="1"/>
          </p:cNvSpPr>
          <p:nvPr>
            <p:ph idx="1"/>
          </p:nvPr>
        </p:nvSpPr>
        <p:spPr>
          <a:xfrm>
            <a:off x="742949" y="533400"/>
            <a:ext cx="10658475" cy="5886450"/>
          </a:xfrm>
        </p:spPr>
        <p:txBody>
          <a:bodyPr>
            <a:normAutofit fontScale="85000" lnSpcReduction="10000"/>
          </a:bodyPr>
          <a:lstStyle/>
          <a:p>
            <a:r>
              <a:rPr lang="en-US" altLang="zh-CN" dirty="0"/>
              <a:t>3. </a:t>
            </a:r>
            <a:r>
              <a:rPr lang="zh-CN" altLang="en-US" dirty="0"/>
              <a:t>伊斯兰教（</a:t>
            </a:r>
            <a:r>
              <a:rPr lang="en-US" altLang="zh-CN" dirty="0"/>
              <a:t>Islam</a:t>
            </a:r>
            <a:r>
              <a:rPr lang="zh-CN" altLang="en-US" dirty="0"/>
              <a:t>）</a:t>
            </a:r>
          </a:p>
          <a:p>
            <a:r>
              <a:rPr lang="zh-CN" altLang="en-US" dirty="0"/>
              <a:t>英文：</a:t>
            </a:r>
            <a:r>
              <a:rPr lang="en-US" altLang="zh-CN" dirty="0"/>
              <a:t>In Islam, Jerusalem (Arabic: Al-Quds) is the third holiest city after Mecca and Medina. The Al-Aqsa Mosque and Dome of the Rock mark where Prophet Muhammad ascended to heaven during the Night Journey (Quran 17:1).</a:t>
            </a:r>
          </a:p>
          <a:p>
            <a:endParaRPr lang="en-US" altLang="zh-CN" dirty="0"/>
          </a:p>
          <a:p>
            <a:r>
              <a:rPr lang="zh-CN" altLang="en-US" dirty="0"/>
              <a:t>中文：在伊斯兰教中，耶路撒冷（阿拉伯语：</a:t>
            </a:r>
            <a:r>
              <a:rPr lang="en-US" altLang="zh-CN" dirty="0"/>
              <a:t>Al-Quds</a:t>
            </a:r>
            <a:r>
              <a:rPr lang="zh-CN" altLang="en-US" dirty="0"/>
              <a:t>）是仅次于麦加和麦地那的第三圣城。阿克萨清真寺和圆顶清真寺标志着先知穆罕默德在夜行登霄（</a:t>
            </a:r>
            <a:r>
              <a:rPr lang="en-US" altLang="zh-CN" dirty="0"/>
              <a:t>《</a:t>
            </a:r>
            <a:r>
              <a:rPr lang="zh-CN" altLang="en-US" dirty="0"/>
              <a:t>古兰经</a:t>
            </a:r>
            <a:r>
              <a:rPr lang="en-US" altLang="zh-CN" dirty="0"/>
              <a:t>》17:1</a:t>
            </a:r>
            <a:r>
              <a:rPr lang="zh-CN" altLang="en-US" dirty="0"/>
              <a:t>）中升天的地方。</a:t>
            </a:r>
          </a:p>
          <a:p>
            <a:endParaRPr lang="zh-CN" altLang="en-US" dirty="0"/>
          </a:p>
          <a:p>
            <a:r>
              <a:rPr lang="zh-CN" altLang="en-US" dirty="0"/>
              <a:t>历史背景（</a:t>
            </a:r>
            <a:r>
              <a:rPr lang="en-US" altLang="zh-CN" dirty="0"/>
              <a:t>Historical Context</a:t>
            </a:r>
            <a:r>
              <a:rPr lang="zh-CN" altLang="en-US" dirty="0"/>
              <a:t>）</a:t>
            </a:r>
          </a:p>
          <a:p>
            <a:r>
              <a:rPr lang="zh-CN" altLang="en-US" dirty="0"/>
              <a:t>英文：</a:t>
            </a:r>
            <a:r>
              <a:rPr lang="en-US" altLang="zh-CN" dirty="0"/>
              <a:t>Jerusalem’s religious importance led to centuries of conflict, including the Crusades (11th–13th centuries) and modern political disputes over its status.</a:t>
            </a:r>
          </a:p>
          <a:p>
            <a:endParaRPr lang="en-US" altLang="zh-CN" dirty="0"/>
          </a:p>
          <a:p>
            <a:r>
              <a:rPr lang="zh-CN" altLang="en-US" dirty="0"/>
              <a:t>中文：耶路撒冷的宗教重要性引发了数个世纪的冲突，包括十字军东征（</a:t>
            </a:r>
            <a:r>
              <a:rPr lang="en-US" altLang="zh-CN" dirty="0"/>
              <a:t>11–13</a:t>
            </a:r>
            <a:r>
              <a:rPr lang="zh-CN" altLang="en-US" dirty="0"/>
              <a:t>世纪）和现代关于其地位的政治争议。</a:t>
            </a:r>
          </a:p>
          <a:p>
            <a:endParaRPr lang="zh-CN" altLang="en-US" dirty="0"/>
          </a:p>
          <a:p>
            <a:r>
              <a:rPr lang="zh-CN" altLang="en-US" dirty="0"/>
              <a:t>现代影响（</a:t>
            </a:r>
            <a:r>
              <a:rPr lang="en-US" altLang="zh-CN" dirty="0"/>
              <a:t>Modern Impact</a:t>
            </a:r>
            <a:r>
              <a:rPr lang="zh-CN" altLang="en-US" dirty="0"/>
              <a:t>）</a:t>
            </a:r>
          </a:p>
          <a:p>
            <a:r>
              <a:rPr lang="zh-CN" altLang="en-US" dirty="0"/>
              <a:t>英文：</a:t>
            </a:r>
            <a:r>
              <a:rPr lang="en-US" altLang="zh-CN" dirty="0"/>
              <a:t>Today, Jerusalem remains a focal point for interfaith tensions and peace efforts, with its Old City divided into Jewish, Christian, Muslim, and Armenian quarters.</a:t>
            </a:r>
          </a:p>
          <a:p>
            <a:endParaRPr lang="en-US" altLang="zh-CN" dirty="0"/>
          </a:p>
          <a:p>
            <a:r>
              <a:rPr lang="zh-CN" altLang="en-US" dirty="0"/>
              <a:t>中文：如今，耶路撒冷仍是宗教间紧张与和平努力的焦点，其老城分为犹太区、基督教区、穆斯林区和亚美尼亚区。</a:t>
            </a:r>
          </a:p>
          <a:p>
            <a:endParaRPr lang="zh-CN" altLang="en-US" dirty="0"/>
          </a:p>
        </p:txBody>
      </p:sp>
    </p:spTree>
    <p:extLst>
      <p:ext uri="{BB962C8B-B14F-4D97-AF65-F5344CB8AC3E}">
        <p14:creationId xmlns:p14="http://schemas.microsoft.com/office/powerpoint/2010/main" val="3649146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1D305-2A57-4F90-A8BA-B7E17378FB47}"/>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9EE416BD-7BDD-42D7-833B-CD3D64A2CA8D}"/>
              </a:ext>
            </a:extLst>
          </p:cNvPr>
          <p:cNvSpPr>
            <a:spLocks noGrp="1"/>
          </p:cNvSpPr>
          <p:nvPr>
            <p:ph idx="1"/>
          </p:nvPr>
        </p:nvSpPr>
        <p:spPr>
          <a:xfrm>
            <a:off x="714375" y="642594"/>
            <a:ext cx="10410825" cy="5392446"/>
          </a:xfrm>
        </p:spPr>
        <p:txBody>
          <a:bodyPr>
            <a:normAutofit fontScale="85000" lnSpcReduction="10000"/>
          </a:bodyPr>
          <a:lstStyle/>
          <a:p>
            <a:r>
              <a:rPr lang="zh-CN" altLang="en-US" dirty="0"/>
              <a:t>以下是各大洲及世界历史的简要介绍：</a:t>
            </a:r>
            <a:r>
              <a:rPr lang="en-US" altLang="zh-CN" dirty="0"/>
              <a:t>#### </a:t>
            </a:r>
            <a:r>
              <a:rPr lang="zh-CN" altLang="en-US" dirty="0"/>
              <a:t>欧洲历史</a:t>
            </a:r>
            <a:r>
              <a:rPr lang="en-US" altLang="zh-CN" dirty="0"/>
              <a:t>- **</a:t>
            </a:r>
            <a:r>
              <a:rPr lang="zh-CN" altLang="en-US" dirty="0"/>
              <a:t>古典时代**：起源于古希腊和罗马文明，奠定了西方哲学、政治和法律的基础。</a:t>
            </a:r>
            <a:r>
              <a:rPr lang="en-US" altLang="zh-CN" dirty="0"/>
              <a:t>- **</a:t>
            </a:r>
            <a:r>
              <a:rPr lang="zh-CN" altLang="en-US" dirty="0"/>
              <a:t>中世纪**：西罗马帝国灭亡后，欧洲进入封建社会，基督教成为主要宗教。封建制度、骑士精神和十字军东征是这一时期的特征。</a:t>
            </a:r>
            <a:r>
              <a:rPr lang="en-US" altLang="zh-CN" dirty="0"/>
              <a:t>- **</a:t>
            </a:r>
            <a:r>
              <a:rPr lang="zh-CN" altLang="en-US" dirty="0"/>
              <a:t>文艺复兴**：</a:t>
            </a:r>
            <a:r>
              <a:rPr lang="en-US" altLang="zh-CN" dirty="0"/>
              <a:t>14</a:t>
            </a:r>
            <a:r>
              <a:rPr lang="zh-CN" altLang="en-US" dirty="0"/>
              <a:t>世纪至</a:t>
            </a:r>
            <a:r>
              <a:rPr lang="en-US" altLang="zh-CN" dirty="0"/>
              <a:t>17</a:t>
            </a:r>
            <a:r>
              <a:rPr lang="zh-CN" altLang="en-US" dirty="0"/>
              <a:t>世纪，人文主义兴起，艺术、科学和思想繁荣，标志着中世纪向现代的过渡。</a:t>
            </a:r>
            <a:r>
              <a:rPr lang="en-US" altLang="zh-CN" dirty="0"/>
              <a:t>- **</a:t>
            </a:r>
            <a:r>
              <a:rPr lang="zh-CN" altLang="en-US" dirty="0"/>
              <a:t>近代欧洲**：宗教改革引发宗教战争，民族国家崛起。地理大发现开启了殖民时代，欧洲国家在全球建立殖民地。</a:t>
            </a:r>
            <a:r>
              <a:rPr lang="en-US" altLang="zh-CN" dirty="0"/>
              <a:t>- **</a:t>
            </a:r>
            <a:r>
              <a:rPr lang="zh-CN" altLang="en-US" dirty="0"/>
              <a:t>工业革命**：</a:t>
            </a:r>
            <a:r>
              <a:rPr lang="en-US" altLang="zh-CN" dirty="0"/>
              <a:t>18</a:t>
            </a:r>
            <a:r>
              <a:rPr lang="zh-CN" altLang="en-US" dirty="0"/>
              <a:t>世纪至</a:t>
            </a:r>
            <a:r>
              <a:rPr lang="en-US" altLang="zh-CN" dirty="0"/>
              <a:t>19</a:t>
            </a:r>
            <a:r>
              <a:rPr lang="zh-CN" altLang="en-US" dirty="0"/>
              <a:t>世纪，英国率先进行工业革命，推动经济和社会变革，欧洲成为世界工业中心。</a:t>
            </a:r>
            <a:r>
              <a:rPr lang="en-US" altLang="zh-CN" dirty="0"/>
              <a:t>- **20</a:t>
            </a:r>
            <a:r>
              <a:rPr lang="zh-CN" altLang="en-US" dirty="0"/>
              <a:t>世纪**：经历两次世界大战和冷战，欧洲遭受重创。战后欧洲一体化进程加快，成立了欧盟，促进了和平与繁荣。</a:t>
            </a:r>
            <a:r>
              <a:rPr lang="en-US" altLang="zh-CN" dirty="0"/>
              <a:t>#### </a:t>
            </a:r>
            <a:r>
              <a:rPr lang="zh-CN" altLang="en-US" dirty="0"/>
              <a:t>美洲历史</a:t>
            </a:r>
            <a:r>
              <a:rPr lang="en-US" altLang="zh-CN" dirty="0"/>
              <a:t>- **</a:t>
            </a:r>
            <a:r>
              <a:rPr lang="zh-CN" altLang="en-US" dirty="0"/>
              <a:t>前哥伦布时代**：美洲原住民创造了灿烂的文明，如玛雅、阿兹特克和印加文明。</a:t>
            </a:r>
            <a:r>
              <a:rPr lang="en-US" altLang="zh-CN" dirty="0"/>
              <a:t>- **</a:t>
            </a:r>
            <a:r>
              <a:rPr lang="zh-CN" altLang="en-US" dirty="0"/>
              <a:t>殖民时期**：</a:t>
            </a:r>
            <a:r>
              <a:rPr lang="en-US" altLang="zh-CN" dirty="0"/>
              <a:t>1492</a:t>
            </a:r>
            <a:r>
              <a:rPr lang="zh-CN" altLang="en-US" dirty="0"/>
              <a:t>年哥伦布发现新大陆后，欧洲列强开始殖民美洲，掠夺资源和奴役原住民。</a:t>
            </a:r>
            <a:r>
              <a:rPr lang="en-US" altLang="zh-CN" dirty="0"/>
              <a:t>- **</a:t>
            </a:r>
            <a:r>
              <a:rPr lang="zh-CN" altLang="en-US" dirty="0"/>
              <a:t>独立运动**：</a:t>
            </a:r>
            <a:r>
              <a:rPr lang="en-US" altLang="zh-CN" dirty="0"/>
              <a:t>18</a:t>
            </a:r>
            <a:r>
              <a:rPr lang="zh-CN" altLang="en-US" dirty="0"/>
              <a:t>世纪末至</a:t>
            </a:r>
            <a:r>
              <a:rPr lang="en-US" altLang="zh-CN" dirty="0"/>
              <a:t>19</a:t>
            </a:r>
            <a:r>
              <a:rPr lang="zh-CN" altLang="en-US" dirty="0"/>
              <a:t>世纪初，美国独立战争和拉丁美洲独立运动爆发，各国纷纷摆脱殖民统治。</a:t>
            </a:r>
            <a:r>
              <a:rPr lang="en-US" altLang="zh-CN" dirty="0"/>
              <a:t>- **</a:t>
            </a:r>
            <a:r>
              <a:rPr lang="zh-CN" altLang="en-US" dirty="0"/>
              <a:t>近代美洲**：美国崛起为世界强国，经历内战和工业化。拉丁美洲国家则面临政治动荡和经济困境。</a:t>
            </a:r>
            <a:r>
              <a:rPr lang="en-US" altLang="zh-CN" dirty="0"/>
              <a:t>- **</a:t>
            </a:r>
            <a:r>
              <a:rPr lang="zh-CN" altLang="en-US" dirty="0"/>
              <a:t>当代美洲**：美国在全球发挥重要影响力。拉丁美洲国家努力发展经济，推进民主化进程。</a:t>
            </a:r>
            <a:r>
              <a:rPr lang="en-US" altLang="zh-CN" dirty="0"/>
              <a:t>#### </a:t>
            </a:r>
            <a:r>
              <a:rPr lang="zh-CN" altLang="en-US" dirty="0"/>
              <a:t>非洲历史</a:t>
            </a:r>
            <a:r>
              <a:rPr lang="en-US" altLang="zh-CN" dirty="0"/>
              <a:t>- **</a:t>
            </a:r>
            <a:r>
              <a:rPr lang="zh-CN" altLang="en-US" dirty="0"/>
              <a:t>古代文明**：非洲是人类的发源地，拥有悠久的历史和灿烂的文明，如古埃及、努比亚和埃塞俄比亚文明。</a:t>
            </a:r>
            <a:r>
              <a:rPr lang="en-US" altLang="zh-CN" dirty="0"/>
              <a:t>- **</a:t>
            </a:r>
            <a:r>
              <a:rPr lang="zh-CN" altLang="en-US" dirty="0"/>
              <a:t>奴隶贸易**：</a:t>
            </a:r>
            <a:r>
              <a:rPr lang="en-US" altLang="zh-CN" dirty="0"/>
              <a:t>15</a:t>
            </a:r>
            <a:r>
              <a:rPr lang="zh-CN" altLang="en-US" dirty="0"/>
              <a:t>世纪至</a:t>
            </a:r>
            <a:r>
              <a:rPr lang="en-US" altLang="zh-CN" dirty="0"/>
              <a:t>19</a:t>
            </a:r>
            <a:r>
              <a:rPr lang="zh-CN" altLang="en-US" dirty="0"/>
              <a:t>世纪，欧洲列强进行跨大西洋奴隶贸易，导致非洲人口大量流失和社会动荡。</a:t>
            </a:r>
            <a:r>
              <a:rPr lang="en-US" altLang="zh-CN" dirty="0"/>
              <a:t>- **</a:t>
            </a:r>
            <a:r>
              <a:rPr lang="zh-CN" altLang="en-US" dirty="0"/>
              <a:t>殖民时期**：</a:t>
            </a:r>
            <a:r>
              <a:rPr lang="en-US" altLang="zh-CN" dirty="0"/>
              <a:t>19</a:t>
            </a:r>
            <a:r>
              <a:rPr lang="zh-CN" altLang="en-US" dirty="0"/>
              <a:t>世纪末，欧洲列强瓜分非洲，建立殖民地，掠夺资源和剥削人民。</a:t>
            </a:r>
            <a:r>
              <a:rPr lang="en-US" altLang="zh-CN" dirty="0"/>
              <a:t>- **</a:t>
            </a:r>
            <a:r>
              <a:rPr lang="zh-CN" altLang="en-US" dirty="0"/>
              <a:t>独立运动**：</a:t>
            </a:r>
            <a:r>
              <a:rPr lang="en-US" altLang="zh-CN" dirty="0"/>
              <a:t>20</a:t>
            </a:r>
            <a:r>
              <a:rPr lang="zh-CN" altLang="en-US" dirty="0"/>
              <a:t>世纪中期，非洲国家纷纷独立，摆脱殖民统治，但面临政治、经济和社会挑战。</a:t>
            </a:r>
            <a:r>
              <a:rPr lang="en-US" altLang="zh-CN" dirty="0"/>
              <a:t>- **</a:t>
            </a:r>
            <a:r>
              <a:rPr lang="zh-CN" altLang="en-US" dirty="0"/>
              <a:t>当代非洲**：非洲国家努力发展经济，推进民主化进程，但仍面临贫困、疾病和冲突等问题。</a:t>
            </a:r>
            <a:r>
              <a:rPr lang="en-US" altLang="zh-CN" dirty="0"/>
              <a:t>#### </a:t>
            </a:r>
            <a:r>
              <a:rPr lang="zh-CN" altLang="en-US" dirty="0"/>
              <a:t>世界历史</a:t>
            </a:r>
            <a:r>
              <a:rPr lang="en-US" altLang="zh-CN" dirty="0"/>
              <a:t>- **</a:t>
            </a:r>
            <a:r>
              <a:rPr lang="zh-CN" altLang="en-US" dirty="0"/>
              <a:t>史前时代**：人类起源于非洲，逐渐扩散到全球各地，形成不同的文明和民族。</a:t>
            </a:r>
            <a:r>
              <a:rPr lang="en-US" altLang="zh-CN" dirty="0"/>
              <a:t>- **</a:t>
            </a:r>
            <a:r>
              <a:rPr lang="zh-CN" altLang="en-US" dirty="0"/>
              <a:t>古代文明**：四大文明古国（古埃及、古巴比伦、古印度和中国）兴起，创造了辉煌的文明成果。</a:t>
            </a:r>
            <a:r>
              <a:rPr lang="en-US" altLang="zh-CN" dirty="0"/>
              <a:t>- **</a:t>
            </a:r>
            <a:r>
              <a:rPr lang="zh-CN" altLang="en-US" dirty="0"/>
              <a:t>古典时代**：古希腊和罗马文明繁荣，奠定了西方文明的基础。同时，印度、中国和波斯等文明也取得重要成就。</a:t>
            </a:r>
            <a:r>
              <a:rPr lang="en-US" altLang="zh-CN" dirty="0"/>
              <a:t>- **</a:t>
            </a:r>
            <a:r>
              <a:rPr lang="zh-CN" altLang="en-US" dirty="0"/>
              <a:t>中世纪**：欧洲进入封建社会，基督教成为主要宗教。伊斯兰教兴起，阿拉伯帝国扩张。中国经历唐宋元明等朝代，文化繁荣。</a:t>
            </a:r>
            <a:r>
              <a:rPr lang="en-US" altLang="zh-CN" dirty="0"/>
              <a:t>- **</a:t>
            </a:r>
            <a:r>
              <a:rPr lang="zh-CN" altLang="en-US" dirty="0"/>
              <a:t>近代世界**：地理大发现开启了全球化进程，欧洲国家在全球建立殖民地。文艺复兴、宗教改革和启蒙运动推动思想解放和社会变革。</a:t>
            </a:r>
            <a:r>
              <a:rPr lang="en-US" altLang="zh-CN" dirty="0"/>
              <a:t>- **</a:t>
            </a:r>
            <a:r>
              <a:rPr lang="zh-CN" altLang="en-US" dirty="0"/>
              <a:t>工业革命**：</a:t>
            </a:r>
            <a:r>
              <a:rPr lang="en-US" altLang="zh-CN" dirty="0"/>
              <a:t>18</a:t>
            </a:r>
            <a:r>
              <a:rPr lang="zh-CN" altLang="en-US" dirty="0"/>
              <a:t>世纪至</a:t>
            </a:r>
            <a:r>
              <a:rPr lang="en-US" altLang="zh-CN" dirty="0"/>
              <a:t>19</a:t>
            </a:r>
            <a:r>
              <a:rPr lang="zh-CN" altLang="en-US" dirty="0"/>
              <a:t>世纪，英国率先进行工业革命，推动全球经济发展和社会变革。</a:t>
            </a:r>
            <a:r>
              <a:rPr lang="en-US" altLang="zh-CN" dirty="0"/>
              <a:t>- **20</a:t>
            </a:r>
            <a:r>
              <a:rPr lang="zh-CN" altLang="en-US" dirty="0"/>
              <a:t>世纪**：经历两次世界大战和冷战，世界格局发生重大变化。民族解放运动兴起，殖民体系瓦解。科技革命推动社会进步，全球化加速发展。</a:t>
            </a:r>
            <a:r>
              <a:rPr lang="en-US" altLang="zh-CN" dirty="0"/>
              <a:t>- **</a:t>
            </a:r>
            <a:r>
              <a:rPr lang="zh-CN" altLang="en-US" dirty="0"/>
              <a:t>当代世界**：世界多极化趋势加强，各国在经济、政治、文化等领域交流合作日益频繁。同时，全球面临诸多挑战，如气候变化、贫困、恐怖主义等。</a:t>
            </a:r>
          </a:p>
        </p:txBody>
      </p:sp>
    </p:spTree>
    <p:extLst>
      <p:ext uri="{BB962C8B-B14F-4D97-AF65-F5344CB8AC3E}">
        <p14:creationId xmlns:p14="http://schemas.microsoft.com/office/powerpoint/2010/main" val="145454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864ED-6CFD-4740-A7AC-8D37F6C81E1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7A089BE-C26B-4F07-AE43-1BD3D817EAB2}"/>
              </a:ext>
            </a:extLst>
          </p:cNvPr>
          <p:cNvSpPr>
            <a:spLocks noGrp="1"/>
          </p:cNvSpPr>
          <p:nvPr>
            <p:ph idx="1"/>
          </p:nvPr>
        </p:nvSpPr>
        <p:spPr>
          <a:xfrm>
            <a:off x="742950" y="495300"/>
            <a:ext cx="10382250" cy="5539740"/>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 Murphy's Law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（墨菲定律）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Aerospace engineer Edward Murphy (1949) quipped "If anything can go wrong, it will."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1949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年工程师爱德华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墨菲在火箭试验失败后说：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凡事可能出错，就必定出错。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现代用法：事情总会往坏方向发展</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"Of course it rained on our picnic - Murphy's Law."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野餐遇下雨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这就是墨菲定律。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64100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39434-AEDC-4378-8EC8-CA22847B12FA}"/>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93A274F-1F14-4AB6-9F62-C495791D581A}"/>
              </a:ext>
            </a:extLst>
          </p:cNvPr>
          <p:cNvSpPr>
            <a:spLocks noGrp="1"/>
          </p:cNvSpPr>
          <p:nvPr>
            <p:ph idx="1"/>
          </p:nvPr>
        </p:nvSpPr>
        <p:spPr>
          <a:xfrm>
            <a:off x="819150" y="466725"/>
            <a:ext cx="10306050" cy="5568315"/>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 The Boy Who Cried Wolf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（狼来了）</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Aesop's fable (6th BC) about a shepherd whose false alarms make villagers ignore real danger.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中文：公元前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世纪《伊索寓言》中牧童因谎报狼情失去信任。</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现代用法：信用破产的后果</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"Investors stopped believing him - the boy who cried wolf effect."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投资人不再信任他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这就是狼来了效应。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2381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6AB17-5A07-43C3-8C64-E8DFA5372A09}"/>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5C641DD-9329-47B0-B438-2E5536C6CCD9}"/>
              </a:ext>
            </a:extLst>
          </p:cNvPr>
          <p:cNvSpPr>
            <a:spLocks noGrp="1"/>
          </p:cNvSpPr>
          <p:nvPr>
            <p:ph idx="1"/>
          </p:nvPr>
        </p:nvSpPr>
        <p:spPr>
          <a:xfrm>
            <a:off x="638175" y="542925"/>
            <a:ext cx="10487025" cy="5492115"/>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 The Peter Principle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（彼得原理）</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Laurence Peter's theory (1969) that employees rise to their "level of incompetence."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中文：劳伦斯·彼得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1969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年提出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员工终将晋升到不能胜任的职位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现代用法：组织中的晋升悖论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"She was promoted until reaching her level of incompetence."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她被提升至能力不及的岗位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典型的彼得原理。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7032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AC780-61BC-47A2-B701-AAC8F3C1A5A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72B029E-FFEB-42CF-BF82-7C73920ACC6C}"/>
              </a:ext>
            </a:extLst>
          </p:cNvPr>
          <p:cNvSpPr>
            <a:spLocks noGrp="1"/>
          </p:cNvSpPr>
          <p:nvPr>
            <p:ph idx="1"/>
          </p:nvPr>
        </p:nvSpPr>
        <p:spPr>
          <a:xfrm>
            <a:off x="590550" y="514350"/>
            <a:ext cx="10534650" cy="5520690"/>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 Catch-22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条军规）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英文：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From Heller's novel (1961). Pilots couldn't be grounded for insanity unless they requested it - which proved sanity.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中文：源自海勒</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1961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年小说。飞行员只有申请停飞才能证明精神异常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但这恰好证明神志正常。</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现代用法：进退两难的困境</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 "You need experience to get the job but need the job to get experience - a Catch-22."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求职需要经验，获得经验需要工作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这就是第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条军规。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9598124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肥皂">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
  <TotalTime>86</TotalTime>
  <Words>5848</Words>
  <Application>Microsoft Office PowerPoint</Application>
  <PresentationFormat>宽屏</PresentationFormat>
  <Paragraphs>415</Paragraphs>
  <Slides>52</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52</vt:i4>
      </vt:variant>
    </vt:vector>
  </HeadingPairs>
  <TitlesOfParts>
    <vt:vector size="62" baseType="lpstr">
      <vt:lpstr>DeepSeek-CJK-patch</vt:lpstr>
      <vt:lpstr>等线</vt:lpstr>
      <vt:lpstr>Arial</vt:lpstr>
      <vt:lpstr>Calibri</vt:lpstr>
      <vt:lpstr>Calibri Light</vt:lpstr>
      <vt:lpstr>Century Gothic</vt:lpstr>
      <vt:lpstr>Garamond</vt:lpstr>
      <vt:lpstr>Wingdings 2</vt:lpstr>
      <vt:lpstr>HDOfficeLightV0</vt:lpstr>
      <vt:lpstr>肥皂</vt:lpstr>
      <vt:lpstr>Historical and Cultural allisions in the west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and Cultural allisions in the west</dc:title>
  <dc:creator>兆颖 党</dc:creator>
  <cp:lastModifiedBy>兆颖 党</cp:lastModifiedBy>
  <cp:revision>12</cp:revision>
  <dcterms:created xsi:type="dcterms:W3CDTF">2025-04-06T15:58:42Z</dcterms:created>
  <dcterms:modified xsi:type="dcterms:W3CDTF">2025-04-06T17:24:52Z</dcterms:modified>
</cp:coreProperties>
</file>