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91" r:id="rId2"/>
    <p:sldId id="279" r:id="rId3"/>
    <p:sldId id="418" r:id="rId4"/>
    <p:sldId id="280" r:id="rId5"/>
    <p:sldId id="367" r:id="rId6"/>
    <p:sldId id="603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369" r:id="rId17"/>
    <p:sldId id="417" r:id="rId18"/>
    <p:sldId id="290" r:id="rId19"/>
    <p:sldId id="293" r:id="rId20"/>
    <p:sldId id="294" r:id="rId21"/>
    <p:sldId id="295" r:id="rId22"/>
    <p:sldId id="296" r:id="rId23"/>
    <p:sldId id="297" r:id="rId24"/>
    <p:sldId id="298" r:id="rId25"/>
    <p:sldId id="713" r:id="rId26"/>
    <p:sldId id="299" r:id="rId27"/>
    <p:sldId id="277" r:id="rId28"/>
    <p:sldId id="259" r:id="rId29"/>
    <p:sldId id="714" r:id="rId30"/>
    <p:sldId id="261" r:id="rId31"/>
    <p:sldId id="263" r:id="rId32"/>
    <p:sldId id="715" r:id="rId33"/>
    <p:sldId id="716" r:id="rId34"/>
    <p:sldId id="278" r:id="rId35"/>
    <p:sldId id="717" r:id="rId36"/>
    <p:sldId id="718" r:id="rId37"/>
    <p:sldId id="719" r:id="rId38"/>
    <p:sldId id="720" r:id="rId39"/>
    <p:sldId id="721" r:id="rId40"/>
    <p:sldId id="72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0-21T21:40: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1571 3262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7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704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13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0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54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29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65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67A12A-8EFB-41BC-9F54-163D3345C3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CC9CE4-6B0E-46BC-AFCC-408984ED48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4A5B0-E18F-4911-8AB0-E6773B5F4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566B4-9F00-45DE-BBD7-5F4515D123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39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4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6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9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6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5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5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6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1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06DA-5BCD-4CCB-A0EB-4AC95D97E2D2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FA6A0D-35AB-4913-91F1-2F3FE6A8E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44962" cy="90114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书信 </a:t>
            </a:r>
            <a:r>
              <a:rPr lang="en-US" altLang="zh-CN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letters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522" y="1739349"/>
            <a:ext cx="10058400" cy="4234068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zh-CN" altLang="en-US" sz="2400" dirty="0">
                <a:ea typeface="楷体_GB2312" pitchFamily="49" charset="-122"/>
              </a:rPr>
              <a:t>          简介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书信是日常生活中常用的文体，是用以交涉事宜、传达信息、交流思想、联络感情、增进了解的重要工具。英文书信分为两大类：私人信件和公务信件。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私人信件是指亲戚朋友之间的通信。这两类书信各有自己的格式。一般说来，私人信件不拘形式，信文多用手写，也可打印；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993300"/>
                </a:solidFill>
                <a:latin typeface="楷体_GB2312" pitchFamily="49" charset="-122"/>
                <a:ea typeface="楷体_GB2312" pitchFamily="49" charset="-122"/>
              </a:rPr>
              <a:t>        公务信件是单位与单位或单位与个人之间来往的书信，可能是推荐信、求职信、入学申请书、邀请信，或询问、答复、反映意见（如投诉信）等的信件。公务信件要求比较严格，必须遵循一定的格式。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620713"/>
            <a:ext cx="8229600" cy="54721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3. </a:t>
            </a: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信的正文（</a:t>
            </a:r>
            <a:r>
              <a:rPr lang="en-US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Body of the Letter</a:t>
            </a: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正文是书信的主体。与中文信件不同的是，英</a:t>
            </a:r>
            <a:r>
              <a:rPr lang="zh-CN" altLang="en-US" sz="2400" dirty="0">
                <a:solidFill>
                  <a:srgbClr val="993300"/>
                </a:solidFill>
                <a:ea typeface="楷体_GB2312" pitchFamily="49" charset="-122"/>
              </a:rPr>
              <a:t>文书信的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993300"/>
                </a:solidFill>
                <a:ea typeface="楷体_GB2312" pitchFamily="49" charset="-122"/>
              </a:rPr>
              <a:t>正文的开头</a:t>
            </a:r>
            <a:r>
              <a:rPr lang="zh-CN" altLang="en-US" sz="2400" dirty="0">
                <a:ea typeface="楷体_GB2312" pitchFamily="49" charset="-122"/>
              </a:rPr>
              <a:t>不是先写一些问候语，再阐明写信的目的，而是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993300"/>
                </a:solidFill>
                <a:ea typeface="楷体_GB2312" pitchFamily="49" charset="-122"/>
              </a:rPr>
              <a:t>直接说明写信人的身份及写信的目的，然后提出写信人的情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993300"/>
                </a:solidFill>
                <a:ea typeface="楷体_GB2312" pitchFamily="49" charset="-122"/>
              </a:rPr>
              <a:t>况、想法或要求，并加以必要的解释或说明。</a:t>
            </a:r>
            <a:r>
              <a:rPr lang="zh-CN" altLang="en-US" sz="2400" dirty="0">
                <a:ea typeface="楷体_GB2312" pitchFamily="49" charset="-122"/>
              </a:rPr>
              <a:t>英文书信陈述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目的时，应该直截了当，意思明确，层次清楚，言简意赅。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书信正文的第一句话或第一段，通常被称为起首语。一般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说来，人们习惯用一些客套的写法作为书信正文的起始，即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先将对方来信的日期、主题加以简单描述，以便使对方一看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便知该信是回答哪一封信的。如果是第一次给别人写信，也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可</a:t>
            </a:r>
            <a:r>
              <a:rPr lang="zh-CN" altLang="en-US" sz="2400" dirty="0">
                <a:solidFill>
                  <a:srgbClr val="993300"/>
                </a:solidFill>
                <a:ea typeface="楷体_GB2312" pitchFamily="49" charset="-122"/>
              </a:rPr>
              <a:t>用开头语作必要的自我介绍，并表明自己写信的主要目的。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idx="1"/>
          </p:nvPr>
        </p:nvSpPr>
        <p:spPr>
          <a:xfrm>
            <a:off x="2063750" y="692150"/>
            <a:ext cx="8280400" cy="57610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</a:t>
            </a:r>
            <a:r>
              <a:rPr lang="zh-CN" altLang="en-US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正文写作格式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正文的写作格式主要有英式和美式两种。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英式结构即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缩进式结构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，属于比较传统的结构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即每一段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的第一行都向里缩进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4-8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个字符，且所有段落的缩进距离必须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保持一致；</a:t>
            </a:r>
            <a:r>
              <a:rPr lang="zh-CN" altLang="en-US" sz="2400" dirty="0">
                <a:solidFill>
                  <a:srgbClr val="993300"/>
                </a:solidFill>
                <a:latin typeface="楷体_GB2312" pitchFamily="49" charset="-122"/>
                <a:ea typeface="楷体_GB2312" pitchFamily="49" charset="-122"/>
              </a:rPr>
              <a:t>称呼顶格写，落款则在中间偏右的位置。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美式结构则是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齐头式结构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，其特点是所有段落的第一行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都顶格写，段与段之间空一行，另外称呼、落款等也都顶格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写。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dirty="0">
                <a:ea typeface="楷体_GB2312" pitchFamily="49" charset="-122"/>
              </a:rPr>
              <a:t>    </a:t>
            </a:r>
            <a:r>
              <a:rPr lang="zh-CN" altLang="en-US" sz="3600" dirty="0">
                <a:ea typeface="华文隶书" panose="02010800040101010101" pitchFamily="2" charset="-122"/>
              </a:rPr>
              <a:t>商业信函以及</a:t>
            </a:r>
            <a:r>
              <a:rPr lang="zh-CN" altLang="en-US" sz="3600" dirty="0">
                <a:latin typeface="楷体_GB2312" pitchFamily="49" charset="-122"/>
                <a:ea typeface="华文隶书" panose="02010800040101010101" pitchFamily="2" charset="-122"/>
              </a:rPr>
              <a:t>电子邮件最好使用</a:t>
            </a:r>
            <a:r>
              <a:rPr lang="zh-CN" altLang="en-US" sz="3600" dirty="0">
                <a:ea typeface="华文隶书" panose="02010800040101010101" pitchFamily="2" charset="-122"/>
              </a:rPr>
              <a:t>齐头式。</a:t>
            </a:r>
            <a:endParaRPr lang="zh-CN" altLang="en-US" sz="3600" dirty="0">
              <a:latin typeface="楷体_GB2312" pitchFamily="49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idx="1"/>
          </p:nvPr>
        </p:nvSpPr>
        <p:spPr>
          <a:xfrm>
            <a:off x="516835" y="546652"/>
            <a:ext cx="10694504" cy="586408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楷体_GB2312" pitchFamily="49" charset="-122"/>
              </a:rPr>
              <a:t> </a:t>
            </a:r>
            <a:r>
              <a:rPr lang="zh-CN" altLang="en-US" dirty="0">
                <a:ea typeface="楷体_GB2312" pitchFamily="49" charset="-122"/>
              </a:rPr>
              <a:t>缩进式</a:t>
            </a:r>
            <a:r>
              <a:rPr lang="zh-CN" altLang="en-US" dirty="0"/>
              <a:t>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                                                                                           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Oct. 20, 2004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Dear Kate,  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I wonder if you can lend me your </a:t>
            </a:r>
            <a:r>
              <a:rPr lang="en-US" altLang="zh-CN" i="1" dirty="0"/>
              <a:t>MLA Handbook for Academic Writing</a:t>
            </a:r>
            <a:r>
              <a:rPr lang="en-US" altLang="zh-CN" dirty="0"/>
              <a:t>. I am in the process of writing my graduation thesis, and need to consult the book now and then for standard formatting. Thus I might need to keep the book for about a month and a half, and I hope that would not bring any inconvenience to you. I assure you that I will maintain the book in good condition.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If possible, please give me a call and I will come by your house to pick up the book. Thanks a lot.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                                                                                                           Yours,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                                                                                                           Judy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idx="1"/>
          </p:nvPr>
        </p:nvSpPr>
        <p:spPr>
          <a:xfrm>
            <a:off x="1981201" y="620713"/>
            <a:ext cx="8435975" cy="59039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齐头式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  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Oct. 20, 2004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Dear Kate,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 wonder if you can lend me your </a:t>
            </a:r>
            <a:r>
              <a:rPr lang="en-US" altLang="zh-CN" sz="2400" i="1" dirty="0"/>
              <a:t>MLA Handbook for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Academic Writing</a:t>
            </a:r>
            <a:r>
              <a:rPr lang="en-US" altLang="zh-CN" sz="2400" dirty="0"/>
              <a:t>. I am in the process of writing my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graduation thesis, and need to consult the book now and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then for standard formatting. Thus I might need to keep the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book for about a month and a half, and I hope that would not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bring any inconvenience to you. I assure you that I will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maintain the book in good condition.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If possible, please give me a call and I will come by your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house to pick up the book. Thanks a lot.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Yours,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Judy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idx="1"/>
          </p:nvPr>
        </p:nvSpPr>
        <p:spPr>
          <a:xfrm>
            <a:off x="655983" y="549277"/>
            <a:ext cx="9554817" cy="587140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4.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结束语（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Complimentary Close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sz="2400" dirty="0">
                <a:ea typeface="楷体_GB2312" pitchFamily="49" charset="-122"/>
              </a:rPr>
              <a:t>公务信件的结尾礼词包含两部分：发信人的结尾套语与署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名。结尾套语写在签名上面一行，第一个字母要大写，套语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结尾后面要加逗号。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在公务信件中，发信人常用的结尾套语有：</a:t>
            </a:r>
            <a:r>
              <a:rPr lang="en-US" altLang="zh-CN" sz="2400" dirty="0"/>
              <a:t>Truly yours,  Yours truly,  </a:t>
            </a:r>
            <a:r>
              <a:rPr lang="en-US" altLang="zh-CN" sz="2400" dirty="0">
                <a:ea typeface="楷体_GB2312" pitchFamily="49" charset="-122"/>
              </a:rPr>
              <a:t>Respectfully yours,  Yours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respectfully,  Faithfully yours,  Yours faithfully,  Sincerely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yours,  Yours sincerely  Yours truly, Yours </a:t>
            </a:r>
            <a:r>
              <a:rPr lang="zh-CN" altLang="en-US" sz="2400" dirty="0">
                <a:ea typeface="楷体_GB2312" pitchFamily="49" charset="-122"/>
              </a:rPr>
              <a:t>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私人信件中，发信人常用的结尾套语有：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Sincerely yours, Lovely yours, Your lovely, Your loving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son / daughter</a:t>
            </a:r>
            <a:r>
              <a:rPr lang="zh-CN" altLang="en-US" sz="2400" dirty="0">
                <a:ea typeface="楷体_GB2312" pitchFamily="49" charset="-122"/>
              </a:rPr>
              <a:t>等。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836614"/>
            <a:ext cx="8229600" cy="503078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5. 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签名（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Signature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  写信人的签名常位于结尾礼词正下方一二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行。除非是给很熟悉的人写信，签名一般须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写出全名。签名常常较潦草，不易辨认，因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此在签名的正下方须打印出全名。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8040216" y="476672"/>
            <a:ext cx="2232248" cy="1368152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FFC000"/>
                </a:solidFill>
                <a:highlight>
                  <a:srgbClr val="008000"/>
                </a:highlight>
              </a:rPr>
              <a:t>stamp</a:t>
            </a:r>
            <a:endParaRPr lang="zh-CN" altLang="en-US" sz="4000" b="1" dirty="0">
              <a:solidFill>
                <a:srgbClr val="FFC000"/>
              </a:solidFill>
              <a:highlight>
                <a:srgbClr val="008000"/>
              </a:highlight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955193" y="466327"/>
            <a:ext cx="4681537" cy="266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writer’s full name</a:t>
            </a:r>
          </a:p>
          <a:p>
            <a:pPr marL="0" indent="0">
              <a:buNone/>
            </a:pPr>
            <a:r>
              <a:rPr lang="en-US" altLang="zh-CN" sz="2400" b="1" dirty="0"/>
              <a:t>writer’s street address</a:t>
            </a:r>
          </a:p>
          <a:p>
            <a:pPr marL="0" indent="0">
              <a:buNone/>
            </a:pPr>
            <a:r>
              <a:rPr lang="en-US" altLang="zh-CN" sz="2400" b="1" dirty="0"/>
              <a:t>writer’s city/state/zip code</a:t>
            </a:r>
          </a:p>
          <a:p>
            <a:pPr marL="0" indent="0">
              <a:buNone/>
            </a:pPr>
            <a:r>
              <a:rPr lang="en-US" altLang="zh-CN" sz="2400" b="1" dirty="0"/>
              <a:t>writer’s country</a:t>
            </a:r>
            <a:endParaRPr lang="zh-CN" altLang="en-US" sz="2400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540914" y="3556646"/>
            <a:ext cx="4787900" cy="29130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(title) addressee’s full name</a:t>
            </a:r>
          </a:p>
          <a:p>
            <a:pPr marL="0" indent="0">
              <a:buNone/>
            </a:pPr>
            <a:r>
              <a:rPr lang="en-US" altLang="zh-CN" sz="2400" b="1" dirty="0"/>
              <a:t>addressee’s street name</a:t>
            </a:r>
          </a:p>
          <a:p>
            <a:pPr marL="0" indent="0">
              <a:buNone/>
            </a:pPr>
            <a:r>
              <a:rPr lang="en-US" altLang="zh-CN" sz="2400" b="1" dirty="0"/>
              <a:t>addressee’s city/state/zip code</a:t>
            </a:r>
          </a:p>
          <a:p>
            <a:pPr marL="0" indent="0">
              <a:buNone/>
            </a:pPr>
            <a:r>
              <a:rPr lang="en-US" altLang="zh-CN" sz="2400" b="1" dirty="0"/>
              <a:t>addressee’s country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3462-1651-4406-9D96-610D90B8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2871" cy="776438"/>
          </a:xfrm>
        </p:spPr>
        <p:txBody>
          <a:bodyPr/>
          <a:lstStyle/>
          <a:p>
            <a:r>
              <a:rPr lang="en-US" altLang="zh-CN" dirty="0"/>
              <a:t>The Format of Letters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945BC-159D-4EAD-BE9D-036D202C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80" y="1386038"/>
            <a:ext cx="7849246" cy="4788620"/>
          </a:xfrm>
        </p:spPr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</a:rPr>
              <a:t>Lay-out of Envelops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C13FA5-4DDC-45AA-A3CF-4CCC9A9A6D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62" y="1945307"/>
            <a:ext cx="7576364" cy="41506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6430C9-571A-4573-9E07-A9FDED7B86DB}"/>
              </a:ext>
            </a:extLst>
          </p:cNvPr>
          <p:cNvSpPr/>
          <p:nvPr/>
        </p:nvSpPr>
        <p:spPr>
          <a:xfrm>
            <a:off x="1425367" y="3730913"/>
            <a:ext cx="2222090" cy="57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发件人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2D4724-0139-4C8C-B501-E9781CFB30E2}"/>
              </a:ext>
            </a:extLst>
          </p:cNvPr>
          <p:cNvSpPr/>
          <p:nvPr/>
        </p:nvSpPr>
        <p:spPr>
          <a:xfrm>
            <a:off x="5712542" y="2235047"/>
            <a:ext cx="2418735" cy="119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Stamp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0B8A5-8B5A-4C96-81E6-58CA6A8DC875}"/>
              </a:ext>
            </a:extLst>
          </p:cNvPr>
          <p:cNvSpPr/>
          <p:nvPr/>
        </p:nvSpPr>
        <p:spPr>
          <a:xfrm>
            <a:off x="6921909" y="5285149"/>
            <a:ext cx="1700981" cy="624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收件人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61BCEE-5E6E-4E92-897A-64F80812513A}"/>
              </a:ext>
            </a:extLst>
          </p:cNvPr>
          <p:cNvSpPr txBox="1"/>
          <p:nvPr/>
        </p:nvSpPr>
        <p:spPr>
          <a:xfrm>
            <a:off x="9001731" y="1890117"/>
            <a:ext cx="234991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ighlight>
                  <a:srgbClr val="FFFF00"/>
                </a:highlight>
              </a:rPr>
              <a:t>考试要点</a:t>
            </a:r>
            <a:endParaRPr lang="en-US" altLang="zh-CN" sz="3200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地址由小到大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收件人和发件人位置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中文地址翻译成英文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杭电英文地址地址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417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4"/>
          <p:cNvSpPr txBox="1">
            <a:spLocks noChangeArrowheads="1"/>
          </p:cNvSpPr>
          <p:nvPr/>
        </p:nvSpPr>
        <p:spPr bwMode="auto">
          <a:xfrm>
            <a:off x="1992314" y="836614"/>
            <a:ext cx="8351837" cy="5262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一、 邀请信 </a:t>
            </a:r>
            <a:r>
              <a:rPr lang="en-US" altLang="zh-CN" sz="2400" b="1">
                <a:latin typeface="Cambria" panose="02040503050406030204" charset="0"/>
                <a:ea typeface="华文楷体" panose="02010600040101010101" charset="-122"/>
              </a:rPr>
              <a:t>(A Letter of Invitation)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二、 申请信 </a:t>
            </a:r>
            <a:r>
              <a:rPr lang="en-US" altLang="zh-CN" sz="2400" b="1">
                <a:latin typeface="Cambria" panose="02040503050406030204" charset="0"/>
                <a:ea typeface="华文楷体" panose="02010600040101010101" charset="-122"/>
              </a:rPr>
              <a:t>(A Letter of Application)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三、询问信 </a:t>
            </a:r>
            <a:r>
              <a:rPr lang="en-US" altLang="zh-CN" sz="2400" b="1">
                <a:latin typeface="Cambria" panose="02040503050406030204" charset="0"/>
                <a:ea typeface="华文楷体" panose="02010600040101010101" charset="-122"/>
              </a:rPr>
              <a:t>(A Letter of Inquiry)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四、 投诉信  </a:t>
            </a:r>
            <a:r>
              <a:rPr lang="en-US" altLang="zh-CN" sz="2400" b="1">
                <a:latin typeface="Cambria" panose="02040503050406030204" charset="0"/>
                <a:ea typeface="华文楷体" panose="02010600040101010101" charset="-122"/>
              </a:rPr>
              <a:t>(A Letter of Complaint)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五、道歉信  </a:t>
            </a:r>
            <a:r>
              <a:rPr lang="en-US" altLang="zh-CN" sz="2400" b="1">
                <a:latin typeface="Cambria" panose="02040503050406030204" charset="0"/>
                <a:ea typeface="华文楷体" panose="02010600040101010101" charset="-122"/>
              </a:rPr>
              <a:t>(A Letter of Apology)</a:t>
            </a:r>
            <a:br>
              <a:rPr lang="en-US" altLang="zh-CN" sz="2400" b="1">
                <a:latin typeface="Cambria" panose="02040503050406030204" charset="0"/>
                <a:ea typeface="华文楷体" panose="02010600040101010101" charset="-122"/>
              </a:rPr>
            </a:b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六、 感谢信  </a:t>
            </a:r>
            <a:r>
              <a:rPr lang="en-US" altLang="zh-CN" sz="2400" b="1">
                <a:latin typeface="Cambria" panose="02040503050406030204" charset="0"/>
                <a:ea typeface="华文楷体" panose="02010600040101010101" charset="-122"/>
              </a:rPr>
              <a:t>(A Letter of Thanks)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七、祝贺信  </a:t>
            </a:r>
            <a:r>
              <a:rPr lang="en-US" altLang="zh-CN" sz="2400" b="1">
                <a:latin typeface="Cambria" panose="02040503050406030204" charset="0"/>
                <a:ea typeface="华文楷体" panose="02010600040101010101" charset="-122"/>
              </a:rPr>
              <a:t>(A Letter of Congratulation)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八 、请求信 </a:t>
            </a:r>
            <a:r>
              <a:rPr lang="en-US" altLang="zh-CN" sz="2400" b="1">
                <a:latin typeface="Cambria" panose="02040503050406030204" charset="0"/>
                <a:ea typeface="华文楷体" panose="02010600040101010101" charset="-122"/>
              </a:rPr>
              <a:t>(A Letter of Request)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九 、建议信 </a:t>
            </a:r>
            <a:r>
              <a:rPr lang="en-US" altLang="zh-CN" sz="2400" b="1">
                <a:latin typeface="Cambria" panose="02040503050406030204" charset="0"/>
                <a:ea typeface="华文楷体" panose="02010600040101010101" charset="-122"/>
              </a:rPr>
              <a:t>(A Letter of Advice)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十、辞职信 （ </a:t>
            </a:r>
            <a:r>
              <a:rPr lang="zh-CN" altLang="zh-CN" sz="2400" b="1">
                <a:latin typeface="Cambria" panose="02040503050406030204" charset="0"/>
                <a:ea typeface="华文楷体" panose="02010600040101010101" charset="-122"/>
              </a:rPr>
              <a:t>Letter of Resignation</a:t>
            </a:r>
            <a:endParaRPr lang="en-US" altLang="zh-CN" sz="2400" b="1">
              <a:latin typeface="Cambria" panose="02040503050406030204" charset="0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85335"/>
            <a:ext cx="10837332" cy="6423578"/>
          </a:xfrm>
        </p:spPr>
        <p:txBody>
          <a:bodyPr rtlCol="0">
            <a:no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zh-CN" altLang="en-US" sz="2800" b="1" dirty="0"/>
              <a:t>一、 </a:t>
            </a:r>
            <a:r>
              <a:rPr lang="zh-CN" altLang="en-US" sz="2800" b="1" dirty="0">
                <a:ea typeface="楷体_GB2312" pitchFamily="49" charset="-122"/>
              </a:rPr>
              <a:t>邀请信</a:t>
            </a:r>
            <a:r>
              <a:rPr lang="zh-CN" altLang="en-US" sz="2800" b="1" dirty="0"/>
              <a:t> </a:t>
            </a:r>
            <a:r>
              <a:rPr lang="en-US" altLang="zh-CN" sz="2800" b="1" dirty="0"/>
              <a:t>(A Letter of Invitation)</a:t>
            </a:r>
            <a:endParaRPr lang="en-US" altLang="zh-CN" sz="28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一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)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邀请信的种类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800" dirty="0"/>
              <a:t>   英文邀请信可分为两种。一种是请柬</a:t>
            </a:r>
            <a:r>
              <a:rPr lang="en-US" altLang="zh-CN" sz="2800" dirty="0"/>
              <a:t>(invitation card)</a:t>
            </a:r>
            <a:r>
              <a:rPr lang="zh-CN" altLang="en-US" sz="2800" dirty="0"/>
              <a:t>，这是一种正规的邀请信，格式严谨而固定，一般适用于较庄重严肃的场合。另一种是一般的邀请信，适用于一些平常的事情的邀请，通常邀请人同被邀请人之间比较熟悉，这种邀请信具有简短、热情的特点。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800" dirty="0">
                <a:ea typeface="华文隶书" panose="02010800040101010101" pitchFamily="2" charset="-122"/>
              </a:rPr>
              <a:t>（二）邀请信的写法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800" dirty="0"/>
              <a:t>1.</a:t>
            </a:r>
            <a:r>
              <a:rPr lang="zh-CN" altLang="en-US" sz="2800" dirty="0">
                <a:latin typeface="宋体" panose="02010600030101010101" pitchFamily="2" charset="-122"/>
              </a:rPr>
              <a:t>活动名称及目的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   写明邀请对方参加什么活动，以及邀请的原因和目的等。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800" dirty="0">
                <a:latin typeface="宋体" panose="02010600030101010101" pitchFamily="2" charset="-122"/>
              </a:rPr>
              <a:t>2.</a:t>
            </a:r>
            <a:r>
              <a:rPr lang="zh-CN" altLang="en-US" sz="2800" dirty="0">
                <a:latin typeface="宋体" panose="02010600030101010101" pitchFamily="2" charset="-122"/>
              </a:rPr>
              <a:t>活动细节及注意事项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  写明活动安排的细节及需要告诉对方的注意事项。诸如时间、地点、参加人员、人数，需要做些什么样的准备以及需要穿着什么的服饰。要求穿礼服时，须在请柬的右下角注明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800" dirty="0">
                <a:latin typeface="宋体" panose="02010600030101010101" pitchFamily="2" charset="-122"/>
              </a:rPr>
              <a:t>dress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</a:rPr>
              <a:t>formal</a:t>
            </a:r>
            <a:r>
              <a:rPr lang="zh-CN" altLang="en-US" sz="2800" dirty="0">
                <a:latin typeface="宋体" panose="02010600030101010101" pitchFamily="2" charset="-122"/>
              </a:rPr>
              <a:t>；较随意时可用：</a:t>
            </a:r>
            <a:r>
              <a:rPr lang="en-US" altLang="zh-CN" sz="2800" dirty="0">
                <a:latin typeface="宋体" panose="02010600030101010101" pitchFamily="2" charset="-122"/>
              </a:rPr>
              <a:t>dress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</a:rPr>
              <a:t>informal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476250"/>
            <a:ext cx="8229600" cy="4318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4400" dirty="0">
                <a:ea typeface="华文隶书" panose="02010800040101010101" pitchFamily="2" charset="-122"/>
              </a:rPr>
              <a:t>英语书信的结构：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196976"/>
            <a:ext cx="10118035" cy="518477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英文书信通常包括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个组成部分：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信头（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heading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，包括寄信人地址和日期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信内地址（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inside address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，指收信人地址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称呼（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salutation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正文（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body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结束语（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complimentary close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签名（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signature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有时候还包括附言（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postscript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）和 附件（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attachment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）。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2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 </a:t>
            </a:r>
            <a:r>
              <a:rPr lang="zh-CN" altLang="en-US" sz="2800" dirty="0">
                <a:solidFill>
                  <a:schemeClr val="accent5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在考试中，由于篇幅所限，只要求考生在书信中包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5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括日期，称呼、正文、结束语和签名五个部分。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226" y="457200"/>
            <a:ext cx="8948530" cy="6092825"/>
          </a:xfrm>
        </p:spPr>
        <p:txBody>
          <a:bodyPr rtlCol="0">
            <a:normAutofit fontScale="6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                                                                    </a:t>
            </a:r>
            <a:r>
              <a:rPr lang="en-US" altLang="zh-CN" sz="3800" dirty="0"/>
              <a:t>March 23rd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zh-CN" sz="31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Dear Mr. Harrison: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3100" dirty="0"/>
              <a:t>　  </a:t>
            </a:r>
            <a:r>
              <a:rPr lang="en-US" altLang="zh-CN" sz="3100" dirty="0"/>
              <a:t>Our new factory will be commencing production on [April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10] and we should like to invite [you and your wife] to be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present at a celebration to mark the occasion.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3100" dirty="0"/>
              <a:t>　 </a:t>
            </a:r>
            <a:r>
              <a:rPr lang="en-US" altLang="zh-CN" sz="3100" dirty="0"/>
              <a:t>As you will appreciate this is an important milestone for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this organization, and is the result of continued demand for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our products, both at home and overseas. We are inviting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all those individuals and trust that you will pay us the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compliments of accepting.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3100" dirty="0"/>
              <a:t>　 </a:t>
            </a:r>
            <a:r>
              <a:rPr lang="en-US" altLang="zh-CN" sz="3100" dirty="0"/>
              <a:t>Please confirm that you will be able to attend by advising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us of your time —— we can arrange for you to be met. All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arrangements for your stay [overnight on April 10] will, of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course, be made by us at our expense.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3100" dirty="0"/>
              <a:t>　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3100" dirty="0"/>
              <a:t>                                                    </a:t>
            </a:r>
            <a:r>
              <a:rPr lang="en-US" altLang="zh-CN" sz="3100" dirty="0"/>
              <a:t>Yours sincerely,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                                                     Li Ming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3100" dirty="0"/>
              <a:t>                                                                  </a:t>
            </a:r>
            <a:r>
              <a:rPr lang="zh-CN" altLang="en-US" sz="3100" dirty="0"/>
              <a:t>　               </a:t>
            </a:r>
            <a:r>
              <a:rPr lang="zh-CN" altLang="en-US" sz="2400" dirty="0"/>
              <a:t>                           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2313" y="549276"/>
            <a:ext cx="8229600" cy="5903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华文隶书" panose="02010800040101010101" pitchFamily="2" charset="-122"/>
              </a:rPr>
              <a:t>常用</a:t>
            </a:r>
            <a:r>
              <a:rPr lang="zh-CN" altLang="en-US" sz="2800" b="1">
                <a:ea typeface="华文隶书" panose="02010800040101010101" pitchFamily="2" charset="-122"/>
              </a:rPr>
              <a:t>开头用语</a:t>
            </a:r>
            <a:r>
              <a:rPr lang="zh-CN" altLang="en-US" sz="2400"/>
              <a:t> </a:t>
            </a:r>
            <a:br>
              <a:rPr lang="zh-CN" altLang="en-US" sz="2400"/>
            </a:br>
            <a:r>
              <a:rPr lang="en-US" altLang="zh-CN" sz="2400"/>
              <a:t>I am writing to invite you to…</a:t>
            </a:r>
            <a:br>
              <a:rPr lang="en-US" altLang="zh-CN" sz="2400"/>
            </a:br>
            <a:r>
              <a:rPr lang="en-US" altLang="zh-CN" sz="2400"/>
              <a:t>I would like to see your presence at… </a:t>
            </a:r>
            <a:br>
              <a:rPr lang="en-US" altLang="zh-CN" sz="2400"/>
            </a:br>
            <a:r>
              <a:rPr lang="en-US" altLang="zh-CN" sz="2400"/>
              <a:t>I think it would be a good idea if you could participate in…</a:t>
            </a:r>
            <a:br>
              <a:rPr lang="en-US" altLang="zh-CN" sz="2400"/>
            </a:br>
            <a:r>
              <a:rPr lang="en-US" altLang="zh-CN" sz="2400"/>
              <a:t>I wonder if you could come…</a:t>
            </a:r>
            <a:br>
              <a:rPr lang="en-US" altLang="zh-CN" sz="2400"/>
            </a:br>
            <a:r>
              <a:rPr lang="en-US" altLang="zh-CN" sz="2400"/>
              <a:t>I would like you to come…  </a:t>
            </a:r>
            <a:br>
              <a:rPr lang="en-US" altLang="zh-CN" sz="2400"/>
            </a:br>
            <a:r>
              <a:rPr lang="en-US" altLang="zh-CN" sz="2400"/>
              <a:t>How would you like to join us in…? </a:t>
            </a:r>
            <a:br>
              <a:rPr lang="en-US" altLang="zh-CN" sz="2400"/>
            </a:br>
            <a:endParaRPr lang="en-US" altLang="zh-CN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华文隶书" panose="02010800040101010101" pitchFamily="2" charset="-122"/>
                <a:ea typeface="华文隶书" panose="02010800040101010101" pitchFamily="2" charset="-122"/>
              </a:rPr>
              <a:t>常用</a:t>
            </a:r>
            <a:r>
              <a:rPr lang="zh-CN" altLang="en-US" sz="2800" b="1">
                <a:latin typeface="华文隶书" panose="02010800040101010101" pitchFamily="2" charset="-122"/>
                <a:ea typeface="华文隶书" panose="02010800040101010101" pitchFamily="2" charset="-122"/>
              </a:rPr>
              <a:t>结尾用语 </a:t>
            </a:r>
            <a:r>
              <a:rPr lang="zh-CN" altLang="en-US" sz="2800">
                <a:latin typeface="Arial" panose="020B0604020202020204" pitchFamily="34" charset="0"/>
                <a:ea typeface="华文隶书" panose="02010800040101010101" pitchFamily="2" charset="-122"/>
              </a:rPr>
              <a:t> </a:t>
            </a:r>
            <a:br>
              <a:rPr lang="zh-CN" altLang="en-US" sz="2400"/>
            </a:br>
            <a:r>
              <a:rPr lang="en-US" altLang="zh-CN" sz="2400"/>
              <a:t>My family and I would feel honored if you could come. </a:t>
            </a:r>
            <a:br>
              <a:rPr lang="en-US" altLang="zh-CN" sz="2400"/>
            </a:br>
            <a:r>
              <a:rPr lang="en-US" altLang="zh-CN" sz="2400"/>
              <a:t>We would be looking forward to your participation in the party. </a:t>
            </a:r>
            <a:br>
              <a:rPr lang="en-US" altLang="zh-CN" sz="2400"/>
            </a:br>
            <a:r>
              <a:rPr lang="en-US" altLang="zh-CN" sz="2400"/>
              <a:t>I would like to meet you there and please let me know your decision. </a:t>
            </a:r>
            <a:br>
              <a:rPr lang="en-US" altLang="zh-CN" sz="2400"/>
            </a:br>
            <a:r>
              <a:rPr lang="en-US" altLang="zh-CN" sz="2400"/>
              <a:t>I really hope you can make it.</a:t>
            </a:r>
            <a:r>
              <a:rPr lang="zh-CN" altLang="en-US" sz="2400"/>
              <a:t>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Would you please drop me a line to let me know if you can come? </a:t>
            </a:r>
            <a:r>
              <a:rPr lang="en-US" altLang="zh-CN" sz="2400" b="1"/>
              <a:t> </a:t>
            </a:r>
            <a:r>
              <a:rPr lang="en-US" altLang="zh-CN" sz="2400"/>
              <a:t> 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65176"/>
            <a:ext cx="8229600" cy="5102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邀请信的回复</a:t>
            </a:r>
            <a:br>
              <a:rPr lang="zh-CN" altLang="en-US" sz="2800">
                <a:latin typeface="楷体_GB2312" pitchFamily="49" charset="-122"/>
                <a:ea typeface="楷体_GB2312" pitchFamily="49" charset="-122"/>
              </a:rPr>
            </a:br>
            <a:br>
              <a:rPr lang="zh-CN" altLang="en-US" sz="28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邀请信的复信要求简明扼要，在书写时应注意以下几点：</a:t>
            </a:r>
            <a:br>
              <a:rPr lang="zh-CN" altLang="en-US" sz="2400">
                <a:latin typeface="楷体_GB2312" pitchFamily="49" charset="-122"/>
                <a:ea typeface="楷体_GB2312" pitchFamily="49" charset="-122"/>
              </a:rPr>
            </a:br>
            <a:br>
              <a:rPr lang="zh-CN" altLang="en-US" sz="240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 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接受邀请的复信中应重复写上邀请信中的某些内容，如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邀请年、月、日，星期几、几点钟等，如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"I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ll be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delighted to attend your luncheon next Friday, May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the fifth, at twelve o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clock.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zh-CN" altLang="en-US" sz="2400">
                <a:latin typeface="楷体_GB2312" pitchFamily="49" charset="-122"/>
                <a:ea typeface="楷体_GB2312" pitchFamily="49" charset="-122"/>
              </a:rPr>
            </a:br>
            <a:br>
              <a:rPr lang="zh-CN" altLang="en-US" sz="240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 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邀请信的复信中应明确表明接受邀请还是不接受邀请，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不能含乎其词，如不能写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ll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come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’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in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 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town.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 ”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这类的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话，以使得对方无法作出安排。在接受邀请的复信中，应对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受到邀请表示高兴。谢却的复信中应阐明不能应邀的原由。</a:t>
            </a:r>
            <a:br>
              <a:rPr lang="zh-CN" altLang="en-US" sz="24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4"/>
          <p:cNvSpPr txBox="1">
            <a:spLocks noChangeArrowheads="1"/>
          </p:cNvSpPr>
          <p:nvPr/>
        </p:nvSpPr>
        <p:spPr bwMode="auto">
          <a:xfrm>
            <a:off x="1774826" y="620714"/>
            <a:ext cx="8569325" cy="581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你是一家公司的总经理，王志明。当地的一所技术学院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6</a:t>
            </a:r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月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18</a:t>
            </a:r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日给你部门写信，询问是否能考虑赞助他们将在今年夏天举办的为期一周的艺术节。今天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(20</a:t>
            </a:r>
            <a:r>
              <a:rPr lang="en-US" altLang="zh-CN" sz="2400" b="1" dirty="0">
                <a:latin typeface="Cambria" panose="02040503050406030204" charset="0"/>
                <a:ea typeface="华文楷体" panose="02010600040101010101" charset="-122"/>
              </a:rPr>
              <a:t>11</a:t>
            </a:r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年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6</a:t>
            </a:r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月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20</a:t>
            </a:r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日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)</a:t>
            </a:r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你给该校的校长写封回信，对他们的艺术节表示感兴趣并理解他们的需要，但是因为你们有固定的赞助预算，到明年才能考虑。建议明年再来信联系。最后预祝艺术节成功。</a:t>
            </a:r>
          </a:p>
          <a:p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注意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:</a:t>
            </a:r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必须包括对收信的称谓、写信日期、发信人的签名等基本格式。 </a:t>
            </a:r>
          </a:p>
          <a:p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Words for reference:</a:t>
            </a:r>
          </a:p>
          <a:p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总经理 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General Manager;</a:t>
            </a:r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为期一周的艺术节 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one-week Art Festival;</a:t>
            </a:r>
          </a:p>
          <a:p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固定的赞助预算 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a fixed budget for sponsorship;</a:t>
            </a:r>
            <a:endParaRPr lang="en-US" altLang="zh-CN" sz="2400" b="1" dirty="0">
              <a:latin typeface="Cambria" panose="02040503050406030204" charset="0"/>
              <a:ea typeface="华文楷体" panose="02010600040101010101" charset="-122"/>
            </a:endParaRPr>
          </a:p>
          <a:p>
            <a:r>
              <a:rPr lang="zh-CN" altLang="en-US" sz="2400" b="1" dirty="0">
                <a:latin typeface="Cambria" panose="02040503050406030204" charset="0"/>
                <a:ea typeface="华文楷体" panose="02010600040101010101" charset="-122"/>
              </a:rPr>
              <a:t>校长 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principal;</a:t>
            </a:r>
          </a:p>
          <a:p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赞助 </a:t>
            </a:r>
            <a:r>
              <a:rPr lang="zh-CN" altLang="zh-CN" sz="2400" b="1">
                <a:latin typeface="Cambria" panose="02040503050406030204" charset="0"/>
                <a:ea typeface="华文楷体" panose="02010600040101010101" charset="-122"/>
              </a:rPr>
              <a:t>sponsorship</a:t>
            </a:r>
            <a:r>
              <a:rPr lang="zh-CN" altLang="en-US" sz="2400" b="1">
                <a:latin typeface="Cambria" panose="02040503050406030204" charset="0"/>
                <a:ea typeface="华文楷体" panose="02010600040101010101" charset="-122"/>
              </a:rPr>
              <a:t>。 </a:t>
            </a:r>
          </a:p>
          <a:p>
            <a:pPr>
              <a:spcBef>
                <a:spcPct val="50000"/>
              </a:spcBef>
            </a:pPr>
            <a:endParaRPr lang="en-US" altLang="zh-CN" sz="2400" dirty="0">
              <a:latin typeface="Cambria" panose="02040503050406030204" charset="0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4"/>
          <p:cNvSpPr txBox="1">
            <a:spLocks noChangeArrowheads="1"/>
          </p:cNvSpPr>
          <p:nvPr/>
        </p:nvSpPr>
        <p:spPr bwMode="auto">
          <a:xfrm>
            <a:off x="769800" y="427831"/>
            <a:ext cx="9129574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Cambria" panose="02040503050406030204" charset="0"/>
                <a:ea typeface="华文楷体" panose="02010600040101010101" charset="-122"/>
              </a:rPr>
              <a:t>Response to An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 Invitation</a:t>
            </a:r>
            <a:endParaRPr lang="en-US" altLang="zh-CN" sz="2400" b="1" dirty="0">
              <a:latin typeface="Cambria" panose="02040503050406030204" charset="0"/>
              <a:ea typeface="华文楷体" panose="02010600040101010101" charset="-122"/>
            </a:endParaRPr>
          </a:p>
          <a:p>
            <a:pPr algn="r"/>
            <a:r>
              <a:rPr lang="en-US" altLang="zh-CN" sz="2400" b="1" dirty="0">
                <a:latin typeface="Cambria" panose="02040503050406030204" charset="0"/>
                <a:ea typeface="华文楷体" panose="02010600040101010101" charset="-122"/>
              </a:rPr>
              <a:t>                                                                                                                                            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20th June,20</a:t>
            </a:r>
            <a:r>
              <a:rPr lang="en-US" altLang="zh-CN" sz="2400" b="1" dirty="0">
                <a:latin typeface="Cambria" panose="02040503050406030204" charset="0"/>
                <a:ea typeface="华文楷体" panose="02010600040101010101" charset="-122"/>
              </a:rPr>
              <a:t>11</a:t>
            </a:r>
            <a:endParaRPr lang="zh-CN" altLang="zh-CN" sz="2400" b="1" dirty="0">
              <a:latin typeface="Cambria" panose="02040503050406030204" charset="0"/>
              <a:ea typeface="华文楷体" panose="02010600040101010101" charset="-122"/>
            </a:endParaRPr>
          </a:p>
          <a:p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Dear Principal,</a:t>
            </a:r>
          </a:p>
          <a:p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     We have received your letter of June 18 asking if we can sponsor the one-week art festival you are going to hold this summer. We are</a:t>
            </a:r>
            <a:r>
              <a:rPr lang="en-US" altLang="zh-CN" sz="2400" b="1" dirty="0">
                <a:latin typeface="Cambria" panose="02040503050406030204" charset="0"/>
                <a:ea typeface="华文楷体" panose="02010600040101010101" charset="-122"/>
              </a:rPr>
              <a:t> 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very interested in the art festival and fully understand your needs. Unfortunately, as our company has a fixed budget for sponsorship</a:t>
            </a:r>
          </a:p>
          <a:p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this year, we are unable to help you, and new items will not be</a:t>
            </a:r>
            <a:r>
              <a:rPr lang="en-US" altLang="zh-CN" sz="2400" b="1" dirty="0">
                <a:latin typeface="Cambria" panose="02040503050406030204" charset="0"/>
                <a:ea typeface="华文楷体" panose="02010600040101010101" charset="-122"/>
              </a:rPr>
              <a:t> </a:t>
            </a:r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considered until next year. So, we suggest you contact us again in the coming year. Still, we wish your festival a great success!                       </a:t>
            </a:r>
          </a:p>
          <a:p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                                                               Yours sincerely,                                            </a:t>
            </a:r>
          </a:p>
          <a:p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                                                                 Wang Zhiming </a:t>
            </a:r>
          </a:p>
          <a:p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                                                                 General Manager</a:t>
            </a:r>
            <a:endParaRPr lang="en-US" altLang="zh-CN" sz="2400" b="1" dirty="0">
              <a:latin typeface="Cambria" panose="02040503050406030204" charset="0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713" y="1661961"/>
            <a:ext cx="85959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       </a:t>
            </a:r>
            <a:r>
              <a:rPr lang="zh-CN" altLang="en-US" sz="2800" dirty="0"/>
              <a:t>Mr. and Mrs. Oliver Barrett III </a:t>
            </a:r>
          </a:p>
          <a:p>
            <a:pPr algn="ctr"/>
            <a:r>
              <a:rPr lang="zh-CN" altLang="en-US" sz="2800" dirty="0"/>
              <a:t>               request the pleasure of your company </a:t>
            </a:r>
          </a:p>
          <a:p>
            <a:pPr algn="ctr"/>
            <a:r>
              <a:rPr lang="zh-CN" altLang="en-US" sz="2800" dirty="0"/>
              <a:t>                  at a dinner in celebration of   </a:t>
            </a:r>
          </a:p>
          <a:p>
            <a:pPr algn="ctr"/>
            <a:r>
              <a:rPr lang="zh-CN" altLang="en-US" sz="2800" dirty="0"/>
              <a:t>                 Mr. Barrett’s sixtieth birthday</a:t>
            </a:r>
          </a:p>
          <a:p>
            <a:pPr algn="ctr"/>
            <a:r>
              <a:rPr lang="zh-CN" altLang="en-US" sz="2800" dirty="0"/>
              <a:t>                  Saturday, the sixth of March</a:t>
            </a:r>
          </a:p>
          <a:p>
            <a:pPr algn="ctr"/>
            <a:r>
              <a:rPr lang="zh-CN" altLang="en-US" sz="2800" dirty="0"/>
              <a:t>                        at seven o’clock</a:t>
            </a:r>
          </a:p>
          <a:p>
            <a:pPr algn="ctr"/>
            <a:r>
              <a:rPr lang="zh-CN" altLang="en-US" sz="2800" dirty="0"/>
              <a:t>              Dover House, Ipswich, Massachusetts  </a:t>
            </a:r>
          </a:p>
          <a:p>
            <a:pPr algn="ctr"/>
            <a:r>
              <a:rPr lang="zh-CN" altLang="en-US" sz="2800" dirty="0"/>
              <a:t> R.S.V.P </a:t>
            </a:r>
          </a:p>
          <a:p>
            <a:pPr algn="ctr"/>
            <a:endParaRPr lang="zh-CN" altLang="en-US" sz="2800" dirty="0"/>
          </a:p>
          <a:p>
            <a:pPr algn="ctr"/>
            <a:r>
              <a:rPr lang="zh-CN" altLang="en-US" sz="2400" dirty="0"/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992313" y="476250"/>
            <a:ext cx="8064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Example 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  Formal Reply    (Acceptance)</a:t>
            </a:r>
            <a:endParaRPr lang="en-US" altLang="zh-CN" sz="2400"/>
          </a:p>
        </p:txBody>
      </p:sp>
      <p:sp>
        <p:nvSpPr>
          <p:cNvPr id="55298" name="Text Box 5"/>
          <p:cNvSpPr txBox="1">
            <a:spLocks noChangeArrowheads="1"/>
          </p:cNvSpPr>
          <p:nvPr/>
        </p:nvSpPr>
        <p:spPr bwMode="auto">
          <a:xfrm>
            <a:off x="1847850" y="908050"/>
            <a:ext cx="882015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Mr. and Mrs. George Mailer</a:t>
            </a:r>
          </a:p>
          <a:p>
            <a:pPr algn="ctr"/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accept with pleasure </a:t>
            </a:r>
            <a:endParaRPr lang="en-US" altLang="zh-CN" sz="2400" b="1" dirty="0">
              <a:latin typeface="Cambria" panose="02040503050406030204" charset="0"/>
              <a:ea typeface="华文楷体" panose="02010600040101010101" charset="-122"/>
            </a:endParaRPr>
          </a:p>
          <a:p>
            <a:pPr algn="ctr"/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Mr. and Mrs. Robert Smith’s kind invitation to dinner</a:t>
            </a:r>
            <a:endParaRPr lang="en-US" altLang="zh-CN" sz="2400" b="1" dirty="0">
              <a:latin typeface="Cambria" panose="02040503050406030204" charset="0"/>
              <a:ea typeface="华文楷体" panose="02010600040101010101" charset="-122"/>
            </a:endParaRPr>
          </a:p>
          <a:p>
            <a:pPr algn="ctr"/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 on Friday, March 26th, at seven o’clock.</a:t>
            </a:r>
            <a:endParaRPr lang="en-US" altLang="zh-CN" sz="2400" b="1" dirty="0">
              <a:latin typeface="Cambria" panose="02040503050406030204" charset="0"/>
              <a:ea typeface="华文楷体" panose="02010600040101010101" charset="-122"/>
            </a:endParaRPr>
          </a:p>
          <a:p>
            <a:pPr algn="ctr"/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17 Butter Place</a:t>
            </a:r>
          </a:p>
          <a:p>
            <a:pPr algn="ctr"/>
            <a:r>
              <a:rPr lang="zh-CN" altLang="zh-CN" sz="2400" b="1" dirty="0">
                <a:latin typeface="Cambria" panose="02040503050406030204" charset="0"/>
                <a:ea typeface="华文楷体" panose="02010600040101010101" charset="-122"/>
              </a:rPr>
              <a:t>	                                    March 22nd</a:t>
            </a:r>
            <a:endParaRPr lang="en-US" altLang="zh-CN" sz="2400" b="1" dirty="0">
              <a:latin typeface="Cambria" panose="02040503050406030204" charset="0"/>
              <a:ea typeface="华文楷体" panose="02010600040101010101" charset="-122"/>
            </a:endParaRPr>
          </a:p>
          <a:p>
            <a:pPr>
              <a:spcBef>
                <a:spcPct val="50000"/>
              </a:spcBef>
            </a:pPr>
            <a:endParaRPr lang="en-US" altLang="zh-CN" sz="2400" dirty="0">
              <a:latin typeface="Cambria" panose="02040503050406030204" charset="0"/>
              <a:ea typeface="华文楷体" panose="02010600040101010101" charset="-122"/>
            </a:endParaRP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1774826" y="3068638"/>
            <a:ext cx="7993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zh-CN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Example 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   Formal Reply    ( Decline )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谢绝</a:t>
            </a:r>
            <a:endParaRPr lang="zh-CN" altLang="en-US" sz="2400"/>
          </a:p>
        </p:txBody>
      </p:sp>
      <p:sp>
        <p:nvSpPr>
          <p:cNvPr id="55300" name="Text Box 7"/>
          <p:cNvSpPr txBox="1">
            <a:spLocks noChangeArrowheads="1"/>
          </p:cNvSpPr>
          <p:nvPr/>
        </p:nvSpPr>
        <p:spPr bwMode="auto">
          <a:xfrm>
            <a:off x="1774826" y="3716338"/>
            <a:ext cx="8785225" cy="32316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latin typeface="Cambria" panose="02040503050406030204" charset="0"/>
                <a:ea typeface="华文楷体" panose="02010600040101010101" charset="-122"/>
              </a:rPr>
              <a:t>                                  </a:t>
            </a:r>
            <a:r>
              <a:rPr lang="zh-CN" altLang="zh-CN" sz="2400" b="1" i="1">
                <a:latin typeface="Cambria" panose="02040503050406030204" charset="0"/>
                <a:ea typeface="华文楷体" panose="02010600040101010101" charset="-122"/>
              </a:rPr>
              <a:t>Mr</a:t>
            </a:r>
            <a:r>
              <a:rPr lang="zh-CN" altLang="zh-CN" sz="2400" b="1" i="1" dirty="0">
                <a:latin typeface="Cambria" panose="02040503050406030204" charset="0"/>
                <a:ea typeface="华文楷体" panose="02010600040101010101" charset="-122"/>
              </a:rPr>
              <a:t>. and Mrs. George Mailer</a:t>
            </a:r>
          </a:p>
          <a:p>
            <a:r>
              <a:rPr lang="zh-CN" altLang="zh-CN" sz="2400" b="1" i="1" dirty="0">
                <a:latin typeface="Cambria" panose="02040503050406030204" charset="0"/>
                <a:ea typeface="华文楷体" panose="02010600040101010101" charset="-122"/>
              </a:rPr>
              <a:t>       present their compliments to Mr. and Mrs. Robert, and regret that a previous engagement prevents them from accepting the kind invitation to dinner on Friday, March 26th.</a:t>
            </a:r>
          </a:p>
          <a:p>
            <a:r>
              <a:rPr lang="zh-CN" altLang="zh-CN" sz="2400" b="1" i="1" dirty="0">
                <a:latin typeface="Cambria" panose="02040503050406030204" charset="0"/>
                <a:ea typeface="华文楷体" panose="02010600040101010101" charset="-122"/>
              </a:rPr>
              <a:t>                                                  17 Butter Place</a:t>
            </a:r>
          </a:p>
          <a:p>
            <a:r>
              <a:rPr lang="zh-CN" altLang="zh-CN" sz="2400" b="1" i="1" dirty="0">
                <a:latin typeface="Cambria" panose="02040503050406030204" charset="0"/>
                <a:ea typeface="华文楷体" panose="02010600040101010101" charset="-122"/>
              </a:rPr>
              <a:t>	                                     March 22nd</a:t>
            </a:r>
          </a:p>
          <a:p>
            <a:endParaRPr lang="en-US" altLang="zh-CN" sz="2400" b="1" i="1" dirty="0">
              <a:latin typeface="Cambria" panose="02040503050406030204" charset="0"/>
              <a:ea typeface="华文楷体" panose="02010600040101010101" charset="-122"/>
            </a:endParaRPr>
          </a:p>
          <a:p>
            <a:pPr>
              <a:spcBef>
                <a:spcPct val="50000"/>
              </a:spcBef>
            </a:pPr>
            <a:endParaRPr lang="en-US" altLang="zh-CN" sz="2400" dirty="0">
              <a:latin typeface="Cambria" panose="02040503050406030204" charset="0"/>
              <a:ea typeface="华文楷体" panose="02010600040101010101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089560" y="1174320"/>
              <a:ext cx="360" cy="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3720" y="111096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ACF74B8-A78D-44B4-A596-5418894CB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25" y="1"/>
            <a:ext cx="8540750" cy="1052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Invitation </a:t>
            </a:r>
            <a:r>
              <a:rPr lang="zh-CN" altLang="zh-C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</a:p>
        </p:txBody>
      </p:sp>
      <p:graphicFrame>
        <p:nvGraphicFramePr>
          <p:cNvPr id="4099" name="Group 3">
            <a:extLst>
              <a:ext uri="{FF2B5EF4-FFF2-40B4-BE49-F238E27FC236}">
                <a16:creationId xmlns:a16="http://schemas.microsoft.com/office/drawing/2014/main" id="{169832CC-664E-4B9A-9B9D-3F19960AD3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4825" y="765176"/>
          <a:ext cx="8540750" cy="5903913"/>
        </p:xfrm>
        <a:graphic>
          <a:graphicData uri="http://schemas.openxmlformats.org/drawingml/2006/table">
            <a:tbl>
              <a:tblPr/>
              <a:tblGrid>
                <a:gridCol w="854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Mr. and Mrs. Henry King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request the pleasure of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____________________________’s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company at ________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on _____, the ______ of _______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at ________o’clock</a:t>
                      </a:r>
                      <a:endParaRPr kumimoji="0" lang="zh-CN" altLang="zh-CN" sz="3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3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(Address)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5286C6D-6D35-46DB-A718-55E7CBDD5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C223E3D-571C-4EA6-97A8-35C17610A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3200" b="1" dirty="0"/>
              <a:t>Mr. and Mrs. Henry King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3200" b="1" dirty="0"/>
              <a:t>request the pleasure of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3200" b="1" dirty="0"/>
              <a:t>Mr. and Mrs. George Smith</a:t>
            </a:r>
            <a:r>
              <a:rPr lang="en-US" altLang="zh-CN" sz="3200" b="1" dirty="0"/>
              <a:t>’</a:t>
            </a:r>
            <a:r>
              <a:rPr lang="zh-CN" altLang="zh-CN" sz="3200" b="1" dirty="0"/>
              <a:t>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3200" b="1" dirty="0"/>
              <a:t>company at dinner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3200" b="1" dirty="0"/>
              <a:t>on Wednesday, July the first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3200" b="1" dirty="0"/>
              <a:t>at five o</a:t>
            </a:r>
            <a:r>
              <a:rPr lang="en-US" altLang="zh-CN" sz="3200" b="1" dirty="0"/>
              <a:t>’</a:t>
            </a:r>
            <a:r>
              <a:rPr lang="zh-CN" altLang="zh-CN" sz="3200" b="1" dirty="0"/>
              <a:t>clock p.m.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3200" b="1" dirty="0"/>
              <a:t>Lotus Hotel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3200" b="1" dirty="0"/>
              <a:t>    </a:t>
            </a:r>
            <a:endParaRPr lang="en-US" altLang="zh-CN" sz="3200" b="1" dirty="0"/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zh-CN" altLang="zh-CN" sz="2400" b="1" i="1" dirty="0"/>
              <a:t>R. S. V. P.</a:t>
            </a:r>
            <a:r>
              <a:rPr lang="en-US" altLang="zh-CN" sz="2400" b="1" i="1" dirty="0"/>
              <a:t>  </a:t>
            </a:r>
            <a:r>
              <a:rPr lang="zh-CN" altLang="zh-CN" sz="2400" b="1" i="1" dirty="0"/>
              <a:t>Tel: 028-8882333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9241D0-39C2-4217-9FD0-96BD0D212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3165DA7-D172-4E4B-B14C-3DAE764E5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/>
              <a:t>request the pleasure (or honor) of your company</a:t>
            </a:r>
          </a:p>
          <a:p>
            <a:pPr eaLnBrk="1" hangingPunct="1">
              <a:defRPr/>
            </a:pPr>
            <a:endParaRPr lang="en-US" altLang="zh-CN" sz="3200" b="1" dirty="0"/>
          </a:p>
          <a:p>
            <a:pPr eaLnBrk="1" hangingPunct="1">
              <a:defRPr/>
            </a:pPr>
            <a:r>
              <a:rPr lang="en-US" altLang="zh-CN" sz="3200" b="1" dirty="0"/>
              <a:t>R.S.V.P. = </a:t>
            </a:r>
            <a:r>
              <a:rPr lang="en-US" altLang="zh-CN" sz="3200" b="1" dirty="0" err="1"/>
              <a:t>Répondez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s’il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vous</a:t>
            </a:r>
            <a:r>
              <a:rPr lang="en-US" altLang="zh-CN" sz="3200" b="1" dirty="0"/>
              <a:t> plait. </a:t>
            </a:r>
          </a:p>
          <a:p>
            <a:pPr marL="0" indent="0">
              <a:buNone/>
              <a:defRPr/>
            </a:pPr>
            <a:r>
              <a:rPr lang="en-US" altLang="zh-CN" sz="3200" dirty="0"/>
              <a:t>                     </a:t>
            </a:r>
            <a:r>
              <a:rPr lang="en-US" altLang="zh-CN" sz="3200" b="1" dirty="0"/>
              <a:t>Reply if you please.</a:t>
            </a:r>
          </a:p>
          <a:p>
            <a:pPr marL="0" indent="0">
              <a:buNone/>
              <a:defRPr/>
            </a:pPr>
            <a:r>
              <a:rPr lang="en-US" altLang="zh-CN" sz="3200" b="1" dirty="0"/>
              <a:t>                     Please reply.</a:t>
            </a:r>
          </a:p>
          <a:p>
            <a:pPr marL="0" indent="0">
              <a:buNone/>
              <a:defRPr/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943BE-B4E3-44E5-BEE7-F54CEC94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39" y="383404"/>
            <a:ext cx="10085439" cy="37362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</a:rPr>
              <a:t>Lay-out of Business Letters</a:t>
            </a:r>
            <a:endParaRPr lang="zh-CN" alt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424AB7-53C1-4C90-AFE2-A768EE6CF0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1" y="871176"/>
            <a:ext cx="10085438" cy="572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989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069FD7E-5A2B-4900-9EA7-453B48EB4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343A8DE-654D-4453-8B07-5C2FAB117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9707" y="1143000"/>
            <a:ext cx="8596668" cy="4956175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zh-CN" altLang="zh-CN" sz="2800" b="1" dirty="0"/>
              <a:t>Mr. and Mrs. George Smith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accept with pleasure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Mr. and Mrs. Henry King</a:t>
            </a:r>
            <a:r>
              <a:rPr lang="en-US" altLang="zh-CN" sz="2800" b="1" dirty="0"/>
              <a:t>’</a:t>
            </a:r>
            <a:r>
              <a:rPr lang="zh-CN" altLang="zh-CN" sz="2800" b="1" dirty="0"/>
              <a:t>s kind invitation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to dinner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on Wednesday, July the first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at five o</a:t>
            </a:r>
            <a:r>
              <a:rPr lang="en-US" altLang="zh-CN" sz="2800" b="1" dirty="0"/>
              <a:t>’</a:t>
            </a:r>
            <a:r>
              <a:rPr lang="zh-CN" altLang="zh-CN" sz="2800" b="1" dirty="0"/>
              <a:t>clock p.m.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Lotus Hotel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AFC9B3F-B519-47B6-B134-D25A4CF90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32D5FD-0626-40A4-AE50-98A4914C4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229600" cy="485775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zh-CN" altLang="zh-CN" sz="2800" b="1" dirty="0"/>
              <a:t>Mr. and Mrs. George Smith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regret that a previous engagement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prevents their acceptance of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Mr. and Mrs. Henry King</a:t>
            </a:r>
            <a:r>
              <a:rPr lang="en-US" altLang="zh-CN" sz="2800" b="1" dirty="0"/>
              <a:t>’</a:t>
            </a:r>
            <a:r>
              <a:rPr lang="zh-CN" altLang="zh-CN" sz="2800" b="1" dirty="0"/>
              <a:t>s kind invitation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to dinner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on Wednesday, July the first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at five o</a:t>
            </a:r>
            <a:r>
              <a:rPr lang="en-US" altLang="zh-CN" sz="2800" b="1" dirty="0"/>
              <a:t>’</a:t>
            </a:r>
            <a:r>
              <a:rPr lang="zh-CN" altLang="zh-CN" sz="2800" b="1" dirty="0"/>
              <a:t>clock p.m.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Lotus Hotel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340C504B-02C5-4AAE-9560-F6FFDBB5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E54EC38-9670-48C0-BCB1-59DDA2A8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6975"/>
            <a:ext cx="8229600" cy="4929188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zh-CN" altLang="zh-CN" sz="2800" b="1" dirty="0"/>
              <a:t>Mrs. George Smith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accept</a:t>
            </a:r>
            <a:r>
              <a:rPr lang="en-US" altLang="zh-CN" sz="2800" b="1" dirty="0"/>
              <a:t>s</a:t>
            </a:r>
            <a:r>
              <a:rPr lang="zh-CN" altLang="zh-CN" sz="2800" b="1" dirty="0"/>
              <a:t> with pleasure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Mr. and Mrs. Henry King</a:t>
            </a:r>
            <a:r>
              <a:rPr lang="en-US" altLang="zh-CN" sz="2800" b="1" dirty="0"/>
              <a:t>’</a:t>
            </a:r>
            <a:r>
              <a:rPr lang="zh-CN" altLang="zh-CN" sz="2800" b="1" dirty="0"/>
              <a:t>s kind invitation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to dinner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on Wednesday, July the first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at five o</a:t>
            </a:r>
            <a:r>
              <a:rPr lang="en-US" altLang="zh-CN" sz="2800" b="1" dirty="0"/>
              <a:t>’</a:t>
            </a:r>
            <a:r>
              <a:rPr lang="zh-CN" altLang="zh-CN" sz="2800" b="1" dirty="0"/>
              <a:t>clock p.m.</a:t>
            </a:r>
          </a:p>
          <a:p>
            <a:pPr algn="ctr" eaLnBrk="1" hangingPunct="1">
              <a:buFontTx/>
              <a:buNone/>
            </a:pPr>
            <a:r>
              <a:rPr lang="zh-CN" altLang="zh-CN" sz="2800" b="1" dirty="0"/>
              <a:t>Lotus Hotel</a:t>
            </a:r>
            <a:endParaRPr lang="en-US" altLang="zh-CN" sz="2800" b="1" dirty="0"/>
          </a:p>
          <a:p>
            <a:pPr algn="ctr" eaLnBrk="1" hangingPunct="1">
              <a:buFontTx/>
              <a:buNone/>
            </a:pPr>
            <a:r>
              <a:rPr lang="en-US" altLang="zh-CN" sz="2800" b="1" dirty="0"/>
              <a:t>but regrets that</a:t>
            </a:r>
            <a:br>
              <a:rPr lang="en-US" altLang="zh-CN" sz="2800" b="1" dirty="0"/>
            </a:br>
            <a:r>
              <a:rPr lang="en-US" altLang="zh-CN" sz="2800" b="1" dirty="0"/>
              <a:t>Mr. Smith</a:t>
            </a:r>
            <a:br>
              <a:rPr lang="en-US" altLang="zh-CN" sz="2800" b="1" dirty="0"/>
            </a:br>
            <a:r>
              <a:rPr lang="en-US" altLang="zh-CN" sz="2800" b="1" dirty="0"/>
              <a:t>will be unable to attend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AC0D4351-9E3A-4770-8036-57025131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BDE85661-D092-48B0-BA16-FAA7C0BA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609600"/>
            <a:ext cx="9057861" cy="55165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2800" b="1" dirty="0"/>
              <a:t>You are cordially invited to </a:t>
            </a:r>
          </a:p>
          <a:p>
            <a:pPr marL="0" indent="0" algn="ctr">
              <a:buNone/>
            </a:pPr>
            <a:r>
              <a:rPr lang="en-US" altLang="zh-CN" sz="2800" b="1" dirty="0"/>
              <a:t>a buffet reception</a:t>
            </a:r>
          </a:p>
          <a:p>
            <a:pPr marL="0" indent="0" algn="ctr">
              <a:buNone/>
            </a:pPr>
            <a:r>
              <a:rPr lang="en-US" altLang="zh-CN" sz="2800" b="1" dirty="0"/>
              <a:t> on Tuesday, November 6, 2005 at 6:30 p.m.</a:t>
            </a:r>
          </a:p>
          <a:p>
            <a:pPr marL="0" indent="0" algn="ctr">
              <a:buNone/>
            </a:pPr>
            <a:r>
              <a:rPr lang="en-US" altLang="zh-CN" sz="2800" b="1" dirty="0"/>
              <a:t>at the Shanghai Banquet Hall, 1333 Nanjing West Road</a:t>
            </a:r>
          </a:p>
          <a:p>
            <a:pPr marL="0" indent="0" algn="ctr">
              <a:buNone/>
            </a:pPr>
            <a:r>
              <a:rPr lang="en-US" altLang="zh-CN" sz="2800" b="1" dirty="0"/>
              <a:t>to celebrate the occasion of </a:t>
            </a:r>
          </a:p>
          <a:p>
            <a:pPr marL="0" indent="0" algn="ctr">
              <a:buNone/>
            </a:pPr>
            <a:r>
              <a:rPr lang="en-US" altLang="zh-CN" sz="2800" b="1" dirty="0"/>
              <a:t>the Shanghai Workshop</a:t>
            </a:r>
            <a:br>
              <a:rPr lang="en-US" altLang="zh-CN" sz="2800" b="1" dirty="0"/>
            </a:br>
            <a:r>
              <a:rPr lang="en-US" altLang="zh-CN" sz="2800" b="1" dirty="0"/>
              <a:t>on International Investment.</a:t>
            </a:r>
            <a:br>
              <a:rPr lang="en-US" altLang="zh-CN" sz="2800" b="1" dirty="0"/>
            </a:br>
            <a:r>
              <a:rPr lang="en-US" altLang="zh-CN" sz="2800" b="1" dirty="0"/>
              <a:t> </a:t>
            </a:r>
          </a:p>
          <a:p>
            <a:pPr marL="0" indent="0" algn="ctr">
              <a:buNone/>
            </a:pPr>
            <a:r>
              <a:rPr lang="en-US" altLang="zh-CN" sz="2800" b="1" dirty="0"/>
              <a:t>Cyrus R. Vance</a:t>
            </a:r>
            <a:br>
              <a:rPr lang="en-US" altLang="zh-CN" sz="2800" b="1" dirty="0"/>
            </a:br>
            <a:r>
              <a:rPr lang="en-US" altLang="zh-CN" sz="2800" b="1" dirty="0"/>
              <a:t> for the International Delegation</a:t>
            </a:r>
            <a:br>
              <a:rPr lang="en-US" altLang="zh-CN" sz="2800" b="1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CBA56BFC-DF94-4E2B-8405-BD2FD7168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333376"/>
            <a:ext cx="8540750" cy="6264275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Mr. and Mrs. John Smith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request the honor of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Mr. &amp; Mrs. Black</a:t>
            </a:r>
            <a:r>
              <a:rPr lang="en-US" altLang="zh-CN" sz="2800" b="1"/>
              <a:t>’</a:t>
            </a:r>
            <a:r>
              <a:rPr lang="zh-CN" altLang="zh-CN" sz="2800" b="1"/>
              <a:t>s presence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at the marriage of their daughter </a:t>
            </a:r>
            <a:endParaRPr lang="en-US" altLang="zh-CN" sz="2800" b="1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Margaret</a:t>
            </a:r>
            <a:endParaRPr lang="en-US" altLang="zh-CN" sz="2800" b="1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to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Mr. Donald Blaine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on Saturday, the eighth of July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at twelve o</a:t>
            </a:r>
            <a:r>
              <a:rPr lang="en-US" altLang="zh-CN" sz="2800" b="1"/>
              <a:t>’</a:t>
            </a:r>
            <a:r>
              <a:rPr lang="zh-CN" altLang="zh-CN" sz="2800" b="1"/>
              <a:t>clock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St. Stephen Catholic Church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New York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and afterwards at dinner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zh-CN" sz="2800" b="1"/>
              <a:t>At the St.Moritz</a:t>
            </a:r>
            <a:endParaRPr lang="en-US" altLang="zh-CN" sz="2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b="1" i="1"/>
              <a:t>Please reply to </a:t>
            </a:r>
            <a:endParaRPr lang="en-US" altLang="zh-CN" sz="2800" b="1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i="1"/>
              <a:t>35</a:t>
            </a:r>
            <a:r>
              <a:rPr lang="zh-CN" altLang="zh-CN" sz="2800" b="1" i="1"/>
              <a:t> Park Avenue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64770AF-2498-4E9E-A408-473FA8A1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3D566575-949E-469E-8C89-ACDD4191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375"/>
            <a:ext cx="8596668" cy="52859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b="1" dirty="0"/>
              <a:t>Mr. and Mrs. James Porter</a:t>
            </a:r>
            <a:br>
              <a:rPr lang="en-US" altLang="zh-CN" sz="3200" b="1" dirty="0"/>
            </a:br>
            <a:r>
              <a:rPr lang="en-US" altLang="zh-CN" sz="3200" b="1" dirty="0"/>
              <a:t>request the pleasure of your company</a:t>
            </a:r>
            <a:br>
              <a:rPr lang="en-US" altLang="zh-CN" sz="3200" b="1" dirty="0"/>
            </a:br>
            <a:r>
              <a:rPr lang="en-US" altLang="zh-CN" sz="3200" b="1" dirty="0"/>
              <a:t>at dinner</a:t>
            </a:r>
            <a:br>
              <a:rPr lang="en-US" altLang="zh-CN" sz="3200" b="1" dirty="0"/>
            </a:br>
            <a:r>
              <a:rPr lang="en-US" altLang="zh-CN" sz="3200" b="1" dirty="0"/>
              <a:t>on the Tenth Anniversary of their marriage</a:t>
            </a:r>
            <a:br>
              <a:rPr lang="en-US" altLang="zh-CN" sz="3200" b="1" dirty="0"/>
            </a:br>
            <a:r>
              <a:rPr lang="en-US" altLang="zh-CN" sz="3200" b="1" dirty="0"/>
              <a:t> on Saturday, the ninth of June</a:t>
            </a:r>
            <a:br>
              <a:rPr lang="en-US" altLang="zh-CN" sz="3200" b="1" dirty="0"/>
            </a:br>
            <a:r>
              <a:rPr lang="en-US" altLang="zh-CN" sz="3200" b="1" dirty="0"/>
              <a:t>at seven o’clock</a:t>
            </a:r>
            <a:br>
              <a:rPr lang="en-US" altLang="zh-CN" sz="3200" b="1" dirty="0"/>
            </a:br>
            <a:r>
              <a:rPr lang="en-US" altLang="zh-CN" sz="3200" b="1" dirty="0"/>
              <a:t>85 Wilson Avenue</a:t>
            </a:r>
            <a:br>
              <a:rPr lang="en-US" altLang="zh-CN" sz="3200" b="1" dirty="0"/>
            </a:br>
            <a:r>
              <a:rPr lang="en-US" altLang="zh-CN" sz="3200" b="1" dirty="0"/>
              <a:t> R.S.V.P.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E75B4B8-B43C-474E-879A-E6661A69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62842E38-5AEC-449D-B89F-5BC061F6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5679"/>
            <a:ext cx="8596668" cy="53356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800" b="1" dirty="0"/>
              <a:t>若干主要年份结婚周年纪念的名称：</a:t>
            </a:r>
            <a:br>
              <a:rPr lang="en-US" altLang="zh-CN" sz="2800" b="1" dirty="0"/>
            </a:br>
            <a:r>
              <a:rPr lang="en-US" altLang="zh-CN" sz="2800" b="1" dirty="0"/>
              <a:t> 1) </a:t>
            </a:r>
            <a:r>
              <a:rPr lang="zh-CN" altLang="zh-CN" sz="2800" b="1" dirty="0"/>
              <a:t>十年</a:t>
            </a:r>
            <a:r>
              <a:rPr lang="en-US" altLang="zh-CN" sz="2800" b="1" dirty="0"/>
              <a:t>——</a:t>
            </a:r>
            <a:r>
              <a:rPr lang="zh-CN" altLang="zh-CN" sz="2800" b="1" dirty="0"/>
              <a:t>锡婚</a:t>
            </a:r>
            <a:r>
              <a:rPr lang="en-US" altLang="zh-CN" sz="2800" b="1" dirty="0"/>
              <a:t> Tin Wedding</a:t>
            </a:r>
            <a:br>
              <a:rPr lang="en-US" altLang="zh-CN" sz="2800" b="1" dirty="0"/>
            </a:br>
            <a:r>
              <a:rPr lang="en-US" altLang="zh-CN" sz="2800" b="1" dirty="0"/>
              <a:t> 2) </a:t>
            </a:r>
            <a:r>
              <a:rPr lang="zh-CN" altLang="zh-CN" sz="2800" b="1" dirty="0"/>
              <a:t>二十年</a:t>
            </a:r>
            <a:r>
              <a:rPr lang="en-US" altLang="zh-CN" sz="2800" b="1" dirty="0"/>
              <a:t>——</a:t>
            </a:r>
            <a:r>
              <a:rPr lang="zh-CN" altLang="zh-CN" sz="2800" b="1" dirty="0"/>
              <a:t>瓷婚</a:t>
            </a:r>
            <a:r>
              <a:rPr lang="en-US" altLang="zh-CN" sz="2800" b="1" dirty="0"/>
              <a:t> China Wedding </a:t>
            </a:r>
            <a:br>
              <a:rPr lang="en-US" altLang="zh-CN" sz="2800" b="1" dirty="0"/>
            </a:br>
            <a:r>
              <a:rPr lang="en-US" altLang="zh-CN" sz="2800" b="1" dirty="0"/>
              <a:t> 3) </a:t>
            </a:r>
            <a:r>
              <a:rPr lang="zh-CN" altLang="zh-CN" sz="2800" b="1" dirty="0"/>
              <a:t>二十五年</a:t>
            </a:r>
            <a:r>
              <a:rPr lang="en-US" altLang="zh-CN" sz="2800" b="1" dirty="0"/>
              <a:t>——</a:t>
            </a:r>
            <a:r>
              <a:rPr lang="zh-CN" altLang="zh-CN" sz="2800" b="1" dirty="0"/>
              <a:t>银婚</a:t>
            </a:r>
            <a:r>
              <a:rPr lang="en-US" altLang="zh-CN" sz="2800" b="1" dirty="0"/>
              <a:t> Silver Wedding</a:t>
            </a:r>
            <a:br>
              <a:rPr lang="en-US" altLang="zh-CN" sz="2800" b="1" dirty="0"/>
            </a:br>
            <a:r>
              <a:rPr lang="en-US" altLang="zh-CN" sz="2800" b="1" dirty="0"/>
              <a:t> 4) </a:t>
            </a:r>
            <a:r>
              <a:rPr lang="zh-CN" altLang="zh-CN" sz="2800" b="1" dirty="0"/>
              <a:t>五十年</a:t>
            </a:r>
            <a:r>
              <a:rPr lang="en-US" altLang="zh-CN" sz="2800" b="1" dirty="0"/>
              <a:t>——</a:t>
            </a:r>
            <a:r>
              <a:rPr lang="zh-CN" altLang="zh-CN" sz="2800" b="1" dirty="0"/>
              <a:t>金婚</a:t>
            </a:r>
            <a:r>
              <a:rPr lang="en-US" altLang="zh-CN" sz="2800" b="1" dirty="0"/>
              <a:t> Golden Wedding</a:t>
            </a:r>
            <a:br>
              <a:rPr lang="en-US" altLang="zh-CN" sz="2800" b="1" dirty="0"/>
            </a:br>
            <a:r>
              <a:rPr lang="en-US" altLang="zh-CN" sz="2800" b="1" dirty="0"/>
              <a:t> 5) </a:t>
            </a:r>
            <a:r>
              <a:rPr lang="zh-CN" altLang="zh-CN" sz="2800" b="1" dirty="0"/>
              <a:t>六十年</a:t>
            </a:r>
            <a:r>
              <a:rPr lang="en-US" altLang="zh-CN" sz="2800" b="1" dirty="0"/>
              <a:t>——</a:t>
            </a:r>
            <a:r>
              <a:rPr lang="zh-CN" altLang="zh-CN" sz="2800" b="1" dirty="0"/>
              <a:t>钻石婚</a:t>
            </a:r>
            <a:r>
              <a:rPr lang="en-US" altLang="zh-CN" sz="2800" b="1" dirty="0"/>
              <a:t> Diamond Wedding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36A8BFD9-C3AF-4BA9-8E65-06F66DDF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9FEE3E64-46CF-4100-9D88-AEC0BBB7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2875"/>
            <a:ext cx="8229600" cy="471328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b="1" dirty="0"/>
              <a:t>Mr. and Mrs. Edward Stone</a:t>
            </a:r>
            <a:br>
              <a:rPr lang="en-US" altLang="zh-CN" sz="2400" b="1" dirty="0"/>
            </a:br>
            <a:r>
              <a:rPr lang="en-US" altLang="zh-CN" sz="2400" b="1" dirty="0"/>
              <a:t>request the pleasure of your company</a:t>
            </a:r>
            <a:br>
              <a:rPr lang="en-US" altLang="zh-CN" sz="2400" b="1" dirty="0"/>
            </a:br>
            <a:r>
              <a:rPr lang="en-US" altLang="zh-CN" sz="2400" b="1" dirty="0"/>
              <a:t>at the christening of their son</a:t>
            </a:r>
            <a:br>
              <a:rPr lang="en-US" altLang="zh-CN" sz="2400" b="1" dirty="0"/>
            </a:br>
            <a:r>
              <a:rPr lang="en-US" altLang="zh-CN" sz="2400" b="1" dirty="0"/>
              <a:t>on Wednesday, March eighth</a:t>
            </a:r>
            <a:br>
              <a:rPr lang="en-US" altLang="zh-CN" sz="2400" b="1" dirty="0"/>
            </a:br>
            <a:r>
              <a:rPr lang="en-US" altLang="zh-CN" sz="2400" b="1" dirty="0"/>
              <a:t>at four o’clock</a:t>
            </a:r>
            <a:br>
              <a:rPr lang="en-US" altLang="zh-CN" sz="2400" b="1" dirty="0"/>
            </a:br>
            <a:r>
              <a:rPr lang="en-US" altLang="zh-CN" sz="2400" b="1" dirty="0"/>
              <a:t>at 25 Willow Street</a:t>
            </a:r>
            <a:br>
              <a:rPr lang="en-US" altLang="zh-CN" sz="2400" b="1" dirty="0"/>
            </a:br>
            <a:r>
              <a:rPr lang="en-US" altLang="zh-CN" sz="2400" b="1" dirty="0"/>
              <a:t> R.S.V.P.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DC578-2308-452B-B88C-923DC108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Christening</a:t>
            </a:r>
            <a:endParaRPr lang="zh-CN" altLang="en-US" dirty="0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76E055B4-8E86-43B8-80C8-60BA3294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baptism</a:t>
            </a:r>
            <a:r>
              <a:rPr lang="zh-CN" altLang="zh-CN" sz="3200" b="1" dirty="0"/>
              <a:t>（基督教 洗礼）</a:t>
            </a:r>
            <a:r>
              <a:rPr lang="en-US" altLang="zh-CN" sz="3200" b="1" dirty="0"/>
              <a:t>: </a:t>
            </a:r>
          </a:p>
          <a:p>
            <a:pPr marL="0" indent="0">
              <a:buNone/>
            </a:pPr>
            <a:r>
              <a:rPr lang="en-US" altLang="zh-CN" sz="3200" b="1" dirty="0"/>
              <a:t>religious sacrament</a:t>
            </a:r>
            <a:r>
              <a:rPr lang="zh-CN" altLang="zh-CN" sz="3200" b="1" dirty="0"/>
              <a:t>（圣礼）</a:t>
            </a:r>
            <a:r>
              <a:rPr lang="en-US" altLang="zh-CN" sz="3200" b="1" dirty="0"/>
              <a:t> marked by splashing drops of water on the forehead of the recipient or soaking him in water to indicate atonement (</a:t>
            </a:r>
            <a:r>
              <a:rPr lang="zh-CN" altLang="zh-CN" sz="3200" b="1" dirty="0"/>
              <a:t>赎回，偿还</a:t>
            </a:r>
            <a:r>
              <a:rPr lang="en-US" altLang="zh-CN" sz="3200" b="1" dirty="0"/>
              <a:t>)for his sin and admission into the community of Christians.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00E54-50AA-4F8E-BED8-8737125F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FAA10-05A9-4A75-9737-A8E99D4C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465" y="4386955"/>
            <a:ext cx="8596668" cy="3880773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6E8D42C-9F81-46B4-B0B8-BCB0C6B3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1" y="753791"/>
            <a:ext cx="1017688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1025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Directions: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Match the salutations in Column A with the addressees in Column B.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1025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79661280-4841-4671-87DB-AB9384BAD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25" y="1262270"/>
            <a:ext cx="5566707" cy="414461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 B: Addressee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Your teacher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acquaintance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woman you don’t know personally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very close friend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man you don’t know personally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Your mother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friend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Your cousin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Somebody whose gender you don’t know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relative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9771300-5DD9-462C-A090-4A748D31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965" y="695646"/>
            <a:ext cx="374138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1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1025" algn="l"/>
              </a:tabLst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1025" algn="l"/>
              </a:tabLst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1025" algn="l"/>
              </a:tabLs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 A: Salutation   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102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Dear Amy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102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Dear Mr. Smith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102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Dear Madam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102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Dear Sir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102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 dearest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102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Dear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Anut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Lucy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102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Dear Dr. John Baker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102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Dear Mom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102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Dear Little George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51025" algn="l"/>
              </a:tabLs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Dear Sir or Madam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1025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6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549276"/>
            <a:ext cx="8229600" cy="5318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信头</a:t>
            </a:r>
            <a:r>
              <a:rPr lang="zh-CN" altLang="en-US" sz="2800" dirty="0"/>
              <a:t>（</a:t>
            </a:r>
            <a:r>
              <a:rPr lang="en-US" altLang="zh-CN" sz="2800" dirty="0"/>
              <a:t>Heading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</a:t>
            </a:r>
            <a:r>
              <a:rPr lang="zh-CN" altLang="en-US" sz="2800" dirty="0">
                <a:ea typeface="楷体_GB2312" pitchFamily="49" charset="-122"/>
              </a:rPr>
              <a:t>信头是指发信人的地址和日期，通常写在第一页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的右上角。行首可以齐头写，也可以逐行缩进写。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地址的</a:t>
            </a:r>
            <a:r>
              <a:rPr lang="zh-CN" altLang="en-US" sz="2800" u="sng" dirty="0">
                <a:ea typeface="楷体_GB2312" pitchFamily="49" charset="-122"/>
              </a:rPr>
              <a:t>书写顺序由小到大：门牌号、街道、城市、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u="sng" dirty="0">
                <a:ea typeface="楷体_GB2312" pitchFamily="49" charset="-122"/>
              </a:rPr>
              <a:t>省（州）、邮编、国名</a:t>
            </a:r>
            <a:r>
              <a:rPr lang="zh-CN" altLang="en-US" sz="2800" dirty="0">
                <a:ea typeface="楷体_GB2312" pitchFamily="49" charset="-122"/>
              </a:rPr>
              <a:t>，最后写发信日期。私人信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件一般只写寄信日期即可。例如：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　</a:t>
            </a:r>
            <a:r>
              <a:rPr lang="en-US" altLang="zh-CN" sz="2800" dirty="0"/>
              <a:t>123 </a:t>
            </a:r>
            <a:r>
              <a:rPr lang="en-US" altLang="zh-CN" sz="2800" dirty="0" err="1"/>
              <a:t>Tianhe</a:t>
            </a:r>
            <a:r>
              <a:rPr lang="en-US" altLang="zh-CN" sz="2800" dirty="0"/>
              <a:t> Road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　</a:t>
            </a:r>
            <a:r>
              <a:rPr lang="en-US" altLang="zh-CN" sz="2800" dirty="0" err="1"/>
              <a:t>Tianhe</a:t>
            </a:r>
            <a:r>
              <a:rPr lang="en-US" altLang="zh-CN" sz="2800" dirty="0"/>
              <a:t> District, Guangzhou 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Guangdong Province510650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　</a:t>
            </a:r>
            <a:r>
              <a:rPr lang="en-US" altLang="zh-CN" sz="2800" dirty="0"/>
              <a:t>P. R. C.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　</a:t>
            </a:r>
            <a:r>
              <a:rPr lang="en-US" altLang="zh-CN" sz="2800" dirty="0"/>
              <a:t>March 15, 2012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CAF1-DF31-4B4A-8990-D2D2F14E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5021B-F8AA-4D6D-9848-4733A098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1-5 G B C E D  6-10 J A F H I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69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692786"/>
            <a:ext cx="10235831" cy="5555614"/>
          </a:xfrm>
        </p:spPr>
        <p:txBody>
          <a:bodyPr/>
          <a:lstStyle/>
          <a:p>
            <a:r>
              <a:rPr lang="en-US" altLang="zh-CN" sz="3600" dirty="0"/>
              <a:t>Road, street, block, lake, mount. Square, </a:t>
            </a:r>
            <a:endParaRPr lang="zh-CN" altLang="en-US" sz="3600" dirty="0"/>
          </a:p>
          <a:p>
            <a:r>
              <a:rPr lang="en-US" altLang="zh-CN" sz="3600" dirty="0"/>
              <a:t>District. County, city , province,  </a:t>
            </a:r>
          </a:p>
          <a:p>
            <a:r>
              <a:rPr lang="en-US" altLang="zh-CN" sz="3600" dirty="0"/>
              <a:t>East west south north </a:t>
            </a:r>
          </a:p>
          <a:p>
            <a:r>
              <a:rPr lang="en-US" altLang="zh-CN" sz="3600" dirty="0"/>
              <a:t>Temple, palace,  coach station, railway station, plaza, </a:t>
            </a:r>
          </a:p>
          <a:p>
            <a:r>
              <a:rPr lang="en-US" altLang="zh-CN" sz="3600" dirty="0"/>
              <a:t>Xiasha Higher Education Zone,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68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ts val="2540"/>
              </a:lnSpc>
              <a:spcBef>
                <a:spcPts val="0"/>
              </a:spcBef>
            </a:pPr>
            <a:r>
              <a:rPr lang="en-US" altLang="zh-CN" sz="3600" dirty="0"/>
              <a:t>Hangzhou </a:t>
            </a:r>
            <a:r>
              <a:rPr lang="en-US" altLang="zh-CN" sz="3600" dirty="0" err="1"/>
              <a:t>Dianzi</a:t>
            </a:r>
            <a:r>
              <a:rPr lang="en-US" altLang="zh-CN" sz="3600" dirty="0"/>
              <a:t> University</a:t>
            </a:r>
          </a:p>
          <a:p>
            <a:pPr>
              <a:lnSpc>
                <a:spcPts val="2540"/>
              </a:lnSpc>
              <a:spcBef>
                <a:spcPts val="0"/>
              </a:spcBef>
            </a:pPr>
            <a:endParaRPr lang="en-US" altLang="zh-CN" sz="3600" dirty="0"/>
          </a:p>
          <a:p>
            <a:pPr>
              <a:lnSpc>
                <a:spcPts val="2540"/>
              </a:lnSpc>
              <a:spcBef>
                <a:spcPts val="0"/>
              </a:spcBef>
            </a:pPr>
            <a:r>
              <a:rPr lang="zh-CN" altLang="en-US" sz="3600" dirty="0"/>
              <a:t>Xiasha Higher Education Zone, </a:t>
            </a:r>
          </a:p>
          <a:p>
            <a:pPr>
              <a:lnSpc>
                <a:spcPts val="2540"/>
              </a:lnSpc>
              <a:spcBef>
                <a:spcPts val="0"/>
              </a:spcBef>
            </a:pPr>
            <a:endParaRPr lang="zh-CN" altLang="en-US" sz="3600" dirty="0"/>
          </a:p>
          <a:p>
            <a:pPr>
              <a:lnSpc>
                <a:spcPts val="2540"/>
              </a:lnSpc>
              <a:spcBef>
                <a:spcPts val="0"/>
              </a:spcBef>
            </a:pPr>
            <a:r>
              <a:rPr lang="zh-CN" altLang="en-US" sz="3600" dirty="0"/>
              <a:t>Hangzhou </a:t>
            </a:r>
          </a:p>
          <a:p>
            <a:pPr>
              <a:lnSpc>
                <a:spcPts val="2540"/>
              </a:lnSpc>
              <a:spcBef>
                <a:spcPts val="0"/>
              </a:spcBef>
            </a:pPr>
            <a:endParaRPr lang="zh-CN" altLang="en-US" sz="3600" dirty="0"/>
          </a:p>
          <a:p>
            <a:pPr>
              <a:lnSpc>
                <a:spcPts val="2540"/>
              </a:lnSpc>
              <a:spcBef>
                <a:spcPts val="0"/>
              </a:spcBef>
            </a:pPr>
            <a:endParaRPr lang="zh-CN" altLang="en-US" sz="3600" dirty="0"/>
          </a:p>
          <a:p>
            <a:pPr>
              <a:lnSpc>
                <a:spcPts val="2540"/>
              </a:lnSpc>
              <a:spcBef>
                <a:spcPts val="0"/>
              </a:spcBef>
            </a:pPr>
            <a:r>
              <a:rPr lang="zh-CN" altLang="en-US" sz="3600" dirty="0"/>
              <a:t>Zhejiang Province, </a:t>
            </a:r>
            <a:r>
              <a:rPr lang="zh-CN" altLang="en-US" sz="3600" dirty="0">
                <a:sym typeface="+mn-ea"/>
              </a:rPr>
              <a:t>310018, </a:t>
            </a:r>
            <a:endParaRPr lang="zh-CN" altLang="en-US" sz="3600" dirty="0"/>
          </a:p>
          <a:p>
            <a:pPr>
              <a:lnSpc>
                <a:spcPts val="2540"/>
              </a:lnSpc>
              <a:spcBef>
                <a:spcPts val="0"/>
              </a:spcBef>
            </a:pPr>
            <a:endParaRPr lang="zh-CN" altLang="en-US" sz="3600" dirty="0"/>
          </a:p>
          <a:p>
            <a:pPr>
              <a:lnSpc>
                <a:spcPts val="2540"/>
              </a:lnSpc>
              <a:spcBef>
                <a:spcPts val="0"/>
              </a:spcBef>
            </a:pPr>
            <a:endParaRPr lang="zh-CN" altLang="en-US" sz="3600" dirty="0"/>
          </a:p>
          <a:p>
            <a:pPr>
              <a:lnSpc>
                <a:spcPts val="2540"/>
              </a:lnSpc>
              <a:spcBef>
                <a:spcPts val="0"/>
              </a:spcBef>
            </a:pPr>
            <a:r>
              <a:rPr lang="zh-CN" altLang="en-US" sz="3600" dirty="0"/>
              <a:t>People's Republic of China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idx="1"/>
          </p:nvPr>
        </p:nvSpPr>
        <p:spPr>
          <a:xfrm>
            <a:off x="655983" y="526774"/>
            <a:ext cx="10605052" cy="580445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发信日期的写法：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① 年份应完全写出，不能简写。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② 月份要用英文名称，不要用数字代替。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③ 月份名称多用公认的缩写式。但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May, June, July,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因为较短，不可缩写。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④ 写日期时，可用基数词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……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28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29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等，也可用序数词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lst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2nd, 3rd, 4th,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5th,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……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28th, 29th, 30th, 31st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等。但最好用基数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词，简单明了。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日期可有下列几种写法：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Oct. 20, 2004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   ②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10 May., 2004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③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3rd June, 2004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  ④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Sept. 16th, 2004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。其中，①最为通用。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idx="1"/>
          </p:nvPr>
        </p:nvSpPr>
        <p:spPr>
          <a:xfrm>
            <a:off x="586409" y="1341438"/>
            <a:ext cx="9624391" cy="474131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信内地址</a:t>
            </a:r>
            <a:r>
              <a:rPr lang="zh-CN" altLang="en-US" sz="3600" dirty="0"/>
              <a:t>（</a:t>
            </a:r>
            <a:r>
              <a:rPr lang="en-US" altLang="zh-CN" sz="3600" dirty="0"/>
              <a:t>Inside Address</a:t>
            </a:r>
            <a:r>
              <a:rPr lang="zh-CN" altLang="en-US" sz="3600" dirty="0"/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dirty="0"/>
              <a:t>   </a:t>
            </a:r>
            <a:r>
              <a:rPr lang="zh-CN" altLang="en-US" sz="3600" dirty="0">
                <a:ea typeface="楷体_GB2312" pitchFamily="49" charset="-122"/>
              </a:rPr>
              <a:t>信内地址要写收信人的姓名和地址。</a:t>
            </a:r>
            <a:r>
              <a:rPr lang="zh-CN" altLang="en-US" sz="3600" dirty="0">
                <a:solidFill>
                  <a:srgbClr val="993300"/>
                </a:solidFill>
                <a:ea typeface="楷体_GB2312" pitchFamily="49" charset="-122"/>
              </a:rPr>
              <a:t>在公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993300"/>
                </a:solidFill>
                <a:ea typeface="楷体_GB2312" pitchFamily="49" charset="-122"/>
              </a:rPr>
              <a:t>务信件中要写明这一项，</a:t>
            </a:r>
            <a:r>
              <a:rPr lang="zh-CN" altLang="en-US" sz="3600" dirty="0">
                <a:ea typeface="楷体_GB2312" pitchFamily="49" charset="-122"/>
              </a:rPr>
              <a:t>在</a:t>
            </a:r>
            <a:r>
              <a:rPr lang="zh-CN" altLang="en-US" sz="3600" u="sng" dirty="0">
                <a:ea typeface="楷体_GB2312" pitchFamily="49" charset="-122"/>
              </a:rPr>
              <a:t>私人信件中，这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u="sng" dirty="0">
                <a:ea typeface="楷体_GB2312" pitchFamily="49" charset="-122"/>
              </a:rPr>
              <a:t>一项常常省略</a:t>
            </a:r>
            <a:r>
              <a:rPr lang="zh-CN" altLang="en-US" sz="3600" dirty="0">
                <a:ea typeface="楷体_GB2312" pitchFamily="49" charset="-122"/>
              </a:rPr>
              <a:t>。该项写在写信日期下一行的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dirty="0">
                <a:ea typeface="楷体_GB2312" pitchFamily="49" charset="-122"/>
              </a:rPr>
              <a:t>左上角，格式与寄信人地址一样。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49"/>
            <a:ext cx="10495722" cy="618296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3 .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称呼（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Salutation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 称呼是对收信人的称谓，应与左边线对齐，写在收信人姓名、地址下面</a:t>
            </a:r>
            <a:r>
              <a:rPr lang="en-US" altLang="zh-CN" sz="2800" dirty="0"/>
              <a:t>1-2</a:t>
            </a:r>
            <a:r>
              <a:rPr lang="zh-CN" altLang="en-US" sz="2800" dirty="0"/>
              <a:t>行处。在称呼后，英国人常用逗号，美国人则常用冒号。在私人信件中可直呼收信人的名字，但公务信件中一定要写收信人的姓。大部分信件在称呼前加“</a:t>
            </a:r>
            <a:r>
              <a:rPr lang="en-US" altLang="zh-CN" sz="2800" dirty="0"/>
              <a:t>Dear”</a:t>
            </a:r>
            <a:r>
              <a:rPr lang="zh-CN" altLang="en-US" sz="2800" dirty="0"/>
              <a:t>。如：</a:t>
            </a:r>
            <a:br>
              <a:rPr lang="zh-CN" altLang="en-US" sz="2800" dirty="0"/>
            </a:br>
            <a:r>
              <a:rPr lang="zh-CN" altLang="en-US" sz="2800" dirty="0"/>
              <a:t>　　</a:t>
            </a:r>
            <a:r>
              <a:rPr lang="en-US" altLang="zh-CN" sz="2800" dirty="0"/>
              <a:t>Dear Professor/Prof. Bergen:</a:t>
            </a:r>
            <a:br>
              <a:rPr lang="en-US" altLang="zh-CN" sz="2800" dirty="0"/>
            </a:br>
            <a:r>
              <a:rPr lang="zh-CN" altLang="en-US" sz="2800" dirty="0"/>
              <a:t>　　</a:t>
            </a:r>
            <a:r>
              <a:rPr lang="en-US" altLang="zh-CN" sz="2800" dirty="0"/>
              <a:t>Dear Dr. Johnson,</a:t>
            </a:r>
            <a:br>
              <a:rPr lang="en-US" altLang="zh-CN" sz="2800" dirty="0"/>
            </a:br>
            <a:r>
              <a:rPr lang="zh-CN" altLang="en-US" sz="2800" dirty="0"/>
              <a:t>对不相识的人可按性别称呼：</a:t>
            </a:r>
            <a:br>
              <a:rPr lang="zh-CN" altLang="en-US" sz="2800" dirty="0"/>
            </a:br>
            <a:r>
              <a:rPr lang="zh-CN" altLang="en-US" sz="2800" dirty="0"/>
              <a:t>　　</a:t>
            </a:r>
            <a:r>
              <a:rPr lang="en-US" altLang="zh-CN" sz="2800" dirty="0"/>
              <a:t>Dear Sir: </a:t>
            </a:r>
            <a:r>
              <a:rPr lang="zh-CN" altLang="en-US" sz="2800" dirty="0"/>
              <a:t>或</a:t>
            </a:r>
            <a:r>
              <a:rPr lang="en-US" altLang="zh-CN" sz="2800" dirty="0"/>
              <a:t>Dear Madam: Dear Ladies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r>
              <a:rPr lang="zh-CN" altLang="en-US" sz="2800" dirty="0"/>
              <a:t>　　如果不知收信人的性别则可用</a:t>
            </a:r>
            <a:r>
              <a:rPr lang="en-US" altLang="zh-CN" sz="2800" dirty="0"/>
              <a:t>Dear Sir or Madam: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3648</Words>
  <Application>Microsoft Office PowerPoint</Application>
  <PresentationFormat>宽屏</PresentationFormat>
  <Paragraphs>338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SimSun-ExtB</vt:lpstr>
      <vt:lpstr>方正舒体</vt:lpstr>
      <vt:lpstr>方正姚体</vt:lpstr>
      <vt:lpstr>黑体</vt:lpstr>
      <vt:lpstr>华文楷体</vt:lpstr>
      <vt:lpstr>华文隶书</vt:lpstr>
      <vt:lpstr>华文新魏</vt:lpstr>
      <vt:lpstr>楷体_GB2312</vt:lpstr>
      <vt:lpstr>宋体</vt:lpstr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平面</vt:lpstr>
      <vt:lpstr>书信 letters</vt:lpstr>
      <vt:lpstr>英语书信的结构：</vt:lpstr>
      <vt:lpstr>Lay-out of Business Letters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stamp</vt:lpstr>
      <vt:lpstr>The Format of Letters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Invitation Format</vt:lpstr>
      <vt:lpstr> </vt:lpstr>
      <vt:lpstr> </vt:lpstr>
      <vt:lpstr> </vt:lpstr>
      <vt:lpstr> </vt:lpstr>
      <vt:lpstr> </vt:lpstr>
      <vt:lpstr> </vt:lpstr>
      <vt:lpstr>PowerPoint 演示文稿</vt:lpstr>
      <vt:lpstr> </vt:lpstr>
      <vt:lpstr> </vt:lpstr>
      <vt:lpstr> </vt:lpstr>
      <vt:lpstr>Christening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书信 letters</dc:title>
  <dc:creator>Administrator</dc:creator>
  <cp:lastModifiedBy>Administrator</cp:lastModifiedBy>
  <cp:revision>11</cp:revision>
  <dcterms:created xsi:type="dcterms:W3CDTF">2023-03-20T14:00:35Z</dcterms:created>
  <dcterms:modified xsi:type="dcterms:W3CDTF">2025-04-21T00:18:25Z</dcterms:modified>
</cp:coreProperties>
</file>