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60" r:id="rId4"/>
    <p:sldId id="261" r:id="rId5"/>
    <p:sldId id="262" r:id="rId6"/>
    <p:sldId id="263" r:id="rId7"/>
    <p:sldId id="267" r:id="rId8"/>
    <p:sldId id="268" r:id="rId9"/>
    <p:sldId id="264" r:id="rId10"/>
    <p:sldId id="265" r:id="rId11"/>
    <p:sldId id="266" r:id="rId12"/>
    <p:sldId id="26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5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11DE6C-8E58-4A77-80A1-FE59B62C6B9F}" type="datetimeFigureOut">
              <a:rPr lang="zh-CN" altLang="en-US" smtClean="0"/>
              <a:t>2024/6/13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850CAA-99DE-47E1-B317-767A9F298615}" type="slidenum">
              <a:rPr lang="zh-CN" altLang="en-US" smtClean="0"/>
              <a:t>‹#›</a:t>
            </a:fld>
            <a:endParaRPr lang="zh-CN" altLang="en-US"/>
          </a:p>
        </p:txBody>
      </p:sp>
    </p:spTree>
    <p:extLst>
      <p:ext uri="{BB962C8B-B14F-4D97-AF65-F5344CB8AC3E}">
        <p14:creationId xmlns:p14="http://schemas.microsoft.com/office/powerpoint/2010/main" val="3448296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77B8DC6-AD93-4095-8B49-AF7440F4C538}" type="datetimeFigureOut">
              <a:rPr lang="zh-CN" altLang="en-US" smtClean="0"/>
              <a:t>2024/6/13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C2DB37-72DE-4234-ACF7-B918BE440FDE}" type="slidenum">
              <a:rPr lang="zh-CN" altLang="en-US" smtClean="0"/>
              <a:t>‹#›</a:t>
            </a:fld>
            <a:endParaRPr lang="zh-CN" altLang="en-US"/>
          </a:p>
        </p:txBody>
      </p:sp>
    </p:spTree>
    <p:extLst>
      <p:ext uri="{BB962C8B-B14F-4D97-AF65-F5344CB8AC3E}">
        <p14:creationId xmlns:p14="http://schemas.microsoft.com/office/powerpoint/2010/main" val="3507143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7B8DC6-AD93-4095-8B49-AF7440F4C538}" type="datetimeFigureOut">
              <a:rPr lang="zh-CN" altLang="en-US" smtClean="0"/>
              <a:t>2024/6/13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C2DB37-72DE-4234-ACF7-B918BE440FDE}" type="slidenum">
              <a:rPr lang="zh-CN" altLang="en-US" smtClean="0"/>
              <a:t>‹#›</a:t>
            </a:fld>
            <a:endParaRPr lang="zh-CN" altLang="en-US"/>
          </a:p>
        </p:txBody>
      </p:sp>
    </p:spTree>
    <p:extLst>
      <p:ext uri="{BB962C8B-B14F-4D97-AF65-F5344CB8AC3E}">
        <p14:creationId xmlns:p14="http://schemas.microsoft.com/office/powerpoint/2010/main" val="135397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7B8DC6-AD93-4095-8B49-AF7440F4C538}" type="datetimeFigureOut">
              <a:rPr lang="zh-CN" altLang="en-US" smtClean="0"/>
              <a:t>2024/6/13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C2DB37-72DE-4234-ACF7-B918BE440FDE}" type="slidenum">
              <a:rPr lang="zh-CN" altLang="en-US" smtClean="0"/>
              <a:t>‹#›</a:t>
            </a:fld>
            <a:endParaRPr lang="zh-CN" altLang="en-US"/>
          </a:p>
        </p:txBody>
      </p:sp>
    </p:spTree>
    <p:extLst>
      <p:ext uri="{BB962C8B-B14F-4D97-AF65-F5344CB8AC3E}">
        <p14:creationId xmlns:p14="http://schemas.microsoft.com/office/powerpoint/2010/main" val="69765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7B8DC6-AD93-4095-8B49-AF7440F4C538}" type="datetimeFigureOut">
              <a:rPr lang="zh-CN" altLang="en-US" smtClean="0"/>
              <a:t>2024/6/13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C2DB37-72DE-4234-ACF7-B918BE440FDE}" type="slidenum">
              <a:rPr lang="zh-CN" altLang="en-US" smtClean="0"/>
              <a:t>‹#›</a:t>
            </a:fld>
            <a:endParaRPr lang="zh-CN" altLang="en-US"/>
          </a:p>
        </p:txBody>
      </p:sp>
    </p:spTree>
    <p:extLst>
      <p:ext uri="{BB962C8B-B14F-4D97-AF65-F5344CB8AC3E}">
        <p14:creationId xmlns:p14="http://schemas.microsoft.com/office/powerpoint/2010/main" val="427065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77B8DC6-AD93-4095-8B49-AF7440F4C538}" type="datetimeFigureOut">
              <a:rPr lang="zh-CN" altLang="en-US" smtClean="0"/>
              <a:t>2024/6/13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C2DB37-72DE-4234-ACF7-B918BE440FDE}" type="slidenum">
              <a:rPr lang="zh-CN" altLang="en-US" smtClean="0"/>
              <a:t>‹#›</a:t>
            </a:fld>
            <a:endParaRPr lang="zh-CN" altLang="en-US"/>
          </a:p>
        </p:txBody>
      </p:sp>
    </p:spTree>
    <p:extLst>
      <p:ext uri="{BB962C8B-B14F-4D97-AF65-F5344CB8AC3E}">
        <p14:creationId xmlns:p14="http://schemas.microsoft.com/office/powerpoint/2010/main" val="97706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77B8DC6-AD93-4095-8B49-AF7440F4C538}" type="datetimeFigureOut">
              <a:rPr lang="zh-CN" altLang="en-US" smtClean="0"/>
              <a:t>2024/6/13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C2DB37-72DE-4234-ACF7-B918BE440FDE}" type="slidenum">
              <a:rPr lang="zh-CN" altLang="en-US" smtClean="0"/>
              <a:t>‹#›</a:t>
            </a:fld>
            <a:endParaRPr lang="zh-CN" altLang="en-US"/>
          </a:p>
        </p:txBody>
      </p:sp>
    </p:spTree>
    <p:extLst>
      <p:ext uri="{BB962C8B-B14F-4D97-AF65-F5344CB8AC3E}">
        <p14:creationId xmlns:p14="http://schemas.microsoft.com/office/powerpoint/2010/main" val="3510624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77B8DC6-AD93-4095-8B49-AF7440F4C538}" type="datetimeFigureOut">
              <a:rPr lang="zh-CN" altLang="en-US" smtClean="0"/>
              <a:t>2024/6/13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C2DB37-72DE-4234-ACF7-B918BE440FDE}" type="slidenum">
              <a:rPr lang="zh-CN" altLang="en-US" smtClean="0"/>
              <a:t>‹#›</a:t>
            </a:fld>
            <a:endParaRPr lang="zh-CN" altLang="en-US"/>
          </a:p>
        </p:txBody>
      </p:sp>
    </p:spTree>
    <p:extLst>
      <p:ext uri="{BB962C8B-B14F-4D97-AF65-F5344CB8AC3E}">
        <p14:creationId xmlns:p14="http://schemas.microsoft.com/office/powerpoint/2010/main" val="3113471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77B8DC6-AD93-4095-8B49-AF7440F4C538}" type="datetimeFigureOut">
              <a:rPr lang="zh-CN" altLang="en-US" smtClean="0"/>
              <a:t>2024/6/13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C2DB37-72DE-4234-ACF7-B918BE440FDE}" type="slidenum">
              <a:rPr lang="zh-CN" altLang="en-US" smtClean="0"/>
              <a:t>‹#›</a:t>
            </a:fld>
            <a:endParaRPr lang="zh-CN" altLang="en-US"/>
          </a:p>
        </p:txBody>
      </p:sp>
    </p:spTree>
    <p:extLst>
      <p:ext uri="{BB962C8B-B14F-4D97-AF65-F5344CB8AC3E}">
        <p14:creationId xmlns:p14="http://schemas.microsoft.com/office/powerpoint/2010/main" val="2856428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7B8DC6-AD93-4095-8B49-AF7440F4C538}" type="datetimeFigureOut">
              <a:rPr lang="zh-CN" altLang="en-US" smtClean="0"/>
              <a:t>2024/6/13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C2DB37-72DE-4234-ACF7-B918BE440FDE}" type="slidenum">
              <a:rPr lang="zh-CN" altLang="en-US" smtClean="0"/>
              <a:t>‹#›</a:t>
            </a:fld>
            <a:endParaRPr lang="zh-CN" altLang="en-US"/>
          </a:p>
        </p:txBody>
      </p:sp>
    </p:spTree>
    <p:extLst>
      <p:ext uri="{BB962C8B-B14F-4D97-AF65-F5344CB8AC3E}">
        <p14:creationId xmlns:p14="http://schemas.microsoft.com/office/powerpoint/2010/main" val="3976294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77B8DC6-AD93-4095-8B49-AF7440F4C538}" type="datetimeFigureOut">
              <a:rPr lang="zh-CN" altLang="en-US" smtClean="0"/>
              <a:t>2024/6/13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C2DB37-72DE-4234-ACF7-B918BE440FDE}" type="slidenum">
              <a:rPr lang="zh-CN" altLang="en-US" smtClean="0"/>
              <a:t>‹#›</a:t>
            </a:fld>
            <a:endParaRPr lang="zh-CN" altLang="en-US"/>
          </a:p>
        </p:txBody>
      </p:sp>
    </p:spTree>
    <p:extLst>
      <p:ext uri="{BB962C8B-B14F-4D97-AF65-F5344CB8AC3E}">
        <p14:creationId xmlns:p14="http://schemas.microsoft.com/office/powerpoint/2010/main" val="3770039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77B8DC6-AD93-4095-8B49-AF7440F4C538}" type="datetimeFigureOut">
              <a:rPr lang="zh-CN" altLang="en-US" smtClean="0"/>
              <a:t>2024/6/13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C2DB37-72DE-4234-ACF7-B918BE440FDE}" type="slidenum">
              <a:rPr lang="zh-CN" altLang="en-US" smtClean="0"/>
              <a:t>‹#›</a:t>
            </a:fld>
            <a:endParaRPr lang="zh-CN" altLang="en-US"/>
          </a:p>
        </p:txBody>
      </p:sp>
    </p:spTree>
    <p:extLst>
      <p:ext uri="{BB962C8B-B14F-4D97-AF65-F5344CB8AC3E}">
        <p14:creationId xmlns:p14="http://schemas.microsoft.com/office/powerpoint/2010/main" val="890055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7B8DC6-AD93-4095-8B49-AF7440F4C538}" type="datetimeFigureOut">
              <a:rPr lang="zh-CN" altLang="en-US" smtClean="0"/>
              <a:t>2024/6/13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C2DB37-72DE-4234-ACF7-B918BE440FDE}" type="slidenum">
              <a:rPr lang="zh-CN" altLang="en-US" smtClean="0"/>
              <a:t>‹#›</a:t>
            </a:fld>
            <a:endParaRPr lang="zh-CN" altLang="en-US"/>
          </a:p>
        </p:txBody>
      </p:sp>
    </p:spTree>
    <p:extLst>
      <p:ext uri="{BB962C8B-B14F-4D97-AF65-F5344CB8AC3E}">
        <p14:creationId xmlns:p14="http://schemas.microsoft.com/office/powerpoint/2010/main" val="3801435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8</a:t>
            </a:r>
            <a:r>
              <a:rPr lang="zh-CN" altLang="en-US" dirty="0" smtClean="0"/>
              <a:t>章作业</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95573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978420" y="581458"/>
            <a:ext cx="4071071" cy="3387043"/>
          </a:xfrm>
          <a:prstGeom prst="rect">
            <a:avLst/>
          </a:prstGeom>
        </p:spPr>
      </p:pic>
      <p:pic>
        <p:nvPicPr>
          <p:cNvPr id="3" name="图片 2"/>
          <p:cNvPicPr>
            <a:picLocks noChangeAspect="1"/>
          </p:cNvPicPr>
          <p:nvPr/>
        </p:nvPicPr>
        <p:blipFill>
          <a:blip r:embed="rId3"/>
          <a:stretch>
            <a:fillRect/>
          </a:stretch>
        </p:blipFill>
        <p:spPr>
          <a:xfrm>
            <a:off x="473218" y="4604471"/>
            <a:ext cx="10702291" cy="1685493"/>
          </a:xfrm>
          <a:prstGeom prst="rect">
            <a:avLst/>
          </a:prstGeom>
        </p:spPr>
      </p:pic>
      <p:sp>
        <p:nvSpPr>
          <p:cNvPr id="5" name="文本框 8"/>
          <p:cNvSpPr txBox="1">
            <a:spLocks noChangeArrowheads="1"/>
          </p:cNvSpPr>
          <p:nvPr/>
        </p:nvSpPr>
        <p:spPr bwMode="auto">
          <a:xfrm>
            <a:off x="828531" y="4236171"/>
            <a:ext cx="8261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a:solidFill>
                  <a:srgbClr val="00528B"/>
                </a:solidFill>
                <a:latin typeface="Arial" panose="020B0604020202020204" pitchFamily="34" charset="0"/>
                <a:ea typeface="宋体" panose="02010600030101010101" pitchFamily="2" charset="-122"/>
              </a:defRPr>
            </a:lvl1pPr>
            <a:lvl2pPr marL="742950" indent="-285750">
              <a:spcBef>
                <a:spcPct val="20000"/>
              </a:spcBef>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g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dirty="0">
                <a:solidFill>
                  <a:srgbClr val="3333FF"/>
                </a:solidFill>
              </a:rPr>
              <a:t>3. </a:t>
            </a:r>
            <a:r>
              <a:rPr lang="zh-CN" altLang="en-US" sz="1800" dirty="0">
                <a:solidFill>
                  <a:srgbClr val="3333FF"/>
                </a:solidFill>
              </a:rPr>
              <a:t>分析稳定性</a:t>
            </a:r>
          </a:p>
        </p:txBody>
      </p:sp>
    </p:spTree>
    <p:extLst>
      <p:ext uri="{BB962C8B-B14F-4D97-AF65-F5344CB8AC3E}">
        <p14:creationId xmlns:p14="http://schemas.microsoft.com/office/powerpoint/2010/main" val="3640119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440746" y="154132"/>
            <a:ext cx="10619403" cy="3392632"/>
          </a:xfrm>
          <a:prstGeom prst="rect">
            <a:avLst/>
          </a:prstGeom>
        </p:spPr>
      </p:pic>
      <p:pic>
        <p:nvPicPr>
          <p:cNvPr id="7" name="图片 6"/>
          <p:cNvPicPr>
            <a:picLocks noChangeAspect="1"/>
          </p:cNvPicPr>
          <p:nvPr/>
        </p:nvPicPr>
        <p:blipFill>
          <a:blip r:embed="rId3"/>
          <a:stretch>
            <a:fillRect/>
          </a:stretch>
        </p:blipFill>
        <p:spPr>
          <a:xfrm>
            <a:off x="125989" y="3546764"/>
            <a:ext cx="6080847" cy="3128249"/>
          </a:xfrm>
          <a:prstGeom prst="rect">
            <a:avLst/>
          </a:prstGeom>
        </p:spPr>
      </p:pic>
      <p:pic>
        <p:nvPicPr>
          <p:cNvPr id="8" name="图片 7"/>
          <p:cNvPicPr>
            <a:picLocks noChangeAspect="1"/>
          </p:cNvPicPr>
          <p:nvPr/>
        </p:nvPicPr>
        <p:blipFill>
          <a:blip r:embed="rId4"/>
          <a:stretch>
            <a:fillRect/>
          </a:stretch>
        </p:blipFill>
        <p:spPr>
          <a:xfrm>
            <a:off x="6206836" y="3834099"/>
            <a:ext cx="5635001" cy="2840914"/>
          </a:xfrm>
          <a:prstGeom prst="rect">
            <a:avLst/>
          </a:prstGeom>
        </p:spPr>
      </p:pic>
    </p:spTree>
    <p:extLst>
      <p:ext uri="{BB962C8B-B14F-4D97-AF65-F5344CB8AC3E}">
        <p14:creationId xmlns:p14="http://schemas.microsoft.com/office/powerpoint/2010/main" val="2453303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18491" y="366136"/>
            <a:ext cx="8909050" cy="2322512"/>
          </a:xfrm>
          <a:prstGeom prst="rect">
            <a:avLst/>
          </a:prstGeom>
        </p:spPr>
        <p:txBody>
          <a:bodyPr>
            <a:spAutoFit/>
          </a:bodyPr>
          <a:lstStyle/>
          <a:p>
            <a:pPr>
              <a:lnSpc>
                <a:spcPct val="115000"/>
              </a:lnSpc>
              <a:defRPr/>
            </a:pPr>
            <a:r>
              <a:rPr lang="en-US" altLang="zh-CN" b="1" kern="100" dirty="0">
                <a:latin typeface="Times New Roman" panose="02020603050405020304" pitchFamily="18" charset="0"/>
                <a:cs typeface="Times New Roman" panose="02020603050405020304" pitchFamily="18" charset="0"/>
              </a:rPr>
              <a:t>1.</a:t>
            </a:r>
            <a:r>
              <a:rPr lang="zh-CN" altLang="en-US" b="1" kern="100" dirty="0">
                <a:latin typeface="Times New Roman" panose="02020603050405020304" pitchFamily="18" charset="0"/>
                <a:cs typeface="Times New Roman" panose="02020603050405020304" pitchFamily="18" charset="0"/>
              </a:rPr>
              <a:t>对于线性定常离散系统而言，以下描述不正确的是（  </a:t>
            </a:r>
            <a:r>
              <a:rPr lang="en-US" altLang="zh-CN" b="1" kern="100" dirty="0">
                <a:solidFill>
                  <a:srgbClr val="C00000"/>
                </a:solidFill>
                <a:latin typeface="Times New Roman" panose="02020603050405020304" pitchFamily="18" charset="0"/>
                <a:cs typeface="Times New Roman" panose="02020603050405020304" pitchFamily="18" charset="0"/>
              </a:rPr>
              <a:t>A</a:t>
            </a:r>
            <a:r>
              <a:rPr lang="zh-CN" altLang="en-US" b="1" kern="100" dirty="0">
                <a:latin typeface="Times New Roman" panose="02020603050405020304" pitchFamily="18" charset="0"/>
                <a:cs typeface="Times New Roman" panose="02020603050405020304" pitchFamily="18" charset="0"/>
              </a:rPr>
              <a:t>   ）</a:t>
            </a:r>
            <a:r>
              <a:rPr lang="zh-CN" altLang="zh-CN" b="1" kern="100" dirty="0">
                <a:latin typeface="Times New Roman" panose="02020603050405020304" pitchFamily="18" charset="0"/>
                <a:cs typeface="Times New Roman" panose="02020603050405020304" pitchFamily="18" charset="0"/>
              </a:rPr>
              <a: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nSpc>
                <a:spcPct val="115000"/>
              </a:lnSpc>
              <a:defRPr/>
            </a:pPr>
            <a:r>
              <a:rPr lang="en-US" altLang="zh-CN" kern="100" dirty="0">
                <a:latin typeface="Times New Roman" panose="02020603050405020304" pitchFamily="18" charset="0"/>
                <a:cs typeface="Times New Roman" panose="02020603050405020304" pitchFamily="18" charset="0"/>
              </a:rPr>
              <a:t>A. </a:t>
            </a:r>
            <a:r>
              <a:rPr lang="zh-CN" altLang="en-US" kern="100" dirty="0">
                <a:latin typeface="Times New Roman" panose="02020603050405020304" pitchFamily="18" charset="0"/>
                <a:cs typeface="Times New Roman" panose="02020603050405020304" pitchFamily="18" charset="0"/>
              </a:rPr>
              <a:t>闭环脉冲传递函数是</a:t>
            </a:r>
            <a:r>
              <a:rPr lang="zh-CN" altLang="en-US" b="1" kern="100" dirty="0">
                <a:solidFill>
                  <a:srgbClr val="C00000"/>
                </a:solidFill>
                <a:latin typeface="Times New Roman" panose="02020603050405020304" pitchFamily="18" charset="0"/>
                <a:cs typeface="Times New Roman" panose="02020603050405020304" pitchFamily="18" charset="0"/>
              </a:rPr>
              <a:t>唯一</a:t>
            </a:r>
            <a:r>
              <a:rPr lang="zh-CN" altLang="en-US" kern="100" dirty="0">
                <a:latin typeface="Times New Roman" panose="02020603050405020304" pitchFamily="18" charset="0"/>
                <a:cs typeface="Times New Roman" panose="02020603050405020304" pitchFamily="18" charset="0"/>
              </a:rPr>
              <a:t>的。</a:t>
            </a:r>
            <a:endParaRPr lang="en-US" altLang="zh-CN" kern="100" dirty="0">
              <a:latin typeface="Times New Roman" panose="02020603050405020304" pitchFamily="18" charset="0"/>
              <a:cs typeface="Times New Roman" panose="02020603050405020304" pitchFamily="18" charset="0"/>
            </a:endParaRPr>
          </a:p>
          <a:p>
            <a:pPr>
              <a:lnSpc>
                <a:spcPct val="115000"/>
              </a:lnSpc>
              <a:defRPr/>
            </a:pPr>
            <a:r>
              <a:rPr lang="en-US" altLang="zh-CN" kern="100" dirty="0">
                <a:latin typeface="Times New Roman" panose="02020603050405020304" pitchFamily="18" charset="0"/>
                <a:cs typeface="Times New Roman" panose="02020603050405020304" pitchFamily="18" charset="0"/>
              </a:rPr>
              <a:t>B.</a:t>
            </a:r>
            <a:r>
              <a:rPr lang="zh-CN" altLang="en-US" kern="100" dirty="0">
                <a:latin typeface="Times New Roman" panose="02020603050405020304" pitchFamily="18" charset="0"/>
                <a:cs typeface="Times New Roman" panose="02020603050405020304" pitchFamily="18" charset="0"/>
              </a:rPr>
              <a:t>闭环脉冲传递函数不唯一，具体与采样开关位置、数目有关，甚至有些系统写不出闭环脉冲传递函数。</a:t>
            </a:r>
            <a:endParaRPr lang="en-US" altLang="zh-CN" kern="100" dirty="0">
              <a:latin typeface="Times New Roman" panose="02020603050405020304" pitchFamily="18" charset="0"/>
              <a:cs typeface="Times New Roman" panose="02020603050405020304" pitchFamily="18" charset="0"/>
            </a:endParaRPr>
          </a:p>
          <a:p>
            <a:pPr>
              <a:lnSpc>
                <a:spcPct val="115000"/>
              </a:lnSpc>
              <a:defRPr/>
            </a:pPr>
            <a:r>
              <a:rPr lang="en-US" altLang="zh-CN" kern="100" dirty="0">
                <a:latin typeface="Times New Roman" panose="02020603050405020304" pitchFamily="18" charset="0"/>
                <a:cs typeface="Times New Roman" panose="02020603050405020304" pitchFamily="18" charset="0"/>
              </a:rPr>
              <a:t>C.</a:t>
            </a:r>
            <a:r>
              <a:rPr lang="zh-CN" altLang="en-US" kern="100" dirty="0">
                <a:latin typeface="Times New Roman" panose="02020603050405020304" pitchFamily="18" charset="0"/>
                <a:cs typeface="Times New Roman" panose="02020603050405020304" pitchFamily="18" charset="0"/>
              </a:rPr>
              <a:t>闭环脉冲传递函数是该系统单位脉冲响应经采样后离散信号或采样序列的</a:t>
            </a:r>
            <a:r>
              <a:rPr lang="en-US" altLang="zh-CN" kern="100" dirty="0">
                <a:latin typeface="Times New Roman" panose="02020603050405020304" pitchFamily="18" charset="0"/>
                <a:cs typeface="Times New Roman" panose="02020603050405020304" pitchFamily="18" charset="0"/>
              </a:rPr>
              <a:t>Z</a:t>
            </a:r>
            <a:r>
              <a:rPr lang="zh-CN" altLang="en-US" kern="100" dirty="0">
                <a:latin typeface="Times New Roman" panose="02020603050405020304" pitchFamily="18" charset="0"/>
                <a:cs typeface="Times New Roman" panose="02020603050405020304" pitchFamily="18" charset="0"/>
              </a:rPr>
              <a:t>变换。</a:t>
            </a:r>
            <a:endParaRPr lang="en-US" altLang="zh-CN" kern="100" dirty="0">
              <a:latin typeface="Times New Roman" panose="02020603050405020304" pitchFamily="18" charset="0"/>
              <a:cs typeface="Times New Roman" panose="02020603050405020304" pitchFamily="18" charset="0"/>
            </a:endParaRPr>
          </a:p>
          <a:p>
            <a:pPr>
              <a:lnSpc>
                <a:spcPct val="115000"/>
              </a:lnSpc>
              <a:defRPr/>
            </a:pPr>
            <a:r>
              <a:rPr lang="en-US" altLang="zh-CN" kern="100" dirty="0">
                <a:latin typeface="Times New Roman" panose="02020603050405020304" pitchFamily="18" charset="0"/>
                <a:cs typeface="Times New Roman" panose="02020603050405020304" pitchFamily="18" charset="0"/>
              </a:rPr>
              <a:t>D.</a:t>
            </a:r>
            <a:r>
              <a:rPr lang="zh-CN" altLang="en-US" kern="100" dirty="0">
                <a:latin typeface="Times New Roman" panose="02020603050405020304" pitchFamily="18" charset="0"/>
                <a:cs typeface="Times New Roman" panose="02020603050405020304" pitchFamily="18" charset="0"/>
              </a:rPr>
              <a:t>闭环脉冲传递函数反映了零初始条件下，系统输出采样信号的</a:t>
            </a:r>
            <a:r>
              <a:rPr lang="en-US" altLang="zh-CN" kern="100" dirty="0">
                <a:latin typeface="Times New Roman" panose="02020603050405020304" pitchFamily="18" charset="0"/>
                <a:cs typeface="Times New Roman" panose="02020603050405020304" pitchFamily="18" charset="0"/>
              </a:rPr>
              <a:t>Z</a:t>
            </a:r>
            <a:r>
              <a:rPr lang="zh-CN" altLang="en-US" kern="100" dirty="0">
                <a:latin typeface="Times New Roman" panose="02020603050405020304" pitchFamily="18" charset="0"/>
                <a:cs typeface="Times New Roman" panose="02020603050405020304" pitchFamily="18" charset="0"/>
              </a:rPr>
              <a:t>变换和输入采样信号</a:t>
            </a:r>
            <a:r>
              <a:rPr lang="en-US" altLang="zh-CN" kern="100" dirty="0">
                <a:latin typeface="Times New Roman" panose="02020603050405020304" pitchFamily="18" charset="0"/>
                <a:cs typeface="Times New Roman" panose="02020603050405020304" pitchFamily="18" charset="0"/>
              </a:rPr>
              <a:t>Z</a:t>
            </a:r>
            <a:r>
              <a:rPr lang="zh-CN" altLang="en-US" kern="100" dirty="0">
                <a:latin typeface="Times New Roman" panose="02020603050405020304" pitchFamily="18" charset="0"/>
                <a:cs typeface="Times New Roman" panose="02020603050405020304" pitchFamily="18" charset="0"/>
              </a:rPr>
              <a:t>变换的比</a:t>
            </a:r>
            <a:r>
              <a:rPr lang="zh-CN" altLang="en-US" b="1" kern="100" dirty="0">
                <a:latin typeface="Times New Roman" panose="02020603050405020304" pitchFamily="18" charset="0"/>
                <a:cs typeface="Times New Roman" panose="02020603050405020304" pitchFamily="18" charset="0"/>
              </a:rPr>
              <a:t>。</a:t>
            </a:r>
            <a:endParaRPr lang="zh-CN" altLang="zh-CN" b="1" kern="100" dirty="0">
              <a:latin typeface="Times New Roman" panose="02020603050405020304" pitchFamily="18" charset="0"/>
              <a:cs typeface="Times New Roman" panose="02020603050405020304" pitchFamily="18" charset="0"/>
            </a:endParaRPr>
          </a:p>
        </p:txBody>
      </p:sp>
      <p:sp>
        <p:nvSpPr>
          <p:cNvPr id="7" name="矩形 6"/>
          <p:cNvSpPr/>
          <p:nvPr/>
        </p:nvSpPr>
        <p:spPr>
          <a:xfrm>
            <a:off x="1210541" y="2859666"/>
            <a:ext cx="9017000" cy="2003625"/>
          </a:xfrm>
          <a:prstGeom prst="rect">
            <a:avLst/>
          </a:prstGeom>
        </p:spPr>
        <p:txBody>
          <a:bodyPr>
            <a:spAutoFit/>
          </a:bodyPr>
          <a:lstStyle/>
          <a:p>
            <a:pPr>
              <a:lnSpc>
                <a:spcPct val="115000"/>
              </a:lnSpc>
              <a:defRPr/>
            </a:pPr>
            <a:r>
              <a:rPr lang="en-US" altLang="zh-CN" b="1" kern="100" dirty="0">
                <a:latin typeface="Times New Roman" panose="02020603050405020304" pitchFamily="18" charset="0"/>
                <a:cs typeface="Times New Roman" panose="02020603050405020304" pitchFamily="18" charset="0"/>
              </a:rPr>
              <a:t>2.</a:t>
            </a:r>
            <a:r>
              <a:rPr lang="zh-CN" altLang="en-US" b="1" kern="100" dirty="0">
                <a:latin typeface="Times New Roman" panose="02020603050405020304" pitchFamily="18" charset="0"/>
                <a:cs typeface="Times New Roman" panose="02020603050405020304" pitchFamily="18" charset="0"/>
              </a:rPr>
              <a:t>当一个非线性环节的输入输出关系</a:t>
            </a:r>
            <a:r>
              <a:rPr lang="en-US" altLang="zh-CN" b="1" kern="100" dirty="0">
                <a:latin typeface="Times New Roman" panose="02020603050405020304" pitchFamily="18" charset="0"/>
                <a:cs typeface="Times New Roman" panose="02020603050405020304" pitchFamily="18" charset="0"/>
              </a:rPr>
              <a:t>y(x)</a:t>
            </a:r>
            <a:r>
              <a:rPr lang="zh-CN" altLang="en-US" b="1" kern="100" dirty="0">
                <a:latin typeface="Times New Roman" panose="02020603050405020304" pitchFamily="18" charset="0"/>
                <a:cs typeface="Times New Roman" panose="02020603050405020304" pitchFamily="18" charset="0"/>
              </a:rPr>
              <a:t>满足关于原点对称，且为多值函数时，则（ </a:t>
            </a:r>
            <a:r>
              <a:rPr lang="en-US" altLang="zh-CN" b="1" kern="100" dirty="0">
                <a:solidFill>
                  <a:srgbClr val="C00000"/>
                </a:solidFill>
                <a:latin typeface="Times New Roman" panose="02020603050405020304" pitchFamily="18" charset="0"/>
                <a:cs typeface="Times New Roman" panose="02020603050405020304" pitchFamily="18" charset="0"/>
              </a:rPr>
              <a:t>D</a:t>
            </a:r>
            <a:r>
              <a:rPr lang="zh-CN" altLang="en-US" b="1" kern="100" dirty="0">
                <a:latin typeface="Times New Roman" panose="02020603050405020304" pitchFamily="18" charset="0"/>
                <a:cs typeface="Times New Roman" panose="02020603050405020304" pitchFamily="18" charset="0"/>
              </a:rPr>
              <a:t>）</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nSpc>
                <a:spcPct val="115000"/>
              </a:lnSpc>
              <a:defRPr/>
            </a:pPr>
            <a:r>
              <a:rPr lang="en-US" altLang="zh-CN" kern="100" dirty="0">
                <a:latin typeface="Times New Roman" panose="02020603050405020304" pitchFamily="18" charset="0"/>
                <a:cs typeface="Times New Roman" panose="02020603050405020304" pitchFamily="18" charset="0"/>
              </a:rPr>
              <a:t>A. </a:t>
            </a:r>
            <a:r>
              <a:rPr lang="zh-CN" altLang="en-US" kern="100" dirty="0">
                <a:latin typeface="Times New Roman" panose="02020603050405020304" pitchFamily="18" charset="0"/>
                <a:cs typeface="Times New Roman" panose="02020603050405020304" pitchFamily="18" charset="0"/>
              </a:rPr>
              <a:t>该非线性环节的正弦响应中的直流分量</a:t>
            </a:r>
            <a:r>
              <a:rPr lang="zh-CN" altLang="en-US" b="1" u="sng" kern="100" dirty="0">
                <a:solidFill>
                  <a:srgbClr val="C00000"/>
                </a:solidFill>
                <a:latin typeface="Times New Roman" panose="02020603050405020304" pitchFamily="18" charset="0"/>
                <a:cs typeface="Times New Roman" panose="02020603050405020304" pitchFamily="18" charset="0"/>
              </a:rPr>
              <a:t>不为零</a:t>
            </a:r>
            <a:r>
              <a:rPr lang="zh-CN" altLang="en-US" kern="100" dirty="0" smtClean="0">
                <a:latin typeface="Times New Roman" panose="02020603050405020304" pitchFamily="18" charset="0"/>
                <a:cs typeface="Times New Roman" panose="02020603050405020304" pitchFamily="18" charset="0"/>
              </a:rPr>
              <a:t>。</a:t>
            </a:r>
            <a:r>
              <a:rPr lang="zh-CN" altLang="en-US" kern="100" dirty="0" smtClean="0">
                <a:solidFill>
                  <a:srgbClr val="0070C0"/>
                </a:solidFill>
                <a:latin typeface="Times New Roman" panose="02020603050405020304" pitchFamily="18" charset="0"/>
                <a:cs typeface="Times New Roman" panose="02020603050405020304" pitchFamily="18" charset="0"/>
              </a:rPr>
              <a:t>（</a:t>
            </a:r>
            <a:r>
              <a:rPr lang="zh-CN" altLang="en-US" b="1" kern="100" dirty="0" smtClean="0">
                <a:solidFill>
                  <a:srgbClr val="0070C0"/>
                </a:solidFill>
                <a:latin typeface="Times New Roman" panose="02020603050405020304" pitchFamily="18" charset="0"/>
                <a:cs typeface="Times New Roman" panose="02020603050405020304" pitchFamily="18" charset="0"/>
              </a:rPr>
              <a:t>直流分量为零）</a:t>
            </a:r>
            <a:endParaRPr lang="en-US" altLang="zh-CN" b="1" kern="100" dirty="0">
              <a:solidFill>
                <a:srgbClr val="0070C0"/>
              </a:solidFill>
              <a:latin typeface="Times New Roman" panose="02020603050405020304" pitchFamily="18" charset="0"/>
              <a:cs typeface="Times New Roman" panose="02020603050405020304" pitchFamily="18" charset="0"/>
            </a:endParaRPr>
          </a:p>
          <a:p>
            <a:pPr>
              <a:lnSpc>
                <a:spcPct val="115000"/>
              </a:lnSpc>
              <a:defRPr/>
            </a:pPr>
            <a:r>
              <a:rPr lang="en-US" altLang="zh-CN" kern="100" dirty="0">
                <a:latin typeface="Times New Roman" panose="02020603050405020304" pitchFamily="18" charset="0"/>
                <a:cs typeface="Times New Roman" panose="02020603050405020304" pitchFamily="18" charset="0"/>
              </a:rPr>
              <a:t>B. </a:t>
            </a:r>
            <a:r>
              <a:rPr lang="zh-CN" altLang="en-US" kern="100" dirty="0">
                <a:latin typeface="Times New Roman" panose="02020603050405020304" pitchFamily="18" charset="0"/>
                <a:cs typeface="Times New Roman" panose="02020603050405020304" pitchFamily="18" charset="0"/>
              </a:rPr>
              <a:t>该非线性环节的</a:t>
            </a:r>
            <a:r>
              <a:rPr lang="zh-CN" altLang="en-US" b="1" u="sng" kern="100" dirty="0">
                <a:solidFill>
                  <a:srgbClr val="C00000"/>
                </a:solidFill>
                <a:latin typeface="Times New Roman" panose="02020603050405020304" pitchFamily="18" charset="0"/>
                <a:cs typeface="Times New Roman" panose="02020603050405020304" pitchFamily="18" charset="0"/>
              </a:rPr>
              <a:t>正弦响应中的一次谐波分量</a:t>
            </a:r>
            <a:r>
              <a:rPr lang="zh-CN" altLang="en-US" kern="100" dirty="0">
                <a:latin typeface="Times New Roman" panose="02020603050405020304" pitchFamily="18" charset="0"/>
                <a:cs typeface="Times New Roman" panose="02020603050405020304" pitchFamily="18" charset="0"/>
              </a:rPr>
              <a:t>为输入正弦信号振幅的函数</a:t>
            </a:r>
            <a:r>
              <a:rPr lang="zh-CN" altLang="en-US" kern="100" dirty="0" smtClean="0">
                <a:latin typeface="Times New Roman" panose="02020603050405020304" pitchFamily="18" charset="0"/>
                <a:cs typeface="Times New Roman" panose="02020603050405020304" pitchFamily="18" charset="0"/>
              </a:rPr>
              <a:t>。</a:t>
            </a:r>
            <a:endParaRPr lang="en-US" altLang="zh-CN" kern="100" dirty="0" smtClean="0">
              <a:latin typeface="Times New Roman" panose="02020603050405020304" pitchFamily="18" charset="0"/>
              <a:cs typeface="Times New Roman" panose="02020603050405020304" pitchFamily="18" charset="0"/>
            </a:endParaRPr>
          </a:p>
          <a:p>
            <a:pPr>
              <a:lnSpc>
                <a:spcPct val="115000"/>
              </a:lnSpc>
              <a:defRPr/>
            </a:pPr>
            <a:r>
              <a:rPr lang="zh-CN" altLang="en-US" kern="100" dirty="0" smtClean="0">
                <a:solidFill>
                  <a:srgbClr val="0070C0"/>
                </a:solidFill>
                <a:latin typeface="Times New Roman" panose="02020603050405020304" pitchFamily="18" charset="0"/>
                <a:cs typeface="Times New Roman" panose="02020603050405020304" pitchFamily="18" charset="0"/>
              </a:rPr>
              <a:t>                    （</a:t>
            </a:r>
            <a:r>
              <a:rPr lang="zh-CN" altLang="en-US" b="1" kern="100" dirty="0">
                <a:solidFill>
                  <a:srgbClr val="0070C0"/>
                </a:solidFill>
                <a:latin typeface="Times New Roman" panose="02020603050405020304" pitchFamily="18" charset="0"/>
                <a:cs typeface="Times New Roman" panose="02020603050405020304" pitchFamily="18" charset="0"/>
              </a:rPr>
              <a:t>正弦响应稳态部分的一次谐波分量</a:t>
            </a:r>
            <a:r>
              <a:rPr lang="zh-CN" altLang="en-US" kern="100" dirty="0">
                <a:solidFill>
                  <a:srgbClr val="0070C0"/>
                </a:solidFill>
                <a:latin typeface="Times New Roman" panose="02020603050405020304" pitchFamily="18" charset="0"/>
                <a:cs typeface="Times New Roman" panose="02020603050405020304" pitchFamily="18" charset="0"/>
              </a:rPr>
              <a:t>）</a:t>
            </a:r>
            <a:endParaRPr lang="en-US" altLang="zh-CN" kern="100" dirty="0">
              <a:solidFill>
                <a:srgbClr val="0070C0"/>
              </a:solidFill>
              <a:latin typeface="Times New Roman" panose="02020603050405020304" pitchFamily="18" charset="0"/>
              <a:cs typeface="Times New Roman" panose="02020603050405020304" pitchFamily="18" charset="0"/>
            </a:endParaRPr>
          </a:p>
          <a:p>
            <a:pPr>
              <a:lnSpc>
                <a:spcPct val="115000"/>
              </a:lnSpc>
              <a:defRPr/>
            </a:pPr>
            <a:r>
              <a:rPr lang="en-US" altLang="zh-CN" kern="100" dirty="0" smtClean="0">
                <a:latin typeface="Times New Roman" panose="02020603050405020304" pitchFamily="18" charset="0"/>
                <a:cs typeface="Times New Roman" panose="02020603050405020304" pitchFamily="18" charset="0"/>
              </a:rPr>
              <a:t>C</a:t>
            </a:r>
            <a:r>
              <a:rPr lang="en-US" altLang="zh-CN" kern="100" dirty="0">
                <a:latin typeface="Times New Roman" panose="02020603050405020304" pitchFamily="18" charset="0"/>
                <a:cs typeface="Times New Roman" panose="02020603050405020304" pitchFamily="18" charset="0"/>
              </a:rPr>
              <a:t>. </a:t>
            </a:r>
            <a:r>
              <a:rPr lang="zh-CN" altLang="en-US" kern="100" dirty="0">
                <a:latin typeface="Times New Roman" panose="02020603050405020304" pitchFamily="18" charset="0"/>
                <a:cs typeface="Times New Roman" panose="02020603050405020304" pitchFamily="18" charset="0"/>
              </a:rPr>
              <a:t>该非线性环节对应的描述函数为</a:t>
            </a:r>
            <a:r>
              <a:rPr lang="zh-CN" altLang="en-US" b="1" u="sng" kern="100" dirty="0">
                <a:solidFill>
                  <a:srgbClr val="C00000"/>
                </a:solidFill>
                <a:latin typeface="Times New Roman" panose="02020603050405020304" pitchFamily="18" charset="0"/>
                <a:cs typeface="Times New Roman" panose="02020603050405020304" pitchFamily="18" charset="0"/>
              </a:rPr>
              <a:t>实数</a:t>
            </a:r>
            <a:r>
              <a:rPr lang="zh-CN" altLang="en-US" kern="100" dirty="0" smtClean="0">
                <a:latin typeface="Times New Roman" panose="02020603050405020304" pitchFamily="18" charset="0"/>
                <a:cs typeface="Times New Roman" panose="02020603050405020304" pitchFamily="18" charset="0"/>
              </a:rPr>
              <a:t>。</a:t>
            </a:r>
            <a:r>
              <a:rPr lang="zh-CN" altLang="en-US" b="1" kern="100" dirty="0" smtClean="0">
                <a:solidFill>
                  <a:srgbClr val="C00000"/>
                </a:solidFill>
                <a:latin typeface="Times New Roman" panose="02020603050405020304" pitchFamily="18" charset="0"/>
                <a:cs typeface="Times New Roman" panose="02020603050405020304" pitchFamily="18" charset="0"/>
              </a:rPr>
              <a:t>（复数）</a:t>
            </a:r>
            <a:endParaRPr lang="en-US" altLang="zh-CN" b="1" kern="100" dirty="0">
              <a:solidFill>
                <a:srgbClr val="C00000"/>
              </a:solidFill>
              <a:latin typeface="Times New Roman" panose="02020603050405020304" pitchFamily="18" charset="0"/>
              <a:cs typeface="Times New Roman" panose="02020603050405020304" pitchFamily="18" charset="0"/>
            </a:endParaRPr>
          </a:p>
          <a:p>
            <a:pPr>
              <a:lnSpc>
                <a:spcPct val="115000"/>
              </a:lnSpc>
              <a:defRPr/>
            </a:pPr>
            <a:r>
              <a:rPr lang="en-US" altLang="zh-CN" kern="100" dirty="0">
                <a:latin typeface="Times New Roman" panose="02020603050405020304" pitchFamily="18" charset="0"/>
                <a:cs typeface="Times New Roman" panose="02020603050405020304" pitchFamily="18" charset="0"/>
              </a:rPr>
              <a:t>D. </a:t>
            </a:r>
            <a:r>
              <a:rPr lang="zh-CN" altLang="en-US" kern="100" dirty="0">
                <a:latin typeface="Times New Roman" panose="02020603050405020304" pitchFamily="18" charset="0"/>
                <a:cs typeface="Times New Roman" panose="02020603050405020304" pitchFamily="18" charset="0"/>
              </a:rPr>
              <a:t>该非线性环节对应的描述函数为复数。</a:t>
            </a:r>
            <a:endParaRPr lang="zh-CN" altLang="zh-CN" kern="100" dirty="0">
              <a:latin typeface="Times New Roman" panose="02020603050405020304" pitchFamily="18" charset="0"/>
              <a:cs typeface="Times New Roman" panose="02020603050405020304" pitchFamily="18" charset="0"/>
            </a:endParaRPr>
          </a:p>
        </p:txBody>
      </p:sp>
      <p:sp>
        <p:nvSpPr>
          <p:cNvPr id="9" name="矩形 8"/>
          <p:cNvSpPr/>
          <p:nvPr/>
        </p:nvSpPr>
        <p:spPr>
          <a:xfrm>
            <a:off x="1156566" y="4922693"/>
            <a:ext cx="9232900" cy="1684338"/>
          </a:xfrm>
          <a:prstGeom prst="rect">
            <a:avLst/>
          </a:prstGeom>
        </p:spPr>
        <p:txBody>
          <a:bodyPr>
            <a:spAutoFit/>
          </a:bodyPr>
          <a:lstStyle/>
          <a:p>
            <a:pPr>
              <a:lnSpc>
                <a:spcPct val="115000"/>
              </a:lnSpc>
              <a:defRPr/>
            </a:pPr>
            <a:r>
              <a:rPr lang="en-US" altLang="zh-CN" b="1" kern="100" dirty="0">
                <a:latin typeface="Times New Roman" panose="02020603050405020304" pitchFamily="18" charset="0"/>
                <a:cs typeface="Times New Roman" panose="02020603050405020304" pitchFamily="18" charset="0"/>
              </a:rPr>
              <a:t>3.</a:t>
            </a:r>
            <a:r>
              <a:rPr lang="zh-CN" altLang="en-US" b="1" kern="100" dirty="0">
                <a:latin typeface="Times New Roman" panose="02020603050405020304" pitchFamily="18" charset="0"/>
                <a:cs typeface="Times New Roman" panose="02020603050405020304" pitchFamily="18" charset="0"/>
              </a:rPr>
              <a:t>下列关于描述函数的说法中，错误的是（    </a:t>
            </a:r>
            <a:r>
              <a:rPr lang="en-US" altLang="zh-CN" b="1" kern="100" dirty="0">
                <a:solidFill>
                  <a:srgbClr val="C00000"/>
                </a:solidFill>
                <a:latin typeface="Times New Roman" panose="02020603050405020304" pitchFamily="18" charset="0"/>
                <a:cs typeface="Times New Roman" panose="02020603050405020304" pitchFamily="18" charset="0"/>
              </a:rPr>
              <a:t>C</a:t>
            </a:r>
            <a:r>
              <a:rPr lang="zh-CN" altLang="en-US" b="1" kern="100" dirty="0">
                <a:latin typeface="Times New Roman" panose="02020603050405020304" pitchFamily="18" charset="0"/>
                <a:cs typeface="Times New Roman" panose="02020603050405020304" pitchFamily="18" charset="0"/>
              </a:rPr>
              <a:t>  ）</a:t>
            </a:r>
            <a:endParaRPr lang="en-US" altLang="zh-CN" b="1" kern="100" dirty="0">
              <a:latin typeface="Times New Roman" panose="02020603050405020304" pitchFamily="18" charset="0"/>
              <a:cs typeface="Times New Roman" panose="02020603050405020304" pitchFamily="18" charset="0"/>
            </a:endParaRPr>
          </a:p>
          <a:p>
            <a:pPr>
              <a:lnSpc>
                <a:spcPct val="115000"/>
              </a:lnSpc>
              <a:defRPr/>
            </a:pPr>
            <a:r>
              <a:rPr lang="en-US" altLang="zh-CN" kern="100" dirty="0">
                <a:latin typeface="Times New Roman" panose="02020603050405020304" pitchFamily="18" charset="0"/>
                <a:cs typeface="Times New Roman" panose="02020603050405020304" pitchFamily="18" charset="0"/>
              </a:rPr>
              <a:t>A.</a:t>
            </a:r>
            <a:r>
              <a:rPr lang="zh-CN" altLang="en-US" kern="100" dirty="0">
                <a:latin typeface="Times New Roman" panose="02020603050405020304" pitchFamily="18" charset="0"/>
                <a:cs typeface="Times New Roman" panose="02020603050405020304" pitchFamily="18" charset="0"/>
              </a:rPr>
              <a:t>描述函数通常是非线性系统的近似等效频率特性；</a:t>
            </a:r>
            <a:endParaRPr lang="en-US" altLang="zh-CN" kern="100" dirty="0">
              <a:latin typeface="Times New Roman" panose="02020603050405020304" pitchFamily="18" charset="0"/>
              <a:cs typeface="Times New Roman" panose="02020603050405020304" pitchFamily="18" charset="0"/>
            </a:endParaRPr>
          </a:p>
          <a:p>
            <a:pPr>
              <a:lnSpc>
                <a:spcPct val="115000"/>
              </a:lnSpc>
              <a:defRPr/>
            </a:pPr>
            <a:r>
              <a:rPr lang="en-US" altLang="zh-CN" kern="100" dirty="0">
                <a:latin typeface="Times New Roman" panose="02020603050405020304" pitchFamily="18" charset="0"/>
                <a:cs typeface="Times New Roman" panose="02020603050405020304" pitchFamily="18" charset="0"/>
              </a:rPr>
              <a:t>B.</a:t>
            </a:r>
            <a:r>
              <a:rPr lang="zh-CN" altLang="en-US" kern="100" dirty="0">
                <a:latin typeface="Times New Roman" panose="02020603050405020304" pitchFamily="18" charset="0"/>
                <a:cs typeface="Times New Roman" panose="02020603050405020304" pitchFamily="18" charset="0"/>
              </a:rPr>
              <a:t>非线性环节特性必须满足奇函数条件；</a:t>
            </a:r>
            <a:endParaRPr lang="en-US" altLang="zh-CN" kern="100" dirty="0">
              <a:latin typeface="Times New Roman" panose="02020603050405020304" pitchFamily="18" charset="0"/>
              <a:cs typeface="Times New Roman" panose="02020603050405020304" pitchFamily="18" charset="0"/>
            </a:endParaRPr>
          </a:p>
          <a:p>
            <a:pPr>
              <a:lnSpc>
                <a:spcPct val="115000"/>
              </a:lnSpc>
              <a:defRPr/>
            </a:pPr>
            <a:r>
              <a:rPr lang="en-US" altLang="zh-CN" kern="100" dirty="0">
                <a:latin typeface="Times New Roman" panose="02020603050405020304" pitchFamily="18" charset="0"/>
                <a:cs typeface="Times New Roman" panose="02020603050405020304" pitchFamily="18" charset="0"/>
              </a:rPr>
              <a:t>C.</a:t>
            </a:r>
            <a:r>
              <a:rPr lang="zh-CN" altLang="en-US" b="1" kern="100" dirty="0">
                <a:solidFill>
                  <a:srgbClr val="C00000"/>
                </a:solidFill>
                <a:latin typeface="Times New Roman" panose="02020603050405020304" pitchFamily="18" charset="0"/>
                <a:cs typeface="Times New Roman" panose="02020603050405020304" pitchFamily="18" charset="0"/>
              </a:rPr>
              <a:t>正弦响应一次谐波分量</a:t>
            </a:r>
            <a:r>
              <a:rPr lang="zh-CN" altLang="en-US" kern="100" dirty="0">
                <a:latin typeface="Times New Roman" panose="02020603050405020304" pitchFamily="18" charset="0"/>
                <a:cs typeface="Times New Roman" panose="02020603050405020304" pitchFamily="18" charset="0"/>
              </a:rPr>
              <a:t>相对于输入信号的复数比；（</a:t>
            </a:r>
            <a:r>
              <a:rPr lang="zh-CN" altLang="en-US" b="1" kern="100" dirty="0">
                <a:solidFill>
                  <a:srgbClr val="C00000"/>
                </a:solidFill>
                <a:latin typeface="Times New Roman" panose="02020603050405020304" pitchFamily="18" charset="0"/>
                <a:cs typeface="Times New Roman" panose="02020603050405020304" pitchFamily="18" charset="0"/>
              </a:rPr>
              <a:t>正弦响应稳态部分一次谐波分量</a:t>
            </a:r>
            <a:r>
              <a:rPr lang="zh-CN" altLang="en-US" kern="100" dirty="0">
                <a:latin typeface="Times New Roman" panose="02020603050405020304" pitchFamily="18" charset="0"/>
                <a:cs typeface="Times New Roman" panose="02020603050405020304" pitchFamily="18" charset="0"/>
              </a:rPr>
              <a:t>）</a:t>
            </a:r>
            <a:endParaRPr lang="en-US" altLang="zh-CN" kern="100" dirty="0">
              <a:latin typeface="Times New Roman" panose="02020603050405020304" pitchFamily="18" charset="0"/>
              <a:cs typeface="Times New Roman" panose="02020603050405020304" pitchFamily="18" charset="0"/>
            </a:endParaRPr>
          </a:p>
          <a:p>
            <a:pPr>
              <a:lnSpc>
                <a:spcPct val="115000"/>
              </a:lnSpc>
              <a:defRPr/>
            </a:pPr>
            <a:r>
              <a:rPr lang="en-US" altLang="zh-CN" kern="100" dirty="0">
                <a:latin typeface="Times New Roman" panose="02020603050405020304" pitchFamily="18" charset="0"/>
                <a:cs typeface="Times New Roman" panose="02020603050405020304" pitchFamily="18" charset="0"/>
              </a:rPr>
              <a:t>D.</a:t>
            </a:r>
            <a:r>
              <a:rPr lang="zh-CN" altLang="en-US" kern="100" dirty="0">
                <a:latin typeface="Times New Roman" panose="02020603050405020304" pitchFamily="18" charset="0"/>
                <a:cs typeface="Times New Roman" panose="02020603050405020304" pitchFamily="18" charset="0"/>
              </a:rPr>
              <a:t>描述函数通常是输入信号幅值 </a:t>
            </a:r>
            <a:r>
              <a:rPr lang="en-US" altLang="zh-CN" kern="100" dirty="0">
                <a:latin typeface="Times New Roman" panose="02020603050405020304" pitchFamily="18" charset="0"/>
                <a:cs typeface="Times New Roman" panose="02020603050405020304" pitchFamily="18" charset="0"/>
              </a:rPr>
              <a:t>A </a:t>
            </a:r>
            <a:r>
              <a:rPr lang="zh-CN" altLang="en-US" kern="100" dirty="0">
                <a:latin typeface="Times New Roman" panose="02020603050405020304" pitchFamily="18" charset="0"/>
                <a:cs typeface="Times New Roman" panose="02020603050405020304" pitchFamily="18" charset="0"/>
              </a:rPr>
              <a:t>的函数。</a:t>
            </a:r>
            <a:endParaRPr lang="zh-CN" altLang="zh-CN" kern="1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704545128"/>
      </p:ext>
    </p:extLst>
  </p:cSld>
  <p:clrMapOvr>
    <a:masterClrMapping/>
  </p:clrMapOvr>
  <p:transition spd="slow" advTm="366786"/>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12183" y="156729"/>
            <a:ext cx="9981193" cy="6063962"/>
          </a:xfrm>
          <a:prstGeom prst="rect">
            <a:avLst/>
          </a:prstGeom>
        </p:spPr>
      </p:pic>
      <p:sp>
        <p:nvSpPr>
          <p:cNvPr id="3" name="文本框 2"/>
          <p:cNvSpPr txBox="1"/>
          <p:nvPr/>
        </p:nvSpPr>
        <p:spPr>
          <a:xfrm>
            <a:off x="9462655" y="1066800"/>
            <a:ext cx="581891" cy="461665"/>
          </a:xfrm>
          <a:prstGeom prst="rect">
            <a:avLst/>
          </a:prstGeom>
          <a:noFill/>
        </p:spPr>
        <p:txBody>
          <a:bodyPr wrap="square" rtlCol="0">
            <a:spAutoFit/>
          </a:bodyPr>
          <a:lstStyle/>
          <a:p>
            <a:r>
              <a:rPr lang="en-US" altLang="zh-CN" sz="2400" b="1" dirty="0" smtClean="0">
                <a:solidFill>
                  <a:srgbClr val="C00000"/>
                </a:solidFill>
              </a:rPr>
              <a:t>D</a:t>
            </a:r>
            <a:endParaRPr lang="zh-CN" altLang="en-US" sz="2400" b="1" dirty="0">
              <a:solidFill>
                <a:srgbClr val="C00000"/>
              </a:solidFill>
            </a:endParaRPr>
          </a:p>
        </p:txBody>
      </p:sp>
    </p:spTree>
    <p:extLst>
      <p:ext uri="{BB962C8B-B14F-4D97-AF65-F5344CB8AC3E}">
        <p14:creationId xmlns:p14="http://schemas.microsoft.com/office/powerpoint/2010/main" val="206602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78032" y="410874"/>
            <a:ext cx="8935198" cy="5920653"/>
          </a:xfrm>
          <a:prstGeom prst="rect">
            <a:avLst/>
          </a:prstGeom>
        </p:spPr>
      </p:pic>
      <p:sp>
        <p:nvSpPr>
          <p:cNvPr id="3" name="文本框 2"/>
          <p:cNvSpPr txBox="1"/>
          <p:nvPr/>
        </p:nvSpPr>
        <p:spPr>
          <a:xfrm>
            <a:off x="7813964" y="1246909"/>
            <a:ext cx="581891" cy="461665"/>
          </a:xfrm>
          <a:prstGeom prst="rect">
            <a:avLst/>
          </a:prstGeom>
          <a:noFill/>
        </p:spPr>
        <p:txBody>
          <a:bodyPr wrap="square" rtlCol="0">
            <a:spAutoFit/>
          </a:bodyPr>
          <a:lstStyle/>
          <a:p>
            <a:r>
              <a:rPr lang="en-US" altLang="zh-CN" sz="2400" b="1" dirty="0" smtClean="0">
                <a:solidFill>
                  <a:srgbClr val="C00000"/>
                </a:solidFill>
              </a:rPr>
              <a:t>D</a:t>
            </a:r>
            <a:endParaRPr lang="zh-CN" altLang="en-US" sz="2400" b="1" dirty="0">
              <a:solidFill>
                <a:srgbClr val="C00000"/>
              </a:solidFill>
            </a:endParaRPr>
          </a:p>
        </p:txBody>
      </p:sp>
      <p:cxnSp>
        <p:nvCxnSpPr>
          <p:cNvPr id="5" name="直接连接符 4"/>
          <p:cNvCxnSpPr/>
          <p:nvPr/>
        </p:nvCxnSpPr>
        <p:spPr>
          <a:xfrm>
            <a:off x="7287491" y="3713018"/>
            <a:ext cx="70658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2092037" y="4544291"/>
            <a:ext cx="2867890" cy="2770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287491" y="5403272"/>
            <a:ext cx="1634836" cy="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61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12630" y="296574"/>
            <a:ext cx="6965571" cy="6173499"/>
          </a:xfrm>
          <a:prstGeom prst="rect">
            <a:avLst/>
          </a:prstGeom>
        </p:spPr>
      </p:pic>
      <p:sp>
        <p:nvSpPr>
          <p:cNvPr id="3" name="文本框 2"/>
          <p:cNvSpPr txBox="1"/>
          <p:nvPr/>
        </p:nvSpPr>
        <p:spPr>
          <a:xfrm>
            <a:off x="6719455" y="1163782"/>
            <a:ext cx="581891" cy="461665"/>
          </a:xfrm>
          <a:prstGeom prst="rect">
            <a:avLst/>
          </a:prstGeom>
          <a:noFill/>
        </p:spPr>
        <p:txBody>
          <a:bodyPr wrap="square" rtlCol="0">
            <a:spAutoFit/>
          </a:bodyPr>
          <a:lstStyle/>
          <a:p>
            <a:r>
              <a:rPr lang="en-US" altLang="zh-CN" sz="2400" b="1" dirty="0" smtClean="0">
                <a:solidFill>
                  <a:srgbClr val="C00000"/>
                </a:solidFill>
              </a:rPr>
              <a:t>A</a:t>
            </a:r>
            <a:endParaRPr lang="zh-CN" altLang="en-US" sz="2400" b="1" dirty="0">
              <a:solidFill>
                <a:srgbClr val="C00000"/>
              </a:solidFill>
            </a:endParaRPr>
          </a:p>
        </p:txBody>
      </p:sp>
    </p:spTree>
    <p:extLst>
      <p:ext uri="{BB962C8B-B14F-4D97-AF65-F5344CB8AC3E}">
        <p14:creationId xmlns:p14="http://schemas.microsoft.com/office/powerpoint/2010/main" val="185782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06582" y="294842"/>
            <a:ext cx="7880680" cy="6341485"/>
          </a:xfrm>
          <a:prstGeom prst="rect">
            <a:avLst/>
          </a:prstGeom>
        </p:spPr>
      </p:pic>
      <p:sp>
        <p:nvSpPr>
          <p:cNvPr id="3" name="文本框 2"/>
          <p:cNvSpPr txBox="1"/>
          <p:nvPr/>
        </p:nvSpPr>
        <p:spPr>
          <a:xfrm>
            <a:off x="5264728" y="1149927"/>
            <a:ext cx="581891" cy="461665"/>
          </a:xfrm>
          <a:prstGeom prst="rect">
            <a:avLst/>
          </a:prstGeom>
          <a:noFill/>
        </p:spPr>
        <p:txBody>
          <a:bodyPr wrap="square" rtlCol="0">
            <a:spAutoFit/>
          </a:bodyPr>
          <a:lstStyle/>
          <a:p>
            <a:r>
              <a:rPr lang="en-US" altLang="zh-CN" sz="2400" b="1" dirty="0">
                <a:solidFill>
                  <a:srgbClr val="C00000"/>
                </a:solidFill>
              </a:rPr>
              <a:t>D</a:t>
            </a:r>
            <a:endParaRPr lang="zh-CN" altLang="en-US" sz="2400" b="1" dirty="0">
              <a:solidFill>
                <a:srgbClr val="C00000"/>
              </a:solidFill>
            </a:endParaRPr>
          </a:p>
        </p:txBody>
      </p:sp>
    </p:spTree>
    <p:extLst>
      <p:ext uri="{BB962C8B-B14F-4D97-AF65-F5344CB8AC3E}">
        <p14:creationId xmlns:p14="http://schemas.microsoft.com/office/powerpoint/2010/main" val="3787274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370176" y="182706"/>
            <a:ext cx="11154731" cy="620857"/>
          </a:xfrm>
          <a:prstGeom prst="rect">
            <a:avLst/>
          </a:prstGeom>
        </p:spPr>
      </p:pic>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1" y="-1"/>
            <a:ext cx="19296691" cy="723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980836117"/>
              </p:ext>
            </p:extLst>
          </p:nvPr>
        </p:nvGraphicFramePr>
        <p:xfrm>
          <a:off x="1767087" y="803563"/>
          <a:ext cx="7652182" cy="5945580"/>
        </p:xfrm>
        <a:graphic>
          <a:graphicData uri="http://schemas.openxmlformats.org/presentationml/2006/ole">
            <mc:AlternateContent xmlns:mc="http://schemas.openxmlformats.org/markup-compatibility/2006">
              <mc:Choice xmlns:v="urn:schemas-microsoft-com:vml" Requires="v">
                <p:oleObj spid="_x0000_s1035" name="BMP 图像" r:id="rId4" imgW="3657143" imgH="2847619" progId="Paint.Picture">
                  <p:embed/>
                </p:oleObj>
              </mc:Choice>
              <mc:Fallback>
                <p:oleObj name="BMP 图像" r:id="rId4" imgW="3657143" imgH="2847619"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7087" y="803563"/>
                        <a:ext cx="7652182" cy="5945580"/>
                      </a:xfrm>
                      <a:prstGeom prst="rect">
                        <a:avLst/>
                      </a:prstGeom>
                      <a:noFill/>
                    </p:spPr>
                  </p:pic>
                </p:oleObj>
              </mc:Fallback>
            </mc:AlternateContent>
          </a:graphicData>
        </a:graphic>
      </p:graphicFrame>
      <p:sp>
        <p:nvSpPr>
          <p:cNvPr id="9" name="文本框 8"/>
          <p:cNvSpPr txBox="1"/>
          <p:nvPr/>
        </p:nvSpPr>
        <p:spPr>
          <a:xfrm>
            <a:off x="2525486" y="6154058"/>
            <a:ext cx="812800" cy="369332"/>
          </a:xfrm>
          <a:prstGeom prst="rect">
            <a:avLst/>
          </a:prstGeom>
          <a:noFill/>
        </p:spPr>
        <p:txBody>
          <a:bodyPr wrap="square" rtlCol="0">
            <a:spAutoFit/>
          </a:bodyPr>
          <a:lstStyle/>
          <a:p>
            <a:r>
              <a:rPr lang="zh-CN" altLang="en-US" b="1" dirty="0" smtClean="0">
                <a:solidFill>
                  <a:srgbClr val="C00000"/>
                </a:solidFill>
                <a:latin typeface="黑体" panose="02010609060101010101" pitchFamily="49" charset="-122"/>
                <a:ea typeface="黑体" panose="02010609060101010101" pitchFamily="49" charset="-122"/>
              </a:rPr>
              <a:t>稳定</a:t>
            </a:r>
            <a:endParaRPr lang="zh-CN" altLang="en-US" b="1" dirty="0">
              <a:solidFill>
                <a:srgbClr val="C00000"/>
              </a:solidFill>
              <a:latin typeface="黑体" panose="02010609060101010101" pitchFamily="49" charset="-122"/>
              <a:ea typeface="黑体" panose="02010609060101010101" pitchFamily="49" charset="-122"/>
            </a:endParaRPr>
          </a:p>
        </p:txBody>
      </p:sp>
      <p:sp>
        <p:nvSpPr>
          <p:cNvPr id="10" name="文本框 9"/>
          <p:cNvSpPr txBox="1"/>
          <p:nvPr/>
        </p:nvSpPr>
        <p:spPr>
          <a:xfrm>
            <a:off x="5341257" y="6008916"/>
            <a:ext cx="812800" cy="369332"/>
          </a:xfrm>
          <a:prstGeom prst="rect">
            <a:avLst/>
          </a:prstGeom>
          <a:noFill/>
        </p:spPr>
        <p:txBody>
          <a:bodyPr wrap="square" rtlCol="0">
            <a:spAutoFit/>
          </a:bodyPr>
          <a:lstStyle/>
          <a:p>
            <a:r>
              <a:rPr lang="zh-CN" altLang="en-US" b="1" dirty="0" smtClean="0">
                <a:solidFill>
                  <a:srgbClr val="C00000"/>
                </a:solidFill>
                <a:latin typeface="黑体" panose="02010609060101010101" pitchFamily="49" charset="-122"/>
                <a:ea typeface="黑体" panose="02010609060101010101" pitchFamily="49" charset="-122"/>
              </a:rPr>
              <a:t>稳定</a:t>
            </a:r>
            <a:endParaRPr lang="zh-CN" altLang="en-US" b="1" dirty="0">
              <a:solidFill>
                <a:srgbClr val="C00000"/>
              </a:solidFill>
              <a:latin typeface="黑体" panose="02010609060101010101" pitchFamily="49" charset="-122"/>
              <a:ea typeface="黑体" panose="02010609060101010101" pitchFamily="49" charset="-122"/>
            </a:endParaRPr>
          </a:p>
        </p:txBody>
      </p:sp>
      <p:sp>
        <p:nvSpPr>
          <p:cNvPr id="11" name="文本框 10"/>
          <p:cNvSpPr txBox="1"/>
          <p:nvPr/>
        </p:nvSpPr>
        <p:spPr>
          <a:xfrm>
            <a:off x="9012868" y="3998686"/>
            <a:ext cx="929417" cy="369332"/>
          </a:xfrm>
          <a:prstGeom prst="rect">
            <a:avLst/>
          </a:prstGeom>
          <a:noFill/>
        </p:spPr>
        <p:txBody>
          <a:bodyPr wrap="square" rtlCol="0">
            <a:spAutoFit/>
          </a:bodyPr>
          <a:lstStyle/>
          <a:p>
            <a:r>
              <a:rPr lang="zh-CN" altLang="en-US" b="1" dirty="0" smtClean="0">
                <a:solidFill>
                  <a:srgbClr val="C00000"/>
                </a:solidFill>
                <a:latin typeface="黑体" panose="02010609060101010101" pitchFamily="49" charset="-122"/>
                <a:ea typeface="黑体" panose="02010609060101010101" pitchFamily="49" charset="-122"/>
              </a:rPr>
              <a:t>不稳定</a:t>
            </a:r>
            <a:endParaRPr lang="zh-CN" altLang="en-US" b="1" dirty="0">
              <a:solidFill>
                <a:srgbClr val="C00000"/>
              </a:solidFill>
              <a:latin typeface="黑体" panose="02010609060101010101" pitchFamily="49" charset="-122"/>
              <a:ea typeface="黑体" panose="02010609060101010101" pitchFamily="49" charset="-122"/>
            </a:endParaRPr>
          </a:p>
        </p:txBody>
      </p:sp>
      <p:sp>
        <p:nvSpPr>
          <p:cNvPr id="12" name="文本框 11"/>
          <p:cNvSpPr txBox="1"/>
          <p:nvPr/>
        </p:nvSpPr>
        <p:spPr>
          <a:xfrm>
            <a:off x="1781601" y="1767077"/>
            <a:ext cx="929417" cy="369332"/>
          </a:xfrm>
          <a:prstGeom prst="rect">
            <a:avLst/>
          </a:prstGeom>
          <a:noFill/>
        </p:spPr>
        <p:txBody>
          <a:bodyPr wrap="square" rtlCol="0">
            <a:spAutoFit/>
          </a:bodyPr>
          <a:lstStyle/>
          <a:p>
            <a:r>
              <a:rPr lang="zh-CN" altLang="en-US" b="1" dirty="0" smtClean="0">
                <a:solidFill>
                  <a:srgbClr val="C00000"/>
                </a:solidFill>
                <a:latin typeface="黑体" panose="02010609060101010101" pitchFamily="49" charset="-122"/>
                <a:ea typeface="黑体" panose="02010609060101010101" pitchFamily="49" charset="-122"/>
              </a:rPr>
              <a:t>自振点</a:t>
            </a:r>
            <a:endParaRPr lang="zh-CN" altLang="en-US" b="1" dirty="0">
              <a:solidFill>
                <a:srgbClr val="C00000"/>
              </a:solidFill>
              <a:latin typeface="黑体" panose="02010609060101010101" pitchFamily="49" charset="-122"/>
              <a:ea typeface="黑体" panose="02010609060101010101" pitchFamily="49" charset="-122"/>
            </a:endParaRPr>
          </a:p>
        </p:txBody>
      </p:sp>
      <p:sp>
        <p:nvSpPr>
          <p:cNvPr id="13" name="文本框 12"/>
          <p:cNvSpPr txBox="1"/>
          <p:nvPr/>
        </p:nvSpPr>
        <p:spPr>
          <a:xfrm>
            <a:off x="3643220" y="1685429"/>
            <a:ext cx="929417" cy="369332"/>
          </a:xfrm>
          <a:prstGeom prst="rect">
            <a:avLst/>
          </a:prstGeom>
          <a:noFill/>
        </p:spPr>
        <p:txBody>
          <a:bodyPr wrap="square" rtlCol="0">
            <a:spAutoFit/>
          </a:bodyPr>
          <a:lstStyle/>
          <a:p>
            <a:r>
              <a:rPr lang="zh-CN" altLang="en-US" b="1" dirty="0" smtClean="0">
                <a:solidFill>
                  <a:srgbClr val="C00000"/>
                </a:solidFill>
                <a:latin typeface="黑体" panose="02010609060101010101" pitchFamily="49" charset="-122"/>
                <a:ea typeface="黑体" panose="02010609060101010101" pitchFamily="49" charset="-122"/>
              </a:rPr>
              <a:t>自振点</a:t>
            </a:r>
            <a:endParaRPr lang="zh-CN" altLang="en-US" b="1" dirty="0">
              <a:solidFill>
                <a:srgbClr val="C00000"/>
              </a:solidFill>
              <a:latin typeface="黑体" panose="02010609060101010101" pitchFamily="49" charset="-122"/>
              <a:ea typeface="黑体" panose="02010609060101010101" pitchFamily="49" charset="-122"/>
            </a:endParaRPr>
          </a:p>
        </p:txBody>
      </p:sp>
      <p:sp>
        <p:nvSpPr>
          <p:cNvPr id="14" name="文本框 13"/>
          <p:cNvSpPr txBox="1"/>
          <p:nvPr/>
        </p:nvSpPr>
        <p:spPr>
          <a:xfrm>
            <a:off x="5747657" y="1100654"/>
            <a:ext cx="929417" cy="369332"/>
          </a:xfrm>
          <a:prstGeom prst="rect">
            <a:avLst/>
          </a:prstGeom>
          <a:noFill/>
        </p:spPr>
        <p:txBody>
          <a:bodyPr wrap="square" rtlCol="0">
            <a:spAutoFit/>
          </a:bodyPr>
          <a:lstStyle/>
          <a:p>
            <a:r>
              <a:rPr lang="zh-CN" altLang="en-US" b="1" dirty="0" smtClean="0">
                <a:solidFill>
                  <a:srgbClr val="C00000"/>
                </a:solidFill>
                <a:latin typeface="黑体" panose="02010609060101010101" pitchFamily="49" charset="-122"/>
                <a:ea typeface="黑体" panose="02010609060101010101" pitchFamily="49" charset="-122"/>
              </a:rPr>
              <a:t>自振点</a:t>
            </a:r>
            <a:endParaRPr lang="zh-CN" altLang="en-US" b="1" dirty="0">
              <a:solidFill>
                <a:srgbClr val="C00000"/>
              </a:solidFill>
              <a:latin typeface="黑体" panose="02010609060101010101" pitchFamily="49" charset="-122"/>
              <a:ea typeface="黑体" panose="02010609060101010101" pitchFamily="49" charset="-122"/>
            </a:endParaRPr>
          </a:p>
        </p:txBody>
      </p:sp>
      <p:sp>
        <p:nvSpPr>
          <p:cNvPr id="15" name="文本框 14"/>
          <p:cNvSpPr txBox="1"/>
          <p:nvPr/>
        </p:nvSpPr>
        <p:spPr>
          <a:xfrm>
            <a:off x="8954560" y="1891438"/>
            <a:ext cx="929417" cy="369332"/>
          </a:xfrm>
          <a:prstGeom prst="rect">
            <a:avLst/>
          </a:prstGeom>
          <a:noFill/>
        </p:spPr>
        <p:txBody>
          <a:bodyPr wrap="square" rtlCol="0">
            <a:spAutoFit/>
          </a:bodyPr>
          <a:lstStyle/>
          <a:p>
            <a:r>
              <a:rPr lang="zh-CN" altLang="en-US" b="1" dirty="0" smtClean="0">
                <a:solidFill>
                  <a:srgbClr val="C00000"/>
                </a:solidFill>
                <a:latin typeface="黑体" panose="02010609060101010101" pitchFamily="49" charset="-122"/>
                <a:ea typeface="黑体" panose="02010609060101010101" pitchFamily="49" charset="-122"/>
              </a:rPr>
              <a:t>自振点</a:t>
            </a:r>
            <a:endParaRPr lang="zh-CN" altLang="en-US" b="1" dirty="0">
              <a:solidFill>
                <a:srgbClr val="C00000"/>
              </a:solidFill>
              <a:latin typeface="黑体" panose="02010609060101010101" pitchFamily="49" charset="-122"/>
              <a:ea typeface="黑体" panose="02010609060101010101" pitchFamily="49" charset="-122"/>
            </a:endParaRPr>
          </a:p>
        </p:txBody>
      </p:sp>
      <p:sp>
        <p:nvSpPr>
          <p:cNvPr id="16" name="文本框 15"/>
          <p:cNvSpPr txBox="1"/>
          <p:nvPr/>
        </p:nvSpPr>
        <p:spPr>
          <a:xfrm>
            <a:off x="2246309" y="3142306"/>
            <a:ext cx="929417" cy="369332"/>
          </a:xfrm>
          <a:prstGeom prst="rect">
            <a:avLst/>
          </a:prstGeom>
          <a:noFill/>
        </p:spPr>
        <p:txBody>
          <a:bodyPr wrap="square" rtlCol="0">
            <a:spAutoFit/>
          </a:bodyPr>
          <a:lstStyle/>
          <a:p>
            <a:r>
              <a:rPr lang="zh-CN" altLang="en-US" b="1" dirty="0" smtClean="0">
                <a:solidFill>
                  <a:srgbClr val="C00000"/>
                </a:solidFill>
                <a:latin typeface="黑体" panose="02010609060101010101" pitchFamily="49" charset="-122"/>
                <a:ea typeface="黑体" panose="02010609060101010101" pitchFamily="49" charset="-122"/>
              </a:rPr>
              <a:t>自振点</a:t>
            </a:r>
            <a:endParaRPr lang="zh-CN" altLang="en-US" b="1" dirty="0">
              <a:solidFill>
                <a:srgbClr val="C00000"/>
              </a:solidFill>
              <a:latin typeface="黑体" panose="02010609060101010101" pitchFamily="49" charset="-122"/>
              <a:ea typeface="黑体" panose="02010609060101010101" pitchFamily="49" charset="-122"/>
            </a:endParaRPr>
          </a:p>
        </p:txBody>
      </p:sp>
      <p:sp>
        <p:nvSpPr>
          <p:cNvPr id="17" name="文本框 16"/>
          <p:cNvSpPr txBox="1"/>
          <p:nvPr/>
        </p:nvSpPr>
        <p:spPr>
          <a:xfrm>
            <a:off x="3407703" y="3800574"/>
            <a:ext cx="929417" cy="369332"/>
          </a:xfrm>
          <a:prstGeom prst="rect">
            <a:avLst/>
          </a:prstGeom>
          <a:noFill/>
        </p:spPr>
        <p:txBody>
          <a:bodyPr wrap="square" rtlCol="0">
            <a:spAutoFit/>
          </a:bodyPr>
          <a:lstStyle/>
          <a:p>
            <a:r>
              <a:rPr lang="zh-CN" altLang="en-US" b="1" dirty="0" smtClean="0">
                <a:solidFill>
                  <a:srgbClr val="C00000"/>
                </a:solidFill>
                <a:latin typeface="黑体" panose="02010609060101010101" pitchFamily="49" charset="-122"/>
                <a:ea typeface="黑体" panose="02010609060101010101" pitchFamily="49" charset="-122"/>
              </a:rPr>
              <a:t>自振点</a:t>
            </a:r>
            <a:endParaRPr lang="zh-CN" altLang="en-US" b="1" dirty="0">
              <a:solidFill>
                <a:srgbClr val="C00000"/>
              </a:solidFill>
              <a:latin typeface="黑体" panose="02010609060101010101" pitchFamily="49" charset="-122"/>
              <a:ea typeface="黑体" panose="02010609060101010101" pitchFamily="49" charset="-122"/>
            </a:endParaRPr>
          </a:p>
        </p:txBody>
      </p:sp>
      <p:sp>
        <p:nvSpPr>
          <p:cNvPr id="18" name="文本框 17"/>
          <p:cNvSpPr txBox="1"/>
          <p:nvPr/>
        </p:nvSpPr>
        <p:spPr>
          <a:xfrm>
            <a:off x="5341257" y="3776353"/>
            <a:ext cx="929417" cy="369332"/>
          </a:xfrm>
          <a:prstGeom prst="rect">
            <a:avLst/>
          </a:prstGeom>
          <a:noFill/>
        </p:spPr>
        <p:txBody>
          <a:bodyPr wrap="square" rtlCol="0">
            <a:spAutoFit/>
          </a:bodyPr>
          <a:lstStyle/>
          <a:p>
            <a:r>
              <a:rPr lang="zh-CN" altLang="en-US" b="1" dirty="0" smtClean="0">
                <a:solidFill>
                  <a:srgbClr val="C00000"/>
                </a:solidFill>
                <a:latin typeface="黑体" panose="02010609060101010101" pitchFamily="49" charset="-122"/>
                <a:ea typeface="黑体" panose="02010609060101010101" pitchFamily="49" charset="-122"/>
              </a:rPr>
              <a:t>自振点</a:t>
            </a:r>
            <a:endParaRPr lang="zh-CN" altLang="en-US" b="1" dirty="0">
              <a:solidFill>
                <a:srgbClr val="C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326501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ChangeArrowheads="1"/>
          </p:cNvSpPr>
          <p:nvPr/>
        </p:nvSpPr>
        <p:spPr bwMode="auto">
          <a:xfrm>
            <a:off x="2782889" y="763072"/>
            <a:ext cx="105695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b="1">
                <a:solidFill>
                  <a:srgbClr val="00528B"/>
                </a:solidFill>
                <a:latin typeface="Arial" panose="020B0604020202020204" pitchFamily="34" charset="0"/>
                <a:ea typeface="宋体" panose="02010600030101010101" pitchFamily="2" charset="-122"/>
              </a:defRPr>
            </a:lvl1pPr>
            <a:lvl2pPr marL="742950" indent="-285750">
              <a:spcBef>
                <a:spcPct val="20000"/>
              </a:spcBef>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g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b="0">
              <a:solidFill>
                <a:schemeClr val="tx1"/>
              </a:solidFill>
            </a:endParaRPr>
          </a:p>
        </p:txBody>
      </p:sp>
      <p:sp>
        <p:nvSpPr>
          <p:cNvPr id="92163" name="矩形 2"/>
          <p:cNvSpPr>
            <a:spLocks noChangeArrowheads="1"/>
          </p:cNvSpPr>
          <p:nvPr/>
        </p:nvSpPr>
        <p:spPr bwMode="auto">
          <a:xfrm>
            <a:off x="1774826" y="188913"/>
            <a:ext cx="8785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a:solidFill>
                  <a:srgbClr val="00528B"/>
                </a:solidFill>
                <a:latin typeface="Arial" panose="020B0604020202020204" pitchFamily="34" charset="0"/>
                <a:ea typeface="宋体" panose="02010600030101010101" pitchFamily="2" charset="-122"/>
              </a:defRPr>
            </a:lvl1pPr>
            <a:lvl2pPr marL="742950" indent="-285750">
              <a:spcBef>
                <a:spcPct val="20000"/>
              </a:spcBef>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g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solidFill>
                  <a:srgbClr val="202020"/>
                </a:solidFill>
                <a:latin typeface="宋体" panose="02010600030101010101" pitchFamily="2" charset="-122"/>
                <a:cs typeface="Times New Roman" panose="02020603050405020304" pitchFamily="18" charset="0"/>
              </a:rPr>
              <a:t>8-3 </a:t>
            </a:r>
            <a:r>
              <a:rPr lang="zh-CN" altLang="en-US" sz="1800">
                <a:solidFill>
                  <a:srgbClr val="202020"/>
                </a:solidFill>
                <a:latin typeface="宋体" panose="02010600030101010101" pitchFamily="2" charset="-122"/>
                <a:cs typeface="Times New Roman" panose="02020603050405020304" pitchFamily="18" charset="0"/>
              </a:rPr>
              <a:t>设系统如图</a:t>
            </a:r>
            <a:r>
              <a:rPr lang="en-US" altLang="zh-CN" sz="1800">
                <a:solidFill>
                  <a:srgbClr val="202020"/>
                </a:solidFill>
                <a:latin typeface="宋体" panose="02010600030101010101" pitchFamily="2" charset="-122"/>
                <a:cs typeface="Times New Roman" panose="02020603050405020304" pitchFamily="18" charset="0"/>
              </a:rPr>
              <a:t>8-30</a:t>
            </a:r>
            <a:r>
              <a:rPr lang="zh-CN" altLang="en-US" sz="1800">
                <a:solidFill>
                  <a:srgbClr val="202020"/>
                </a:solidFill>
                <a:latin typeface="宋体" panose="02010600030101010101" pitchFamily="2" charset="-122"/>
                <a:cs typeface="Times New Roman" panose="02020603050405020304" pitchFamily="18" charset="0"/>
              </a:rPr>
              <a:t>所示，其中继电器非线性特性的</a:t>
            </a:r>
            <a:r>
              <a:rPr lang="en-US" altLang="zh-CN" sz="1800">
                <a:solidFill>
                  <a:srgbClr val="202020"/>
                </a:solidFill>
                <a:latin typeface="宋体" panose="02010600030101010101" pitchFamily="2" charset="-122"/>
                <a:cs typeface="Times New Roman" panose="02020603050405020304" pitchFamily="18" charset="0"/>
              </a:rPr>
              <a:t>a=1</a:t>
            </a:r>
            <a:r>
              <a:rPr lang="zh-CN" altLang="en-US" sz="1800">
                <a:solidFill>
                  <a:srgbClr val="202020"/>
                </a:solidFill>
                <a:latin typeface="宋体" panose="02010600030101010101" pitchFamily="2" charset="-122"/>
                <a:cs typeface="Times New Roman" panose="02020603050405020304" pitchFamily="18" charset="0"/>
              </a:rPr>
              <a:t>，试用描述函数法分析系统是否会出现自持振荡，如存在，试求出系统自持振荡的振幅和频率的近似值。</a:t>
            </a:r>
            <a:endParaRPr lang="zh-CN" altLang="en-US" sz="1800">
              <a:solidFill>
                <a:schemeClr val="tx1"/>
              </a:solidFill>
              <a:latin typeface="宋体" panose="02010600030101010101" pitchFamily="2" charset="-122"/>
              <a:cs typeface="Times New Roman" panose="02020603050405020304" pitchFamily="18" charset="0"/>
            </a:endParaRPr>
          </a:p>
        </p:txBody>
      </p:sp>
      <p:pic>
        <p:nvPicPr>
          <p:cNvPr id="9216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19289" y="835026"/>
            <a:ext cx="3609975"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16600" y="989014"/>
            <a:ext cx="4852988"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30351" y="2273301"/>
            <a:ext cx="7273925" cy="194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7" name="图片 1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55751" y="4241801"/>
            <a:ext cx="5935663"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8" name="文本框 14"/>
          <p:cNvSpPr txBox="1">
            <a:spLocks noChangeArrowheads="1"/>
          </p:cNvSpPr>
          <p:nvPr/>
        </p:nvSpPr>
        <p:spPr bwMode="auto">
          <a:xfrm>
            <a:off x="3575050" y="2919414"/>
            <a:ext cx="6121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a:solidFill>
                  <a:srgbClr val="00528B"/>
                </a:solidFill>
                <a:latin typeface="Arial" panose="020B0604020202020204" pitchFamily="34" charset="0"/>
                <a:ea typeface="宋体" panose="02010600030101010101" pitchFamily="2" charset="-122"/>
              </a:defRPr>
            </a:lvl1pPr>
            <a:lvl2pPr marL="742950" indent="-285750">
              <a:spcBef>
                <a:spcPct val="20000"/>
              </a:spcBef>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g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solidFill>
                  <a:srgbClr val="3333FF"/>
                </a:solidFill>
              </a:rPr>
              <a:t>1. </a:t>
            </a:r>
            <a:r>
              <a:rPr lang="zh-CN" altLang="en-US" sz="1800">
                <a:solidFill>
                  <a:srgbClr val="3333FF"/>
                </a:solidFill>
              </a:rPr>
              <a:t>计算负倒函数，绘制</a:t>
            </a:r>
            <a:r>
              <a:rPr lang="en-US" altLang="zh-CN" sz="1800">
                <a:solidFill>
                  <a:srgbClr val="3333FF"/>
                </a:solidFill>
              </a:rPr>
              <a:t>A</a:t>
            </a:r>
            <a:r>
              <a:rPr lang="zh-CN" altLang="en-US" sz="1800">
                <a:solidFill>
                  <a:srgbClr val="3333FF"/>
                </a:solidFill>
              </a:rPr>
              <a:t>从</a:t>
            </a:r>
            <a:r>
              <a:rPr lang="en-US" altLang="zh-CN" sz="1800">
                <a:solidFill>
                  <a:srgbClr val="3333FF"/>
                </a:solidFill>
              </a:rPr>
              <a:t>0</a:t>
            </a:r>
            <a:r>
              <a:rPr lang="zh-CN" altLang="en-US" sz="1800">
                <a:solidFill>
                  <a:srgbClr val="3333FF"/>
                </a:solidFill>
              </a:rPr>
              <a:t>到无穷变化时负倒函数曲线</a:t>
            </a:r>
          </a:p>
        </p:txBody>
      </p:sp>
      <p:sp>
        <p:nvSpPr>
          <p:cNvPr id="92169" name="文本框 15"/>
          <p:cNvSpPr txBox="1">
            <a:spLocks noChangeArrowheads="1"/>
          </p:cNvSpPr>
          <p:nvPr/>
        </p:nvSpPr>
        <p:spPr bwMode="auto">
          <a:xfrm>
            <a:off x="6442075" y="4867275"/>
            <a:ext cx="3600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a:solidFill>
                  <a:srgbClr val="00528B"/>
                </a:solidFill>
                <a:latin typeface="Arial" panose="020B0604020202020204" pitchFamily="34" charset="0"/>
                <a:ea typeface="宋体" panose="02010600030101010101" pitchFamily="2" charset="-122"/>
              </a:defRPr>
            </a:lvl1pPr>
            <a:lvl2pPr marL="742950" indent="-285750">
              <a:spcBef>
                <a:spcPct val="20000"/>
              </a:spcBef>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g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solidFill>
                  <a:srgbClr val="3333FF"/>
                </a:solidFill>
              </a:rPr>
              <a:t>2. </a:t>
            </a:r>
            <a:r>
              <a:rPr lang="zh-CN" altLang="en-US" sz="1800">
                <a:solidFill>
                  <a:srgbClr val="3333FF"/>
                </a:solidFill>
              </a:rPr>
              <a:t>绘制线性系统开环奈氏曲线</a:t>
            </a:r>
          </a:p>
        </p:txBody>
      </p:sp>
    </p:spTree>
    <p:extLst>
      <p:ext uri="{BB962C8B-B14F-4D97-AF65-F5344CB8AC3E}">
        <p14:creationId xmlns:p14="http://schemas.microsoft.com/office/powerpoint/2010/main" val="3544301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ChangeArrowheads="1"/>
          </p:cNvSpPr>
          <p:nvPr/>
        </p:nvSpPr>
        <p:spPr bwMode="auto">
          <a:xfrm>
            <a:off x="2782889" y="763072"/>
            <a:ext cx="105695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800" b="1">
                <a:solidFill>
                  <a:srgbClr val="00528B"/>
                </a:solidFill>
                <a:latin typeface="Arial" panose="020B0604020202020204" pitchFamily="34" charset="0"/>
                <a:ea typeface="宋体" panose="02010600030101010101" pitchFamily="2" charset="-122"/>
              </a:defRPr>
            </a:lvl1pPr>
            <a:lvl2pPr marL="742950" indent="-285750">
              <a:spcBef>
                <a:spcPct val="20000"/>
              </a:spcBef>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g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b="0">
              <a:solidFill>
                <a:schemeClr val="tx1"/>
              </a:solidFill>
            </a:endParaRPr>
          </a:p>
        </p:txBody>
      </p:sp>
      <p:sp>
        <p:nvSpPr>
          <p:cNvPr id="93187" name="矩形 2"/>
          <p:cNvSpPr>
            <a:spLocks noChangeArrowheads="1"/>
          </p:cNvSpPr>
          <p:nvPr/>
        </p:nvSpPr>
        <p:spPr bwMode="auto">
          <a:xfrm>
            <a:off x="1774826" y="188913"/>
            <a:ext cx="8785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a:solidFill>
                  <a:srgbClr val="00528B"/>
                </a:solidFill>
                <a:latin typeface="Arial" panose="020B0604020202020204" pitchFamily="34" charset="0"/>
                <a:ea typeface="宋体" panose="02010600030101010101" pitchFamily="2" charset="-122"/>
              </a:defRPr>
            </a:lvl1pPr>
            <a:lvl2pPr marL="742950" indent="-285750">
              <a:spcBef>
                <a:spcPct val="20000"/>
              </a:spcBef>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g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solidFill>
                  <a:srgbClr val="202020"/>
                </a:solidFill>
                <a:latin typeface="宋体" panose="02010600030101010101" pitchFamily="2" charset="-122"/>
                <a:cs typeface="Times New Roman" panose="02020603050405020304" pitchFamily="18" charset="0"/>
              </a:rPr>
              <a:t>8-3 </a:t>
            </a:r>
            <a:r>
              <a:rPr lang="zh-CN" altLang="en-US" sz="1800">
                <a:solidFill>
                  <a:srgbClr val="202020"/>
                </a:solidFill>
                <a:latin typeface="宋体" panose="02010600030101010101" pitchFamily="2" charset="-122"/>
                <a:cs typeface="Times New Roman" panose="02020603050405020304" pitchFamily="18" charset="0"/>
              </a:rPr>
              <a:t>设系统如图</a:t>
            </a:r>
            <a:r>
              <a:rPr lang="en-US" altLang="zh-CN" sz="1800">
                <a:solidFill>
                  <a:srgbClr val="202020"/>
                </a:solidFill>
                <a:latin typeface="宋体" panose="02010600030101010101" pitchFamily="2" charset="-122"/>
                <a:cs typeface="Times New Roman" panose="02020603050405020304" pitchFamily="18" charset="0"/>
              </a:rPr>
              <a:t>8-30</a:t>
            </a:r>
            <a:r>
              <a:rPr lang="zh-CN" altLang="en-US" sz="1800">
                <a:solidFill>
                  <a:srgbClr val="202020"/>
                </a:solidFill>
                <a:latin typeface="宋体" panose="02010600030101010101" pitchFamily="2" charset="-122"/>
                <a:cs typeface="Times New Roman" panose="02020603050405020304" pitchFamily="18" charset="0"/>
              </a:rPr>
              <a:t>所示，其中继电器非线性特性的</a:t>
            </a:r>
            <a:r>
              <a:rPr lang="en-US" altLang="zh-CN" sz="1800">
                <a:solidFill>
                  <a:srgbClr val="202020"/>
                </a:solidFill>
                <a:latin typeface="宋体" panose="02010600030101010101" pitchFamily="2" charset="-122"/>
                <a:cs typeface="Times New Roman" panose="02020603050405020304" pitchFamily="18" charset="0"/>
              </a:rPr>
              <a:t>a=1</a:t>
            </a:r>
            <a:r>
              <a:rPr lang="zh-CN" altLang="en-US" sz="1800">
                <a:solidFill>
                  <a:srgbClr val="202020"/>
                </a:solidFill>
                <a:latin typeface="宋体" panose="02010600030101010101" pitchFamily="2" charset="-122"/>
                <a:cs typeface="Times New Roman" panose="02020603050405020304" pitchFamily="18" charset="0"/>
              </a:rPr>
              <a:t>，试用描述函数法分析系统是否会出现自持振荡，如存在，试求出系统自持振荡的振幅和频率的近似值。</a:t>
            </a:r>
            <a:endParaRPr lang="zh-CN" altLang="en-US" sz="1800">
              <a:solidFill>
                <a:schemeClr val="tx1"/>
              </a:solidFill>
              <a:latin typeface="宋体" panose="02010600030101010101" pitchFamily="2" charset="-122"/>
              <a:cs typeface="Times New Roman" panose="02020603050405020304" pitchFamily="18" charset="0"/>
            </a:endParaRPr>
          </a:p>
        </p:txBody>
      </p:sp>
      <p:pic>
        <p:nvPicPr>
          <p:cNvPr id="9318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19289" y="835026"/>
            <a:ext cx="3609975"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89"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48314" y="1084264"/>
            <a:ext cx="49942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0" name="图片 103" descr="IMG_2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1963" y="2927351"/>
            <a:ext cx="4457700"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1"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00376" y="6246813"/>
            <a:ext cx="6334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2" name="文本框 11"/>
          <p:cNvSpPr txBox="1">
            <a:spLocks noChangeArrowheads="1"/>
          </p:cNvSpPr>
          <p:nvPr/>
        </p:nvSpPr>
        <p:spPr bwMode="auto">
          <a:xfrm>
            <a:off x="1722439" y="2566988"/>
            <a:ext cx="82629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a:solidFill>
                  <a:srgbClr val="00528B"/>
                </a:solidFill>
                <a:latin typeface="Arial" panose="020B0604020202020204" pitchFamily="34" charset="0"/>
                <a:ea typeface="宋体" panose="02010600030101010101" pitchFamily="2" charset="-122"/>
              </a:defRPr>
            </a:lvl1pPr>
            <a:lvl2pPr marL="742950" indent="-285750">
              <a:spcBef>
                <a:spcPct val="20000"/>
              </a:spcBef>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g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solidFill>
                  <a:srgbClr val="3333FF"/>
                </a:solidFill>
              </a:rPr>
              <a:t>3. </a:t>
            </a:r>
            <a:r>
              <a:rPr lang="zh-CN" altLang="en-US" sz="1800">
                <a:solidFill>
                  <a:srgbClr val="3333FF"/>
                </a:solidFill>
              </a:rPr>
              <a:t>如果有交点，存在自持振荡。计算交点处的频率（穿越频率）和振幅</a:t>
            </a:r>
            <a:r>
              <a:rPr lang="en-US" altLang="zh-CN" sz="1800">
                <a:solidFill>
                  <a:srgbClr val="3333FF"/>
                </a:solidFill>
              </a:rPr>
              <a:t>A</a:t>
            </a:r>
            <a:endParaRPr lang="zh-CN" altLang="en-US" sz="1800">
              <a:solidFill>
                <a:srgbClr val="3333FF"/>
              </a:solidFill>
            </a:endParaRPr>
          </a:p>
        </p:txBody>
      </p:sp>
    </p:spTree>
    <p:extLst>
      <p:ext uri="{BB962C8B-B14F-4D97-AF65-F5344CB8AC3E}">
        <p14:creationId xmlns:p14="http://schemas.microsoft.com/office/powerpoint/2010/main" val="2445588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86208" y="191365"/>
            <a:ext cx="11327547" cy="1207943"/>
          </a:xfrm>
          <a:prstGeom prst="rect">
            <a:avLst/>
          </a:prstGeom>
        </p:spPr>
      </p:pic>
      <p:pic>
        <p:nvPicPr>
          <p:cNvPr id="3" name="图片 2"/>
          <p:cNvPicPr>
            <a:picLocks noChangeAspect="1"/>
          </p:cNvPicPr>
          <p:nvPr/>
        </p:nvPicPr>
        <p:blipFill>
          <a:blip r:embed="rId3"/>
          <a:stretch>
            <a:fillRect/>
          </a:stretch>
        </p:blipFill>
        <p:spPr>
          <a:xfrm>
            <a:off x="3080766" y="1399308"/>
            <a:ext cx="6138430" cy="1925782"/>
          </a:xfrm>
          <a:prstGeom prst="rect">
            <a:avLst/>
          </a:prstGeom>
        </p:spPr>
      </p:pic>
      <p:pic>
        <p:nvPicPr>
          <p:cNvPr id="4" name="图片 3"/>
          <p:cNvPicPr>
            <a:picLocks noChangeAspect="1"/>
          </p:cNvPicPr>
          <p:nvPr/>
        </p:nvPicPr>
        <p:blipFill>
          <a:blip r:embed="rId4"/>
          <a:stretch>
            <a:fillRect/>
          </a:stretch>
        </p:blipFill>
        <p:spPr>
          <a:xfrm>
            <a:off x="319948" y="3742897"/>
            <a:ext cx="5867400" cy="2752725"/>
          </a:xfrm>
          <a:prstGeom prst="rect">
            <a:avLst/>
          </a:prstGeom>
        </p:spPr>
      </p:pic>
      <p:pic>
        <p:nvPicPr>
          <p:cNvPr id="5" name="图片 4"/>
          <p:cNvPicPr>
            <a:picLocks noChangeAspect="1"/>
          </p:cNvPicPr>
          <p:nvPr/>
        </p:nvPicPr>
        <p:blipFill>
          <a:blip r:embed="rId5"/>
          <a:stretch>
            <a:fillRect/>
          </a:stretch>
        </p:blipFill>
        <p:spPr>
          <a:xfrm>
            <a:off x="6228913" y="3600886"/>
            <a:ext cx="5886450" cy="2981325"/>
          </a:xfrm>
          <a:prstGeom prst="rect">
            <a:avLst/>
          </a:prstGeom>
        </p:spPr>
      </p:pic>
      <p:sp>
        <p:nvSpPr>
          <p:cNvPr id="6" name="文本框 5"/>
          <p:cNvSpPr txBox="1">
            <a:spLocks noChangeArrowheads="1"/>
          </p:cNvSpPr>
          <p:nvPr/>
        </p:nvSpPr>
        <p:spPr bwMode="auto">
          <a:xfrm>
            <a:off x="5913149" y="3140146"/>
            <a:ext cx="6121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a:solidFill>
                  <a:srgbClr val="00528B"/>
                </a:solidFill>
                <a:latin typeface="Arial" panose="020B0604020202020204" pitchFamily="34" charset="0"/>
                <a:ea typeface="宋体" panose="02010600030101010101" pitchFamily="2" charset="-122"/>
              </a:defRPr>
            </a:lvl1pPr>
            <a:lvl2pPr marL="742950" indent="-285750">
              <a:spcBef>
                <a:spcPct val="20000"/>
              </a:spcBef>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g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dirty="0" smtClean="0">
                <a:solidFill>
                  <a:srgbClr val="3333FF"/>
                </a:solidFill>
              </a:rPr>
              <a:t>2. </a:t>
            </a:r>
            <a:r>
              <a:rPr lang="zh-CN" altLang="en-US" sz="1800" dirty="0">
                <a:solidFill>
                  <a:srgbClr val="3333FF"/>
                </a:solidFill>
              </a:rPr>
              <a:t>计算负倒函数，绘制</a:t>
            </a:r>
            <a:r>
              <a:rPr lang="en-US" altLang="zh-CN" sz="1800" dirty="0">
                <a:solidFill>
                  <a:srgbClr val="3333FF"/>
                </a:solidFill>
              </a:rPr>
              <a:t>A</a:t>
            </a:r>
            <a:r>
              <a:rPr lang="zh-CN" altLang="en-US" sz="1800" dirty="0">
                <a:solidFill>
                  <a:srgbClr val="3333FF"/>
                </a:solidFill>
              </a:rPr>
              <a:t>从</a:t>
            </a:r>
            <a:r>
              <a:rPr lang="en-US" altLang="zh-CN" sz="1800" dirty="0">
                <a:solidFill>
                  <a:srgbClr val="3333FF"/>
                </a:solidFill>
              </a:rPr>
              <a:t>0</a:t>
            </a:r>
            <a:r>
              <a:rPr lang="zh-CN" altLang="en-US" sz="1800" dirty="0">
                <a:solidFill>
                  <a:srgbClr val="3333FF"/>
                </a:solidFill>
              </a:rPr>
              <a:t>到无穷变化时，负倒函数曲线</a:t>
            </a:r>
          </a:p>
        </p:txBody>
      </p:sp>
      <p:sp>
        <p:nvSpPr>
          <p:cNvPr id="7" name="文本框 6"/>
          <p:cNvSpPr txBox="1">
            <a:spLocks noChangeArrowheads="1"/>
          </p:cNvSpPr>
          <p:nvPr/>
        </p:nvSpPr>
        <p:spPr bwMode="auto">
          <a:xfrm>
            <a:off x="486207" y="3140145"/>
            <a:ext cx="3600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a:solidFill>
                  <a:srgbClr val="00528B"/>
                </a:solidFill>
                <a:latin typeface="Arial" panose="020B0604020202020204" pitchFamily="34" charset="0"/>
                <a:ea typeface="宋体" panose="02010600030101010101" pitchFamily="2" charset="-122"/>
              </a:defRPr>
            </a:lvl1pPr>
            <a:lvl2pPr marL="742950" indent="-285750">
              <a:spcBef>
                <a:spcPct val="20000"/>
              </a:spcBef>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g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dirty="0" smtClean="0">
                <a:solidFill>
                  <a:srgbClr val="3333FF"/>
                </a:solidFill>
              </a:rPr>
              <a:t>1. </a:t>
            </a:r>
            <a:r>
              <a:rPr lang="zh-CN" altLang="en-US" sz="1800" dirty="0">
                <a:solidFill>
                  <a:srgbClr val="3333FF"/>
                </a:solidFill>
              </a:rPr>
              <a:t>绘制线性系统开环奈氏曲线</a:t>
            </a:r>
          </a:p>
        </p:txBody>
      </p:sp>
      <p:sp>
        <p:nvSpPr>
          <p:cNvPr id="8" name="文本框 7"/>
          <p:cNvSpPr txBox="1">
            <a:spLocks noChangeArrowheads="1"/>
          </p:cNvSpPr>
          <p:nvPr/>
        </p:nvSpPr>
        <p:spPr bwMode="auto">
          <a:xfrm>
            <a:off x="278383" y="5091548"/>
            <a:ext cx="4752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a:solidFill>
                  <a:srgbClr val="00528B"/>
                </a:solidFill>
                <a:latin typeface="Arial" panose="020B0604020202020204" pitchFamily="34" charset="0"/>
                <a:ea typeface="宋体" panose="02010600030101010101" pitchFamily="2" charset="-122"/>
              </a:defRPr>
            </a:lvl1pPr>
            <a:lvl2pPr marL="742950" indent="-285750">
              <a:spcBef>
                <a:spcPct val="20000"/>
              </a:spcBef>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g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dirty="0">
                <a:solidFill>
                  <a:srgbClr val="3333FF"/>
                </a:solidFill>
              </a:rPr>
              <a:t>如果与负实轴有交点，计算交点和穿越频率</a:t>
            </a:r>
          </a:p>
        </p:txBody>
      </p:sp>
    </p:spTree>
    <p:extLst>
      <p:ext uri="{BB962C8B-B14F-4D97-AF65-F5344CB8AC3E}">
        <p14:creationId xmlns:p14="http://schemas.microsoft.com/office/powerpoint/2010/main" val="395221983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7.584|43.479|93.272|88.321|59.22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473</Words>
  <Application>Microsoft Office PowerPoint</Application>
  <PresentationFormat>宽屏</PresentationFormat>
  <Paragraphs>40</Paragraphs>
  <Slides>12</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0" baseType="lpstr">
      <vt:lpstr>等线</vt:lpstr>
      <vt:lpstr>等线 Light</vt:lpstr>
      <vt:lpstr>黑体</vt:lpstr>
      <vt:lpstr>宋体</vt:lpstr>
      <vt:lpstr>Arial</vt:lpstr>
      <vt:lpstr>Times New Roman</vt:lpstr>
      <vt:lpstr>Office 主题​​</vt:lpstr>
      <vt:lpstr>BMP 图像</vt:lpstr>
      <vt:lpstr>第8章作业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第8章作业</dc:title>
  <dc:creator>Zuo</dc:creator>
  <cp:lastModifiedBy>Zuo</cp:lastModifiedBy>
  <cp:revision>7</cp:revision>
  <dcterms:created xsi:type="dcterms:W3CDTF">2024-06-12T06:21:55Z</dcterms:created>
  <dcterms:modified xsi:type="dcterms:W3CDTF">2024-06-13T08:43:35Z</dcterms:modified>
</cp:coreProperties>
</file>