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58" r:id="rId16"/>
    <p:sldId id="259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5E0F7-25D2-4F5C-A9FD-B5F98F8CE7C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51D92-8BF1-42D6-B77D-BF4C05DE0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1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51D92-8BF1-42D6-B77D-BF4C05DE07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3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472115-A5ED-413A-A421-1EC77A1A3112}" type="slidenum">
              <a:rPr lang="zh-CN" altLang="en-GB" smtClean="0"/>
              <a:pPr/>
              <a:t>16</a:t>
            </a:fld>
            <a:endParaRPr lang="en-GB" altLang="zh-CN" smtClean="0"/>
          </a:p>
        </p:txBody>
      </p:sp>
    </p:spTree>
    <p:extLst>
      <p:ext uri="{BB962C8B-B14F-4D97-AF65-F5344CB8AC3E}">
        <p14:creationId xmlns:p14="http://schemas.microsoft.com/office/powerpoint/2010/main" val="16014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51D92-8BF1-42D6-B77D-BF4C05DE073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0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6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8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1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5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3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87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2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059A-6F14-45D1-930D-BC30234A001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DC09-9195-4242-8CF9-FDC5838A6E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e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第六章和第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章作业讲解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3" y="268864"/>
            <a:ext cx="10035167" cy="6021100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743847" y="920743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6" y="313892"/>
            <a:ext cx="10432679" cy="6225453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9473200" y="976168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7" y="484909"/>
            <a:ext cx="5406737" cy="5822640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4499405" y="1225558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8" y="368011"/>
            <a:ext cx="11355758" cy="5353916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030824" y="1752029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872116" y="850035"/>
            <a:ext cx="8728075" cy="4886325"/>
          </a:xfrm>
        </p:spPr>
        <p:txBody>
          <a:bodyPr>
            <a:normAutofit lnSpcReduction="10000"/>
          </a:bodyPr>
          <a:lstStyle/>
          <a:p>
            <a:pPr marL="342900">
              <a:buFontTx/>
              <a:buAutoNum type="arabicPeriod"/>
            </a:pPr>
            <a:r>
              <a:rPr lang="zh-CN" altLang="en-US" sz="1800"/>
              <a:t>采用相位超前校正时，未校正系统在校正后系统剪切频率处的对数幅频特性为</a:t>
            </a:r>
            <a:r>
              <a:rPr lang="en-US" altLang="zh-CN" sz="1800">
                <a:solidFill>
                  <a:srgbClr val="FF0000"/>
                </a:solidFill>
              </a:rPr>
              <a:t>10lga</a:t>
            </a:r>
            <a:r>
              <a:rPr lang="en-US" altLang="zh-CN" sz="1800"/>
              <a:t> </a:t>
            </a:r>
            <a:r>
              <a:rPr lang="zh-CN" altLang="en-US" sz="1800"/>
              <a:t>。</a:t>
            </a:r>
            <a:r>
              <a:rPr lang="en-US" altLang="zh-CN" sz="1800"/>
              <a:t>(            )   </a:t>
            </a:r>
            <a:r>
              <a:rPr lang="en-US" altLang="zh-CN" sz="1800">
                <a:solidFill>
                  <a:srgbClr val="FF0000"/>
                </a:solidFill>
              </a:rPr>
              <a:t>-10lga</a:t>
            </a:r>
          </a:p>
          <a:p>
            <a:pPr marL="342900">
              <a:buFontTx/>
              <a:buAutoNum type="arabicPeriod"/>
            </a:pPr>
            <a:r>
              <a:rPr lang="en-US" altLang="zh-CN" sz="1800"/>
              <a:t>PD</a:t>
            </a:r>
            <a:r>
              <a:rPr lang="zh-CN" altLang="en-US" sz="1800"/>
              <a:t>控制是一种相位</a:t>
            </a:r>
            <a:r>
              <a:rPr lang="zh-CN" altLang="en-US" sz="1800">
                <a:solidFill>
                  <a:srgbClr val="FF0000"/>
                </a:solidFill>
              </a:rPr>
              <a:t>滞后</a:t>
            </a:r>
            <a:r>
              <a:rPr lang="zh-CN" altLang="en-US" sz="1800"/>
              <a:t>校正。</a:t>
            </a:r>
            <a:r>
              <a:rPr lang="en-US" altLang="zh-CN" sz="1800"/>
              <a:t>(                )    </a:t>
            </a:r>
            <a:r>
              <a:rPr lang="zh-CN" altLang="en-US" sz="1800">
                <a:solidFill>
                  <a:srgbClr val="FF0000"/>
                </a:solidFill>
              </a:rPr>
              <a:t>超前</a:t>
            </a:r>
            <a:endParaRPr lang="en-US" altLang="zh-CN" sz="1800">
              <a:solidFill>
                <a:srgbClr val="FF0000"/>
              </a:solidFill>
            </a:endParaRPr>
          </a:p>
          <a:p>
            <a:pPr marL="342900">
              <a:buFontTx/>
              <a:buAutoNum type="arabicPeriod"/>
            </a:pPr>
            <a:r>
              <a:rPr lang="zh-CN" altLang="en-US" sz="1800"/>
              <a:t>滞后校正会</a:t>
            </a:r>
            <a:r>
              <a:rPr lang="zh-CN" altLang="en-US" sz="1800">
                <a:solidFill>
                  <a:srgbClr val="FF0000"/>
                </a:solidFill>
              </a:rPr>
              <a:t>降低</a:t>
            </a:r>
            <a:r>
              <a:rPr lang="zh-CN" altLang="en-US" sz="1800"/>
              <a:t>系统响应速度和</a:t>
            </a:r>
            <a:r>
              <a:rPr lang="zh-CN" altLang="en-US" sz="1800">
                <a:solidFill>
                  <a:srgbClr val="FF0000"/>
                </a:solidFill>
              </a:rPr>
              <a:t>抗高频干扰</a:t>
            </a:r>
            <a:r>
              <a:rPr lang="zh-CN" altLang="en-US" sz="1800"/>
              <a:t>能力。</a:t>
            </a:r>
            <a:r>
              <a:rPr lang="en-US" altLang="zh-CN" sz="1800"/>
              <a:t>(           )</a:t>
            </a:r>
          </a:p>
          <a:p>
            <a:pPr marL="342900">
              <a:buFontTx/>
              <a:buAutoNum type="arabicPeriod"/>
            </a:pPr>
            <a:r>
              <a:rPr lang="zh-CN" altLang="en-US" sz="1800"/>
              <a:t>采用相位滞后校正时，未校正系统在校正后系统剪切频率处的对数幅频特性为</a:t>
            </a:r>
            <a:r>
              <a:rPr lang="en-US" altLang="zh-CN" sz="1800"/>
              <a:t>20lgb</a:t>
            </a:r>
            <a:r>
              <a:rPr lang="zh-CN" altLang="en-US" sz="1800"/>
              <a:t>。（    </a:t>
            </a:r>
            <a:r>
              <a:rPr lang="en-US" altLang="zh-CN" sz="1800">
                <a:solidFill>
                  <a:srgbClr val="FF0000"/>
                </a:solidFill>
              </a:rPr>
              <a:t>F</a:t>
            </a:r>
            <a:r>
              <a:rPr lang="zh-CN" altLang="en-US" sz="1800">
                <a:solidFill>
                  <a:srgbClr val="FF0000"/>
                </a:solidFill>
              </a:rPr>
              <a:t>  </a:t>
            </a:r>
            <a:r>
              <a:rPr lang="zh-CN" altLang="en-US" sz="1800"/>
              <a:t>      ）</a:t>
            </a:r>
            <a:r>
              <a:rPr lang="en-US" altLang="zh-CN" sz="1800">
                <a:solidFill>
                  <a:srgbClr val="FF0000"/>
                </a:solidFill>
              </a:rPr>
              <a:t>-20lgb (b&lt;1)</a:t>
            </a:r>
          </a:p>
          <a:p>
            <a:pPr marL="342900">
              <a:buFontTx/>
              <a:buAutoNum type="arabicPeriod"/>
            </a:pPr>
            <a:r>
              <a:rPr lang="zh-CN" altLang="en-US" sz="1800"/>
              <a:t>前馈补偿和扰动补偿是开环和闭环结合的复合控制方式。（   </a:t>
            </a:r>
            <a:r>
              <a:rPr lang="en-US" altLang="zh-CN" sz="1800">
                <a:solidFill>
                  <a:srgbClr val="FF0000"/>
                </a:solidFill>
              </a:rPr>
              <a:t>T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zh-CN" altLang="en-US" sz="1800"/>
              <a:t>     ）</a:t>
            </a:r>
            <a:endParaRPr lang="en-US" altLang="zh-CN" sz="1800"/>
          </a:p>
          <a:p>
            <a:pPr marL="342900">
              <a:buFontTx/>
              <a:buAutoNum type="arabicPeriod"/>
            </a:pPr>
            <a:r>
              <a:rPr lang="zh-CN" altLang="en-US" sz="1800"/>
              <a:t>超前校正可用于同时提高快速性和改善平稳性的应用场合。（   </a:t>
            </a:r>
            <a:r>
              <a:rPr lang="en-US" altLang="zh-CN" sz="1800">
                <a:solidFill>
                  <a:srgbClr val="FF0000"/>
                </a:solidFill>
              </a:rPr>
              <a:t>T</a:t>
            </a:r>
            <a:r>
              <a:rPr lang="zh-CN" altLang="en-US" sz="1800"/>
              <a:t>       ）</a:t>
            </a:r>
            <a:endParaRPr lang="en-US" altLang="zh-CN" sz="1800"/>
          </a:p>
          <a:p>
            <a:pPr marL="342900">
              <a:buFontTx/>
              <a:buAutoNum type="arabicPeriod"/>
            </a:pPr>
            <a:r>
              <a:rPr lang="zh-CN" altLang="en-US" sz="1800"/>
              <a:t>相同的控制系统设计指标，设计或校正方式是不唯一的。（      </a:t>
            </a:r>
            <a:r>
              <a:rPr lang="en-US" altLang="zh-CN" sz="1800">
                <a:solidFill>
                  <a:srgbClr val="FF0000"/>
                </a:solidFill>
              </a:rPr>
              <a:t>T</a:t>
            </a:r>
            <a:r>
              <a:rPr lang="zh-CN" altLang="en-US" sz="1800"/>
              <a:t>        ）</a:t>
            </a:r>
            <a:endParaRPr lang="en-US" altLang="zh-CN" sz="1800"/>
          </a:p>
          <a:p>
            <a:pPr marL="342900">
              <a:buFontTx/>
              <a:buAutoNum type="arabicPeriod"/>
            </a:pPr>
            <a:r>
              <a:rPr lang="zh-CN" altLang="en-US" sz="1800"/>
              <a:t>相位滞后校正的原理是利用高频衰减特性减小剪切频率，提高相角裕度，改善动态性能。（        </a:t>
            </a:r>
            <a:r>
              <a:rPr lang="en-US" altLang="zh-CN" sz="1800">
                <a:solidFill>
                  <a:srgbClr val="FF0000"/>
                </a:solidFill>
              </a:rPr>
              <a:t>T</a:t>
            </a:r>
            <a:r>
              <a:rPr lang="zh-CN" altLang="en-US" sz="1800"/>
              <a:t>         ）</a:t>
            </a:r>
            <a:endParaRPr lang="en-US" altLang="zh-CN" sz="1800"/>
          </a:p>
          <a:p>
            <a:pPr marL="342900">
              <a:buFontTx/>
              <a:buAutoNum type="arabicPeriod"/>
            </a:pPr>
            <a:r>
              <a:rPr lang="zh-CN" altLang="en-US" sz="1800"/>
              <a:t>相位</a:t>
            </a:r>
            <a:r>
              <a:rPr lang="zh-CN" altLang="en-US" sz="1800">
                <a:solidFill>
                  <a:srgbClr val="FF0000"/>
                </a:solidFill>
              </a:rPr>
              <a:t>滞后</a:t>
            </a:r>
            <a:r>
              <a:rPr lang="zh-CN" altLang="en-US" sz="1800"/>
              <a:t>校正时，校正器的转折频率分别位于原系统剪切频率的两侧。（</a:t>
            </a:r>
            <a:r>
              <a:rPr lang="en-US" altLang="zh-CN" sz="1800">
                <a:solidFill>
                  <a:srgbClr val="FF0000"/>
                </a:solidFill>
              </a:rPr>
              <a:t>F</a:t>
            </a:r>
            <a:r>
              <a:rPr lang="zh-CN" altLang="en-US" sz="1800"/>
              <a:t> ）</a:t>
            </a:r>
            <a:r>
              <a:rPr lang="zh-CN" altLang="en-US" sz="1800">
                <a:solidFill>
                  <a:srgbClr val="FF0000"/>
                </a:solidFill>
              </a:rPr>
              <a:t>超前</a:t>
            </a:r>
            <a:endParaRPr lang="en-US" altLang="zh-CN" sz="1800">
              <a:solidFill>
                <a:srgbClr val="FF0000"/>
              </a:solidFill>
            </a:endParaRPr>
          </a:p>
          <a:p>
            <a:pPr marL="342900">
              <a:buFontTx/>
              <a:buAutoNum type="arabicPeriod"/>
            </a:pPr>
            <a:r>
              <a:rPr lang="zh-CN" altLang="en-US" sz="1800"/>
              <a:t>开环对数频率特性</a:t>
            </a:r>
            <a:r>
              <a:rPr lang="zh-CN" altLang="en-US" sz="1800">
                <a:solidFill>
                  <a:srgbClr val="FF0000"/>
                </a:solidFill>
              </a:rPr>
              <a:t>中频段</a:t>
            </a:r>
            <a:r>
              <a:rPr lang="zh-CN" altLang="en-US" sz="1800"/>
              <a:t>与</a:t>
            </a:r>
            <a:r>
              <a:rPr lang="zh-CN" altLang="en-US" sz="1800">
                <a:solidFill>
                  <a:srgbClr val="FF0000"/>
                </a:solidFill>
              </a:rPr>
              <a:t>系统的稳态性能</a:t>
            </a:r>
            <a:r>
              <a:rPr lang="zh-CN" altLang="en-US" sz="1800"/>
              <a:t>有关。（  </a:t>
            </a:r>
            <a:r>
              <a:rPr lang="en-US" altLang="zh-CN" sz="1800">
                <a:solidFill>
                  <a:srgbClr val="FF0000"/>
                </a:solidFill>
              </a:rPr>
              <a:t>F</a:t>
            </a:r>
            <a:r>
              <a:rPr lang="zh-CN" altLang="en-US" sz="1800"/>
              <a:t>     ）</a:t>
            </a:r>
            <a:r>
              <a:rPr lang="zh-CN" altLang="en-US" sz="1800">
                <a:solidFill>
                  <a:srgbClr val="FF0000"/>
                </a:solidFill>
              </a:rPr>
              <a:t>低频段</a:t>
            </a:r>
            <a:endParaRPr lang="en-US" altLang="zh-CN" sz="1800">
              <a:solidFill>
                <a:srgbClr val="FF0000"/>
              </a:solidFill>
            </a:endParaRPr>
          </a:p>
          <a:p>
            <a:pPr marL="342900">
              <a:buFontTx/>
              <a:buAutoNum type="arabicPeriod"/>
            </a:pPr>
            <a:r>
              <a:rPr lang="zh-CN" altLang="en-US" sz="1800"/>
              <a:t>相位超前校正器最大超前角所处频率为其两个转折频率的</a:t>
            </a:r>
            <a:r>
              <a:rPr lang="zh-CN" altLang="en-US" sz="1800">
                <a:solidFill>
                  <a:srgbClr val="FF0000"/>
                </a:solidFill>
              </a:rPr>
              <a:t>平均值</a:t>
            </a:r>
            <a:r>
              <a:rPr lang="zh-CN" altLang="en-US" sz="1800"/>
              <a:t>。（</a:t>
            </a:r>
            <a:r>
              <a:rPr lang="en-US" altLang="zh-CN" sz="1800">
                <a:solidFill>
                  <a:srgbClr val="FF0000"/>
                </a:solidFill>
              </a:rPr>
              <a:t>F</a:t>
            </a:r>
            <a:r>
              <a:rPr lang="zh-CN" altLang="en-US" sz="1800"/>
              <a:t>）</a:t>
            </a:r>
            <a:r>
              <a:rPr lang="zh-CN" altLang="en-US" sz="1800">
                <a:solidFill>
                  <a:srgbClr val="FF0000"/>
                </a:solidFill>
              </a:rPr>
              <a:t>几何中心</a:t>
            </a:r>
            <a:endParaRPr lang="en-US" altLang="zh-CN" sz="1800">
              <a:solidFill>
                <a:srgbClr val="FF0000"/>
              </a:solidFill>
            </a:endParaRPr>
          </a:p>
          <a:p>
            <a:pPr marL="342900">
              <a:buFontTx/>
              <a:buAutoNum type="arabicPeriod"/>
            </a:pPr>
            <a:r>
              <a:rPr lang="zh-CN" altLang="en-US" sz="1800"/>
              <a:t>相位滞后校正</a:t>
            </a:r>
            <a:r>
              <a:rPr lang="zh-CN" altLang="en-US" sz="1800">
                <a:solidFill>
                  <a:srgbClr val="FF0000"/>
                </a:solidFill>
              </a:rPr>
              <a:t>高频段</a:t>
            </a:r>
            <a:r>
              <a:rPr lang="zh-CN" altLang="en-US" sz="1800"/>
              <a:t>对数幅频特性为</a:t>
            </a:r>
            <a:r>
              <a:rPr lang="en-US" altLang="zh-CN" sz="1800">
                <a:solidFill>
                  <a:srgbClr val="FF0000"/>
                </a:solidFill>
              </a:rPr>
              <a:t>-20lgb</a:t>
            </a:r>
            <a:r>
              <a:rPr lang="zh-CN" altLang="en-US" sz="1800"/>
              <a:t>。（  </a:t>
            </a:r>
            <a:r>
              <a:rPr lang="en-US" altLang="zh-CN" sz="1800">
                <a:solidFill>
                  <a:srgbClr val="FF0000"/>
                </a:solidFill>
              </a:rPr>
              <a:t>F</a:t>
            </a:r>
            <a:r>
              <a:rPr lang="zh-CN" altLang="en-US" sz="1800">
                <a:solidFill>
                  <a:srgbClr val="FF0000"/>
                </a:solidFill>
              </a:rPr>
              <a:t>  </a:t>
            </a:r>
            <a:r>
              <a:rPr lang="zh-CN" altLang="en-US" sz="1800"/>
              <a:t>   ）</a:t>
            </a:r>
            <a:r>
              <a:rPr lang="zh-CN" altLang="en-US" sz="1800">
                <a:solidFill>
                  <a:srgbClr val="FF0000"/>
                </a:solidFill>
              </a:rPr>
              <a:t>中频段</a:t>
            </a:r>
          </a:p>
        </p:txBody>
      </p:sp>
      <p:sp>
        <p:nvSpPr>
          <p:cNvPr id="65539" name="文本框 4"/>
          <p:cNvSpPr txBox="1">
            <a:spLocks noChangeArrowheads="1"/>
          </p:cNvSpPr>
          <p:nvPr/>
        </p:nvSpPr>
        <p:spPr bwMode="auto">
          <a:xfrm>
            <a:off x="2462791" y="1100859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5540" name="文本框 5"/>
          <p:cNvSpPr txBox="1">
            <a:spLocks noChangeArrowheads="1"/>
          </p:cNvSpPr>
          <p:nvPr/>
        </p:nvSpPr>
        <p:spPr bwMode="auto">
          <a:xfrm>
            <a:off x="4721803" y="1431059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65541" name="文本框 6"/>
          <p:cNvSpPr txBox="1">
            <a:spLocks noChangeArrowheads="1"/>
          </p:cNvSpPr>
          <p:nvPr/>
        </p:nvSpPr>
        <p:spPr bwMode="auto">
          <a:xfrm>
            <a:off x="6598228" y="1777134"/>
            <a:ext cx="384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F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11"/>
          <p:cNvSpPr txBox="1">
            <a:spLocks noChangeArrowheads="1"/>
          </p:cNvSpPr>
          <p:nvPr/>
        </p:nvSpPr>
        <p:spPr bwMode="auto">
          <a:xfrm>
            <a:off x="7287779" y="133929"/>
            <a:ext cx="359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计算校正前系统的剪切频率</a:t>
            </a:r>
          </a:p>
        </p:txBody>
      </p:sp>
      <p:pic>
        <p:nvPicPr>
          <p:cNvPr id="675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75" y="88900"/>
            <a:ext cx="6818024" cy="218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355189"/>
            <a:ext cx="5247553" cy="225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16" y="611334"/>
            <a:ext cx="337661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590" y="1955660"/>
            <a:ext cx="152717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16" y="3116986"/>
            <a:ext cx="35433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文本框 16"/>
          <p:cNvSpPr txBox="1">
            <a:spLocks noChangeArrowheads="1"/>
          </p:cNvSpPr>
          <p:nvPr/>
        </p:nvSpPr>
        <p:spPr bwMode="auto">
          <a:xfrm>
            <a:off x="363538" y="4779717"/>
            <a:ext cx="3024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计算校正前系统的相角裕度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5291136"/>
            <a:ext cx="57038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953213"/>
              </p:ext>
            </p:extLst>
          </p:nvPr>
        </p:nvGraphicFramePr>
        <p:xfrm>
          <a:off x="6646503" y="714998"/>
          <a:ext cx="2923308" cy="45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676800" imgH="419055" progId="Equation.DSMT4">
                  <p:embed/>
                </p:oleObj>
              </mc:Choice>
              <mc:Fallback>
                <p:oleObj name="Equation" r:id="rId4" imgW="2676800" imgH="419055" progId="Equation.DSMT4">
                  <p:embed/>
                  <p:pic>
                    <p:nvPicPr>
                      <p:cNvPr id="6861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503" y="714998"/>
                        <a:ext cx="2923308" cy="457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1524001" y="684214"/>
            <a:ext cx="1381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80" tIns="34290" rIns="68580" bIns="34290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43712"/>
              </p:ext>
            </p:extLst>
          </p:nvPr>
        </p:nvGraphicFramePr>
        <p:xfrm>
          <a:off x="206899" y="105142"/>
          <a:ext cx="6103415" cy="275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6" imgW="5910401" imgH="2675853" progId="Visio.Drawing.11">
                  <p:embed/>
                </p:oleObj>
              </mc:Choice>
              <mc:Fallback>
                <p:oleObj name="Visio" r:id="rId6" imgW="5910401" imgH="2675853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99" y="105142"/>
                        <a:ext cx="6103415" cy="2758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4" y="6043613"/>
            <a:ext cx="341947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381" y="1755560"/>
            <a:ext cx="5425673" cy="149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6954190" y="4180036"/>
            <a:ext cx="3006725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zh-CN" b="1" kern="100" dirty="0">
                <a:latin typeface="Times New Roman" panose="02020603050405020304" pitchFamily="18" charset="0"/>
              </a:rPr>
              <a:t>校正环节为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相位超前校正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，校正后系统的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相角裕量增加</a:t>
            </a:r>
            <a:r>
              <a:rPr lang="zh-CN" altLang="zh-CN" b="1" kern="100" dirty="0">
                <a:latin typeface="Times New Roman" panose="02020603050405020304" pitchFamily="18" charset="0"/>
              </a:rPr>
              <a:t>，系统由不稳定变为稳定，且有一定的稳定裕度，降低系统响应的超调量；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剪切频率增加，系统快速性提高</a:t>
            </a:r>
            <a:r>
              <a:rPr lang="zh-CN" altLang="zh-CN" b="1" kern="100" dirty="0">
                <a:latin typeface="Times New Roman" panose="02020603050405020304" pitchFamily="18" charset="0"/>
              </a:rPr>
              <a:t>；但是</a:t>
            </a:r>
            <a:r>
              <a:rPr lang="zh-CN" altLang="zh-CN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高频段增益提高，系统抑制噪声能力下降</a:t>
            </a:r>
            <a:r>
              <a:rPr lang="zh-CN" altLang="zh-CN" b="1" kern="1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7" y="3186907"/>
            <a:ext cx="568325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文本框 11"/>
          <p:cNvSpPr txBox="1">
            <a:spLocks noChangeArrowheads="1"/>
          </p:cNvSpPr>
          <p:nvPr/>
        </p:nvSpPr>
        <p:spPr bwMode="auto">
          <a:xfrm>
            <a:off x="1066007" y="2876337"/>
            <a:ext cx="3203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计算校正后系统的剪切频率</a:t>
            </a:r>
          </a:p>
        </p:txBody>
      </p:sp>
      <p:sp>
        <p:nvSpPr>
          <p:cNvPr id="68618" name="文本框 12"/>
          <p:cNvSpPr txBox="1">
            <a:spLocks noChangeArrowheads="1"/>
          </p:cNvSpPr>
          <p:nvPr/>
        </p:nvSpPr>
        <p:spPr bwMode="auto">
          <a:xfrm>
            <a:off x="6527800" y="1301750"/>
            <a:ext cx="295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</a:rPr>
              <a:t>计算校正后系统的相角裕度</a:t>
            </a:r>
          </a:p>
        </p:txBody>
      </p:sp>
      <p:sp>
        <p:nvSpPr>
          <p:cNvPr id="68619" name="文本框 13"/>
          <p:cNvSpPr txBox="1">
            <a:spLocks noChangeArrowheads="1"/>
          </p:cNvSpPr>
          <p:nvPr/>
        </p:nvSpPr>
        <p:spPr bwMode="auto">
          <a:xfrm>
            <a:off x="6950942" y="3555859"/>
            <a:ext cx="314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分析校正对系统的影响</a:t>
            </a:r>
          </a:p>
        </p:txBody>
      </p:sp>
      <p:sp>
        <p:nvSpPr>
          <p:cNvPr id="68620" name="文本框 14"/>
          <p:cNvSpPr txBox="1">
            <a:spLocks noChangeArrowheads="1"/>
          </p:cNvSpPr>
          <p:nvPr/>
        </p:nvSpPr>
        <p:spPr bwMode="auto">
          <a:xfrm>
            <a:off x="6310314" y="288925"/>
            <a:ext cx="3595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0000FF"/>
                </a:solidFill>
              </a:rPr>
              <a:t>计算校正后系统的传递函数</a:t>
            </a:r>
          </a:p>
        </p:txBody>
      </p:sp>
    </p:spTree>
    <p:extLst>
      <p:ext uri="{BB962C8B-B14F-4D97-AF65-F5344CB8AC3E}">
        <p14:creationId xmlns:p14="http://schemas.microsoft.com/office/powerpoint/2010/main" val="3179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48"/>
            <a:ext cx="6212077" cy="45529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30" y="628648"/>
            <a:ext cx="5543418" cy="4552951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358388" y="754502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371261" y="1253266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77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9" y="429923"/>
            <a:ext cx="4594946" cy="5331418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4360866" y="560532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87" y="402647"/>
            <a:ext cx="11367613" cy="5056043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9182244" y="1336385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9" y="273194"/>
            <a:ext cx="8479651" cy="5878224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6688427" y="477404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D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2" y="316489"/>
            <a:ext cx="11504096" cy="4698856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258941" y="1017729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" y="242021"/>
            <a:ext cx="3209925" cy="155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4" y="2161741"/>
            <a:ext cx="11540877" cy="34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5" y="0"/>
            <a:ext cx="3964119" cy="2011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" y="2166937"/>
            <a:ext cx="5020173" cy="48711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64" y="223837"/>
            <a:ext cx="6225972" cy="64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6" y="159759"/>
            <a:ext cx="11040619" cy="3123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6" y="3283527"/>
            <a:ext cx="8371201" cy="18158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6" y="5099339"/>
            <a:ext cx="5014796" cy="17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69"/>
            <a:ext cx="5852424" cy="36987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1" y="3810001"/>
            <a:ext cx="4058188" cy="609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01" y="4419600"/>
            <a:ext cx="5287214" cy="24210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424" y="223837"/>
            <a:ext cx="3829712" cy="5797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560" y="663719"/>
            <a:ext cx="2290370" cy="9711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208" y="1822089"/>
            <a:ext cx="4338565" cy="13367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7367" y="3190226"/>
            <a:ext cx="1349378" cy="92457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2968" y="3465774"/>
            <a:ext cx="799004" cy="510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4743" y="4283187"/>
            <a:ext cx="2338821" cy="659122"/>
          </a:xfrm>
          <a:prstGeom prst="rect">
            <a:avLst/>
          </a:prstGeom>
        </p:spPr>
      </p:pic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053756" y="143812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1.</a:t>
            </a:r>
            <a:r>
              <a:rPr lang="zh-CN" altLang="en-US" sz="1800" dirty="0">
                <a:solidFill>
                  <a:srgbClr val="3333FF"/>
                </a:solidFill>
              </a:rPr>
              <a:t>开环脉冲传递函数（</a:t>
            </a:r>
            <a:r>
              <a:rPr lang="en-US" altLang="zh-CN" sz="1800" dirty="0">
                <a:solidFill>
                  <a:srgbClr val="3333FF"/>
                </a:solidFill>
              </a:rPr>
              <a:t>Z</a:t>
            </a:r>
            <a:r>
              <a:rPr lang="zh-CN" altLang="en-US" sz="1800" dirty="0">
                <a:solidFill>
                  <a:srgbClr val="3333FF"/>
                </a:solidFill>
              </a:rPr>
              <a:t>变换）</a:t>
            </a:r>
          </a:p>
        </p:txBody>
      </p:sp>
      <p:sp>
        <p:nvSpPr>
          <p:cNvPr id="13" name="文本框 9"/>
          <p:cNvSpPr txBox="1">
            <a:spLocks noChangeArrowheads="1"/>
          </p:cNvSpPr>
          <p:nvPr/>
        </p:nvSpPr>
        <p:spPr bwMode="auto">
          <a:xfrm>
            <a:off x="4899515" y="942939"/>
            <a:ext cx="374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2.</a:t>
            </a:r>
            <a:r>
              <a:rPr lang="zh-CN" altLang="en-US" sz="1800" dirty="0" smtClean="0">
                <a:solidFill>
                  <a:srgbClr val="3333FF"/>
                </a:solidFill>
              </a:rPr>
              <a:t>闭环传递函数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14" name="文本框 9"/>
          <p:cNvSpPr txBox="1">
            <a:spLocks noChangeArrowheads="1"/>
          </p:cNvSpPr>
          <p:nvPr/>
        </p:nvSpPr>
        <p:spPr bwMode="auto">
          <a:xfrm>
            <a:off x="5852424" y="1619764"/>
            <a:ext cx="374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3.</a:t>
            </a:r>
            <a:r>
              <a:rPr lang="zh-CN" altLang="en-US" sz="1800" dirty="0">
                <a:solidFill>
                  <a:srgbClr val="3333FF"/>
                </a:solidFill>
              </a:rPr>
              <a:t>闭环系统特征方程 </a:t>
            </a:r>
            <a:r>
              <a:rPr lang="en-US" altLang="zh-CN" sz="1800" dirty="0">
                <a:solidFill>
                  <a:srgbClr val="3333FF"/>
                </a:solidFill>
              </a:rPr>
              <a:t>D(Z)=0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15" name="文本框 10"/>
          <p:cNvSpPr txBox="1">
            <a:spLocks noChangeArrowheads="1"/>
          </p:cNvSpPr>
          <p:nvPr/>
        </p:nvSpPr>
        <p:spPr bwMode="auto">
          <a:xfrm>
            <a:off x="5714208" y="3080192"/>
            <a:ext cx="501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4.</a:t>
            </a:r>
            <a:r>
              <a:rPr lang="zh-CN" altLang="en-US" sz="1800" dirty="0">
                <a:solidFill>
                  <a:srgbClr val="3333FF"/>
                </a:solidFill>
              </a:rPr>
              <a:t>直接求根，判断闭环极点是否在单位圆内。</a:t>
            </a:r>
          </a:p>
        </p:txBody>
      </p:sp>
    </p:spTree>
    <p:extLst>
      <p:ext uri="{BB962C8B-B14F-4D97-AF65-F5344CB8AC3E}">
        <p14:creationId xmlns:p14="http://schemas.microsoft.com/office/powerpoint/2010/main" val="85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1" y="0"/>
            <a:ext cx="12028973" cy="39208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2" y="3913269"/>
            <a:ext cx="5166014" cy="2944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386" y="5167744"/>
            <a:ext cx="5518260" cy="1355148"/>
          </a:xfrm>
          <a:prstGeom prst="rect">
            <a:avLst/>
          </a:prstGeom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5560225" y="4008147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1.</a:t>
            </a:r>
            <a:r>
              <a:rPr lang="zh-CN" altLang="en-US" sz="1800" dirty="0">
                <a:solidFill>
                  <a:srgbClr val="3333FF"/>
                </a:solidFill>
              </a:rPr>
              <a:t>开环脉冲传递函数（</a:t>
            </a:r>
            <a:r>
              <a:rPr lang="en-US" altLang="zh-CN" sz="1800" dirty="0">
                <a:solidFill>
                  <a:srgbClr val="3333FF"/>
                </a:solidFill>
              </a:rPr>
              <a:t>Z</a:t>
            </a:r>
            <a:r>
              <a:rPr lang="zh-CN" altLang="en-US" sz="1800" dirty="0">
                <a:solidFill>
                  <a:srgbClr val="3333FF"/>
                </a:solidFill>
              </a:rPr>
              <a:t>变换）</a:t>
            </a:r>
          </a:p>
        </p:txBody>
      </p:sp>
      <p:sp>
        <p:nvSpPr>
          <p:cNvPr id="6" name="文本框 9"/>
          <p:cNvSpPr txBox="1">
            <a:spLocks noChangeArrowheads="1"/>
          </p:cNvSpPr>
          <p:nvPr/>
        </p:nvSpPr>
        <p:spPr bwMode="auto">
          <a:xfrm>
            <a:off x="2187863" y="5167744"/>
            <a:ext cx="374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2.</a:t>
            </a:r>
            <a:r>
              <a:rPr lang="zh-CN" altLang="en-US" sz="1800" dirty="0" smtClean="0">
                <a:solidFill>
                  <a:srgbClr val="3333FF"/>
                </a:solidFill>
              </a:rPr>
              <a:t>闭环传递函数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154131" y="5753821"/>
            <a:ext cx="374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3.</a:t>
            </a:r>
            <a:r>
              <a:rPr lang="zh-CN" altLang="en-US" sz="1800" dirty="0">
                <a:solidFill>
                  <a:srgbClr val="3333FF"/>
                </a:solidFill>
              </a:rPr>
              <a:t>闭环系统特征方程 </a:t>
            </a:r>
            <a:r>
              <a:rPr lang="en-US" altLang="zh-CN" sz="1800" dirty="0">
                <a:solidFill>
                  <a:srgbClr val="3333FF"/>
                </a:solidFill>
              </a:rPr>
              <a:t>D(Z)=0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813483" y="6488112"/>
            <a:ext cx="501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4.</a:t>
            </a:r>
            <a:r>
              <a:rPr lang="zh-CN" altLang="en-US" sz="1800" dirty="0">
                <a:solidFill>
                  <a:srgbClr val="3333FF"/>
                </a:solidFill>
              </a:rPr>
              <a:t>直接求根，判断闭环极点是否在单位圆内。</a:t>
            </a:r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6983701" y="5204472"/>
            <a:ext cx="501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3333FF"/>
                </a:solidFill>
              </a:rPr>
              <a:t>4.</a:t>
            </a:r>
            <a:r>
              <a:rPr lang="zh-CN" altLang="en-US" sz="1800" dirty="0" smtClean="0">
                <a:solidFill>
                  <a:srgbClr val="3333FF"/>
                </a:solidFill>
              </a:rPr>
              <a:t>双线性变换，用劳斯判据判断稳定性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3" y="127721"/>
            <a:ext cx="5817177" cy="2324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6" y="2452106"/>
            <a:ext cx="6292395" cy="554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23" y="3006436"/>
            <a:ext cx="5803744" cy="232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822" y="5570826"/>
            <a:ext cx="5529989" cy="5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982" y="0"/>
            <a:ext cx="7557378" cy="2013277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460396" y="84301"/>
            <a:ext cx="60880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</a:rPr>
              <a:t>计算稳态误差</a:t>
            </a:r>
            <a:endParaRPr lang="en-US" altLang="zh-CN" sz="18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宋体" panose="02010600030101010101" pitchFamily="2" charset="-122"/>
              </a:rPr>
              <a:t>首先，分析稳定性</a:t>
            </a: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" y="2325258"/>
            <a:ext cx="7192962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7278188" y="3076866"/>
            <a:ext cx="3744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1.</a:t>
            </a:r>
            <a:r>
              <a:rPr lang="zh-CN" altLang="en-US" sz="1800" dirty="0">
                <a:solidFill>
                  <a:srgbClr val="3333FF"/>
                </a:solidFill>
              </a:rPr>
              <a:t>开环脉冲传递函数（</a:t>
            </a:r>
            <a:r>
              <a:rPr lang="en-US" altLang="zh-CN" sz="1800" dirty="0">
                <a:solidFill>
                  <a:srgbClr val="3333FF"/>
                </a:solidFill>
              </a:rPr>
              <a:t>Z</a:t>
            </a:r>
            <a:r>
              <a:rPr lang="zh-CN" altLang="en-US" sz="1800" dirty="0">
                <a:solidFill>
                  <a:srgbClr val="3333FF"/>
                </a:solidFill>
              </a:rPr>
              <a:t>变换）</a:t>
            </a:r>
          </a:p>
        </p:txBody>
      </p:sp>
      <p:sp>
        <p:nvSpPr>
          <p:cNvPr id="6" name="文本框 10"/>
          <p:cNvSpPr txBox="1">
            <a:spLocks noChangeArrowheads="1"/>
          </p:cNvSpPr>
          <p:nvPr/>
        </p:nvSpPr>
        <p:spPr bwMode="auto">
          <a:xfrm>
            <a:off x="5232978" y="5641546"/>
            <a:ext cx="501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3.</a:t>
            </a:r>
            <a:r>
              <a:rPr lang="zh-CN" altLang="en-US" sz="1800" dirty="0">
                <a:solidFill>
                  <a:srgbClr val="3333FF"/>
                </a:solidFill>
              </a:rPr>
              <a:t>直接求根，判断闭环极点是否在单位圆内。</a:t>
            </a:r>
          </a:p>
        </p:txBody>
      </p: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2451100" y="5144621"/>
            <a:ext cx="3744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2.</a:t>
            </a:r>
            <a:r>
              <a:rPr lang="zh-CN" altLang="en-US" sz="1800" dirty="0">
                <a:solidFill>
                  <a:srgbClr val="3333FF"/>
                </a:solidFill>
              </a:rPr>
              <a:t>闭环系统特征方程 </a:t>
            </a:r>
            <a:r>
              <a:rPr lang="en-US" altLang="zh-CN" sz="1800" dirty="0">
                <a:solidFill>
                  <a:srgbClr val="3333FF"/>
                </a:solidFill>
              </a:rPr>
              <a:t>D(Z)=0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024064" y="1027113"/>
            <a:ext cx="105822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82947" name="文本框 2"/>
          <p:cNvSpPr txBox="1">
            <a:spLocks noChangeArrowheads="1"/>
          </p:cNvSpPr>
          <p:nvPr/>
        </p:nvSpPr>
        <p:spPr bwMode="auto">
          <a:xfrm>
            <a:off x="2024063" y="1201738"/>
            <a:ext cx="608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C00000"/>
                </a:solidFill>
                <a:latin typeface="宋体" panose="02010600030101010101" pitchFamily="2" charset="-122"/>
              </a:rPr>
              <a:t>接着，计算稳态误差</a:t>
            </a:r>
          </a:p>
        </p:txBody>
      </p:sp>
      <p:pic>
        <p:nvPicPr>
          <p:cNvPr id="8294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4" y="2014539"/>
            <a:ext cx="6956425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文本框 5"/>
          <p:cNvSpPr txBox="1">
            <a:spLocks noChangeArrowheads="1"/>
          </p:cNvSpPr>
          <p:nvPr/>
        </p:nvSpPr>
        <p:spPr bwMode="auto">
          <a:xfrm>
            <a:off x="2055813" y="1608139"/>
            <a:ext cx="627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33FF"/>
                </a:solidFill>
              </a:rPr>
              <a:t>4. </a:t>
            </a:r>
            <a:r>
              <a:rPr lang="zh-CN" altLang="en-US" sz="1800">
                <a:solidFill>
                  <a:srgbClr val="3333FF"/>
                </a:solidFill>
              </a:rPr>
              <a:t>计算静态位置系数、静态速度系数、静态加速度系数。</a:t>
            </a:r>
          </a:p>
        </p:txBody>
      </p:sp>
      <p:sp>
        <p:nvSpPr>
          <p:cNvPr id="82950" name="文本框 6"/>
          <p:cNvSpPr txBox="1">
            <a:spLocks noChangeArrowheads="1"/>
          </p:cNvSpPr>
          <p:nvPr/>
        </p:nvSpPr>
        <p:spPr bwMode="auto">
          <a:xfrm>
            <a:off x="1931988" y="3429000"/>
            <a:ext cx="6272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33FF"/>
                </a:solidFill>
              </a:rPr>
              <a:t>5. </a:t>
            </a:r>
            <a:r>
              <a:rPr lang="zh-CN" altLang="en-US" sz="1800">
                <a:solidFill>
                  <a:srgbClr val="3333FF"/>
                </a:solidFill>
              </a:rPr>
              <a:t>判断型别，根据输入信号和静态系数，求稳态误差</a:t>
            </a:r>
          </a:p>
        </p:txBody>
      </p:sp>
    </p:spTree>
    <p:extLst>
      <p:ext uri="{BB962C8B-B14F-4D97-AF65-F5344CB8AC3E}">
        <p14:creationId xmlns:p14="http://schemas.microsoft.com/office/powerpoint/2010/main" val="20918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7" y="0"/>
            <a:ext cx="7047201" cy="31694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9730"/>
            <a:ext cx="6181114" cy="38082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31" y="2892408"/>
            <a:ext cx="3329158" cy="962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278" y="3688604"/>
            <a:ext cx="3360189" cy="883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278" y="4564700"/>
            <a:ext cx="3092595" cy="9329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700" y="132167"/>
            <a:ext cx="3276600" cy="23907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24945" y="57376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分别从低频段斜率（准确性）、中频段斜率（相对稳定性）、剪切频率大小（快速性）、高频段斜率（抗干扰能力）进行分析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6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3" y="479712"/>
            <a:ext cx="8916248" cy="5159087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7879913" y="1267109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A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6" y="400483"/>
            <a:ext cx="11517305" cy="4060681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10332160" y="962311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3" y="575396"/>
            <a:ext cx="10575224" cy="5091113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9819552" y="1447221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9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298"/>
            <a:ext cx="6690671" cy="4942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940" y="282718"/>
            <a:ext cx="4670714" cy="5877975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150565" y="865336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902682" y="1017740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8" y="451139"/>
            <a:ext cx="8920248" cy="5811116"/>
          </a:xfrm>
          <a:prstGeom prst="rect">
            <a:avLst/>
          </a:prstGeom>
        </p:spPr>
      </p:pic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8060028" y="1294821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336838"/>
            <a:ext cx="8653732" cy="6174798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7478132" y="1364094"/>
            <a:ext cx="384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0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1" y="402646"/>
            <a:ext cx="9141298" cy="6053571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6688427" y="1211692"/>
            <a:ext cx="384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528B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&gt;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B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5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525</Words>
  <Application>Microsoft Office PowerPoint</Application>
  <PresentationFormat>宽屏</PresentationFormat>
  <Paragraphs>63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Visio</vt:lpstr>
      <vt:lpstr>第六章和第7章作业讲解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作业678</dc:title>
  <dc:creator>Zuo</dc:creator>
  <cp:lastModifiedBy>Zuo</cp:lastModifiedBy>
  <cp:revision>14</cp:revision>
  <dcterms:created xsi:type="dcterms:W3CDTF">2024-06-02T13:17:51Z</dcterms:created>
  <dcterms:modified xsi:type="dcterms:W3CDTF">2024-06-06T07:30:52Z</dcterms:modified>
</cp:coreProperties>
</file>