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352" r:id="rId2"/>
    <p:sldId id="357" r:id="rId3"/>
    <p:sldId id="358" r:id="rId4"/>
    <p:sldId id="360" r:id="rId5"/>
    <p:sldId id="354" r:id="rId6"/>
    <p:sldId id="359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3" r:id="rId16"/>
    <p:sldId id="374" r:id="rId17"/>
    <p:sldId id="375" r:id="rId18"/>
    <p:sldId id="362" r:id="rId19"/>
    <p:sldId id="376" r:id="rId20"/>
    <p:sldId id="377" r:id="rId21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华文隶书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FF00"/>
    <a:srgbClr val="00FF00"/>
    <a:srgbClr val="0033CC"/>
    <a:srgbClr val="0000FF"/>
    <a:srgbClr val="006600"/>
    <a:srgbClr val="990000"/>
    <a:srgbClr val="80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24" autoAdjust="0"/>
    <p:restoredTop sz="94660"/>
  </p:normalViewPr>
  <p:slideViewPr>
    <p:cSldViewPr>
      <p:cViewPr varScale="1">
        <p:scale>
          <a:sx n="73" d="100"/>
          <a:sy n="73" d="100"/>
        </p:scale>
        <p:origin x="39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4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696FF14-C64F-410F-B31D-A37BD9C7B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36881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234" y="4267200"/>
            <a:ext cx="12187767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57" name="Oval 5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8" name="Oval 6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9" name="Oval 7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0" name="Oval 8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1" name="Oval 9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2" name="Freeform 10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3" name="Freeform 11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4" name="Freeform 12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5" name="Freeform 13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6" name="Freeform 14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7" name="Oval 15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39" name="Oval 17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0" name="Oval 18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1" name="Oval 19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2" name="Oval 20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3" name="Oval 21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4" name="Oval 22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5" name="Oval 23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6" name="Oval 24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7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8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9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0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1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2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3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4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8" name="Group 35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22" name="Freeform 36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3" name="Freeform 37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4" name="Freeform 38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5" name="Freeform 39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6" name="Freeform 40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7" name="Freeform 41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8" name="Freeform 42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9" name="Freeform 43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0" name="Freeform 44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1" name="Freeform 45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2" name="Freeform 46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3" name="Oval 47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4" name="Oval 48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5" name="Oval 49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6" name="Oval 50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7" name="Oval 51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38" name="Oval 52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9" name="Group 53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10" name="Freeform 54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1" name="Freeform 55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2" name="Freeform 56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3" name="Freeform 57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4" name="Freeform 58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5" name="Freeform 59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16" name="Freeform 60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grpSp>
            <p:nvGrpSpPr>
              <p:cNvPr id="17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18" name="Oval 62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19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0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21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</p:grpSp>
      </p:grpSp>
      <p:sp>
        <p:nvSpPr>
          <p:cNvPr id="825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5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54839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CF11C-B3A1-45E8-8761-F5B3178CCF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4939680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483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483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4A83D9-AFBE-449B-A9F6-DA227F0677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224937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18D2D-68CD-44E3-90BA-80BF6D1F3F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83420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7813"/>
            <a:ext cx="10972800" cy="5848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A0764-7AA3-4006-BBC3-7EB254918CF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425281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B8D817-46F1-49D7-8F88-8F6DDB1784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0058668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14DFD-15A1-460A-93D5-5B2463ECFF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3535986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8CBA9-4D89-4037-B810-D064848D76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991255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C323D-456A-4D2B-AF7F-F2E27AB16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266679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113048-41AA-46BA-8477-65E9C7D8B1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6318030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42342-7D5C-46D2-AA25-803360B7DC8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051462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DEFBB-A38B-40DA-8816-6E265640D1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034385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B3149A-DB91-483C-AA77-2A5E6D46E9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71365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reeform 2"/>
          <p:cNvSpPr>
            <a:spLocks/>
          </p:cNvSpPr>
          <p:nvPr/>
        </p:nvSpPr>
        <p:spPr bwMode="hidden">
          <a:xfrm>
            <a:off x="8837084" y="6429375"/>
            <a:ext cx="381000" cy="209550"/>
          </a:xfrm>
          <a:custGeom>
            <a:avLst/>
            <a:gdLst/>
            <a:ahLst/>
            <a:cxnLst>
              <a:cxn ang="0">
                <a:pos x="0" y="132"/>
              </a:cxn>
              <a:cxn ang="0">
                <a:pos x="29" y="132"/>
              </a:cxn>
              <a:cxn ang="0">
                <a:pos x="77" y="108"/>
              </a:cxn>
              <a:cxn ang="0">
                <a:pos x="119" y="78"/>
              </a:cxn>
              <a:cxn ang="0">
                <a:pos x="155" y="48"/>
              </a:cxn>
              <a:cxn ang="0">
                <a:pos x="179" y="12"/>
              </a:cxn>
              <a:cxn ang="0">
                <a:pos x="173" y="6"/>
              </a:cxn>
              <a:cxn ang="0">
                <a:pos x="167" y="0"/>
              </a:cxn>
              <a:cxn ang="0">
                <a:pos x="137" y="42"/>
              </a:cxn>
              <a:cxn ang="0">
                <a:pos x="101" y="78"/>
              </a:cxn>
              <a:cxn ang="0">
                <a:pos x="53" y="108"/>
              </a:cxn>
              <a:cxn ang="0">
                <a:pos x="0" y="132"/>
              </a:cxn>
              <a:cxn ang="0">
                <a:pos x="0" y="132"/>
              </a:cxn>
            </a:cxnLst>
            <a:rect l="0" t="0" r="r" b="b"/>
            <a:pathLst>
              <a:path w="179" h="132">
                <a:moveTo>
                  <a:pt x="0" y="132"/>
                </a:moveTo>
                <a:lnTo>
                  <a:pt x="29" y="132"/>
                </a:lnTo>
                <a:lnTo>
                  <a:pt x="77" y="108"/>
                </a:lnTo>
                <a:lnTo>
                  <a:pt x="119" y="78"/>
                </a:lnTo>
                <a:lnTo>
                  <a:pt x="155" y="48"/>
                </a:lnTo>
                <a:lnTo>
                  <a:pt x="179" y="12"/>
                </a:lnTo>
                <a:lnTo>
                  <a:pt x="173" y="6"/>
                </a:lnTo>
                <a:lnTo>
                  <a:pt x="167" y="0"/>
                </a:lnTo>
                <a:lnTo>
                  <a:pt x="137" y="42"/>
                </a:lnTo>
                <a:lnTo>
                  <a:pt x="101" y="78"/>
                </a:lnTo>
                <a:lnTo>
                  <a:pt x="53" y="108"/>
                </a:lnTo>
                <a:lnTo>
                  <a:pt x="0" y="132"/>
                </a:lnTo>
                <a:lnTo>
                  <a:pt x="0" y="132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87843"/>
                  <a:invGamma/>
                </a:schemeClr>
              </a:gs>
            </a:gsLst>
            <a:lin ang="18900000" scaled="1"/>
          </a:gra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4234" y="4267200"/>
            <a:ext cx="12187767" cy="2590800"/>
            <a:chOff x="2" y="2688"/>
            <a:chExt cx="5758" cy="1632"/>
          </a:xfrm>
        </p:grpSpPr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grpSp>
          <p:nvGrpSpPr>
            <p:cNvPr id="45069" name="Group 5"/>
            <p:cNvGrpSpPr>
              <a:grpSpLocks/>
            </p:cNvGrpSpPr>
            <p:nvPr userDrawn="1"/>
          </p:nvGrpSpPr>
          <p:grpSpPr bwMode="auto">
            <a:xfrm>
              <a:off x="3528" y="3715"/>
              <a:ext cx="792" cy="521"/>
              <a:chOff x="3527" y="3715"/>
              <a:chExt cx="792" cy="521"/>
            </a:xfrm>
          </p:grpSpPr>
          <p:sp>
            <p:nvSpPr>
              <p:cNvPr id="7174" name="Oval 6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75" name="Oval 7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76" name="Oval 8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77" name="Oval 9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78" name="Oval 10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79" name="Freeform 11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0" name="Freeform 12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84706"/>
                      <a:invGamma/>
                    </a:schemeClr>
                  </a:gs>
                  <a:gs pos="100000">
                    <a:schemeClr val="accent2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1" name="Freeform 13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2" name="Freeform 14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3" name="Freeform 15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4" name="Oval 16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45070" name="Group 17"/>
            <p:cNvGrpSpPr>
              <a:grpSpLocks/>
            </p:cNvGrpSpPr>
            <p:nvPr userDrawn="1"/>
          </p:nvGrpSpPr>
          <p:grpSpPr bwMode="auto">
            <a:xfrm>
              <a:off x="1776" y="3631"/>
              <a:ext cx="1626" cy="683"/>
              <a:chOff x="1776" y="3631"/>
              <a:chExt cx="1626" cy="683"/>
            </a:xfrm>
          </p:grpSpPr>
          <p:sp>
            <p:nvSpPr>
              <p:cNvPr id="7186" name="Oval 18"/>
              <p:cNvSpPr>
                <a:spLocks noChangeArrowheads="1"/>
              </p:cNvSpPr>
              <p:nvPr/>
            </p:nvSpPr>
            <p:spPr bwMode="hidden">
              <a:xfrm>
                <a:off x="2268" y="3934"/>
                <a:ext cx="638" cy="3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7" name="Oval 19"/>
              <p:cNvSpPr>
                <a:spLocks noChangeArrowheads="1"/>
              </p:cNvSpPr>
              <p:nvPr/>
            </p:nvSpPr>
            <p:spPr bwMode="hidden">
              <a:xfrm>
                <a:off x="2314" y="3958"/>
                <a:ext cx="543" cy="332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8" name="Oval 20"/>
              <p:cNvSpPr>
                <a:spLocks noChangeArrowheads="1"/>
              </p:cNvSpPr>
              <p:nvPr/>
            </p:nvSpPr>
            <p:spPr bwMode="hidden">
              <a:xfrm>
                <a:off x="2341" y="3979"/>
                <a:ext cx="501" cy="29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89" name="Oval 21"/>
              <p:cNvSpPr>
                <a:spLocks noChangeArrowheads="1"/>
              </p:cNvSpPr>
              <p:nvPr/>
            </p:nvSpPr>
            <p:spPr bwMode="hidden">
              <a:xfrm>
                <a:off x="2368" y="3997"/>
                <a:ext cx="444" cy="258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0" name="Oval 22"/>
              <p:cNvSpPr>
                <a:spLocks noChangeArrowheads="1"/>
              </p:cNvSpPr>
              <p:nvPr/>
            </p:nvSpPr>
            <p:spPr bwMode="hidden">
              <a:xfrm>
                <a:off x="2385" y="4005"/>
                <a:ext cx="413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1" name="Oval 23"/>
              <p:cNvSpPr>
                <a:spLocks noChangeArrowheads="1"/>
              </p:cNvSpPr>
              <p:nvPr/>
            </p:nvSpPr>
            <p:spPr bwMode="hidden">
              <a:xfrm>
                <a:off x="2437" y="4026"/>
                <a:ext cx="306" cy="192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8784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2" name="Oval 24"/>
              <p:cNvSpPr>
                <a:spLocks noChangeArrowheads="1"/>
              </p:cNvSpPr>
              <p:nvPr/>
            </p:nvSpPr>
            <p:spPr bwMode="hidden">
              <a:xfrm>
                <a:off x="2476" y="4056"/>
                <a:ext cx="227" cy="135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3" name="Oval 25"/>
              <p:cNvSpPr>
                <a:spLocks noChangeArrowheads="1"/>
              </p:cNvSpPr>
              <p:nvPr/>
            </p:nvSpPr>
            <p:spPr bwMode="hidden">
              <a:xfrm>
                <a:off x="2542" y="4097"/>
                <a:ext cx="90" cy="6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4" name="Freeform 26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shade val="90980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5" name="Freeform 27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6" name="Freeform 28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7" name="Freeform 29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8" name="Freeform 30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199" name="Freeform 31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0" name="Freeform 32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1" name="Freeform 33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2" name="Freeform 34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3" name="Freeform 35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45071" name="Group 36"/>
            <p:cNvGrpSpPr>
              <a:grpSpLocks/>
            </p:cNvGrpSpPr>
            <p:nvPr userDrawn="1"/>
          </p:nvGrpSpPr>
          <p:grpSpPr bwMode="auto">
            <a:xfrm>
              <a:off x="4128" y="3360"/>
              <a:ext cx="1351" cy="821"/>
              <a:chOff x="4128" y="3360"/>
              <a:chExt cx="1351" cy="821"/>
            </a:xfrm>
          </p:grpSpPr>
          <p:sp>
            <p:nvSpPr>
              <p:cNvPr id="7205" name="Freeform 37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6" name="Freeform 38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7" name="Freeform 39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8" name="Freeform 40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09" name="Freeform 41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0" name="Freeform 42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1" name="Freeform 43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2" name="Freeform 44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3" name="Freeform 45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4" name="Freeform 46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5" name="Freeform 47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6" name="Oval 48"/>
              <p:cNvSpPr>
                <a:spLocks noChangeArrowheads="1"/>
              </p:cNvSpPr>
              <p:nvPr/>
            </p:nvSpPr>
            <p:spPr bwMode="hidden">
              <a:xfrm>
                <a:off x="4546" y="3608"/>
                <a:ext cx="518" cy="319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7" name="Oval 49"/>
              <p:cNvSpPr>
                <a:spLocks noChangeArrowheads="1"/>
              </p:cNvSpPr>
              <p:nvPr/>
            </p:nvSpPr>
            <p:spPr bwMode="hidden">
              <a:xfrm>
                <a:off x="4578" y="3630"/>
                <a:ext cx="446" cy="27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tint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8" name="Oval 50"/>
              <p:cNvSpPr>
                <a:spLocks noChangeArrowheads="1"/>
              </p:cNvSpPr>
              <p:nvPr/>
            </p:nvSpPr>
            <p:spPr bwMode="hidden">
              <a:xfrm>
                <a:off x="4610" y="3650"/>
                <a:ext cx="386" cy="233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19" name="Oval 51"/>
              <p:cNvSpPr>
                <a:spLocks noChangeArrowheads="1"/>
              </p:cNvSpPr>
              <p:nvPr/>
            </p:nvSpPr>
            <p:spPr bwMode="hidden">
              <a:xfrm>
                <a:off x="4654" y="3678"/>
                <a:ext cx="298" cy="177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4118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0" name="Oval 52"/>
              <p:cNvSpPr>
                <a:spLocks noChangeArrowheads="1"/>
              </p:cNvSpPr>
              <p:nvPr/>
            </p:nvSpPr>
            <p:spPr bwMode="hidden">
              <a:xfrm>
                <a:off x="4690" y="3698"/>
                <a:ext cx="222" cy="139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1" name="Oval 53"/>
              <p:cNvSpPr>
                <a:spLocks noChangeArrowheads="1"/>
              </p:cNvSpPr>
              <p:nvPr/>
            </p:nvSpPr>
            <p:spPr bwMode="hidden">
              <a:xfrm>
                <a:off x="4738" y="3728"/>
                <a:ext cx="126" cy="81"/>
              </a:xfrm>
              <a:prstGeom prst="ellipse">
                <a:avLst/>
              </a:prstGeom>
              <a:gradFill rotWithShape="0">
                <a:gsLst>
                  <a:gs pos="0">
                    <a:schemeClr val="accent2">
                      <a:gamma/>
                      <a:shade val="96863"/>
                      <a:invGamma/>
                    </a:schemeClr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</p:grpSp>
        <p:grpSp>
          <p:nvGrpSpPr>
            <p:cNvPr id="45072" name="Group 54"/>
            <p:cNvGrpSpPr>
              <a:grpSpLocks/>
            </p:cNvGrpSpPr>
            <p:nvPr userDrawn="1"/>
          </p:nvGrpSpPr>
          <p:grpSpPr bwMode="auto">
            <a:xfrm>
              <a:off x="5280" y="3024"/>
              <a:ext cx="425" cy="258"/>
              <a:chOff x="5280" y="3024"/>
              <a:chExt cx="425" cy="258"/>
            </a:xfrm>
          </p:grpSpPr>
          <p:sp>
            <p:nvSpPr>
              <p:cNvPr id="7223" name="Freeform 55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4" name="Freeform 56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5" name="Freeform 57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6" name="Freeform 58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7" name="Freeform 59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8" name="Freeform 60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7229" name="Freeform 61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grpSp>
            <p:nvGrpSpPr>
              <p:cNvPr id="45080" name="Group 62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7231" name="Oval 63"/>
                <p:cNvSpPr>
                  <a:spLocks noChangeArrowheads="1"/>
                </p:cNvSpPr>
                <p:nvPr userDrawn="1"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232" name="Oval 64"/>
                <p:cNvSpPr>
                  <a:spLocks noChangeArrowheads="1"/>
                </p:cNvSpPr>
                <p:nvPr userDrawn="1"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233" name="Oval 65"/>
                <p:cNvSpPr>
                  <a:spLocks noChangeArrowheads="1"/>
                </p:cNvSpPr>
                <p:nvPr userDrawn="1"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  <p:sp>
              <p:nvSpPr>
                <p:cNvPr id="7234" name="Oval 66"/>
                <p:cNvSpPr>
                  <a:spLocks noChangeArrowheads="1"/>
                </p:cNvSpPr>
                <p:nvPr userDrawn="1"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Arial" charset="0"/>
                  </a:endParaRPr>
                </a:p>
              </p:txBody>
            </p:sp>
          </p:grpSp>
        </p:grpSp>
      </p:grpSp>
      <p:sp>
        <p:nvSpPr>
          <p:cNvPr id="7235" name="Rectangle 67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236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37" name="Rectangle 6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38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39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CF06E981-C5D4-4352-BC8D-01595CC3FF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45065" name="Group 73"/>
          <p:cNvGrpSpPr>
            <a:grpSpLocks/>
          </p:cNvGrpSpPr>
          <p:nvPr/>
        </p:nvGrpSpPr>
        <p:grpSpPr bwMode="auto">
          <a:xfrm>
            <a:off x="4234" y="6451600"/>
            <a:ext cx="12187767" cy="412750"/>
            <a:chOff x="2" y="4064"/>
            <a:chExt cx="5758" cy="260"/>
          </a:xfrm>
        </p:grpSpPr>
        <p:pic>
          <p:nvPicPr>
            <p:cNvPr id="45066" name="Picture 74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" y="4064"/>
              <a:ext cx="5758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7" name="Picture 75" descr="hziee3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" y="4069"/>
              <a:ext cx="252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0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D876A-7498-46D5-A93C-7D9F3F3A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1"/>
            <a:ext cx="8686800" cy="699293"/>
          </a:xfrm>
        </p:spPr>
        <p:txBody>
          <a:bodyPr/>
          <a:lstStyle/>
          <a:p>
            <a:r>
              <a:rPr lang="zh-CN" altLang="en-US" sz="3600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课程回顾与测验（</a:t>
            </a:r>
            <a:r>
              <a:rPr lang="en-US" altLang="zh-CN" sz="3600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3.1-3.2</a:t>
            </a:r>
            <a:r>
              <a:rPr lang="zh-CN" altLang="en-US" sz="3600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lang="en-US" altLang="zh-CN" sz="3600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600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2C9E0-7614-4D99-AFDF-653E10A1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10BF24-1CFA-4D2A-A709-941E5682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656" y="851694"/>
            <a:ext cx="1010194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五种典型输入信号</a:t>
            </a:r>
            <a:endParaRPr lang="en-US" altLang="zh-CN" sz="2400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阶跃信号    </a:t>
            </a:r>
            <a:r>
              <a:rPr lang="zh-CN" altLang="en-US" sz="1200" b="1" kern="0" dirty="0">
                <a:solidFill>
                  <a:srgbClr val="00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■  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斜坡信号  </a:t>
            </a:r>
            <a:r>
              <a:rPr lang="zh-CN" altLang="en-US" sz="1200" b="1" kern="0" dirty="0">
                <a:solidFill>
                  <a:srgbClr val="00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加速度信号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脉冲函数    </a:t>
            </a:r>
            <a:r>
              <a:rPr lang="zh-CN" altLang="en-US" sz="1200" b="1" kern="0" dirty="0">
                <a:solidFill>
                  <a:srgbClr val="00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■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正弦信号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思考：为什么要研究典型输入信号，如何选取该信号？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线性定常系统的时间响应</a:t>
            </a:r>
            <a:endParaRPr lang="en-US" altLang="zh-CN" sz="2400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时间响应的求解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：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(1)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解微分方程；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(2)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拉氏反变换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LTI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时间响应组成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通解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特解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零输入响应</a:t>
            </a:r>
            <a:r>
              <a:rPr lang="en-US" altLang="zh-CN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零状态响应</a:t>
            </a:r>
            <a:endParaRPr lang="en-US" altLang="zh-CN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b="1" kern="0" dirty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动态响应</a:t>
            </a:r>
            <a:r>
              <a:rPr lang="en-US" altLang="zh-CN" b="1" kern="0" dirty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b="1" kern="0" dirty="0">
                <a:solidFill>
                  <a:srgbClr val="99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稳态响应</a:t>
            </a:r>
            <a:endParaRPr lang="en-US" altLang="zh-CN" b="1" kern="0" dirty="0">
              <a:solidFill>
                <a:srgbClr val="993300"/>
              </a:solidFill>
              <a:latin typeface="楷体" panose="02010609060101010101" pitchFamily="49" charset="-122"/>
              <a:ea typeface="楷体" panose="02010609060101010101" pitchFamily="49" charset="-122"/>
              <a:sym typeface="Wingdings" panose="05000000000000000000" pitchFamily="2" charset="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85193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10BF24-1CFA-4D2A-A709-941E5682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8534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0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0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无阻尼系统单位阶跃响应</a:t>
            </a:r>
            <a:endParaRPr lang="en-US" altLang="zh-CN" sz="2000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极点：一对共轭纯虚数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响应曲线：等幅振荡曲线，振荡频率为虚部。</a:t>
            </a:r>
            <a:endParaRPr lang="en-US" altLang="zh-CN" sz="2000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0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sz="20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二阶系统单位阶跃响应的相关结论</a:t>
            </a:r>
            <a:endParaRPr lang="en-US" altLang="zh-CN" sz="2000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阻尼比有一定物理意义，决定了响应曲线的振荡特性。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0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极点位置对响应的影响：实部决定衰减速度，虚部决定振荡频率。</a:t>
            </a: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0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" name="Group 56">
            <a:extLst>
              <a:ext uri="{FF2B5EF4-FFF2-40B4-BE49-F238E27FC236}">
                <a16:creationId xmlns:a16="http://schemas.microsoft.com/office/drawing/2014/main" id="{16EDF3C0-1B59-42EF-B8A9-E0D35CC068D0}"/>
              </a:ext>
            </a:extLst>
          </p:cNvPr>
          <p:cNvGrpSpPr>
            <a:grpSpLocks/>
          </p:cNvGrpSpPr>
          <p:nvPr/>
        </p:nvGrpSpPr>
        <p:grpSpPr bwMode="auto">
          <a:xfrm>
            <a:off x="9596" y="3279775"/>
            <a:ext cx="4914900" cy="3044825"/>
            <a:chOff x="576" y="1033"/>
            <a:chExt cx="4296" cy="2734"/>
          </a:xfrm>
        </p:grpSpPr>
        <p:grpSp>
          <p:nvGrpSpPr>
            <p:cNvPr id="7" name="Group 57">
              <a:extLst>
                <a:ext uri="{FF2B5EF4-FFF2-40B4-BE49-F238E27FC236}">
                  <a16:creationId xmlns:a16="http://schemas.microsoft.com/office/drawing/2014/main" id="{0398AF48-5087-4005-88A9-00F7FCFE8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1052"/>
              <a:ext cx="4296" cy="2715"/>
              <a:chOff x="576" y="931"/>
              <a:chExt cx="4296" cy="2715"/>
            </a:xfrm>
          </p:grpSpPr>
          <p:sp>
            <p:nvSpPr>
              <p:cNvPr id="52" name="Rectangle 58">
                <a:extLst>
                  <a:ext uri="{FF2B5EF4-FFF2-40B4-BE49-F238E27FC236}">
                    <a16:creationId xmlns:a16="http://schemas.microsoft.com/office/drawing/2014/main" id="{613F372D-59CD-4DFB-9CF7-A3E471090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9" y="1009"/>
                <a:ext cx="3503" cy="2227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  <p:grpSp>
            <p:nvGrpSpPr>
              <p:cNvPr id="53" name="Group 59">
                <a:extLst>
                  <a:ext uri="{FF2B5EF4-FFF2-40B4-BE49-F238E27FC236}">
                    <a16:creationId xmlns:a16="http://schemas.microsoft.com/office/drawing/2014/main" id="{228BF999-1683-4F67-8915-551ED7E8DA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931"/>
                <a:ext cx="4296" cy="2715"/>
                <a:chOff x="576" y="931"/>
                <a:chExt cx="4296" cy="2715"/>
              </a:xfrm>
            </p:grpSpPr>
            <p:sp>
              <p:nvSpPr>
                <p:cNvPr id="54" name="Line 60">
                  <a:extLst>
                    <a:ext uri="{FF2B5EF4-FFF2-40B4-BE49-F238E27FC236}">
                      <a16:creationId xmlns:a16="http://schemas.microsoft.com/office/drawing/2014/main" id="{AFABB82F-B8CF-4871-A106-49BA3BD222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9" y="2121"/>
                  <a:ext cx="351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5" name="Line 61">
                  <a:extLst>
                    <a:ext uri="{FF2B5EF4-FFF2-40B4-BE49-F238E27FC236}">
                      <a16:creationId xmlns:a16="http://schemas.microsoft.com/office/drawing/2014/main" id="{861BFBCA-8172-4408-BED3-4C7A7464E8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9" y="1005"/>
                  <a:ext cx="351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6" name="Line 62">
                  <a:extLst>
                    <a:ext uri="{FF2B5EF4-FFF2-40B4-BE49-F238E27FC236}">
                      <a16:creationId xmlns:a16="http://schemas.microsoft.com/office/drawing/2014/main" id="{0A09E818-5EDB-40B1-A923-7A1EDB2580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9" y="1228"/>
                  <a:ext cx="351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7" name="Line 63">
                  <a:extLst>
                    <a:ext uri="{FF2B5EF4-FFF2-40B4-BE49-F238E27FC236}">
                      <a16:creationId xmlns:a16="http://schemas.microsoft.com/office/drawing/2014/main" id="{ED6FA647-4F8E-4342-B376-545E3A47A6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9" y="1451"/>
                  <a:ext cx="351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8" name="Line 64">
                  <a:extLst>
                    <a:ext uri="{FF2B5EF4-FFF2-40B4-BE49-F238E27FC236}">
                      <a16:creationId xmlns:a16="http://schemas.microsoft.com/office/drawing/2014/main" id="{3A91AB7F-18D9-490D-A5F3-E71ED85A05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9" y="1675"/>
                  <a:ext cx="351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59" name="Line 65">
                  <a:extLst>
                    <a:ext uri="{FF2B5EF4-FFF2-40B4-BE49-F238E27FC236}">
                      <a16:creationId xmlns:a16="http://schemas.microsoft.com/office/drawing/2014/main" id="{2869665E-D3C1-4187-AC17-3034C0AC0A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9" y="1898"/>
                  <a:ext cx="351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0" name="Line 66">
                  <a:extLst>
                    <a:ext uri="{FF2B5EF4-FFF2-40B4-BE49-F238E27FC236}">
                      <a16:creationId xmlns:a16="http://schemas.microsoft.com/office/drawing/2014/main" id="{A2BACCB2-DA39-49C0-924D-AC59E00CA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9" y="2344"/>
                  <a:ext cx="351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1" name="Line 67">
                  <a:extLst>
                    <a:ext uri="{FF2B5EF4-FFF2-40B4-BE49-F238E27FC236}">
                      <a16:creationId xmlns:a16="http://schemas.microsoft.com/office/drawing/2014/main" id="{71885DCA-E87F-4C17-9A19-0002C19AFF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9" y="2568"/>
                  <a:ext cx="351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2" name="Line 68">
                  <a:extLst>
                    <a:ext uri="{FF2B5EF4-FFF2-40B4-BE49-F238E27FC236}">
                      <a16:creationId xmlns:a16="http://schemas.microsoft.com/office/drawing/2014/main" id="{49DDBD08-D397-4AC3-9340-7DD8C6C082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9" y="2791"/>
                  <a:ext cx="351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3" name="Line 69">
                  <a:extLst>
                    <a:ext uri="{FF2B5EF4-FFF2-40B4-BE49-F238E27FC236}">
                      <a16:creationId xmlns:a16="http://schemas.microsoft.com/office/drawing/2014/main" id="{19117407-289F-4B1B-AC61-C6A947F104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9" y="3014"/>
                  <a:ext cx="351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4" name="Line 70">
                  <a:extLst>
                    <a:ext uri="{FF2B5EF4-FFF2-40B4-BE49-F238E27FC236}">
                      <a16:creationId xmlns:a16="http://schemas.microsoft.com/office/drawing/2014/main" id="{4EEC8B46-BF12-43CB-A6A4-8149CAC4D9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9" y="3237"/>
                  <a:ext cx="3515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5" name="Line 71">
                  <a:extLst>
                    <a:ext uri="{FF2B5EF4-FFF2-40B4-BE49-F238E27FC236}">
                      <a16:creationId xmlns:a16="http://schemas.microsoft.com/office/drawing/2014/main" id="{CBE86248-DFAE-4FD4-8860-8604DE55A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9" y="1005"/>
                  <a:ext cx="0" cy="223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6" name="Line 72">
                  <a:extLst>
                    <a:ext uri="{FF2B5EF4-FFF2-40B4-BE49-F238E27FC236}">
                      <a16:creationId xmlns:a16="http://schemas.microsoft.com/office/drawing/2014/main" id="{6E9D5B94-AEE8-4ABD-9CC8-9FF506FB79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2" y="1005"/>
                  <a:ext cx="0" cy="223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7" name="Line 73">
                  <a:extLst>
                    <a:ext uri="{FF2B5EF4-FFF2-40B4-BE49-F238E27FC236}">
                      <a16:creationId xmlns:a16="http://schemas.microsoft.com/office/drawing/2014/main" id="{10D74870-0A0C-4F2D-8051-324576C3B1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5" y="1005"/>
                  <a:ext cx="0" cy="223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8" name="Line 74">
                  <a:extLst>
                    <a:ext uri="{FF2B5EF4-FFF2-40B4-BE49-F238E27FC236}">
                      <a16:creationId xmlns:a16="http://schemas.microsoft.com/office/drawing/2014/main" id="{5B06C696-2AB2-4FBE-ADB1-465372673F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38" y="1005"/>
                  <a:ext cx="0" cy="223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69" name="Line 75">
                  <a:extLst>
                    <a:ext uri="{FF2B5EF4-FFF2-40B4-BE49-F238E27FC236}">
                      <a16:creationId xmlns:a16="http://schemas.microsoft.com/office/drawing/2014/main" id="{8CA798FC-04F0-4E41-880B-EC5149C543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31" y="1005"/>
                  <a:ext cx="0" cy="223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0" name="Line 76">
                  <a:extLst>
                    <a:ext uri="{FF2B5EF4-FFF2-40B4-BE49-F238E27FC236}">
                      <a16:creationId xmlns:a16="http://schemas.microsoft.com/office/drawing/2014/main" id="{32AE9BEA-8BFE-4335-B52A-72E0463C00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24" y="1005"/>
                  <a:ext cx="0" cy="223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1" name="Line 77">
                  <a:extLst>
                    <a:ext uri="{FF2B5EF4-FFF2-40B4-BE49-F238E27FC236}">
                      <a16:creationId xmlns:a16="http://schemas.microsoft.com/office/drawing/2014/main" id="{11B7B511-88FF-496A-B168-D9E26396CE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17" y="1005"/>
                  <a:ext cx="0" cy="223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2" name="Line 78">
                  <a:extLst>
                    <a:ext uri="{FF2B5EF4-FFF2-40B4-BE49-F238E27FC236}">
                      <a16:creationId xmlns:a16="http://schemas.microsoft.com/office/drawing/2014/main" id="{CA06696F-5375-4162-901D-0E70591BBA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10" y="1005"/>
                  <a:ext cx="0" cy="223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3" name="Line 79">
                  <a:extLst>
                    <a:ext uri="{FF2B5EF4-FFF2-40B4-BE49-F238E27FC236}">
                      <a16:creationId xmlns:a16="http://schemas.microsoft.com/office/drawing/2014/main" id="{92F1D7C0-AE17-4778-A84E-5F5C7658D8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03" y="1005"/>
                  <a:ext cx="0" cy="223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4" name="Line 80">
                  <a:extLst>
                    <a:ext uri="{FF2B5EF4-FFF2-40B4-BE49-F238E27FC236}">
                      <a16:creationId xmlns:a16="http://schemas.microsoft.com/office/drawing/2014/main" id="{392ED960-4DB2-45AA-A1E5-FCD8C771A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96" y="1005"/>
                  <a:ext cx="0" cy="223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5" name="Line 81">
                  <a:extLst>
                    <a:ext uri="{FF2B5EF4-FFF2-40B4-BE49-F238E27FC236}">
                      <a16:creationId xmlns:a16="http://schemas.microsoft.com/office/drawing/2014/main" id="{0EE68CF6-4ACB-4775-B370-61EB9E130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89" y="1005"/>
                  <a:ext cx="0" cy="223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6" name="Line 82">
                  <a:extLst>
                    <a:ext uri="{FF2B5EF4-FFF2-40B4-BE49-F238E27FC236}">
                      <a16:creationId xmlns:a16="http://schemas.microsoft.com/office/drawing/2014/main" id="{366E5923-C219-4294-A035-FC7AAEA53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81" y="1005"/>
                  <a:ext cx="0" cy="223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7" name="Line 83">
                  <a:extLst>
                    <a:ext uri="{FF2B5EF4-FFF2-40B4-BE49-F238E27FC236}">
                      <a16:creationId xmlns:a16="http://schemas.microsoft.com/office/drawing/2014/main" id="{1F003364-FD83-40F5-BD26-08CC5F6C67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4" y="1005"/>
                  <a:ext cx="0" cy="2232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600"/>
                </a:p>
              </p:txBody>
            </p:sp>
            <p:sp>
              <p:nvSpPr>
                <p:cNvPr id="78" name="Text Box 84">
                  <a:extLst>
                    <a:ext uri="{FF2B5EF4-FFF2-40B4-BE49-F238E27FC236}">
                      <a16:creationId xmlns:a16="http://schemas.microsoft.com/office/drawing/2014/main" id="{ADC6FF23-06AA-456A-A4E1-E3ED5713B9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62" y="3274"/>
                  <a:ext cx="19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0</a:t>
                  </a:r>
                </a:p>
              </p:txBody>
            </p:sp>
            <p:sp>
              <p:nvSpPr>
                <p:cNvPr id="79" name="Text Box 85">
                  <a:extLst>
                    <a:ext uri="{FF2B5EF4-FFF2-40B4-BE49-F238E27FC236}">
                      <a16:creationId xmlns:a16="http://schemas.microsoft.com/office/drawing/2014/main" id="{C5DC8C1A-0539-4D44-958A-1E5972F5FC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04" y="3274"/>
                  <a:ext cx="19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1</a:t>
                  </a:r>
                </a:p>
              </p:txBody>
            </p:sp>
            <p:sp>
              <p:nvSpPr>
                <p:cNvPr id="80" name="Text Box 86">
                  <a:extLst>
                    <a:ext uri="{FF2B5EF4-FFF2-40B4-BE49-F238E27FC236}">
                      <a16:creationId xmlns:a16="http://schemas.microsoft.com/office/drawing/2014/main" id="{208D49EC-774C-49D1-B342-D437E687CB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96" y="3274"/>
                  <a:ext cx="196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2</a:t>
                  </a:r>
                </a:p>
              </p:txBody>
            </p:sp>
            <p:sp>
              <p:nvSpPr>
                <p:cNvPr id="81" name="Text Box 87">
                  <a:extLst>
                    <a:ext uri="{FF2B5EF4-FFF2-40B4-BE49-F238E27FC236}">
                      <a16:creationId xmlns:a16="http://schemas.microsoft.com/office/drawing/2014/main" id="{21878453-3102-4D6B-BC2A-5E461BA033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89" y="3274"/>
                  <a:ext cx="196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3</a:t>
                  </a:r>
                </a:p>
              </p:txBody>
            </p:sp>
            <p:sp>
              <p:nvSpPr>
                <p:cNvPr id="82" name="Text Box 88">
                  <a:extLst>
                    <a:ext uri="{FF2B5EF4-FFF2-40B4-BE49-F238E27FC236}">
                      <a16:creationId xmlns:a16="http://schemas.microsoft.com/office/drawing/2014/main" id="{F509725C-6480-42BF-AA8B-5E91026D3DA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82" y="3274"/>
                  <a:ext cx="196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4</a:t>
                  </a:r>
                </a:p>
              </p:txBody>
            </p:sp>
            <p:sp>
              <p:nvSpPr>
                <p:cNvPr id="83" name="Text Box 89">
                  <a:extLst>
                    <a:ext uri="{FF2B5EF4-FFF2-40B4-BE49-F238E27FC236}">
                      <a16:creationId xmlns:a16="http://schemas.microsoft.com/office/drawing/2014/main" id="{BE91173C-7C80-40F9-8923-AEFADCCCC7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75" y="3274"/>
                  <a:ext cx="19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5</a:t>
                  </a:r>
                </a:p>
              </p:txBody>
            </p:sp>
            <p:sp>
              <p:nvSpPr>
                <p:cNvPr id="84" name="Text Box 90">
                  <a:extLst>
                    <a:ext uri="{FF2B5EF4-FFF2-40B4-BE49-F238E27FC236}">
                      <a16:creationId xmlns:a16="http://schemas.microsoft.com/office/drawing/2014/main" id="{1D8C9FC0-0F2F-4EAD-BFEE-40CF9E970E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8" y="3274"/>
                  <a:ext cx="19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6</a:t>
                  </a:r>
                </a:p>
              </p:txBody>
            </p:sp>
            <p:sp>
              <p:nvSpPr>
                <p:cNvPr id="85" name="Text Box 91">
                  <a:extLst>
                    <a:ext uri="{FF2B5EF4-FFF2-40B4-BE49-F238E27FC236}">
                      <a16:creationId xmlns:a16="http://schemas.microsoft.com/office/drawing/2014/main" id="{A3CED2DE-17FF-49D5-A7C1-98DEAAAF03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61" y="3274"/>
                  <a:ext cx="19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7</a:t>
                  </a:r>
                </a:p>
              </p:txBody>
            </p:sp>
            <p:sp>
              <p:nvSpPr>
                <p:cNvPr id="86" name="Text Box 92">
                  <a:extLst>
                    <a:ext uri="{FF2B5EF4-FFF2-40B4-BE49-F238E27FC236}">
                      <a16:creationId xmlns:a16="http://schemas.microsoft.com/office/drawing/2014/main" id="{43D8071D-855D-48F5-8D37-31343DB862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4" y="3274"/>
                  <a:ext cx="19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8</a:t>
                  </a:r>
                </a:p>
              </p:txBody>
            </p:sp>
            <p:sp>
              <p:nvSpPr>
                <p:cNvPr id="87" name="Text Box 93">
                  <a:extLst>
                    <a:ext uri="{FF2B5EF4-FFF2-40B4-BE49-F238E27FC236}">
                      <a16:creationId xmlns:a16="http://schemas.microsoft.com/office/drawing/2014/main" id="{610A55B1-2566-4AA2-800C-48329EE918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7" y="3274"/>
                  <a:ext cx="19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9</a:t>
                  </a:r>
                </a:p>
              </p:txBody>
            </p:sp>
            <p:sp>
              <p:nvSpPr>
                <p:cNvPr id="88" name="Text Box 94">
                  <a:extLst>
                    <a:ext uri="{FF2B5EF4-FFF2-40B4-BE49-F238E27FC236}">
                      <a16:creationId xmlns:a16="http://schemas.microsoft.com/office/drawing/2014/main" id="{DF89CE8C-C5E6-47DD-90A1-981568A6E7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91" y="3274"/>
                  <a:ext cx="19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10</a:t>
                  </a:r>
                </a:p>
              </p:txBody>
            </p:sp>
            <p:sp>
              <p:nvSpPr>
                <p:cNvPr id="89" name="Text Box 95">
                  <a:extLst>
                    <a:ext uri="{FF2B5EF4-FFF2-40B4-BE49-F238E27FC236}">
                      <a16:creationId xmlns:a16="http://schemas.microsoft.com/office/drawing/2014/main" id="{7ED89297-37CB-420A-BCCF-3A6F120CCC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84" y="3274"/>
                  <a:ext cx="19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11</a:t>
                  </a:r>
                </a:p>
              </p:txBody>
            </p:sp>
            <p:sp>
              <p:nvSpPr>
                <p:cNvPr id="90" name="Text Box 96">
                  <a:extLst>
                    <a:ext uri="{FF2B5EF4-FFF2-40B4-BE49-F238E27FC236}">
                      <a16:creationId xmlns:a16="http://schemas.microsoft.com/office/drawing/2014/main" id="{616C9DDD-0ACF-4B33-8386-EBB6BE1C9B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7" y="3274"/>
                  <a:ext cx="195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12</a:t>
                  </a:r>
                </a:p>
              </p:txBody>
            </p:sp>
            <p:sp>
              <p:nvSpPr>
                <p:cNvPr id="91" name="Text Box 97">
                  <a:extLst>
                    <a:ext uri="{FF2B5EF4-FFF2-40B4-BE49-F238E27FC236}">
                      <a16:creationId xmlns:a16="http://schemas.microsoft.com/office/drawing/2014/main" id="{068E6944-7E58-49BF-83E8-CD10D9A91A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70" y="3423"/>
                  <a:ext cx="586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 b="1" i="1">
                      <a:latin typeface="Times New Roman" pitchFamily="18" charset="0"/>
                      <a:ea typeface="宋体" pitchFamily="2" charset="-122"/>
                      <a:sym typeface="Symbol" pitchFamily="18" charset="2"/>
                    </a:rPr>
                    <a:t></a:t>
                  </a:r>
                  <a:r>
                    <a:rPr lang="en-US" altLang="zh-CN" sz="1600" b="1" baseline="-25000">
                      <a:latin typeface="Times New Roman" pitchFamily="18" charset="0"/>
                      <a:ea typeface="宋体" pitchFamily="2" charset="-122"/>
                    </a:rPr>
                    <a:t>n</a:t>
                  </a:r>
                  <a:r>
                    <a:rPr lang="en-US" altLang="zh-CN" sz="1600" b="1" i="1">
                      <a:latin typeface="Times New Roman" pitchFamily="18" charset="0"/>
                      <a:ea typeface="宋体" pitchFamily="2" charset="-122"/>
                    </a:rPr>
                    <a:t>t</a:t>
                  </a:r>
                  <a:endParaRPr lang="en-US" altLang="zh-CN" sz="1600" b="1"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92" name="Text Box 98">
                  <a:extLst>
                    <a:ext uri="{FF2B5EF4-FFF2-40B4-BE49-F238E27FC236}">
                      <a16:creationId xmlns:a16="http://schemas.microsoft.com/office/drawing/2014/main" id="{14F07270-0B57-4051-A234-831B6393B6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6" y="1935"/>
                  <a:ext cx="586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 b="1" i="1" dirty="0">
                      <a:latin typeface="Times New Roman" pitchFamily="18" charset="0"/>
                      <a:ea typeface="宋体" pitchFamily="2" charset="-122"/>
                    </a:rPr>
                    <a:t> c</a:t>
                  </a:r>
                  <a:r>
                    <a:rPr lang="en-US" altLang="zh-CN" sz="1600" b="1" dirty="0">
                      <a:latin typeface="Times New Roman" pitchFamily="18" charset="0"/>
                      <a:ea typeface="宋体" pitchFamily="2" charset="-122"/>
                    </a:rPr>
                    <a:t>(</a:t>
                  </a:r>
                  <a:r>
                    <a:rPr lang="en-US" altLang="zh-CN" sz="1600" b="1" i="1" dirty="0">
                      <a:latin typeface="Times New Roman" pitchFamily="18" charset="0"/>
                      <a:ea typeface="宋体" pitchFamily="2" charset="-122"/>
                    </a:rPr>
                    <a:t>t</a:t>
                  </a:r>
                  <a:r>
                    <a:rPr lang="en-US" altLang="zh-CN" sz="1600" b="1" dirty="0">
                      <a:latin typeface="Times New Roman" pitchFamily="18" charset="0"/>
                      <a:ea typeface="宋体" pitchFamily="2" charset="-122"/>
                    </a:rPr>
                    <a:t>)</a:t>
                  </a:r>
                </a:p>
              </p:txBody>
            </p:sp>
            <p:sp>
              <p:nvSpPr>
                <p:cNvPr id="93" name="Text Box 99">
                  <a:extLst>
                    <a:ext uri="{FF2B5EF4-FFF2-40B4-BE49-F238E27FC236}">
                      <a16:creationId xmlns:a16="http://schemas.microsoft.com/office/drawing/2014/main" id="{F49B88A3-2BB6-4BA4-8F72-F0926A962E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7" y="2940"/>
                  <a:ext cx="292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0.2</a:t>
                  </a:r>
                </a:p>
              </p:txBody>
            </p:sp>
            <p:sp>
              <p:nvSpPr>
                <p:cNvPr id="94" name="Text Box 100">
                  <a:extLst>
                    <a:ext uri="{FF2B5EF4-FFF2-40B4-BE49-F238E27FC236}">
                      <a16:creationId xmlns:a16="http://schemas.microsoft.com/office/drawing/2014/main" id="{3DD0C051-E7F9-4F79-A53A-FC2F5A9E55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7" y="2716"/>
                  <a:ext cx="2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0.4</a:t>
                  </a:r>
                </a:p>
              </p:txBody>
            </p:sp>
            <p:sp>
              <p:nvSpPr>
                <p:cNvPr id="95" name="Text Box 101">
                  <a:extLst>
                    <a:ext uri="{FF2B5EF4-FFF2-40B4-BE49-F238E27FC236}">
                      <a16:creationId xmlns:a16="http://schemas.microsoft.com/office/drawing/2014/main" id="{6C97926A-E897-4EDB-BFAD-50E931B4D1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7" y="2493"/>
                  <a:ext cx="292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0.6</a:t>
                  </a:r>
                </a:p>
              </p:txBody>
            </p:sp>
            <p:sp>
              <p:nvSpPr>
                <p:cNvPr id="96" name="Text Box 102">
                  <a:extLst>
                    <a:ext uri="{FF2B5EF4-FFF2-40B4-BE49-F238E27FC236}">
                      <a16:creationId xmlns:a16="http://schemas.microsoft.com/office/drawing/2014/main" id="{C4C54714-39B8-4315-B8E1-3BAC71B34FE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7" y="2270"/>
                  <a:ext cx="292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0.8</a:t>
                  </a:r>
                </a:p>
              </p:txBody>
            </p:sp>
            <p:sp>
              <p:nvSpPr>
                <p:cNvPr id="97" name="Text Box 103">
                  <a:extLst>
                    <a:ext uri="{FF2B5EF4-FFF2-40B4-BE49-F238E27FC236}">
                      <a16:creationId xmlns:a16="http://schemas.microsoft.com/office/drawing/2014/main" id="{AA3CF791-0766-466D-9D0B-3738E593D08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7" y="2047"/>
                  <a:ext cx="292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1.0</a:t>
                  </a:r>
                </a:p>
              </p:txBody>
            </p:sp>
            <p:sp>
              <p:nvSpPr>
                <p:cNvPr id="98" name="Text Box 104">
                  <a:extLst>
                    <a:ext uri="{FF2B5EF4-FFF2-40B4-BE49-F238E27FC236}">
                      <a16:creationId xmlns:a16="http://schemas.microsoft.com/office/drawing/2014/main" id="{94391C89-D602-44E7-A6E7-DFB0E1860DB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7" y="1823"/>
                  <a:ext cx="292" cy="2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1.2</a:t>
                  </a:r>
                </a:p>
              </p:txBody>
            </p:sp>
            <p:sp>
              <p:nvSpPr>
                <p:cNvPr id="99" name="Text Box 105">
                  <a:extLst>
                    <a:ext uri="{FF2B5EF4-FFF2-40B4-BE49-F238E27FC236}">
                      <a16:creationId xmlns:a16="http://schemas.microsoft.com/office/drawing/2014/main" id="{98E90E91-D94B-4EAE-816A-75BC5A3B93D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7" y="1600"/>
                  <a:ext cx="292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1.4</a:t>
                  </a:r>
                </a:p>
              </p:txBody>
            </p:sp>
            <p:sp>
              <p:nvSpPr>
                <p:cNvPr id="100" name="Text Box 106">
                  <a:extLst>
                    <a:ext uri="{FF2B5EF4-FFF2-40B4-BE49-F238E27FC236}">
                      <a16:creationId xmlns:a16="http://schemas.microsoft.com/office/drawing/2014/main" id="{28478E6E-8F72-4861-B71A-7A464E8A1B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7" y="1377"/>
                  <a:ext cx="292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1.6</a:t>
                  </a:r>
                </a:p>
              </p:txBody>
            </p:sp>
            <p:sp>
              <p:nvSpPr>
                <p:cNvPr id="101" name="Text Box 107">
                  <a:extLst>
                    <a:ext uri="{FF2B5EF4-FFF2-40B4-BE49-F238E27FC236}">
                      <a16:creationId xmlns:a16="http://schemas.microsoft.com/office/drawing/2014/main" id="{6D72DEC2-5157-4AFF-A333-B55464CF2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7" y="1154"/>
                  <a:ext cx="292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1.8</a:t>
                  </a:r>
                </a:p>
              </p:txBody>
            </p:sp>
            <p:sp>
              <p:nvSpPr>
                <p:cNvPr id="102" name="Text Box 108">
                  <a:extLst>
                    <a:ext uri="{FF2B5EF4-FFF2-40B4-BE49-F238E27FC236}">
                      <a16:creationId xmlns:a16="http://schemas.microsoft.com/office/drawing/2014/main" id="{8A079548-04DE-478B-94AB-84430005E4B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7" y="931"/>
                  <a:ext cx="292" cy="22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华文隶书" pitchFamily="2" charset="-122"/>
                    </a:defRPr>
                  </a:lvl9pPr>
                </a:lstStyle>
                <a:p>
                  <a:pPr algn="just"/>
                  <a:r>
                    <a:rPr lang="en-US" altLang="zh-CN" sz="1600">
                      <a:latin typeface="Times New Roman" pitchFamily="18" charset="0"/>
                      <a:ea typeface="宋体" pitchFamily="2" charset="-122"/>
                    </a:rPr>
                    <a:t>2.0</a:t>
                  </a:r>
                </a:p>
              </p:txBody>
            </p:sp>
          </p:grpSp>
        </p:grpSp>
        <p:sp>
          <p:nvSpPr>
            <p:cNvPr id="8" name="Freeform 109">
              <a:extLst>
                <a:ext uri="{FF2B5EF4-FFF2-40B4-BE49-F238E27FC236}">
                  <a16:creationId xmlns:a16="http://schemas.microsoft.com/office/drawing/2014/main" id="{183F49F8-4EA9-4BA3-A0CC-BFB4E4630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1033"/>
              <a:ext cx="3515" cy="2327"/>
            </a:xfrm>
            <a:custGeom>
              <a:avLst/>
              <a:gdLst>
                <a:gd name="T0" fmla="*/ 0 w 2880"/>
                <a:gd name="T1" fmla="*/ 1301 h 2502"/>
                <a:gd name="T2" fmla="*/ 1261 w 2880"/>
                <a:gd name="T3" fmla="*/ 1053 h 2502"/>
                <a:gd name="T4" fmla="*/ 4750 w 2880"/>
                <a:gd name="T5" fmla="*/ 57 h 2502"/>
                <a:gd name="T6" fmla="*/ 9073 w 2880"/>
                <a:gd name="T7" fmla="*/ 1301 h 2502"/>
                <a:gd name="T8" fmla="*/ 13519 w 2880"/>
                <a:gd name="T9" fmla="*/ 52 h 2502"/>
                <a:gd name="T10" fmla="*/ 16344 w 2880"/>
                <a:gd name="T11" fmla="*/ 990 h 2502"/>
                <a:gd name="T12" fmla="*/ 17306 w 2880"/>
                <a:gd name="T13" fmla="*/ 1239 h 25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0"/>
                <a:gd name="T22" fmla="*/ 0 h 2502"/>
                <a:gd name="T23" fmla="*/ 2880 w 2880"/>
                <a:gd name="T24" fmla="*/ 2502 h 250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0" h="2502">
                  <a:moveTo>
                    <a:pt x="0" y="2500"/>
                  </a:moveTo>
                  <a:cubicBezTo>
                    <a:pt x="35" y="2420"/>
                    <a:pt x="78" y="2418"/>
                    <a:pt x="210" y="2020"/>
                  </a:cubicBezTo>
                  <a:cubicBezTo>
                    <a:pt x="342" y="1622"/>
                    <a:pt x="573" y="30"/>
                    <a:pt x="790" y="110"/>
                  </a:cubicBezTo>
                  <a:cubicBezTo>
                    <a:pt x="1007" y="190"/>
                    <a:pt x="1267" y="2502"/>
                    <a:pt x="1510" y="2500"/>
                  </a:cubicBezTo>
                  <a:cubicBezTo>
                    <a:pt x="1753" y="2498"/>
                    <a:pt x="2048" y="200"/>
                    <a:pt x="2250" y="100"/>
                  </a:cubicBezTo>
                  <a:cubicBezTo>
                    <a:pt x="2452" y="0"/>
                    <a:pt x="2615" y="1520"/>
                    <a:pt x="2720" y="1900"/>
                  </a:cubicBezTo>
                  <a:cubicBezTo>
                    <a:pt x="2825" y="2280"/>
                    <a:pt x="2847" y="2280"/>
                    <a:pt x="2880" y="238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9" name="Freeform 110">
              <a:extLst>
                <a:ext uri="{FF2B5EF4-FFF2-40B4-BE49-F238E27FC236}">
                  <a16:creationId xmlns:a16="http://schemas.microsoft.com/office/drawing/2014/main" id="{CDE06C74-5D8F-4D34-A78D-F1969CEB7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1459"/>
              <a:ext cx="3515" cy="1899"/>
            </a:xfrm>
            <a:custGeom>
              <a:avLst/>
              <a:gdLst>
                <a:gd name="T0" fmla="*/ 0 w 2880"/>
                <a:gd name="T1" fmla="*/ 1062 h 2042"/>
                <a:gd name="T2" fmla="*/ 1385 w 2880"/>
                <a:gd name="T3" fmla="*/ 791 h 2042"/>
                <a:gd name="T4" fmla="*/ 4569 w 2880"/>
                <a:gd name="T5" fmla="*/ 7 h 2042"/>
                <a:gd name="T6" fmla="*/ 9161 w 2880"/>
                <a:gd name="T7" fmla="*/ 752 h 2042"/>
                <a:gd name="T8" fmla="*/ 13400 w 2880"/>
                <a:gd name="T9" fmla="*/ 191 h 2042"/>
                <a:gd name="T10" fmla="*/ 16591 w 2880"/>
                <a:gd name="T11" fmla="*/ 531 h 2042"/>
                <a:gd name="T12" fmla="*/ 17306 w 2880"/>
                <a:gd name="T13" fmla="*/ 604 h 20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80"/>
                <a:gd name="T22" fmla="*/ 0 h 2042"/>
                <a:gd name="T23" fmla="*/ 2880 w 2880"/>
                <a:gd name="T24" fmla="*/ 2042 h 204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80" h="2042">
                  <a:moveTo>
                    <a:pt x="0" y="2042"/>
                  </a:moveTo>
                  <a:cubicBezTo>
                    <a:pt x="38" y="1955"/>
                    <a:pt x="103" y="1860"/>
                    <a:pt x="230" y="1522"/>
                  </a:cubicBezTo>
                  <a:cubicBezTo>
                    <a:pt x="357" y="1184"/>
                    <a:pt x="544" y="24"/>
                    <a:pt x="760" y="12"/>
                  </a:cubicBezTo>
                  <a:cubicBezTo>
                    <a:pt x="976" y="0"/>
                    <a:pt x="1280" y="1388"/>
                    <a:pt x="1525" y="1447"/>
                  </a:cubicBezTo>
                  <a:cubicBezTo>
                    <a:pt x="1770" y="1506"/>
                    <a:pt x="2024" y="438"/>
                    <a:pt x="2230" y="367"/>
                  </a:cubicBezTo>
                  <a:cubicBezTo>
                    <a:pt x="2436" y="296"/>
                    <a:pt x="2652" y="890"/>
                    <a:pt x="2760" y="1022"/>
                  </a:cubicBezTo>
                  <a:cubicBezTo>
                    <a:pt x="2868" y="1154"/>
                    <a:pt x="2855" y="1133"/>
                    <a:pt x="2880" y="1162"/>
                  </a:cubicBezTo>
                </a:path>
              </a:pathLst>
            </a:custGeom>
            <a:noFill/>
            <a:ln w="25400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0" name="Freeform 111">
              <a:extLst>
                <a:ext uri="{FF2B5EF4-FFF2-40B4-BE49-F238E27FC236}">
                  <a16:creationId xmlns:a16="http://schemas.microsoft.com/office/drawing/2014/main" id="{E49126A8-AA03-488C-8558-0404394C9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1605"/>
              <a:ext cx="3513" cy="1753"/>
            </a:xfrm>
            <a:custGeom>
              <a:avLst/>
              <a:gdLst>
                <a:gd name="T0" fmla="*/ 0 w 2878"/>
                <a:gd name="T1" fmla="*/ 981 h 1885"/>
                <a:gd name="T2" fmla="*/ 1261 w 2878"/>
                <a:gd name="T3" fmla="*/ 768 h 1885"/>
                <a:gd name="T4" fmla="*/ 4574 w 2878"/>
                <a:gd name="T5" fmla="*/ 44 h 1885"/>
                <a:gd name="T6" fmla="*/ 9384 w 2878"/>
                <a:gd name="T7" fmla="*/ 501 h 1885"/>
                <a:gd name="T8" fmla="*/ 13716 w 2878"/>
                <a:gd name="T9" fmla="*/ 272 h 1885"/>
                <a:gd name="T10" fmla="*/ 16520 w 2878"/>
                <a:gd name="T11" fmla="*/ 363 h 1885"/>
                <a:gd name="T12" fmla="*/ 17314 w 2878"/>
                <a:gd name="T13" fmla="*/ 379 h 18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878"/>
                <a:gd name="T22" fmla="*/ 0 h 1885"/>
                <a:gd name="T23" fmla="*/ 2878 w 2878"/>
                <a:gd name="T24" fmla="*/ 1885 h 188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878" h="1885">
                  <a:moveTo>
                    <a:pt x="0" y="1885"/>
                  </a:moveTo>
                  <a:cubicBezTo>
                    <a:pt x="35" y="1817"/>
                    <a:pt x="83" y="1775"/>
                    <a:pt x="210" y="1475"/>
                  </a:cubicBezTo>
                  <a:cubicBezTo>
                    <a:pt x="337" y="1175"/>
                    <a:pt x="535" y="170"/>
                    <a:pt x="760" y="85"/>
                  </a:cubicBezTo>
                  <a:cubicBezTo>
                    <a:pt x="985" y="0"/>
                    <a:pt x="1307" y="892"/>
                    <a:pt x="1560" y="965"/>
                  </a:cubicBezTo>
                  <a:cubicBezTo>
                    <a:pt x="1813" y="1038"/>
                    <a:pt x="2082" y="570"/>
                    <a:pt x="2280" y="525"/>
                  </a:cubicBezTo>
                  <a:cubicBezTo>
                    <a:pt x="2478" y="480"/>
                    <a:pt x="2646" y="662"/>
                    <a:pt x="2746" y="696"/>
                  </a:cubicBezTo>
                  <a:cubicBezTo>
                    <a:pt x="2846" y="730"/>
                    <a:pt x="2851" y="722"/>
                    <a:pt x="2878" y="729"/>
                  </a:cubicBezTo>
                </a:path>
              </a:pathLst>
            </a:custGeom>
            <a:noFill/>
            <a:ln w="254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1" name="Freeform 112">
              <a:extLst>
                <a:ext uri="{FF2B5EF4-FFF2-40B4-BE49-F238E27FC236}">
                  <a16:creationId xmlns:a16="http://schemas.microsoft.com/office/drawing/2014/main" id="{08787150-0494-424E-8225-0378926A2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1731"/>
              <a:ext cx="3517" cy="1627"/>
            </a:xfrm>
            <a:custGeom>
              <a:avLst/>
              <a:gdLst>
                <a:gd name="T0" fmla="*/ 0 w 2881"/>
                <a:gd name="T1" fmla="*/ 909 h 1750"/>
                <a:gd name="T2" fmla="*/ 1325 w 2881"/>
                <a:gd name="T3" fmla="*/ 691 h 1750"/>
                <a:gd name="T4" fmla="*/ 4577 w 2881"/>
                <a:gd name="T5" fmla="*/ 57 h 1750"/>
                <a:gd name="T6" fmla="*/ 9456 w 2881"/>
                <a:gd name="T7" fmla="*/ 348 h 1750"/>
                <a:gd name="T8" fmla="*/ 14026 w 2881"/>
                <a:gd name="T9" fmla="*/ 240 h 1750"/>
                <a:gd name="T10" fmla="*/ 17345 w 2881"/>
                <a:gd name="T11" fmla="*/ 303 h 17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1"/>
                <a:gd name="T19" fmla="*/ 0 h 1750"/>
                <a:gd name="T20" fmla="*/ 2881 w 2881"/>
                <a:gd name="T21" fmla="*/ 1750 h 17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1" h="1750">
                  <a:moveTo>
                    <a:pt x="0" y="1750"/>
                  </a:moveTo>
                  <a:cubicBezTo>
                    <a:pt x="37" y="1680"/>
                    <a:pt x="93" y="1603"/>
                    <a:pt x="220" y="1330"/>
                  </a:cubicBezTo>
                  <a:cubicBezTo>
                    <a:pt x="347" y="1057"/>
                    <a:pt x="535" y="220"/>
                    <a:pt x="760" y="110"/>
                  </a:cubicBezTo>
                  <a:cubicBezTo>
                    <a:pt x="985" y="0"/>
                    <a:pt x="1308" y="612"/>
                    <a:pt x="1570" y="670"/>
                  </a:cubicBezTo>
                  <a:cubicBezTo>
                    <a:pt x="1832" y="728"/>
                    <a:pt x="2112" y="474"/>
                    <a:pt x="2330" y="460"/>
                  </a:cubicBezTo>
                  <a:cubicBezTo>
                    <a:pt x="2548" y="446"/>
                    <a:pt x="2766" y="559"/>
                    <a:pt x="2881" y="585"/>
                  </a:cubicBezTo>
                </a:path>
              </a:pathLst>
            </a:custGeom>
            <a:noFill/>
            <a:ln w="25400">
              <a:solidFill>
                <a:srgbClr val="FF99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2" name="Freeform 113">
              <a:extLst>
                <a:ext uri="{FF2B5EF4-FFF2-40B4-BE49-F238E27FC236}">
                  <a16:creationId xmlns:a16="http://schemas.microsoft.com/office/drawing/2014/main" id="{BC52A1DF-7E73-4C74-8C91-4F709AAE1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1865"/>
              <a:ext cx="3506" cy="1493"/>
            </a:xfrm>
            <a:custGeom>
              <a:avLst/>
              <a:gdLst>
                <a:gd name="T0" fmla="*/ 0 w 2872"/>
                <a:gd name="T1" fmla="*/ 837 h 1605"/>
                <a:gd name="T2" fmla="*/ 1140 w 2872"/>
                <a:gd name="T3" fmla="*/ 660 h 1605"/>
                <a:gd name="T4" fmla="*/ 4450 w 2872"/>
                <a:gd name="T5" fmla="*/ 70 h 1605"/>
                <a:gd name="T6" fmla="*/ 9628 w 2872"/>
                <a:gd name="T7" fmla="*/ 236 h 1605"/>
                <a:gd name="T8" fmla="*/ 13967 w 2872"/>
                <a:gd name="T9" fmla="*/ 191 h 1605"/>
                <a:gd name="T10" fmla="*/ 17291 w 2872"/>
                <a:gd name="T11" fmla="*/ 219 h 16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72"/>
                <a:gd name="T19" fmla="*/ 0 h 1605"/>
                <a:gd name="T20" fmla="*/ 2872 w 2872"/>
                <a:gd name="T21" fmla="*/ 1605 h 16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72" h="1605">
                  <a:moveTo>
                    <a:pt x="0" y="1605"/>
                  </a:moveTo>
                  <a:cubicBezTo>
                    <a:pt x="32" y="1548"/>
                    <a:pt x="67" y="1510"/>
                    <a:pt x="190" y="1265"/>
                  </a:cubicBezTo>
                  <a:cubicBezTo>
                    <a:pt x="313" y="1020"/>
                    <a:pt x="505" y="270"/>
                    <a:pt x="740" y="135"/>
                  </a:cubicBezTo>
                  <a:cubicBezTo>
                    <a:pt x="975" y="0"/>
                    <a:pt x="1337" y="417"/>
                    <a:pt x="1600" y="455"/>
                  </a:cubicBezTo>
                  <a:cubicBezTo>
                    <a:pt x="1863" y="493"/>
                    <a:pt x="2108" y="371"/>
                    <a:pt x="2320" y="365"/>
                  </a:cubicBezTo>
                  <a:cubicBezTo>
                    <a:pt x="2532" y="359"/>
                    <a:pt x="2757" y="408"/>
                    <a:pt x="2872" y="419"/>
                  </a:cubicBezTo>
                </a:path>
              </a:pathLst>
            </a:custGeom>
            <a:noFill/>
            <a:ln w="254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52A76F45-C714-4252-89A1-F4DB7E11D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1960"/>
              <a:ext cx="3509" cy="1398"/>
            </a:xfrm>
            <a:custGeom>
              <a:avLst/>
              <a:gdLst>
                <a:gd name="T0" fmla="*/ 0 w 2875"/>
                <a:gd name="T1" fmla="*/ 783 h 1503"/>
                <a:gd name="T2" fmla="*/ 1385 w 2875"/>
                <a:gd name="T3" fmla="*/ 580 h 1503"/>
                <a:gd name="T4" fmla="*/ 4387 w 2875"/>
                <a:gd name="T5" fmla="*/ 70 h 1503"/>
                <a:gd name="T6" fmla="*/ 9861 w 2875"/>
                <a:gd name="T7" fmla="*/ 164 h 1503"/>
                <a:gd name="T8" fmla="*/ 14181 w 2875"/>
                <a:gd name="T9" fmla="*/ 147 h 1503"/>
                <a:gd name="T10" fmla="*/ 17280 w 2875"/>
                <a:gd name="T11" fmla="*/ 160 h 15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75"/>
                <a:gd name="T19" fmla="*/ 0 h 1503"/>
                <a:gd name="T20" fmla="*/ 2875 w 2875"/>
                <a:gd name="T21" fmla="*/ 1503 h 15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75" h="1503">
                  <a:moveTo>
                    <a:pt x="0" y="1503"/>
                  </a:moveTo>
                  <a:cubicBezTo>
                    <a:pt x="38" y="1438"/>
                    <a:pt x="108" y="1341"/>
                    <a:pt x="230" y="1113"/>
                  </a:cubicBezTo>
                  <a:cubicBezTo>
                    <a:pt x="352" y="885"/>
                    <a:pt x="495" y="266"/>
                    <a:pt x="730" y="133"/>
                  </a:cubicBezTo>
                  <a:cubicBezTo>
                    <a:pt x="965" y="0"/>
                    <a:pt x="1368" y="288"/>
                    <a:pt x="1640" y="313"/>
                  </a:cubicBezTo>
                  <a:cubicBezTo>
                    <a:pt x="1912" y="338"/>
                    <a:pt x="2154" y="284"/>
                    <a:pt x="2360" y="283"/>
                  </a:cubicBezTo>
                  <a:cubicBezTo>
                    <a:pt x="2566" y="282"/>
                    <a:pt x="2768" y="303"/>
                    <a:pt x="2875" y="308"/>
                  </a:cubicBezTo>
                </a:path>
              </a:pathLst>
            </a:custGeom>
            <a:noFill/>
            <a:ln w="254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2C2942C2-FBD3-4D61-B952-3ABDA82BD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2" y="2081"/>
              <a:ext cx="3504" cy="1268"/>
            </a:xfrm>
            <a:custGeom>
              <a:avLst/>
              <a:gdLst>
                <a:gd name="T0" fmla="*/ 0 w 2871"/>
                <a:gd name="T1" fmla="*/ 712 h 1363"/>
                <a:gd name="T2" fmla="*/ 1981 w 2871"/>
                <a:gd name="T3" fmla="*/ 394 h 1363"/>
                <a:gd name="T4" fmla="*/ 4628 w 2871"/>
                <a:gd name="T5" fmla="*/ 54 h 1363"/>
                <a:gd name="T6" fmla="*/ 11537 w 2871"/>
                <a:gd name="T7" fmla="*/ 70 h 1363"/>
                <a:gd name="T8" fmla="*/ 17253 w 2871"/>
                <a:gd name="T9" fmla="*/ 87 h 1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1"/>
                <a:gd name="T16" fmla="*/ 0 h 1363"/>
                <a:gd name="T17" fmla="*/ 2871 w 2871"/>
                <a:gd name="T18" fmla="*/ 1363 h 1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1" h="1363">
                  <a:moveTo>
                    <a:pt x="0" y="1363"/>
                  </a:moveTo>
                  <a:cubicBezTo>
                    <a:pt x="55" y="1261"/>
                    <a:pt x="202" y="963"/>
                    <a:pt x="330" y="753"/>
                  </a:cubicBezTo>
                  <a:cubicBezTo>
                    <a:pt x="458" y="543"/>
                    <a:pt x="505" y="206"/>
                    <a:pt x="770" y="103"/>
                  </a:cubicBezTo>
                  <a:cubicBezTo>
                    <a:pt x="1035" y="0"/>
                    <a:pt x="1570" y="123"/>
                    <a:pt x="1920" y="133"/>
                  </a:cubicBezTo>
                  <a:cubicBezTo>
                    <a:pt x="2270" y="143"/>
                    <a:pt x="2673" y="159"/>
                    <a:pt x="2871" y="166"/>
                  </a:cubicBezTo>
                </a:path>
              </a:pathLst>
            </a:custGeom>
            <a:noFill/>
            <a:ln w="25400">
              <a:solidFill>
                <a:srgbClr val="33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2C29D6BF-BB9C-4B87-9FC1-A831DFD48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2147"/>
              <a:ext cx="3509" cy="1211"/>
            </a:xfrm>
            <a:custGeom>
              <a:avLst/>
              <a:gdLst>
                <a:gd name="T0" fmla="*/ 0 w 2875"/>
                <a:gd name="T1" fmla="*/ 678 h 1302"/>
                <a:gd name="T2" fmla="*/ 1924 w 2875"/>
                <a:gd name="T3" fmla="*/ 402 h 1302"/>
                <a:gd name="T4" fmla="*/ 4870 w 2875"/>
                <a:gd name="T5" fmla="*/ 59 h 1302"/>
                <a:gd name="T6" fmla="*/ 11002 w 2875"/>
                <a:gd name="T7" fmla="*/ 53 h 1302"/>
                <a:gd name="T8" fmla="*/ 17280 w 2875"/>
                <a:gd name="T9" fmla="*/ 49 h 13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75"/>
                <a:gd name="T16" fmla="*/ 0 h 1302"/>
                <a:gd name="T17" fmla="*/ 2875 w 2875"/>
                <a:gd name="T18" fmla="*/ 1302 h 13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75" h="1302">
                  <a:moveTo>
                    <a:pt x="0" y="1302"/>
                  </a:moveTo>
                  <a:cubicBezTo>
                    <a:pt x="53" y="1214"/>
                    <a:pt x="185" y="970"/>
                    <a:pt x="320" y="772"/>
                  </a:cubicBezTo>
                  <a:cubicBezTo>
                    <a:pt x="455" y="574"/>
                    <a:pt x="558" y="224"/>
                    <a:pt x="810" y="112"/>
                  </a:cubicBezTo>
                  <a:cubicBezTo>
                    <a:pt x="1062" y="0"/>
                    <a:pt x="1486" y="105"/>
                    <a:pt x="1830" y="102"/>
                  </a:cubicBezTo>
                  <a:cubicBezTo>
                    <a:pt x="2174" y="99"/>
                    <a:pt x="2657" y="96"/>
                    <a:pt x="2875" y="95"/>
                  </a:cubicBezTo>
                </a:path>
              </a:pathLst>
            </a:custGeom>
            <a:noFill/>
            <a:ln w="254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23A1F6C9-6F3C-44C7-A96A-19DC806E1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2172"/>
              <a:ext cx="3515" cy="1186"/>
            </a:xfrm>
            <a:custGeom>
              <a:avLst/>
              <a:gdLst>
                <a:gd name="T0" fmla="*/ 0 w 2880"/>
                <a:gd name="T1" fmla="*/ 663 h 1275"/>
                <a:gd name="T2" fmla="*/ 2227 w 2880"/>
                <a:gd name="T3" fmla="*/ 366 h 1275"/>
                <a:gd name="T4" fmla="*/ 5403 w 2880"/>
                <a:gd name="T5" fmla="*/ 55 h 1275"/>
                <a:gd name="T6" fmla="*/ 12979 w 2880"/>
                <a:gd name="T7" fmla="*/ 39 h 1275"/>
                <a:gd name="T8" fmla="*/ 17306 w 2880"/>
                <a:gd name="T9" fmla="*/ 39 h 12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0"/>
                <a:gd name="T16" fmla="*/ 0 h 1275"/>
                <a:gd name="T17" fmla="*/ 2880 w 2880"/>
                <a:gd name="T18" fmla="*/ 1275 h 12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0" h="1275">
                  <a:moveTo>
                    <a:pt x="0" y="1275"/>
                  </a:moveTo>
                  <a:cubicBezTo>
                    <a:pt x="62" y="1180"/>
                    <a:pt x="220" y="900"/>
                    <a:pt x="370" y="705"/>
                  </a:cubicBezTo>
                  <a:cubicBezTo>
                    <a:pt x="520" y="510"/>
                    <a:pt x="602" y="210"/>
                    <a:pt x="900" y="105"/>
                  </a:cubicBezTo>
                  <a:cubicBezTo>
                    <a:pt x="1198" y="0"/>
                    <a:pt x="1830" y="80"/>
                    <a:pt x="2160" y="75"/>
                  </a:cubicBezTo>
                  <a:cubicBezTo>
                    <a:pt x="2490" y="70"/>
                    <a:pt x="2680" y="75"/>
                    <a:pt x="2880" y="75"/>
                  </a:cubicBezTo>
                </a:path>
              </a:pathLst>
            </a:custGeom>
            <a:noFill/>
            <a:ln w="25400">
              <a:solidFill>
                <a:srgbClr val="00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7" name="Freeform 118">
              <a:extLst>
                <a:ext uri="{FF2B5EF4-FFF2-40B4-BE49-F238E27FC236}">
                  <a16:creationId xmlns:a16="http://schemas.microsoft.com/office/drawing/2014/main" id="{4E24AC69-4870-4DF2-8EED-8A9968841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2216"/>
              <a:ext cx="3515" cy="1142"/>
            </a:xfrm>
            <a:custGeom>
              <a:avLst/>
              <a:gdLst>
                <a:gd name="T0" fmla="*/ 0 w 2880"/>
                <a:gd name="T1" fmla="*/ 639 h 1228"/>
                <a:gd name="T2" fmla="*/ 3661 w 2880"/>
                <a:gd name="T3" fmla="*/ 197 h 1228"/>
                <a:gd name="T4" fmla="*/ 7688 w 2880"/>
                <a:gd name="T5" fmla="*/ 30 h 1228"/>
                <a:gd name="T6" fmla="*/ 17306 w 2880"/>
                <a:gd name="T7" fmla="*/ 15 h 1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0"/>
                <a:gd name="T13" fmla="*/ 0 h 1228"/>
                <a:gd name="T14" fmla="*/ 2880 w 2880"/>
                <a:gd name="T15" fmla="*/ 1228 h 1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0" h="1228">
                  <a:moveTo>
                    <a:pt x="0" y="1228"/>
                  </a:moveTo>
                  <a:cubicBezTo>
                    <a:pt x="102" y="1086"/>
                    <a:pt x="397" y="573"/>
                    <a:pt x="610" y="378"/>
                  </a:cubicBezTo>
                  <a:cubicBezTo>
                    <a:pt x="823" y="183"/>
                    <a:pt x="902" y="116"/>
                    <a:pt x="1280" y="58"/>
                  </a:cubicBezTo>
                  <a:cubicBezTo>
                    <a:pt x="1658" y="0"/>
                    <a:pt x="2547" y="34"/>
                    <a:pt x="2880" y="28"/>
                  </a:cubicBezTo>
                </a:path>
              </a:pathLst>
            </a:custGeom>
            <a:noFill/>
            <a:ln w="25400">
              <a:solidFill>
                <a:srgbClr val="33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sp>
          <p:nvSpPr>
            <p:cNvPr id="18" name="Freeform 119">
              <a:extLst>
                <a:ext uri="{FF2B5EF4-FFF2-40B4-BE49-F238E27FC236}">
                  <a16:creationId xmlns:a16="http://schemas.microsoft.com/office/drawing/2014/main" id="{BCBEB985-D273-4AFD-8491-3BD5C7150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59" y="2304"/>
              <a:ext cx="3509" cy="1054"/>
            </a:xfrm>
            <a:custGeom>
              <a:avLst/>
              <a:gdLst>
                <a:gd name="T0" fmla="*/ 0 w 2875"/>
                <a:gd name="T1" fmla="*/ 592 h 1133"/>
                <a:gd name="T2" fmla="*/ 4330 w 2875"/>
                <a:gd name="T3" fmla="*/ 278 h 1133"/>
                <a:gd name="T4" fmla="*/ 11604 w 2875"/>
                <a:gd name="T5" fmla="*/ 46 h 1133"/>
                <a:gd name="T6" fmla="*/ 17280 w 2875"/>
                <a:gd name="T7" fmla="*/ 4 h 11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75"/>
                <a:gd name="T13" fmla="*/ 0 h 1133"/>
                <a:gd name="T14" fmla="*/ 2875 w 2875"/>
                <a:gd name="T15" fmla="*/ 1133 h 11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75" h="1133">
                  <a:moveTo>
                    <a:pt x="0" y="1133"/>
                  </a:moveTo>
                  <a:cubicBezTo>
                    <a:pt x="200" y="919"/>
                    <a:pt x="399" y="707"/>
                    <a:pt x="720" y="533"/>
                  </a:cubicBezTo>
                  <a:cubicBezTo>
                    <a:pt x="1041" y="359"/>
                    <a:pt x="1571" y="176"/>
                    <a:pt x="1930" y="88"/>
                  </a:cubicBezTo>
                  <a:cubicBezTo>
                    <a:pt x="2289" y="0"/>
                    <a:pt x="2678" y="21"/>
                    <a:pt x="2875" y="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华文隶书" pitchFamily="2" charset="-122"/>
                </a:defRPr>
              </a:lvl9pPr>
            </a:lstStyle>
            <a:p>
              <a:pPr eaLnBrk="1" hangingPunct="1"/>
              <a:endParaRPr lang="zh-CN" altLang="en-US" sz="1600"/>
            </a:p>
          </p:txBody>
        </p:sp>
        <p:grpSp>
          <p:nvGrpSpPr>
            <p:cNvPr id="19" name="Group 120">
              <a:extLst>
                <a:ext uri="{FF2B5EF4-FFF2-40B4-BE49-F238E27FC236}">
                  <a16:creationId xmlns:a16="http://schemas.microsoft.com/office/drawing/2014/main" id="{D43540DD-083B-4408-A9EE-8CE898835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2" y="1139"/>
              <a:ext cx="702" cy="223"/>
              <a:chOff x="2382" y="1018"/>
              <a:chExt cx="702" cy="223"/>
            </a:xfrm>
          </p:grpSpPr>
          <p:sp>
            <p:nvSpPr>
              <p:cNvPr id="50" name="Text Box 121">
                <a:extLst>
                  <a:ext uri="{FF2B5EF4-FFF2-40B4-BE49-F238E27FC236}">
                    <a16:creationId xmlns:a16="http://schemas.microsoft.com/office/drawing/2014/main" id="{3715BD67-86C1-44E0-837E-4337ED49A7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6" y="1018"/>
                <a:ext cx="488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9pPr>
              </a:lstStyle>
              <a:p>
                <a:pPr algn="just"/>
                <a:r>
                  <a:rPr lang="en-US" altLang="zh-CN" sz="1600" i="1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  <a:sym typeface="Symbol" pitchFamily="18" charset="2"/>
                  </a:rPr>
                  <a:t></a:t>
                </a:r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=0</a:t>
                </a:r>
              </a:p>
            </p:txBody>
          </p:sp>
          <p:sp>
            <p:nvSpPr>
              <p:cNvPr id="51" name="Freeform 122">
                <a:extLst>
                  <a:ext uri="{FF2B5EF4-FFF2-40B4-BE49-F238E27FC236}">
                    <a16:creationId xmlns:a16="http://schemas.microsoft.com/office/drawing/2014/main" id="{B0FDD25D-BBA4-46A5-A517-217DC3ED0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2" y="1116"/>
                <a:ext cx="246" cy="113"/>
              </a:xfrm>
              <a:custGeom>
                <a:avLst/>
                <a:gdLst>
                  <a:gd name="T0" fmla="*/ 0 w 246"/>
                  <a:gd name="T1" fmla="*/ 113 h 113"/>
                  <a:gd name="T2" fmla="*/ 246 w 246"/>
                  <a:gd name="T3" fmla="*/ 0 h 113"/>
                  <a:gd name="T4" fmla="*/ 0 60000 65536"/>
                  <a:gd name="T5" fmla="*/ 0 60000 65536"/>
                  <a:gd name="T6" fmla="*/ 0 w 246"/>
                  <a:gd name="T7" fmla="*/ 0 h 113"/>
                  <a:gd name="T8" fmla="*/ 246 w 246"/>
                  <a:gd name="T9" fmla="*/ 113 h 11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46" h="113">
                    <a:moveTo>
                      <a:pt x="0" y="113"/>
                    </a:moveTo>
                    <a:lnTo>
                      <a:pt x="246" y="0"/>
                    </a:ln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9pPr>
              </a:lstStyle>
              <a:p>
                <a:pPr eaLnBrk="1" hangingPunct="1"/>
                <a:endParaRPr lang="zh-CN" altLang="en-US" sz="1600"/>
              </a:p>
            </p:txBody>
          </p:sp>
        </p:grpSp>
        <p:grpSp>
          <p:nvGrpSpPr>
            <p:cNvPr id="20" name="Group 123">
              <a:extLst>
                <a:ext uri="{FF2B5EF4-FFF2-40B4-BE49-F238E27FC236}">
                  <a16:creationId xmlns:a16="http://schemas.microsoft.com/office/drawing/2014/main" id="{9489A3A2-5849-4ACF-8024-A38B4C2B69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1386"/>
              <a:ext cx="928" cy="224"/>
              <a:chOff x="2333" y="1265"/>
              <a:chExt cx="928" cy="224"/>
            </a:xfrm>
          </p:grpSpPr>
          <p:sp>
            <p:nvSpPr>
              <p:cNvPr id="48" name="Text Box 124">
                <a:extLst>
                  <a:ext uri="{FF2B5EF4-FFF2-40B4-BE49-F238E27FC236}">
                    <a16:creationId xmlns:a16="http://schemas.microsoft.com/office/drawing/2014/main" id="{F4B015AD-F55B-4DAE-8676-13341482BA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3" y="1265"/>
                <a:ext cx="488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9pPr>
              </a:lstStyle>
              <a:p>
                <a:pPr algn="just"/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0.1</a:t>
                </a:r>
              </a:p>
            </p:txBody>
          </p:sp>
          <p:sp>
            <p:nvSpPr>
              <p:cNvPr id="49" name="Line 125">
                <a:extLst>
                  <a:ext uri="{FF2B5EF4-FFF2-40B4-BE49-F238E27FC236}">
                    <a16:creationId xmlns:a16="http://schemas.microsoft.com/office/drawing/2014/main" id="{DEE9D053-50B2-4C8F-8646-0DE4780D01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3" y="1340"/>
                <a:ext cx="391" cy="11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21" name="Group 126">
              <a:extLst>
                <a:ext uri="{FF2B5EF4-FFF2-40B4-BE49-F238E27FC236}">
                  <a16:creationId xmlns:a16="http://schemas.microsoft.com/office/drawing/2014/main" id="{24F997E8-ACA5-4506-8B3C-2AFFED801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1610"/>
              <a:ext cx="928" cy="223"/>
              <a:chOff x="2333" y="1489"/>
              <a:chExt cx="928" cy="223"/>
            </a:xfrm>
          </p:grpSpPr>
          <p:sp>
            <p:nvSpPr>
              <p:cNvPr id="46" name="Text Box 127">
                <a:extLst>
                  <a:ext uri="{FF2B5EF4-FFF2-40B4-BE49-F238E27FC236}">
                    <a16:creationId xmlns:a16="http://schemas.microsoft.com/office/drawing/2014/main" id="{FB478DED-802C-446A-84E7-7499E014D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3" y="1489"/>
                <a:ext cx="488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9pPr>
              </a:lstStyle>
              <a:p>
                <a:pPr algn="just"/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0.2</a:t>
                </a:r>
              </a:p>
            </p:txBody>
          </p:sp>
          <p:sp>
            <p:nvSpPr>
              <p:cNvPr id="47" name="Line 128">
                <a:extLst>
                  <a:ext uri="{FF2B5EF4-FFF2-40B4-BE49-F238E27FC236}">
                    <a16:creationId xmlns:a16="http://schemas.microsoft.com/office/drawing/2014/main" id="{52F88972-1AC4-4259-B395-B283A10DEB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33" y="1563"/>
                <a:ext cx="391" cy="37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22" name="Group 129">
              <a:extLst>
                <a:ext uri="{FF2B5EF4-FFF2-40B4-BE49-F238E27FC236}">
                  <a16:creationId xmlns:a16="http://schemas.microsoft.com/office/drawing/2014/main" id="{2B3EB7F5-1769-4D50-9BF0-5B43870BE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3" y="1833"/>
              <a:ext cx="928" cy="223"/>
              <a:chOff x="2333" y="1712"/>
              <a:chExt cx="928" cy="223"/>
            </a:xfrm>
          </p:grpSpPr>
          <p:sp>
            <p:nvSpPr>
              <p:cNvPr id="44" name="Text Box 130">
                <a:extLst>
                  <a:ext uri="{FF2B5EF4-FFF2-40B4-BE49-F238E27FC236}">
                    <a16:creationId xmlns:a16="http://schemas.microsoft.com/office/drawing/2014/main" id="{65FF7929-8AA6-42DD-9319-DDF3A571D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73" y="1712"/>
                <a:ext cx="488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9pPr>
              </a:lstStyle>
              <a:p>
                <a:pPr algn="just"/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0.3</a:t>
                </a:r>
              </a:p>
            </p:txBody>
          </p:sp>
          <p:sp>
            <p:nvSpPr>
              <p:cNvPr id="45" name="Line 131">
                <a:extLst>
                  <a:ext uri="{FF2B5EF4-FFF2-40B4-BE49-F238E27FC236}">
                    <a16:creationId xmlns:a16="http://schemas.microsoft.com/office/drawing/2014/main" id="{30A98ED4-0095-487F-A0CF-B9F9668BC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3" y="1712"/>
                <a:ext cx="391" cy="7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23" name="Group 132">
              <a:extLst>
                <a:ext uri="{FF2B5EF4-FFF2-40B4-BE49-F238E27FC236}">
                  <a16:creationId xmlns:a16="http://schemas.microsoft.com/office/drawing/2014/main" id="{A27ABCB5-3108-4E54-943B-52FA84BD84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8" y="1610"/>
              <a:ext cx="830" cy="409"/>
              <a:chOff x="1308" y="1489"/>
              <a:chExt cx="830" cy="409"/>
            </a:xfrm>
          </p:grpSpPr>
          <p:sp>
            <p:nvSpPr>
              <p:cNvPr id="42" name="Text Box 133">
                <a:extLst>
                  <a:ext uri="{FF2B5EF4-FFF2-40B4-BE49-F238E27FC236}">
                    <a16:creationId xmlns:a16="http://schemas.microsoft.com/office/drawing/2014/main" id="{C3C1DC1B-964C-4A91-AF48-53D8952B1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489"/>
                <a:ext cx="488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9pPr>
              </a:lstStyle>
              <a:p>
                <a:pPr algn="just"/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0.4</a:t>
                </a:r>
              </a:p>
            </p:txBody>
          </p:sp>
          <p:sp>
            <p:nvSpPr>
              <p:cNvPr id="43" name="Line 134">
                <a:extLst>
                  <a:ext uri="{FF2B5EF4-FFF2-40B4-BE49-F238E27FC236}">
                    <a16:creationId xmlns:a16="http://schemas.microsoft.com/office/drawing/2014/main" id="{8545DCE6-CD4F-4C9A-9C4B-2B72B6ACC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52" y="1563"/>
                <a:ext cx="586" cy="33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24" name="Group 135">
              <a:extLst>
                <a:ext uri="{FF2B5EF4-FFF2-40B4-BE49-F238E27FC236}">
                  <a16:creationId xmlns:a16="http://schemas.microsoft.com/office/drawing/2014/main" id="{666D4E0C-213E-47C1-BA21-25C7EEA29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8" y="1833"/>
              <a:ext cx="830" cy="260"/>
              <a:chOff x="1308" y="1712"/>
              <a:chExt cx="830" cy="260"/>
            </a:xfrm>
          </p:grpSpPr>
          <p:sp>
            <p:nvSpPr>
              <p:cNvPr id="40" name="Text Box 136">
                <a:extLst>
                  <a:ext uri="{FF2B5EF4-FFF2-40B4-BE49-F238E27FC236}">
                    <a16:creationId xmlns:a16="http://schemas.microsoft.com/office/drawing/2014/main" id="{1ABA5F17-9793-4536-9FC4-7F4037C1EB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712"/>
                <a:ext cx="488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9pPr>
              </a:lstStyle>
              <a:p>
                <a:pPr algn="just"/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0.5</a:t>
                </a:r>
              </a:p>
            </p:txBody>
          </p:sp>
          <p:sp>
            <p:nvSpPr>
              <p:cNvPr id="41" name="Line 137">
                <a:extLst>
                  <a:ext uri="{FF2B5EF4-FFF2-40B4-BE49-F238E27FC236}">
                    <a16:creationId xmlns:a16="http://schemas.microsoft.com/office/drawing/2014/main" id="{D165CAAA-F46B-45B8-9171-E5933E742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52" y="1786"/>
                <a:ext cx="586" cy="186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25" name="Group 138">
              <a:extLst>
                <a:ext uri="{FF2B5EF4-FFF2-40B4-BE49-F238E27FC236}">
                  <a16:creationId xmlns:a16="http://schemas.microsoft.com/office/drawing/2014/main" id="{4A780065-8068-4D67-964F-2400A40F4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8" y="2056"/>
              <a:ext cx="830" cy="223"/>
              <a:chOff x="1308" y="1935"/>
              <a:chExt cx="830" cy="223"/>
            </a:xfrm>
          </p:grpSpPr>
          <p:sp>
            <p:nvSpPr>
              <p:cNvPr id="38" name="Text Box 139">
                <a:extLst>
                  <a:ext uri="{FF2B5EF4-FFF2-40B4-BE49-F238E27FC236}">
                    <a16:creationId xmlns:a16="http://schemas.microsoft.com/office/drawing/2014/main" id="{EA672000-44DD-4104-AB7B-EAABF73D5B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1935"/>
                <a:ext cx="488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9pPr>
              </a:lstStyle>
              <a:p>
                <a:pPr algn="just"/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0.6</a:t>
                </a:r>
              </a:p>
            </p:txBody>
          </p:sp>
          <p:sp>
            <p:nvSpPr>
              <p:cNvPr id="39" name="Line 140">
                <a:extLst>
                  <a:ext uri="{FF2B5EF4-FFF2-40B4-BE49-F238E27FC236}">
                    <a16:creationId xmlns:a16="http://schemas.microsoft.com/office/drawing/2014/main" id="{0634F844-FCB6-46DB-BB38-1D5E5E66D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552" y="2009"/>
                <a:ext cx="586" cy="7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26" name="Group 141">
              <a:extLst>
                <a:ext uri="{FF2B5EF4-FFF2-40B4-BE49-F238E27FC236}">
                  <a16:creationId xmlns:a16="http://schemas.microsoft.com/office/drawing/2014/main" id="{2068E2B1-DB54-4BC3-A62F-E7FD92CABB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8" y="2279"/>
              <a:ext cx="830" cy="223"/>
              <a:chOff x="1308" y="2158"/>
              <a:chExt cx="830" cy="223"/>
            </a:xfrm>
          </p:grpSpPr>
          <p:sp>
            <p:nvSpPr>
              <p:cNvPr id="36" name="Text Box 142">
                <a:extLst>
                  <a:ext uri="{FF2B5EF4-FFF2-40B4-BE49-F238E27FC236}">
                    <a16:creationId xmlns:a16="http://schemas.microsoft.com/office/drawing/2014/main" id="{5D8D910B-C65E-4E87-9654-DE8F8100F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2158"/>
                <a:ext cx="488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9pPr>
              </a:lstStyle>
              <a:p>
                <a:pPr algn="just"/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0.7</a:t>
                </a:r>
              </a:p>
            </p:txBody>
          </p:sp>
          <p:sp>
            <p:nvSpPr>
              <p:cNvPr id="37" name="Line 143">
                <a:extLst>
                  <a:ext uri="{FF2B5EF4-FFF2-40B4-BE49-F238E27FC236}">
                    <a16:creationId xmlns:a16="http://schemas.microsoft.com/office/drawing/2014/main" id="{800510FD-0C8C-422E-A662-526082B1E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52" y="2158"/>
                <a:ext cx="586" cy="7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27" name="Group 144">
              <a:extLst>
                <a:ext uri="{FF2B5EF4-FFF2-40B4-BE49-F238E27FC236}">
                  <a16:creationId xmlns:a16="http://schemas.microsoft.com/office/drawing/2014/main" id="{2B179825-87AD-4247-B7A8-E7E9EAD607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8" y="2354"/>
              <a:ext cx="830" cy="372"/>
              <a:chOff x="1308" y="2233"/>
              <a:chExt cx="830" cy="372"/>
            </a:xfrm>
          </p:grpSpPr>
          <p:sp>
            <p:nvSpPr>
              <p:cNvPr id="34" name="Text Box 145">
                <a:extLst>
                  <a:ext uri="{FF2B5EF4-FFF2-40B4-BE49-F238E27FC236}">
                    <a16:creationId xmlns:a16="http://schemas.microsoft.com/office/drawing/2014/main" id="{78D4B915-8F99-45FF-A5F3-D92B28D221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8" y="2381"/>
                <a:ext cx="488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9pPr>
              </a:lstStyle>
              <a:p>
                <a:pPr algn="just"/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0.8</a:t>
                </a:r>
              </a:p>
            </p:txBody>
          </p:sp>
          <p:sp>
            <p:nvSpPr>
              <p:cNvPr id="35" name="Line 146">
                <a:extLst>
                  <a:ext uri="{FF2B5EF4-FFF2-40B4-BE49-F238E27FC236}">
                    <a16:creationId xmlns:a16="http://schemas.microsoft.com/office/drawing/2014/main" id="{A67AFEFD-020D-4038-9481-5AFC17610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52" y="2233"/>
                <a:ext cx="586" cy="223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28" name="Group 147">
              <a:extLst>
                <a:ext uri="{FF2B5EF4-FFF2-40B4-BE49-F238E27FC236}">
                  <a16:creationId xmlns:a16="http://schemas.microsoft.com/office/drawing/2014/main" id="{D2DA6BB4-A505-407C-B852-BCBA7FBB69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9" y="2502"/>
              <a:ext cx="586" cy="224"/>
              <a:chOff x="2089" y="2381"/>
              <a:chExt cx="586" cy="224"/>
            </a:xfrm>
          </p:grpSpPr>
          <p:sp>
            <p:nvSpPr>
              <p:cNvPr id="32" name="Text Box 148">
                <a:extLst>
                  <a:ext uri="{FF2B5EF4-FFF2-40B4-BE49-F238E27FC236}">
                    <a16:creationId xmlns:a16="http://schemas.microsoft.com/office/drawing/2014/main" id="{09C4E726-A0CE-45DF-AEB2-4DE0E87DF7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7" y="2381"/>
                <a:ext cx="488" cy="2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9pPr>
              </a:lstStyle>
              <a:p>
                <a:pPr algn="just"/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1.0</a:t>
                </a:r>
              </a:p>
            </p:txBody>
          </p:sp>
          <p:sp>
            <p:nvSpPr>
              <p:cNvPr id="33" name="Line 149">
                <a:extLst>
                  <a:ext uri="{FF2B5EF4-FFF2-40B4-BE49-F238E27FC236}">
                    <a16:creationId xmlns:a16="http://schemas.microsoft.com/office/drawing/2014/main" id="{7DA227B4-CAFA-4108-9CFF-C0ECA7A95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9" y="2381"/>
                <a:ext cx="49" cy="75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  <p:grpSp>
          <p:nvGrpSpPr>
            <p:cNvPr id="29" name="Group 150">
              <a:extLst>
                <a:ext uri="{FF2B5EF4-FFF2-40B4-BE49-F238E27FC236}">
                  <a16:creationId xmlns:a16="http://schemas.microsoft.com/office/drawing/2014/main" id="{6D851B7A-CD10-4175-9966-5CDB108FBF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2" y="2726"/>
              <a:ext cx="586" cy="223"/>
              <a:chOff x="2382" y="2605"/>
              <a:chExt cx="586" cy="223"/>
            </a:xfrm>
          </p:grpSpPr>
          <p:sp>
            <p:nvSpPr>
              <p:cNvPr id="30" name="Text Box 151">
                <a:extLst>
                  <a:ext uri="{FF2B5EF4-FFF2-40B4-BE49-F238E27FC236}">
                    <a16:creationId xmlns:a16="http://schemas.microsoft.com/office/drawing/2014/main" id="{08714BA3-1469-4C9B-BA06-4F404C3CB0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0" y="2605"/>
                <a:ext cx="488" cy="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华文隶书" pitchFamily="2" charset="-122"/>
                  </a:defRPr>
                </a:lvl9pPr>
              </a:lstStyle>
              <a:p>
                <a:pPr algn="just"/>
                <a:r>
                  <a:rPr lang="en-US" altLang="zh-CN" sz="1600"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rPr>
                  <a:t>2.0</a:t>
                </a:r>
              </a:p>
            </p:txBody>
          </p:sp>
          <p:sp>
            <p:nvSpPr>
              <p:cNvPr id="31" name="Line 152">
                <a:extLst>
                  <a:ext uri="{FF2B5EF4-FFF2-40B4-BE49-F238E27FC236}">
                    <a16:creationId xmlns:a16="http://schemas.microsoft.com/office/drawing/2014/main" id="{4C9A71EF-A93F-4513-99A9-C7E3104BC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2" y="2605"/>
                <a:ext cx="49" cy="74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600"/>
              </a:p>
            </p:txBody>
          </p:sp>
        </p:grpSp>
      </p:grpSp>
      <p:pic>
        <p:nvPicPr>
          <p:cNvPr id="103" name="Picture 7">
            <a:extLst>
              <a:ext uri="{FF2B5EF4-FFF2-40B4-BE49-F238E27FC236}">
                <a16:creationId xmlns:a16="http://schemas.microsoft.com/office/drawing/2014/main" id="{A047671B-AB02-4582-A3DC-EEE9BBBBA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582" y="3352861"/>
            <a:ext cx="3515705" cy="3043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5">
            <a:extLst>
              <a:ext uri="{FF2B5EF4-FFF2-40B4-BE49-F238E27FC236}">
                <a16:creationId xmlns:a16="http://schemas.microsoft.com/office/drawing/2014/main" id="{C194931C-925A-4CEF-939B-8DD6739D1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063" y="3391029"/>
            <a:ext cx="3689571" cy="2854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277163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7FF46-EEC1-4731-9B8B-A90FF148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7467600" cy="86518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测验</a:t>
            </a:r>
            <a:endParaRPr lang="zh-CN" altLang="en-US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ED3F9-0BEF-47E0-8A95-1615A9A6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BBDDF1-6737-4D6C-A6A1-33A59DA08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9982200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临界阻尼系统的阻尼比为零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。（     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过阻尼系统单位阶跃响应是一条单调上升的曲线，并存在拐点。（  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欠阻尼系统有阻尼振荡频率为其极点虚部的绝对值。（  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阻尼比小于零的二阶系统，其单位阶跃响应是发散的。（ 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二阶系统阻尼比越小，响应速度越快。（  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以下二阶欠阻尼系统动态指标中，只与阻尼比有关的是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      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上升时间      </a:t>
            </a: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峰值时间     </a:t>
            </a: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最大超调量    </a:t>
            </a: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调节时间</a:t>
            </a: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67400" y="1066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F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24000" y="2286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F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67800" y="2895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T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296400" y="3505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T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86600" y="4114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FF00"/>
                </a:solidFill>
              </a:rPr>
              <a:t>T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20200" y="4724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FF00"/>
                </a:solidFill>
              </a:rPr>
              <a:t>C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81491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BBDDF1-6737-4D6C-A6A1-33A59DA08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10287000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7.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控制系统如图所示，其中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kern="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</a:t>
            </a:r>
            <a:r>
              <a:rPr lang="en-US" altLang="zh-CN" sz="2400" b="1" kern="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为正的常数，试分析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β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值对系统单位阶跃响应动态性能（超调量，调节时间）的影响</a:t>
            </a:r>
            <a:r>
              <a:rPr lang="zh-CN" altLang="en-US" sz="2400" b="1" kern="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FF9E86D-0B2B-458B-A3F3-36E763ED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971800"/>
            <a:ext cx="5735935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9566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A7BDD8-159A-44F8-BECB-5BD6ACFB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77E8CC-2861-4844-A00C-58C737374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246078"/>
            <a:ext cx="6992032" cy="14136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8D1971-CF88-44C4-8AC6-F11B2E696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767910"/>
            <a:ext cx="6823571" cy="141369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37700ED-B8AB-408F-8BC1-62E9887E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5302814"/>
            <a:ext cx="8305800" cy="10782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79584A2-72FC-4804-B6B6-2A355DDE7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76200"/>
            <a:ext cx="5735935" cy="20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2109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015575-BB3E-433A-94FC-5C91D5BAA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2D30799-A888-4C21-A77F-916962CB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81" y="136525"/>
            <a:ext cx="8077743" cy="13867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3860B4-8DFF-4D78-8002-304F9A8D5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481" y="3200400"/>
            <a:ext cx="7642159" cy="24519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58901A-B0E9-4118-BB37-96C739B7C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478" y="5715000"/>
            <a:ext cx="4248150" cy="76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581B01E-61DD-4643-97EB-EC5D0AEA2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80" y="122670"/>
            <a:ext cx="8077743" cy="13867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6DFE78-F40F-425D-A71A-D806C27467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480" y="1703098"/>
            <a:ext cx="7829289" cy="138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65064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52399"/>
            <a:ext cx="9525000" cy="2209801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362200"/>
            <a:ext cx="64008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99744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8600"/>
            <a:ext cx="8067675" cy="2362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743200"/>
            <a:ext cx="5980064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2771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4800"/>
            <a:ext cx="7071783" cy="571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1680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D876A-7498-46D5-A93C-7D9F3F3A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699293"/>
          </a:xfrm>
        </p:spPr>
        <p:txBody>
          <a:bodyPr/>
          <a:lstStyle/>
          <a:p>
            <a:r>
              <a:rPr lang="zh-CN" altLang="en-US" sz="3600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课程回顾与</a:t>
            </a:r>
            <a:r>
              <a:rPr lang="zh-CN" altLang="en-US" sz="3600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测验</a:t>
            </a:r>
            <a:endParaRPr lang="zh-CN" altLang="en-US" sz="3600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2C9E0-7614-4D99-AFDF-653E10A1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10BF24-1CFA-4D2A-A709-941E5682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857" y="851694"/>
            <a:ext cx="1154974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高阶系统</a:t>
            </a:r>
            <a:endParaRPr lang="en-US" altLang="zh-CN" sz="2400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三阶以上系统；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一般由若干个惯性环节和振荡环节组成；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可以利用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主导极点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概念，降阶为低阶系统。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高阶系统单位阶跃响应</a:t>
            </a:r>
            <a:endParaRPr lang="en-US" altLang="zh-CN" sz="2400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稳态分量：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暂态分量：一阶和二阶系统暂态分量的组合，衰减速度：由极点实部以及该暂态分量的系数决定；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主导极点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：离虚轴最近，且为其他极点离虚轴距离的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1/5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以下，附近没有零点。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4167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7FF46-EEC1-4731-9B8B-A90FF148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058400" cy="86518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测验</a:t>
            </a:r>
            <a:endParaRPr lang="zh-CN" altLang="en-US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ED3F9-0BEF-47E0-8A95-1615A9A6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BBDDF1-6737-4D6C-A6A1-33A59DA08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10820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通常情况下，高阶系统单位阶跃响应的暂态分量只与极点有关，而与零点无关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。（   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当极点和零点很靠近时，该极点对应的暂态分量可以忽略。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       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单位阶跃响应有振荡的高阶系统，如果存在主导极点，该系统可用一个二阶振荡系统近似。（ 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90800" y="160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F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55200" y="2209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T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14800" y="3378573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FF00"/>
                </a:solidFill>
              </a:rPr>
              <a:t>T</a:t>
            </a:r>
            <a:endParaRPr lang="zh-CN" altLang="en-US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5042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10BF24-1CFA-4D2A-A709-941E5682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656" y="304800"/>
            <a:ext cx="11244943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动态过程和稳态过程</a:t>
            </a:r>
            <a:endParaRPr lang="en-US" altLang="zh-CN" sz="2400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动态过程：在输入或扰动作用下，由一个平衡态（稳态）转移到另一个平衡态的过程，也称过渡过程。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稳态过程：过渡过程结束后系统进入稳态过程。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 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动态性能</a:t>
            </a:r>
            <a:endParaRPr lang="en-US" altLang="zh-CN" sz="2400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反映了系统动态过程的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平稳性和快速性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一般用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单位阶跃响应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表征系统的动态性能。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指标：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超调量、上升时间、峰值时间、调节时间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等。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 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稳态性能</a:t>
            </a:r>
            <a:endParaRPr lang="en-US" altLang="zh-CN" sz="2400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反映了过渡过程结束后，系统输出复现输入的能力（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控制精度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），以及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抑制扰动的能力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指标：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稳态误差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01172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85800"/>
            <a:ext cx="12057185" cy="5181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553200" y="29834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71800" y="1981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315200" y="914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5181600"/>
            <a:ext cx="499654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75565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10BF24-1CFA-4D2A-A709-941E5682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10896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 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一阶系统的时域分析</a:t>
            </a:r>
            <a:endParaRPr lang="en-US" altLang="zh-CN" sz="2400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单位阶跃响应是一条</a:t>
            </a:r>
            <a:r>
              <a:rPr lang="zh-CN" altLang="en-US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指数上升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、渐近趋于稳态值的曲线。</a:t>
            </a:r>
            <a:r>
              <a:rPr lang="zh-CN" altLang="en-US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没有振荡和超调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稳态响应为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，暂态响应逐渐衰减到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，且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衰减速度与极点位置有关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，极点离虚轴越远，衰减速度越快。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输入端信号的微分和积分关系，在输出端仍然成立。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典型输入下最终误差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阶跃信号：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无静差</a:t>
            </a:r>
            <a:endParaRPr lang="en-US" altLang="zh-CN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斜坡信号：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en-US" altLang="zh-CN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常值误差</a:t>
            </a:r>
            <a:endParaRPr lang="en-US" altLang="zh-CN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加速度信号：无穷大。</a:t>
            </a:r>
            <a:endParaRPr lang="en-US" altLang="zh-CN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11929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28600"/>
            <a:ext cx="10202779" cy="13716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812925"/>
            <a:ext cx="69151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6215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B7FF46-EEC1-4731-9B8B-A90FF148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744200" cy="865186"/>
          </a:xfrm>
        </p:spPr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测验</a:t>
            </a:r>
            <a:endParaRPr lang="zh-CN" altLang="en-US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9ED3F9-0BEF-47E0-8A95-1615A9A6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BBDDF1-6737-4D6C-A6A1-33A59DA08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10591800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= 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400" b="1" kern="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称为单位抛物线或加速度函数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。（     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  LTI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系统的零状态响应对应其微分方程的通解。（ 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调节时间是反映系统平稳性和快速性的综合性指标。（  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在扰动作用下，系统的期望输出为输入信号。（  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5.  LTI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系统单位脉冲响应是其单位阶跃响应的导数。（  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）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 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分析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线性控制系统动态性能时，常用的典型输入信号是</a:t>
            </a:r>
            <a:r>
              <a:rPr lang="zh-CN" altLang="en-US" sz="2400" b="1" kern="0" dirty="0" smtClean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     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）。</a:t>
            </a: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单位脉冲函数    </a:t>
            </a: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单位阶跃函数    </a:t>
            </a: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单位斜坡函数    </a:t>
            </a:r>
            <a:r>
              <a:rPr lang="en-US" altLang="zh-CN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D. </a:t>
            </a:r>
            <a:r>
              <a:rPr lang="zh-CN" altLang="en-US" sz="2400" b="1" kern="0" dirty="0">
                <a:solidFill>
                  <a:srgbClr val="FFFF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单位加速度函数</a:t>
            </a: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endParaRPr lang="zh-CN" altLang="en-US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37400" y="10668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F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56600" y="16764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F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1600" y="2362200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T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115300" y="2983468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F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97900" y="3594894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T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21651" y="4169803"/>
            <a:ext cx="48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FF00"/>
                </a:solidFill>
              </a:rPr>
              <a:t>B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231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3BBDDF1-6737-4D6C-A6A1-33A59DA08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14400"/>
            <a:ext cx="8763000" cy="490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7. 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温度计系统可以看作是一惯性环节          。用其测量水温，</a:t>
            </a:r>
            <a:r>
              <a:rPr lang="en-US" altLang="zh-CN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min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才能显示出该温度的</a:t>
            </a:r>
            <a:r>
              <a:rPr lang="en-US" altLang="zh-CN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98%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数值。求该温度计系统的单位阶跃响应，并确定该惯性环节的时间常数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                      ）。</a:t>
            </a:r>
            <a:endParaRPr lang="en-US" altLang="zh-CN" sz="2400" b="1" kern="0" dirty="0">
              <a:solidFill>
                <a:srgbClr val="FFFF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033470"/>
              </p:ext>
            </p:extLst>
          </p:nvPr>
        </p:nvGraphicFramePr>
        <p:xfrm>
          <a:off x="6248399" y="990600"/>
          <a:ext cx="783771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8" name="Equation" r:id="rId3" imgW="393480" imgH="393480" progId="Equation.DSMT4">
                  <p:embed/>
                </p:oleObj>
              </mc:Choice>
              <mc:Fallback>
                <p:oleObj name="Equation" r:id="rId3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48399" y="990600"/>
                        <a:ext cx="783771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059391"/>
              </p:ext>
            </p:extLst>
          </p:nvPr>
        </p:nvGraphicFramePr>
        <p:xfrm>
          <a:off x="7315200" y="2133600"/>
          <a:ext cx="1676400" cy="407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9" name="Equation" r:id="rId5" imgW="825480" imgH="203040" progId="Equation.DSMT4">
                  <p:embed/>
                </p:oleObj>
              </mc:Choice>
              <mc:Fallback>
                <p:oleObj name="Equation" r:id="rId5" imgW="825480" imgH="203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133600"/>
                        <a:ext cx="1676400" cy="4077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200" y="2825931"/>
            <a:ext cx="8077200" cy="15039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9200" y="4545970"/>
            <a:ext cx="8077200" cy="11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90970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D876A-7498-46D5-A93C-7D9F3F3AD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1"/>
            <a:ext cx="8686800" cy="699293"/>
          </a:xfrm>
        </p:spPr>
        <p:txBody>
          <a:bodyPr/>
          <a:lstStyle/>
          <a:p>
            <a:r>
              <a:rPr lang="zh-CN" altLang="en-US" sz="3600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课程回顾与</a:t>
            </a:r>
            <a:r>
              <a:rPr lang="zh-CN" altLang="en-US" sz="3600" dirty="0" smtClean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测验</a:t>
            </a:r>
            <a:endParaRPr lang="zh-CN" altLang="en-US" sz="3600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2C9E0-7614-4D99-AFDF-653E10A1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10BF24-1CFA-4D2A-A709-941E5682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851694"/>
            <a:ext cx="111252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二阶系统模型和分类</a:t>
            </a:r>
            <a:endParaRPr lang="en-US" altLang="zh-CN" sz="2400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两种标准形式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四种阻尼情况及其极点分布特点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400" b="1" kern="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过阻尼系统单位阶跃响应</a:t>
            </a:r>
            <a:endParaRPr lang="en-US" altLang="zh-CN" sz="2400" b="1" kern="0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极点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：不相等的负实根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响应曲线：单调增加趋向于稳态值</a:t>
            </a:r>
            <a:r>
              <a:rPr lang="en-US" altLang="zh-CN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的曲线，无超调和振荡。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暂态分量：衰减速度由极点位置决定，离虚轴越远，衰减速度越快。</a:t>
            </a:r>
            <a:endParaRPr lang="en-US" altLang="zh-CN" sz="24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752097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8D817-46F1-49D7-8F88-8F6DDB17843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510BF24-1CFA-4D2A-A709-941E5682A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0"/>
            <a:ext cx="8806543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Ø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b="1" kern="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临界阻尼系统单位阶跃响应</a:t>
            </a:r>
            <a:endParaRPr lang="en-US" altLang="zh-CN" sz="2400" b="1" kern="0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极点：相同的负实根</a:t>
            </a:r>
            <a:endParaRPr lang="en-US" altLang="zh-CN" sz="24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响应曲线：单调增加趋向于稳态值</a:t>
            </a:r>
            <a:r>
              <a:rPr lang="en-US" altLang="zh-CN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的曲线，无超调和振荡。</a:t>
            </a:r>
            <a:endParaRPr lang="en-US" altLang="zh-CN" sz="24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5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暂态分量：极点位置离虚轴越远，衰减速度越快。</a:t>
            </a:r>
            <a:endParaRPr lang="en-US" altLang="zh-CN" sz="24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en-US" altLang="zh-CN" sz="2400" b="1" kern="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</a:t>
            </a:r>
            <a:r>
              <a:rPr lang="zh-CN" altLang="en-US" sz="2400" b="1" kern="0" dirty="0">
                <a:solidFill>
                  <a:srgbClr val="FFFF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欠阻尼系统单位阶跃响应</a:t>
            </a:r>
            <a:endParaRPr lang="en-US" altLang="zh-CN" sz="2400" b="1" kern="0" dirty="0">
              <a:solidFill>
                <a:srgbClr val="FFFF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极点：一对共轭负实部极点</a:t>
            </a:r>
            <a:endParaRPr lang="en-US" altLang="zh-CN" sz="24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响应曲线：振荡收敛于稳态值</a:t>
            </a:r>
            <a:r>
              <a:rPr lang="en-US" altLang="zh-CN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的曲线，有超调。</a:t>
            </a:r>
            <a:endParaRPr lang="en-US" altLang="zh-CN" sz="24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暂态分量：衰减速度由极点实部决定；振荡频率由极点虚部决定。</a:t>
            </a:r>
            <a:endParaRPr lang="en-US" altLang="zh-CN" sz="24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动态指标：超调量、上升时间、峰值时间、调节时间</a:t>
            </a:r>
            <a:endParaRPr lang="en-US" altLang="zh-CN" sz="2400" b="1" kern="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120000"/>
              </a:lnSpc>
              <a:buClr>
                <a:srgbClr val="00FF00"/>
              </a:buClr>
              <a:buSzPct val="60000"/>
              <a:buFont typeface="Wingdings" pitchFamily="2" charset="2"/>
              <a:buChar char="n"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设计问题：先由超调量确定</a:t>
            </a:r>
            <a:r>
              <a:rPr lang="en-US" altLang="zh-CN" sz="2400" b="1" i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ζ</a:t>
            </a:r>
            <a:r>
              <a:rPr lang="zh-CN" altLang="en-US" sz="2400" b="1" kern="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，再由其他指标确定</a:t>
            </a:r>
            <a:r>
              <a:rPr lang="en-US" altLang="zh-CN" sz="2400" b="1" i="1" kern="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en-US" altLang="zh-CN" sz="2400" b="1" i="1" kern="0" baseline="-25000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i="1" kern="0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i="1" kern="0" baseline="-250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332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Object 2"/>
          <p:cNvGraphicFramePr>
            <a:graphicFrameLocks noChangeAspect="1"/>
          </p:cNvGraphicFramePr>
          <p:nvPr>
            <p:extLst/>
          </p:nvPr>
        </p:nvGraphicFramePr>
        <p:xfrm>
          <a:off x="787400" y="762001"/>
          <a:ext cx="7366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8" name="Equation" r:id="rId3" imgW="2946240" imgH="533160" progId="Equation.DSMT4">
                  <p:embed/>
                </p:oleObj>
              </mc:Choice>
              <mc:Fallback>
                <p:oleObj name="Equation" r:id="rId3" imgW="2946240" imgH="533160" progId="Equation.DSMT4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762001"/>
                        <a:ext cx="7366000" cy="102552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3"/>
          <p:cNvGraphicFramePr>
            <a:graphicFrameLocks noChangeAspect="1"/>
          </p:cNvGraphicFramePr>
          <p:nvPr>
            <p:extLst/>
          </p:nvPr>
        </p:nvGraphicFramePr>
        <p:xfrm>
          <a:off x="784225" y="1939925"/>
          <a:ext cx="3270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name="Equation" r:id="rId5" imgW="1307880" imgH="469800" progId="Equation.DSMT4">
                  <p:embed/>
                </p:oleObj>
              </mc:Choice>
              <mc:Fallback>
                <p:oleObj name="Equation" r:id="rId5" imgW="1307880" imgH="469800" progId="Equation.DSMT4">
                  <p:embed/>
                  <p:pic>
                    <p:nvPicPr>
                      <p:cNvPr id="53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939925"/>
                        <a:ext cx="3270250" cy="91440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>
            <p:extLst/>
          </p:nvPr>
        </p:nvGraphicFramePr>
        <p:xfrm>
          <a:off x="762000" y="3022600"/>
          <a:ext cx="346075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name="Equation" r:id="rId7" imgW="1384200" imgH="291960" progId="Equation.DSMT4">
                  <p:embed/>
                </p:oleObj>
              </mc:Choice>
              <mc:Fallback>
                <p:oleObj name="Equation" r:id="rId7" imgW="1384200" imgH="291960" progId="Equation.DSMT4">
                  <p:embed/>
                  <p:pic>
                    <p:nvPicPr>
                      <p:cNvPr id="532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22600"/>
                        <a:ext cx="3460750" cy="730250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>
            <p:extLst/>
          </p:nvPr>
        </p:nvGraphicFramePr>
        <p:xfrm>
          <a:off x="793750" y="3921126"/>
          <a:ext cx="377825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name="Equation" r:id="rId9" imgW="1511280" imgH="469800" progId="Equation.DSMT4">
                  <p:embed/>
                </p:oleObj>
              </mc:Choice>
              <mc:Fallback>
                <p:oleObj name="Equation" r:id="rId9" imgW="1511280" imgH="469800" progId="Equation.DSMT4">
                  <p:embed/>
                  <p:pic>
                    <p:nvPicPr>
                      <p:cNvPr id="53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921126"/>
                        <a:ext cx="3778250" cy="87947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5400">
                        <a:solidFill>
                          <a:srgbClr val="FFCC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Text Box 6"/>
          <p:cNvSpPr txBox="1">
            <a:spLocks noChangeArrowheads="1"/>
          </p:cNvSpPr>
          <p:nvPr/>
        </p:nvSpPr>
        <p:spPr bwMode="auto">
          <a:xfrm>
            <a:off x="685800" y="4999039"/>
            <a:ext cx="8305800" cy="1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49263" indent="-449263" algn="just">
              <a:spcBef>
                <a:spcPct val="50000"/>
              </a:spcBef>
              <a:buClr>
                <a:schemeClr val="hlink"/>
              </a:buClr>
              <a:buSzPct val="80000"/>
              <a:buFont typeface="Wingdings" pitchFamily="2" charset="2"/>
              <a:buChar char="u"/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设计二阶系统时，可先由超调量确定阻尼比，再由其他指标（如调整时间）和已确定的阻尼比给出自然振荡角频率。</a:t>
            </a:r>
          </a:p>
        </p:txBody>
      </p:sp>
      <p:graphicFrame>
        <p:nvGraphicFramePr>
          <p:cNvPr id="53254" name="Object 7"/>
          <p:cNvGraphicFramePr>
            <a:graphicFrameLocks noChangeAspect="1"/>
          </p:cNvGraphicFramePr>
          <p:nvPr>
            <p:extLst/>
          </p:nvPr>
        </p:nvGraphicFramePr>
        <p:xfrm>
          <a:off x="4946650" y="2971801"/>
          <a:ext cx="3138488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name="Equation" r:id="rId11" imgW="1663560" imgH="469800" progId="Equation.DSMT4">
                  <p:embed/>
                </p:oleObj>
              </mc:Choice>
              <mc:Fallback>
                <p:oleObj name="Equation" r:id="rId11" imgW="1663560" imgH="469800" progId="Equation.DSMT4">
                  <p:embed/>
                  <p:pic>
                    <p:nvPicPr>
                      <p:cNvPr id="5325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6650" y="2971801"/>
                        <a:ext cx="3138488" cy="803275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54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8"/>
          <p:cNvGraphicFramePr>
            <a:graphicFrameLocks noChangeAspect="1"/>
          </p:cNvGraphicFramePr>
          <p:nvPr>
            <p:extLst/>
          </p:nvPr>
        </p:nvGraphicFramePr>
        <p:xfrm>
          <a:off x="5711826" y="3962401"/>
          <a:ext cx="18319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name="Equation" r:id="rId13" imgW="850680" imgH="444240" progId="Equation.DSMT4">
                  <p:embed/>
                </p:oleObj>
              </mc:Choice>
              <mc:Fallback>
                <p:oleObj name="Equation" r:id="rId13" imgW="850680" imgH="444240" progId="Equation.DSMT4">
                  <p:embed/>
                  <p:pic>
                    <p:nvPicPr>
                      <p:cNvPr id="5325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1826" y="3962401"/>
                        <a:ext cx="1831975" cy="792163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25400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762000" y="152401"/>
            <a:ext cx="815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华文隶书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欠阻尼二阶系统单位阶跃响应性能指标计算公式</a:t>
            </a:r>
          </a:p>
        </p:txBody>
      </p:sp>
    </p:spTree>
    <p:extLst>
      <p:ext uri="{BB962C8B-B14F-4D97-AF65-F5344CB8AC3E}">
        <p14:creationId xmlns:p14="http://schemas.microsoft.com/office/powerpoint/2010/main" val="112544494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/>
    </p:bldLst>
  </p:timing>
</p:sld>
</file>

<file path=ppt/theme/theme1.xml><?xml version="1.0" encoding="utf-8"?>
<a:theme xmlns:a="http://schemas.openxmlformats.org/drawingml/2006/main" name="Ripple">
  <a:themeElements>
    <a:clrScheme name="Ripple 3">
      <a:dk1>
        <a:srgbClr val="008AE8"/>
      </a:dk1>
      <a:lt1>
        <a:srgbClr val="FFFFFF"/>
      </a:lt1>
      <a:dk2>
        <a:srgbClr val="0068AE"/>
      </a:dk2>
      <a:lt2>
        <a:srgbClr val="CCECFF"/>
      </a:lt2>
      <a:accent1>
        <a:srgbClr val="009999"/>
      </a:accent1>
      <a:accent2>
        <a:srgbClr val="0088E4"/>
      </a:accent2>
      <a:accent3>
        <a:srgbClr val="AAB9D3"/>
      </a:accent3>
      <a:accent4>
        <a:srgbClr val="DADADA"/>
      </a:accent4>
      <a:accent5>
        <a:srgbClr val="AACACA"/>
      </a:accent5>
      <a:accent6>
        <a:srgbClr val="007BCF"/>
      </a:accent6>
      <a:hlink>
        <a:srgbClr val="99FF99"/>
      </a:hlink>
      <a:folHlink>
        <a:srgbClr val="AFE1FF"/>
      </a:folHlink>
    </a:clrScheme>
    <a:fontScheme name="Ripple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ipple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0099FF"/>
        </a:accent1>
        <a:accent2>
          <a:srgbClr val="006699"/>
        </a:accent2>
        <a:accent3>
          <a:srgbClr val="AAACB1"/>
        </a:accent3>
        <a:accent4>
          <a:srgbClr val="DADADA"/>
        </a:accent4>
        <a:accent5>
          <a:srgbClr val="AACAFF"/>
        </a:accent5>
        <a:accent6>
          <a:srgbClr val="005C8A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6D9D97"/>
        </a:accent1>
        <a:accent2>
          <a:srgbClr val="53718C"/>
        </a:accent2>
        <a:accent3>
          <a:srgbClr val="B0B9C3"/>
        </a:accent3>
        <a:accent4>
          <a:srgbClr val="DADADA"/>
        </a:accent4>
        <a:accent5>
          <a:srgbClr val="BACCC9"/>
        </a:accent5>
        <a:accent6>
          <a:srgbClr val="4A667E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9999"/>
        </a:accent1>
        <a:accent2>
          <a:srgbClr val="0088E4"/>
        </a:accent2>
        <a:accent3>
          <a:srgbClr val="AAB9D3"/>
        </a:accent3>
        <a:accent4>
          <a:srgbClr val="DADADA"/>
        </a:accent4>
        <a:accent5>
          <a:srgbClr val="AACACA"/>
        </a:accent5>
        <a:accent6>
          <a:srgbClr val="007BCF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66CCFF"/>
        </a:accent1>
        <a:accent2>
          <a:srgbClr val="9966FF"/>
        </a:accent2>
        <a:accent3>
          <a:srgbClr val="B8B8CA"/>
        </a:accent3>
        <a:accent4>
          <a:srgbClr val="DADADA"/>
        </a:accent4>
        <a:accent5>
          <a:srgbClr val="B8E2FF"/>
        </a:accent5>
        <a:accent6>
          <a:srgbClr val="8A5CE7"/>
        </a:accent6>
        <a:hlink>
          <a:srgbClr val="0099CC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99FF"/>
        </a:accent1>
        <a:accent2>
          <a:srgbClr val="008080"/>
        </a:accent2>
        <a:accent3>
          <a:srgbClr val="AAB8B8"/>
        </a:accent3>
        <a:accent4>
          <a:srgbClr val="DADADA"/>
        </a:accent4>
        <a:accent5>
          <a:srgbClr val="AACAFF"/>
        </a:accent5>
        <a:accent6>
          <a:srgbClr val="007373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9CA8A4"/>
        </a:accent1>
        <a:accent2>
          <a:srgbClr val="CBD7CE"/>
        </a:accent2>
        <a:accent3>
          <a:srgbClr val="CEDAD1"/>
        </a:accent3>
        <a:accent4>
          <a:srgbClr val="DADADA"/>
        </a:accent4>
        <a:accent5>
          <a:srgbClr val="CBD1CF"/>
        </a:accent5>
        <a:accent6>
          <a:srgbClr val="B8C3BA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5D8770"/>
        </a:accent1>
        <a:accent2>
          <a:srgbClr val="686B5D"/>
        </a:accent2>
        <a:accent3>
          <a:srgbClr val="B3B3AF"/>
        </a:accent3>
        <a:accent4>
          <a:srgbClr val="BCBAB1"/>
        </a:accent4>
        <a:accent5>
          <a:srgbClr val="B6C3BB"/>
        </a:accent5>
        <a:accent6>
          <a:srgbClr val="5E6053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ipple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A4BCC4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CFDADE"/>
        </a:accent5>
        <a:accent6>
          <a:srgbClr val="E7E7E7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ipple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FFCC66"/>
        </a:accent1>
        <a:accent2>
          <a:srgbClr val="E6E3AC"/>
        </a:accent2>
        <a:accent3>
          <a:srgbClr val="E8E5D9"/>
        </a:accent3>
        <a:accent4>
          <a:srgbClr val="000000"/>
        </a:accent4>
        <a:accent5>
          <a:srgbClr val="FFE2B8"/>
        </a:accent5>
        <a:accent6>
          <a:srgbClr val="D0CE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6101</TotalTime>
  <Words>1108</Words>
  <Application>Microsoft Office PowerPoint</Application>
  <PresentationFormat>宽屏</PresentationFormat>
  <Paragraphs>161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华文隶书</vt:lpstr>
      <vt:lpstr>楷体</vt:lpstr>
      <vt:lpstr>隶书</vt:lpstr>
      <vt:lpstr>宋体</vt:lpstr>
      <vt:lpstr>Arial</vt:lpstr>
      <vt:lpstr>Symbol</vt:lpstr>
      <vt:lpstr>Times New Roman</vt:lpstr>
      <vt:lpstr>Wingdings</vt:lpstr>
      <vt:lpstr>Ripple</vt:lpstr>
      <vt:lpstr>Equation</vt:lpstr>
      <vt:lpstr>课程回顾与测验（3.1-3.2） </vt:lpstr>
      <vt:lpstr>PowerPoint 演示文稿</vt:lpstr>
      <vt:lpstr>PowerPoint 演示文稿</vt:lpstr>
      <vt:lpstr>PowerPoint 演示文稿</vt:lpstr>
      <vt:lpstr>测验</vt:lpstr>
      <vt:lpstr>PowerPoint 演示文稿</vt:lpstr>
      <vt:lpstr>课程回顾与测验</vt:lpstr>
      <vt:lpstr>PowerPoint 演示文稿</vt:lpstr>
      <vt:lpstr>PowerPoint 演示文稿</vt:lpstr>
      <vt:lpstr>PowerPoint 演示文稿</vt:lpstr>
      <vt:lpstr>测验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课程回顾与测验</vt:lpstr>
      <vt:lpstr>测验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Zuo</cp:lastModifiedBy>
  <cp:revision>224</cp:revision>
  <cp:lastPrinted>1601-01-01T00:00:00Z</cp:lastPrinted>
  <dcterms:created xsi:type="dcterms:W3CDTF">1601-01-01T00:00:00Z</dcterms:created>
  <dcterms:modified xsi:type="dcterms:W3CDTF">2024-04-01T05:52:10Z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