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20" r:id="rId2"/>
    <p:sldId id="323" r:id="rId3"/>
    <p:sldId id="300" r:id="rId4"/>
    <p:sldId id="467" r:id="rId5"/>
    <p:sldId id="468" r:id="rId6"/>
    <p:sldId id="324" r:id="rId7"/>
    <p:sldId id="469" r:id="rId8"/>
    <p:sldId id="470" r:id="rId9"/>
    <p:sldId id="325" r:id="rId10"/>
    <p:sldId id="471" r:id="rId11"/>
    <p:sldId id="472" r:id="rId12"/>
    <p:sldId id="473" r:id="rId13"/>
    <p:sldId id="475" r:id="rId14"/>
    <p:sldId id="474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5C5C5C"/>
    <a:srgbClr val="ECECEC"/>
    <a:srgbClr val="7F7F7F"/>
    <a:srgbClr val="696969"/>
    <a:srgbClr val="404040"/>
    <a:srgbClr val="D9D9D9"/>
    <a:srgbClr val="BFBFBF"/>
    <a:srgbClr val="595959"/>
    <a:srgbClr val="C6C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6314" autoAdjust="0"/>
  </p:normalViewPr>
  <p:slideViewPr>
    <p:cSldViewPr snapToGrid="0" showGuides="1">
      <p:cViewPr varScale="1">
        <p:scale>
          <a:sx n="104" d="100"/>
          <a:sy n="104" d="100"/>
        </p:scale>
        <p:origin x="172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28CF60-13D2-4829-93DF-B5F5E133989B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76198-4CF3-446F-B204-6B1848582D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625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94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57F4B-F694-8096-FC7C-23AED4D77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0CE40A6-D3D7-8AA9-214D-61739010A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8413D87-2D7D-0F79-CF2D-E9D7673D4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15D633-632C-CE8A-DDA8-614B38FEA7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5423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3C4EF-830B-9B75-2259-8646B45F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B0C4F57-4DDD-5132-69FC-E4257E41F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BD7A82-C107-1240-176A-BCE8EC2281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ED8B3E-A03E-A0A4-8190-19DA37386D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765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A63E-5EED-DCCA-AA76-AC2C93D6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C59D4E3-94F8-20B9-1E0D-9441670D98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F73F24D-BB7E-06C6-A0EE-F10BE9636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8DCFA9-218C-AD56-2AB8-E7D6A9FBB3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97935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5B383-DC72-FE16-AD11-BBB816EAB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CDC8BB0-CFFA-0477-F944-739AE250D4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648BC6-DBEE-6999-9004-72030C85E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7D4F29-3319-5383-A266-23D3EA0844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9932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3300A-FE72-DDED-9C7B-2E680ACDB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6F1C02-C362-4AF2-02E1-347142AC1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7CA2020-A002-6DED-3022-549AED9C93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DB7B84-713A-9DF5-1FE9-91DE713E5E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2115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9087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061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E39C2-E39B-36E0-CFA1-064DFEDDA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009D98-0451-E0C3-8BEB-C62F4CB12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9B889FC-6E4E-5A94-1BCF-60F8A5540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95E97A-4107-68A8-436E-91EDDCF970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113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B6C6F-E5A2-9F6B-F6CC-DABB5D76C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BEF4D9C-67E3-C660-AC50-B31634B15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152605F-6C1C-0D57-A7A3-7AE9B8918F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2F0C59-1914-CC3D-111C-8D2604222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7037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658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51A1D-152D-3351-65DD-342E59AA5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A4768EE-1E79-03CF-0B03-936E69FC26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CC96E89-3073-7194-2D19-1965BD6BD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EC5183-76D0-79CD-92D7-1995636879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1859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24E23-04FC-B694-856E-35C3964DD3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DA2416-8439-7248-45D4-6908654B8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43AA9E-583A-77EC-7978-02CD9040F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4E29B98-12A8-7B35-7E45-9C9ACE60D5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576198-4CF3-446F-B204-6B1848582D6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9380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576198-4CF3-446F-B204-6B1848582D6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890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011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2719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17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6418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-0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Shape 661"/>
          <p:cNvSpPr>
            <a:spLocks noGrp="1"/>
          </p:cNvSpPr>
          <p:nvPr>
            <p:ph type="pic" sz="quarter" idx="13" hasCustomPrompt="1"/>
          </p:nvPr>
        </p:nvSpPr>
        <p:spPr>
          <a:xfrm>
            <a:off x="9144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2" name="Shape 662"/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3" name="Shape 663"/>
          <p:cNvSpPr>
            <a:spLocks noGrp="1"/>
          </p:cNvSpPr>
          <p:nvPr>
            <p:ph type="pic" sz="quarter" idx="15" hasCustomPrompt="1"/>
          </p:nvPr>
        </p:nvSpPr>
        <p:spPr>
          <a:xfrm>
            <a:off x="304800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4" name="Shape 664"/>
          <p:cNvSpPr>
            <a:spLocks noGrp="1"/>
          </p:cNvSpPr>
          <p:nvPr>
            <p:ph type="pic" sz="quarter" idx="16" hasCustomPrompt="1"/>
          </p:nvPr>
        </p:nvSpPr>
        <p:spPr>
          <a:xfrm>
            <a:off x="0" y="3429000"/>
            <a:ext cx="3048000" cy="2286001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666" name="Shape 6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647228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5586198" y="0"/>
            <a:ext cx="6605802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>
              <a:defRPr baseline="0"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4562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pic>
        <p:nvPicPr>
          <p:cNvPr id="30" name="pasted-image.pdf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5193" t="6006" r="15193" b="3060"/>
          <a:stretch>
            <a:fillRect/>
          </a:stretch>
        </p:blipFill>
        <p:spPr>
          <a:xfrm>
            <a:off x="0" y="0"/>
            <a:ext cx="5080001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Shape 39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080001" cy="6858000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46516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0" name="Shape 4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Picture Placeholder 3"/>
          <p:cNvSpPr txBox="1">
            <a:spLocks/>
          </p:cNvSpPr>
          <p:nvPr userDrawn="1"/>
        </p:nvSpPr>
        <p:spPr>
          <a:xfrm>
            <a:off x="8010154" y="1091243"/>
            <a:ext cx="1760730" cy="1746515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10">
            <a:fgClr>
              <a:schemeClr val="accent1">
                <a:lumMod val="40000"/>
                <a:lumOff val="6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marL="366346" marR="0" indent="-366346" algn="ctr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16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Titillium" charset="0"/>
                <a:ea typeface="Titillium" charset="0"/>
                <a:cs typeface="Titillium" charset="0"/>
                <a:sym typeface="Montserrat Light"/>
              </a:defRPr>
            </a:lvl1pPr>
            <a:lvl2pPr marL="100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63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2271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906346" marR="0" indent="-366346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1416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1480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15435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16070383" marR="0" indent="-10990383" algn="l" defTabSz="825500" latinLnBrk="0">
              <a:lnSpc>
                <a:spcPct val="120000"/>
              </a:lnSpc>
              <a:spcBef>
                <a:spcPts val="52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 sz="3000" b="0" i="0" u="none" strike="noStrike" cap="none" spc="0" baseline="0">
                <a:ln>
                  <a:noFill/>
                </a:ln>
                <a:solidFill>
                  <a:srgbClr val="5E5E5E"/>
                </a:solidFill>
                <a:uFillTx/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pPr hangingPunct="1"/>
            <a:r>
              <a:rPr lang="en-US" sz="800"/>
              <a:t>Insert Image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7965847" y="1039830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07818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0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8" name="Shape 39"/>
          <p:cNvSpPr>
            <a:spLocks noGrp="1"/>
          </p:cNvSpPr>
          <p:nvPr>
            <p:ph type="pic" sz="quarter" idx="14" hasCustomPrompt="1"/>
          </p:nvPr>
        </p:nvSpPr>
        <p:spPr>
          <a:xfrm>
            <a:off x="8928000" y="1016745"/>
            <a:ext cx="3264000" cy="4824511"/>
          </a:xfrm>
          <a:prstGeom prst="rect">
            <a:avLst/>
          </a:pr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>
                <a:effectLst>
                  <a:glow>
                    <a:schemeClr val="accent1">
                      <a:alpha val="40000"/>
                    </a:schemeClr>
                  </a:glow>
                </a:effectLst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6991138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01" name="Shape 10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5364004" y="2691985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7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9187946" y="26754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924851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111" name="Shape 1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1552765" y="2688196"/>
            <a:ext cx="1479172" cy="1482959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646096" y="1972239"/>
            <a:ext cx="2914988" cy="2922451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1431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53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245" name="Shape 2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1546223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5177169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19" hasCustomPrompt="1"/>
          </p:nvPr>
        </p:nvSpPr>
        <p:spPr>
          <a:xfrm>
            <a:off x="8808115" y="2049802"/>
            <a:ext cx="1849342" cy="1849340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24018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499" name="Shape 49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6612968" y="-119412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641409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Shape 673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77" name="Shape 67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7814226" y="2845810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5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9490301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6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6125793" y="125384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56447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Shape 685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688" name="Shape 6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4668618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648679" y="1634644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9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2300353" y="3342139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5573134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Shape 70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02" name="Shape 70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" name="Shape 674"/>
          <p:cNvSpPr>
            <a:spLocks noGrp="1"/>
          </p:cNvSpPr>
          <p:nvPr>
            <p:ph type="pic" sz="quarter" idx="20" hasCustomPrompt="1"/>
          </p:nvPr>
        </p:nvSpPr>
        <p:spPr>
          <a:xfrm>
            <a:off x="5834394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1" name="Shape 674"/>
          <p:cNvSpPr>
            <a:spLocks noGrp="1"/>
          </p:cNvSpPr>
          <p:nvPr>
            <p:ph type="pic" sz="quarter" idx="21" hasCustomPrompt="1"/>
          </p:nvPr>
        </p:nvSpPr>
        <p:spPr>
          <a:xfrm>
            <a:off x="7452544" y="388586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2" name="Shape 674"/>
          <p:cNvSpPr>
            <a:spLocks noGrp="1"/>
          </p:cNvSpPr>
          <p:nvPr>
            <p:ph type="pic" sz="quarter" idx="22" hasCustomPrompt="1"/>
          </p:nvPr>
        </p:nvSpPr>
        <p:spPr>
          <a:xfrm>
            <a:off x="4192520" y="592585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3" name="Shape 674"/>
          <p:cNvSpPr>
            <a:spLocks noGrp="1"/>
          </p:cNvSpPr>
          <p:nvPr>
            <p:ph type="pic" sz="quarter" idx="23" hasCustomPrompt="1"/>
          </p:nvPr>
        </p:nvSpPr>
        <p:spPr>
          <a:xfrm>
            <a:off x="7476257" y="598658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14" name="Shape 674"/>
          <p:cNvSpPr>
            <a:spLocks noGrp="1"/>
          </p:cNvSpPr>
          <p:nvPr>
            <p:ph type="pic" sz="quarter" idx="24" hasCustomPrompt="1"/>
          </p:nvPr>
        </p:nvSpPr>
        <p:spPr>
          <a:xfrm>
            <a:off x="9098158" y="2242312"/>
            <a:ext cx="2230852" cy="2236564"/>
          </a:xfrm>
          <a:prstGeom prst="octagon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  <a:effectLst>
            <a:softEdge rad="0"/>
          </a:effectLst>
        </p:spPr>
        <p:txBody>
          <a:bodyPr wrap="square"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933113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Shape 709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710" name="Shape 710"/>
          <p:cNvSpPr>
            <a:spLocks noGrp="1"/>
          </p:cNvSpPr>
          <p:nvPr>
            <p:ph type="pic" sz="half" idx="13" hasCustomPrompt="1"/>
          </p:nvPr>
        </p:nvSpPr>
        <p:spPr>
          <a:xfrm>
            <a:off x="1017538" y="1101824"/>
            <a:ext cx="4572596" cy="473675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711" name="Shape 7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6945106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Shape 851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53" name="Shape 85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7" hasCustomPrompt="1"/>
          </p:nvPr>
        </p:nvSpPr>
        <p:spPr>
          <a:xfrm>
            <a:off x="-1591557" y="1012081"/>
            <a:ext cx="7174309" cy="7174301"/>
          </a:xfrm>
          <a:custGeom>
            <a:avLst/>
            <a:gdLst>
              <a:gd name="connsiteX0" fmla="*/ 1090639 w 2181277"/>
              <a:gd name="connsiteY0" fmla="*/ 0 h 2181277"/>
              <a:gd name="connsiteX1" fmla="*/ 1530401 w 2181277"/>
              <a:gd name="connsiteY1" fmla="*/ 181378 h 2181277"/>
              <a:gd name="connsiteX2" fmla="*/ 1999900 w 2181277"/>
              <a:gd name="connsiteY2" fmla="*/ 650877 h 2181277"/>
              <a:gd name="connsiteX3" fmla="*/ 1999900 w 2181277"/>
              <a:gd name="connsiteY3" fmla="*/ 1530401 h 2181277"/>
              <a:gd name="connsiteX4" fmla="*/ 1530401 w 2181277"/>
              <a:gd name="connsiteY4" fmla="*/ 1999900 h 2181277"/>
              <a:gd name="connsiteX5" fmla="*/ 650877 w 2181277"/>
              <a:gd name="connsiteY5" fmla="*/ 1999900 h 2181277"/>
              <a:gd name="connsiteX6" fmla="*/ 181378 w 2181277"/>
              <a:gd name="connsiteY6" fmla="*/ 1530401 h 2181277"/>
              <a:gd name="connsiteX7" fmla="*/ 181378 w 2181277"/>
              <a:gd name="connsiteY7" fmla="*/ 650877 h 2181277"/>
              <a:gd name="connsiteX8" fmla="*/ 650877 w 2181277"/>
              <a:gd name="connsiteY8" fmla="*/ 181378 h 2181277"/>
              <a:gd name="connsiteX9" fmla="*/ 1090639 w 2181277"/>
              <a:gd name="connsiteY9" fmla="*/ 0 h 2181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181277" h="2181277">
                <a:moveTo>
                  <a:pt x="1090639" y="0"/>
                </a:moveTo>
                <a:cubicBezTo>
                  <a:pt x="1250061" y="0"/>
                  <a:pt x="1409483" y="60459"/>
                  <a:pt x="1530401" y="181378"/>
                </a:cubicBezTo>
                <a:lnTo>
                  <a:pt x="1999900" y="650877"/>
                </a:lnTo>
                <a:cubicBezTo>
                  <a:pt x="2241737" y="892714"/>
                  <a:pt x="2241737" y="1288564"/>
                  <a:pt x="1999900" y="1530401"/>
                </a:cubicBezTo>
                <a:lnTo>
                  <a:pt x="1530401" y="1999900"/>
                </a:lnTo>
                <a:cubicBezTo>
                  <a:pt x="1288564" y="2241737"/>
                  <a:pt x="892714" y="2241737"/>
                  <a:pt x="650877" y="1999900"/>
                </a:cubicBezTo>
                <a:lnTo>
                  <a:pt x="181378" y="1530401"/>
                </a:lnTo>
                <a:cubicBezTo>
                  <a:pt x="-60459" y="1288564"/>
                  <a:pt x="-60459" y="892714"/>
                  <a:pt x="181378" y="650877"/>
                </a:cubicBezTo>
                <a:lnTo>
                  <a:pt x="650877" y="181378"/>
                </a:lnTo>
                <a:cubicBezTo>
                  <a:pt x="771796" y="60459"/>
                  <a:pt x="931217" y="0"/>
                  <a:pt x="1090639" y="0"/>
                </a:cubicBezTo>
                <a:close/>
              </a:path>
            </a:pathLst>
          </a:custGeom>
          <a:pattFill prst="pct5">
            <a:fgClr>
              <a:schemeClr val="accent1">
                <a:lumMod val="60000"/>
                <a:lumOff val="40000"/>
              </a:schemeClr>
            </a:fgClr>
            <a:bgClr>
              <a:schemeClr val="tx2"/>
            </a:bgClr>
          </a:pattFill>
        </p:spPr>
        <p:txBody>
          <a:bodyPr wrap="square" anchor="ctr">
            <a:noAutofit/>
          </a:bodyPr>
          <a:lstStyle>
            <a:lvl1pPr algn="ctr">
              <a:defRPr sz="800" b="0" i="0">
                <a:latin typeface="Titillium" charset="0"/>
                <a:ea typeface="Titillium" charset="0"/>
                <a:cs typeface="Titillium" charset="0"/>
              </a:defRPr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90866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-08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Shape 860"/>
          <p:cNvSpPr/>
          <p:nvPr/>
        </p:nvSpPr>
        <p:spPr>
          <a:xfrm>
            <a:off x="10924480" y="6159500"/>
            <a:ext cx="325410" cy="2667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25400" tIns="25400" rIns="25400" bIns="25400">
            <a:spAutoFit/>
          </a:bodyPr>
          <a:lstStyle/>
          <a:p>
            <a:pPr>
              <a:spcBef>
                <a:spcPts val="2250"/>
              </a:spcBef>
              <a:defRPr sz="2800">
                <a:solidFill>
                  <a:srgbClr val="797979"/>
                </a:solidFill>
              </a:defRPr>
            </a:pPr>
            <a:fld id="{86CB4B4D-7CA3-9044-876B-883B54F8677D}" type="slidenum">
              <a:rPr sz="1400"/>
              <a:pPr>
                <a:spcBef>
                  <a:spcPts val="2250"/>
                </a:spcBef>
                <a:defRPr sz="2800">
                  <a:solidFill>
                    <a:srgbClr val="797979"/>
                  </a:solidFill>
                </a:defRPr>
              </a:pPr>
              <a:t>‹#›</a:t>
            </a:fld>
            <a:r>
              <a:rPr sz="1400"/>
              <a:t>￼</a:t>
            </a:r>
          </a:p>
        </p:txBody>
      </p:sp>
      <p:sp>
        <p:nvSpPr>
          <p:cNvPr id="861" name="Shape 861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21212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lnSpc>
                <a:spcPct val="100000"/>
              </a:lnSpc>
              <a:defRPr sz="3200">
                <a:solidFill>
                  <a:srgbClr val="FFFFFF"/>
                </a:solidFill>
              </a:defRPr>
            </a:pPr>
            <a:endParaRPr sz="1600"/>
          </a:p>
        </p:txBody>
      </p:sp>
      <p:sp>
        <p:nvSpPr>
          <p:cNvPr id="862" name="Shape 862"/>
          <p:cNvSpPr>
            <a:spLocks noGrp="1"/>
          </p:cNvSpPr>
          <p:nvPr>
            <p:ph type="pic" idx="13" hasCustomPrompt="1"/>
          </p:nvPr>
        </p:nvSpPr>
        <p:spPr>
          <a:xfrm>
            <a:off x="6096000" y="-4341"/>
            <a:ext cx="6097489" cy="6866633"/>
          </a:xfrm>
          <a:prstGeom prst="rect">
            <a:avLst/>
          </a:prstGeom>
          <a:pattFill prst="pct5">
            <a:fgClr>
              <a:schemeClr val="accent1"/>
            </a:fgClr>
            <a:bgClr>
              <a:schemeClr val="tx2"/>
            </a:bgClr>
          </a:pattFill>
        </p:spPr>
        <p:txBody>
          <a:bodyPr lIns="91439" tIns="45719" rIns="91439" bIns="45719" anchor="t">
            <a:noAutofit/>
          </a:bodyPr>
          <a:lstStyle>
            <a:lvl1pPr marL="183173" marR="0" indent="-183173" algn="l" defTabSz="412750" eaLnBrk="1" fontAlgn="auto" latinLnBrk="0" hangingPunct="1">
              <a:lnSpc>
                <a:spcPct val="120000"/>
              </a:lnSpc>
              <a:spcBef>
                <a:spcPts val="2600"/>
              </a:spcBef>
              <a:spcAft>
                <a:spcPts val="0"/>
              </a:spcAft>
              <a:buClrTx/>
              <a:buSzPct val="75000"/>
              <a:buFontTx/>
              <a:buChar char="•"/>
              <a:tabLst/>
              <a:defRPr/>
            </a:lvl1pPr>
          </a:lstStyle>
          <a:p>
            <a:r>
              <a:rPr lang="de-DE" dirty="0"/>
              <a:t>Drop Image </a:t>
            </a:r>
            <a:r>
              <a:rPr lang="de-DE" dirty="0" err="1"/>
              <a:t>here</a:t>
            </a:r>
            <a:endParaRPr lang="de-DE" dirty="0"/>
          </a:p>
        </p:txBody>
      </p:sp>
      <p:sp>
        <p:nvSpPr>
          <p:cNvPr id="863" name="Shape 86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672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537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9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325228" y="4569668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58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798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468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5"/>
          <p:cNvSpPr/>
          <p:nvPr userDrawn="1"/>
        </p:nvSpPr>
        <p:spPr>
          <a:xfrm>
            <a:off x="375558" y="426635"/>
            <a:ext cx="11544300" cy="612111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  <a:effectLst>
            <a:outerShdw blurRad="1028700" dist="723900" dir="3000000" sx="98000" sy="98000" algn="tl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14" tIns="22857" rIns="45714" bIns="22857" numCol="1" spcCol="0" rtlCol="0" fromWordArt="0" anchor="ctr" anchorCtr="0" forceAA="0" compatLnSpc="1">
            <a:noAutofit/>
          </a:bodyPr>
          <a:lstStyle/>
          <a:p>
            <a:pPr algn="ctr"/>
            <a:endParaRPr lang="ru-RU" sz="900"/>
          </a:p>
        </p:txBody>
      </p:sp>
    </p:spTree>
    <p:extLst>
      <p:ext uri="{BB962C8B-B14F-4D97-AF65-F5344CB8AC3E}">
        <p14:creationId xmlns:p14="http://schemas.microsoft.com/office/powerpoint/2010/main" val="211041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84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F24E0-930B-4A04-9F56-81E5D8061857}" type="datetimeFigureOut">
              <a:rPr lang="zh-CN" altLang="en-US" smtClean="0"/>
              <a:t>2025/4/8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38970-8790-42ED-BDAA-B4F075DE2B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54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782" r:id="rId8"/>
    <p:sldLayoutId id="2147483656" r:id="rId9"/>
    <p:sldLayoutId id="2147483657" r:id="rId10"/>
    <p:sldLayoutId id="2147483658" r:id="rId11"/>
    <p:sldLayoutId id="2147483659" r:id="rId12"/>
    <p:sldLayoutId id="2147483769" r:id="rId13"/>
    <p:sldLayoutId id="2147483661" r:id="rId14"/>
    <p:sldLayoutId id="2147483662" r:id="rId15"/>
    <p:sldLayoutId id="2147483663" r:id="rId16"/>
    <p:sldLayoutId id="2147483664" r:id="rId17"/>
    <p:sldLayoutId id="2147483669" r:id="rId18"/>
    <p:sldLayoutId id="2147483670" r:id="rId19"/>
    <p:sldLayoutId id="2147483683" r:id="rId20"/>
    <p:sldLayoutId id="2147483707" r:id="rId21"/>
    <p:sldLayoutId id="2147483722" r:id="rId22"/>
    <p:sldLayoutId id="2147483723" r:id="rId23"/>
    <p:sldLayoutId id="2147483724" r:id="rId24"/>
    <p:sldLayoutId id="2147483725" r:id="rId25"/>
    <p:sldLayoutId id="2147483739" r:id="rId26"/>
    <p:sldLayoutId id="2147483740" r:id="rId2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/>
          <p:cNvSpPr txBox="1"/>
          <p:nvPr/>
        </p:nvSpPr>
        <p:spPr>
          <a:xfrm>
            <a:off x="1008640" y="2088775"/>
            <a:ext cx="76128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过滤数据流</a:t>
            </a:r>
            <a:r>
              <a:rPr lang="en-US" altLang="zh-CN" sz="5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54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布隆过滤器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92F762-B648-4C6A-BCCD-DE814C95A84A}"/>
              </a:ext>
            </a:extLst>
          </p:cNvPr>
          <p:cNvGrpSpPr/>
          <p:nvPr/>
        </p:nvGrpSpPr>
        <p:grpSpPr>
          <a:xfrm rot="14816016">
            <a:off x="3388101" y="2056639"/>
            <a:ext cx="694476" cy="565057"/>
            <a:chOff x="189132" y="3432549"/>
            <a:chExt cx="990433" cy="805861"/>
          </a:xfrm>
        </p:grpSpPr>
        <p:cxnSp>
          <p:nvCxnSpPr>
            <p:cNvPr id="158" name="直接连接符 157"/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连接符 158"/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连接符 159"/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椭圆 160"/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/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/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B3B54D5C-DF23-4320-80C7-D5FDCC31C73E}"/>
              </a:ext>
            </a:extLst>
          </p:cNvPr>
          <p:cNvGrpSpPr/>
          <p:nvPr/>
        </p:nvGrpSpPr>
        <p:grpSpPr>
          <a:xfrm rot="5669900">
            <a:off x="540212" y="4862505"/>
            <a:ext cx="376265" cy="418620"/>
            <a:chOff x="957640" y="2513007"/>
            <a:chExt cx="376265" cy="418620"/>
          </a:xfrm>
        </p:grpSpPr>
        <p:cxnSp>
          <p:nvCxnSpPr>
            <p:cNvPr id="164" name="直接连接符 163"/>
            <p:cNvCxnSpPr/>
            <p:nvPr/>
          </p:nvCxnSpPr>
          <p:spPr>
            <a:xfrm rot="7715704" flipH="1">
              <a:off x="1054829" y="2632404"/>
              <a:ext cx="82782" cy="27716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直接连接符 164"/>
            <p:cNvCxnSpPr/>
            <p:nvPr/>
          </p:nvCxnSpPr>
          <p:spPr>
            <a:xfrm rot="7715704" flipH="1">
              <a:off x="1053920" y="2643236"/>
              <a:ext cx="374020" cy="14407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接连接符 165"/>
            <p:cNvCxnSpPr>
              <a:stCxn id="167" idx="5"/>
            </p:cNvCxnSpPr>
            <p:nvPr/>
          </p:nvCxnSpPr>
          <p:spPr>
            <a:xfrm flipH="1">
              <a:off x="993390" y="2540090"/>
              <a:ext cx="291937" cy="77853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7" name="椭圆 166"/>
            <p:cNvSpPr/>
            <p:nvPr/>
          </p:nvSpPr>
          <p:spPr>
            <a:xfrm rot="7715704">
              <a:off x="1285175" y="2513007"/>
              <a:ext cx="48730" cy="4873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 rot="7715704">
              <a:off x="1149317" y="2863708"/>
              <a:ext cx="67919" cy="6791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/>
            <p:cNvSpPr/>
            <p:nvPr/>
          </p:nvSpPr>
          <p:spPr>
            <a:xfrm rot="7715704">
              <a:off x="982518" y="2610118"/>
              <a:ext cx="38791" cy="38791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6A700B99-6065-4865-8C68-803D5763C6AA}"/>
              </a:ext>
            </a:extLst>
          </p:cNvPr>
          <p:cNvCxnSpPr/>
          <p:nvPr/>
        </p:nvCxnSpPr>
        <p:spPr>
          <a:xfrm>
            <a:off x="1129158" y="2974473"/>
            <a:ext cx="797428" cy="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ABA46D93-D6CE-4DB2-82E1-0C7504266082}"/>
              </a:ext>
            </a:extLst>
          </p:cNvPr>
          <p:cNvSpPr txBox="1"/>
          <p:nvPr/>
        </p:nvSpPr>
        <p:spPr>
          <a:xfrm>
            <a:off x="1014662" y="2973146"/>
            <a:ext cx="6575928" cy="1162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从数据流中选择具有属性</a:t>
            </a:r>
            <a:r>
              <a:rPr lang="en-US" altLang="zh-CN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zh-CN" altLang="en-US" sz="32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的元素</a:t>
            </a:r>
            <a:endParaRPr lang="en-US" altLang="zh-CN" sz="32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32607" y="3986626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5C5C5C"/>
                </a:solidFill>
                <a:latin typeface="微软雅黑" panose="020B0503020204020204" pitchFamily="34" charset="-122"/>
              </a:rPr>
              <a:t>时间：</a:t>
            </a:r>
            <a:r>
              <a:rPr lang="en-US" altLang="zh-CN" sz="1600" dirty="0">
                <a:solidFill>
                  <a:srgbClr val="5C5C5C"/>
                </a:solidFill>
                <a:latin typeface="微软雅黑" panose="020B0503020204020204" pitchFamily="34" charset="-122"/>
              </a:rPr>
              <a:t>2025.4.8</a:t>
            </a:r>
            <a:endParaRPr lang="zh-CN" altLang="en-US" sz="1600" dirty="0">
              <a:solidFill>
                <a:srgbClr val="5C5C5C"/>
              </a:solidFill>
              <a:latin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0511879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AFF5E-952F-BFB0-ABE0-FFB384F14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E335B5C-60DB-B3EE-16D7-69D14C25652F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1646A7C-8F27-3143-C333-32098CB8BA1B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混淆矩阵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494B3CD-3760-AC48-87B1-19D9332F93D8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7607F75B-47B4-192C-D463-BFB81CE46B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7" y="1115256"/>
            <a:ext cx="5228202" cy="236112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D53984A-73A6-9015-3960-CE9603DE8BAB}"/>
              </a:ext>
            </a:extLst>
          </p:cNvPr>
          <p:cNvSpPr/>
          <p:nvPr/>
        </p:nvSpPr>
        <p:spPr>
          <a:xfrm>
            <a:off x="828514" y="3819219"/>
            <a:ext cx="5793215" cy="16970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误判的分类：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（假反例）和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（假正例）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49E4F0-1BBD-D5B6-8A99-4F55E2A6A255}"/>
              </a:ext>
            </a:extLst>
          </p:cNvPr>
          <p:cNvSpPr/>
          <p:nvPr/>
        </p:nvSpPr>
        <p:spPr>
          <a:xfrm>
            <a:off x="6382418" y="937283"/>
            <a:ext cx="5112018" cy="280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当数据通过过滤器时，一定会被映射在数组正确的位置中，因此非垃圾邮件必然会在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的位置，确保了一定会通过过滤器，即无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FN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0EC4860-2762-F2CB-4703-01B27A58E182}"/>
              </a:ext>
            </a:extLst>
          </p:cNvPr>
          <p:cNvSpPr txBox="1"/>
          <p:nvPr/>
        </p:nvSpPr>
        <p:spPr>
          <a:xfrm>
            <a:off x="6382387" y="3933760"/>
            <a:ext cx="51856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：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由于有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1/8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的位置被置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，因此预测为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的概率为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1/8.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然而有可能不同的文件被映射到相同的位置，所以概率可能会变小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83628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BA743-3F8A-FD84-AFAB-608B20936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92A5821-27D4-1172-1A0D-B2EF59D975F0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50005CA4-BEAD-9835-1388-9E3E041D7F34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/>
                  <a:ea typeface="微软雅黑"/>
                </a:rPr>
                <a:t>计算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9D69AE8-2E9D-4C18-81A6-9B55C46FC53A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B3D9C706-323D-BAE4-D5D5-5BBA4492CB07}"/>
              </a:ext>
            </a:extLst>
          </p:cNvPr>
          <p:cNvSpPr/>
          <p:nvPr/>
        </p:nvSpPr>
        <p:spPr>
          <a:xfrm>
            <a:off x="786580" y="1015675"/>
            <a:ext cx="3846789" cy="4465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计算公式：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P=FP/(FP+TN)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即当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个真实为垃圾邮件的邮件进入过滤器时其被判断为正常邮件区域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的概率。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由于不同邮件可能映射到同一个位置，不能简单计算为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1/n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，需要进行计算。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37AFA03-861C-F46B-769A-57198F7B7A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1047" y="555390"/>
            <a:ext cx="5401917" cy="574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59249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0F0EE-21FC-9DDF-E8B0-EF4F004D9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927B585B-E2CB-8B91-4B5E-3E9E4369A071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89024830-887D-48A8-0F99-20BEC7F72502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/>
                  <a:ea typeface="微软雅黑"/>
                </a:rPr>
                <a:t>计算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4165DF28-D72B-AB11-647D-F59B723291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5FC1DEF-2CD3-51A0-6F7B-14C9A9698CB6}"/>
                  </a:ext>
                </a:extLst>
              </p:cNvPr>
              <p:cNvSpPr/>
              <p:nvPr/>
            </p:nvSpPr>
            <p:spPr>
              <a:xfrm>
                <a:off x="786580" y="1015675"/>
                <a:ext cx="3846789" cy="40112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通过计算得到，实际的概率为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0.1175&lt;0.125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。但是相对而言误判的概率还是太高了，考虑到误判概率与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的次数有关。假定对于一个飞镖重复投射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次，则概率为</a:t>
                </a:r>
                <a:endParaRPr lang="en-US" altLang="zh-CN" sz="2400" b="0" i="1" dirty="0">
                  <a:solidFill>
                    <a:schemeClr val="bg1">
                      <a:lumMod val="65000"/>
                    </a:schemeClr>
                  </a:solidFill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1−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−</m:t>
                          </m:r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𝑘𝑚</m:t>
                          </m:r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/</m:t>
                          </m:r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25FC1DEF-2CD3-51A0-6F7B-14C9A9698C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580" y="1015675"/>
                <a:ext cx="3846789" cy="4011226"/>
              </a:xfrm>
              <a:prstGeom prst="rect">
                <a:avLst/>
              </a:prstGeom>
              <a:blipFill>
                <a:blip r:embed="rId3"/>
                <a:stretch>
                  <a:fillRect l="-2377" r="-10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C8E2AF-AC03-4042-BCB2-DF75D8C737AC}"/>
                  </a:ext>
                </a:extLst>
              </p:cNvPr>
              <p:cNvSpPr/>
              <p:nvPr/>
            </p:nvSpPr>
            <p:spPr>
              <a:xfrm>
                <a:off x="5774868" y="1015675"/>
                <a:ext cx="4934045" cy="4731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由于一个飞镖每次投射的概率都是相同的，因此符合二项分布，对于一个飞镖投射了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次，该飞镖每次都命中的概率为</a:t>
                </a:r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(1−</m:t>
                          </m:r>
                          <m:sSup>
                            <m:sSupPr>
                              <m:ctrlPr>
                                <a:rPr lang="en-US" altLang="zh-CN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sz="2400" i="1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𝑘𝑚</m:t>
                                  </m:r>
                                </m:num>
                                <m:den>
                                  <m:r>
                                    <a:rPr lang="en-US" altLang="zh-CN" sz="24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den>
                              </m:f>
                            </m:sup>
                          </m:sSup>
                          <m:r>
                            <a:rPr lang="en-US" altLang="zh-CN" sz="2400" i="1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altLang="zh-CN" sz="2400" dirty="0">
                  <a:solidFill>
                    <a:schemeClr val="bg1">
                      <a:lumMod val="6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对于过滤器而言，可以设计多个哈希函数，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k=2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时代入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和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zh-CN" altLang="en-US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的值计算出概率为</a:t>
                </a:r>
                <a:r>
                  <a:rPr lang="en-US" altLang="zh-CN" sz="2400" dirty="0">
                    <a:solidFill>
                      <a:schemeClr val="bg1">
                        <a:lumMod val="65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0.0493</a:t>
                </a:r>
              </a:p>
            </p:txBody>
          </p:sp>
        </mc:Choice>
        <mc:Fallback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DC8E2AF-AC03-4042-BCB2-DF75D8C737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868" y="1015675"/>
                <a:ext cx="4934045" cy="4731167"/>
              </a:xfrm>
              <a:prstGeom prst="rect">
                <a:avLst/>
              </a:prstGeom>
              <a:blipFill>
                <a:blip r:embed="rId4"/>
                <a:stretch>
                  <a:fillRect l="-1852" b="-1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66828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2A3D7-344B-9D77-F03E-706BDDEE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014E68FF-B79D-C8A2-89BC-8E4E90EF1E3D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DE9032C5-0462-8612-1B58-65ED4081AA28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图像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41A1642C-87CE-8C6A-F176-BCD1F060B815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61E2BA7-BBC6-CE0A-A877-23BBC0ABC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7371" y="123443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80157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2A1E-B3AD-ED87-DC93-69CD1B234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E6F93A12-98C8-7E8E-D5DF-BD3B91C23D6E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74D7051C-457B-D239-CCF8-C6EF283E8D83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设计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4C15532-F785-7C2E-92E9-F74E0E119052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F15BFF8E-C905-D354-9703-D0D81A7A210B}"/>
              </a:ext>
            </a:extLst>
          </p:cNvPr>
          <p:cNvSpPr/>
          <p:nvPr/>
        </p:nvSpPr>
        <p:spPr>
          <a:xfrm>
            <a:off x="786580" y="1015675"/>
            <a:ext cx="7976931" cy="3913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根据内存设置一个数组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位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数组初始化为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，即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]=0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选择一系列哈希函数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h2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h3…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，其范围为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(0,n)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将集合中的元素通过哈希函数映射到数组上，设置为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即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a[h(S</a:t>
            </a:r>
            <a:r>
              <a:rPr lang="en-US" altLang="zh-CN" sz="2400" baseline="-25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)]=1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当数据流通过时，假设对其中某个元素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进行哈希操作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if a[h</a:t>
            </a:r>
            <a:r>
              <a:rPr lang="en-US" altLang="zh-CN" sz="2400" baseline="-25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(t)]==1    print(t)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，如果对于所有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均满足则允许元素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通过。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63748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01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背景介绍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96709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 148"/>
          <p:cNvSpPr txBox="1"/>
          <p:nvPr/>
        </p:nvSpPr>
        <p:spPr>
          <a:xfrm>
            <a:off x="862994" y="1322030"/>
            <a:ext cx="2063690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bg1"/>
                </a:solidFill>
              </a:rPr>
              <a:t>举个栗子</a:t>
            </a: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DB333FB-1F67-48AA-B608-9674D6BD36AA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47557B98-4816-47FA-9F33-22F43925BB66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/>
                </a:rPr>
                <a:t>背景介绍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3D82492E-42FF-4990-9EE8-455821D33A30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148" name="矩形 147"/>
          <p:cNvSpPr/>
          <p:nvPr/>
        </p:nvSpPr>
        <p:spPr>
          <a:xfrm>
            <a:off x="786580" y="2077360"/>
            <a:ext cx="4474189" cy="3357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假设一个集合中包含了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亿个允许的电子邮件地址，这里的邮件地址我们认为不是垃圾邮件地址。假设一个邮件的内存为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20byte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（包含地址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内容）那么所需要的内存为：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28F2F5-BB8A-3AB8-66B1-6103450F8EEB}"/>
              </a:ext>
            </a:extLst>
          </p:cNvPr>
          <p:cNvSpPr txBox="1"/>
          <p:nvPr/>
        </p:nvSpPr>
        <p:spPr>
          <a:xfrm>
            <a:off x="767556" y="5434689"/>
            <a:ext cx="78916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20byte × 10</a:t>
            </a:r>
            <a:r>
              <a:rPr lang="en-US" altLang="zh-CN" sz="4000" baseline="30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2 × 10</a:t>
            </a:r>
            <a:r>
              <a:rPr lang="en-US" altLang="zh-CN" sz="4000" baseline="30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altLang="zh-CN" sz="4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byte = 20GB</a:t>
            </a:r>
            <a:endParaRPr lang="zh-CN" altLang="en-US" sz="40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B2201D4-8074-5655-732D-C93208F69519}"/>
              </a:ext>
            </a:extLst>
          </p:cNvPr>
          <p:cNvSpPr txBox="1"/>
          <p:nvPr/>
        </p:nvSpPr>
        <p:spPr>
          <a:xfrm>
            <a:off x="6664684" y="2221565"/>
            <a:ext cx="415469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显然这只是粗略的估计，实际上邮件的存储内存并不止这么多，应该需要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20byte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及以上的内存。因此把这个集合的所有东西都存储下来不是特别合理（假如邮件不止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亿个），因此就需要一种技术来减少不必要的占用。</a:t>
            </a:r>
          </a:p>
        </p:txBody>
      </p:sp>
    </p:spTree>
    <p:extLst>
      <p:ext uri="{BB962C8B-B14F-4D97-AF65-F5344CB8AC3E}">
        <p14:creationId xmlns:p14="http://schemas.microsoft.com/office/powerpoint/2010/main" val="3739864337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D902E-CAF4-D09B-985E-7B22C65FA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文本框 148">
            <a:extLst>
              <a:ext uri="{FF2B5EF4-FFF2-40B4-BE49-F238E27FC236}">
                <a16:creationId xmlns:a16="http://schemas.microsoft.com/office/drawing/2014/main" id="{08DD9F34-2503-BB25-E586-8826E22EBB7A}"/>
              </a:ext>
            </a:extLst>
          </p:cNvPr>
          <p:cNvSpPr txBox="1"/>
          <p:nvPr/>
        </p:nvSpPr>
        <p:spPr>
          <a:xfrm>
            <a:off x="862994" y="1322030"/>
            <a:ext cx="2063690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solidFill>
                  <a:prstClr val="white"/>
                </a:solidFill>
                <a:latin typeface="Arial"/>
                <a:ea typeface="微软雅黑"/>
              </a:rPr>
              <a:t>两个方法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A079CBDB-FFE1-4A31-C91D-9FEB2DB0361D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36DCE450-31EC-2C44-AF33-B1A257883974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背景介绍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FA960A90-4D3C-DCF3-5D49-DE68DE05813C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014ED3F7-B689-3F7F-C0E2-FE3B8E1769A1}"/>
              </a:ext>
            </a:extLst>
          </p:cNvPr>
          <p:cNvSpPr/>
          <p:nvPr/>
        </p:nvSpPr>
        <p:spPr>
          <a:xfrm>
            <a:off x="836040" y="2625948"/>
            <a:ext cx="5338672" cy="15302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扩大内存，显然肯定不合理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假如电子邮件的数量变得更大，则需要的内存数量也会更大。邮件数量与内存的容量呈现正比关系。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不太有可能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077B083-1A5C-F297-C6F1-0EEC0DC8E68F}"/>
              </a:ext>
            </a:extLst>
          </p:cNvPr>
          <p:cNvSpPr/>
          <p:nvPr/>
        </p:nvSpPr>
        <p:spPr>
          <a:xfrm>
            <a:off x="5948079" y="4311993"/>
            <a:ext cx="5338672" cy="18996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扩</a:t>
            </a:r>
            <a:r>
              <a:rPr lang="zh-CN" altLang="en-US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大</a:t>
            </a: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内存的方法实现难度还是太大了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主包主包，有没有一种算法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即简单上手  又能过滤掉大部分不想要的数据呢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有的有的</a:t>
            </a:r>
            <a:endParaRPr lang="en-US" altLang="zh-CN" sz="16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这样强的算法当然有了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BEDCAD6-D876-341B-A84A-B9F38BEE1A0E}"/>
              </a:ext>
            </a:extLst>
          </p:cNvPr>
          <p:cNvSpPr txBox="1"/>
          <p:nvPr/>
        </p:nvSpPr>
        <p:spPr>
          <a:xfrm>
            <a:off x="865251" y="2319323"/>
            <a:ext cx="1569891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bg1"/>
                </a:solidFill>
              </a:rPr>
              <a:t>方法</a:t>
            </a:r>
            <a:r>
              <a:rPr lang="en-US" altLang="zh-CN" b="1" spc="300" dirty="0">
                <a:solidFill>
                  <a:schemeClr val="bg1"/>
                </a:solidFill>
              </a:rPr>
              <a:t>1</a:t>
            </a:r>
            <a:r>
              <a:rPr lang="zh-CN" altLang="en-US" b="1" spc="300" dirty="0">
                <a:solidFill>
                  <a:schemeClr val="bg1"/>
                </a:solidFill>
              </a:rPr>
              <a:t>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2951752-673D-76C3-CFB8-56DB557E87F7}"/>
              </a:ext>
            </a:extLst>
          </p:cNvPr>
          <p:cNvSpPr txBox="1"/>
          <p:nvPr/>
        </p:nvSpPr>
        <p:spPr>
          <a:xfrm>
            <a:off x="5977290" y="4013316"/>
            <a:ext cx="1569891" cy="369332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r>
              <a:rPr lang="zh-CN" altLang="en-US" b="1" spc="300" dirty="0">
                <a:solidFill>
                  <a:schemeClr val="bg1"/>
                </a:solidFill>
              </a:rPr>
              <a:t>方法</a:t>
            </a:r>
            <a:r>
              <a:rPr lang="en-US" altLang="zh-CN" b="1" spc="300" dirty="0">
                <a:solidFill>
                  <a:schemeClr val="bg1"/>
                </a:solidFill>
              </a:rPr>
              <a:t>2</a:t>
            </a:r>
            <a:r>
              <a:rPr lang="zh-CN" altLang="en-US" b="1" spc="300" dirty="0">
                <a:solidFill>
                  <a:schemeClr val="bg1"/>
                </a:solidFill>
              </a:rPr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604286634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B8526-7514-B101-0875-1633D0330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BDA1148A-68BC-77A3-D5E7-E875382E3B3B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C8BE9A21-2DB2-22FF-339D-FD2598E4ABAA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背景介绍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E5F8F6B-F668-7ADF-3B98-FC4612FBE032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BCF4F3F1-743E-2495-CFE7-9F8E0C65D0B5}"/>
              </a:ext>
            </a:extLst>
          </p:cNvPr>
          <p:cNvSpPr txBox="1"/>
          <p:nvPr/>
        </p:nvSpPr>
        <p:spPr>
          <a:xfrm>
            <a:off x="862994" y="1322030"/>
            <a:ext cx="2063690" cy="523220"/>
          </a:xfrm>
          <a:prstGeom prst="rect">
            <a:avLst/>
          </a:prstGeom>
          <a:solidFill>
            <a:srgbClr val="595959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布隆过滤器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4849EC-44E4-4DAB-B059-DDE40E200C14}"/>
              </a:ext>
            </a:extLst>
          </p:cNvPr>
          <p:cNvSpPr txBox="1"/>
          <p:nvPr/>
        </p:nvSpPr>
        <p:spPr>
          <a:xfrm>
            <a:off x="816213" y="2012903"/>
            <a:ext cx="40503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核心思想是利用哈希函数将元素映射到位数组（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Bit array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）中进行标记，以判断元素是否属于某个集合。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D0BD09-A02E-CE2D-3B54-D93137397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359" y="1798118"/>
            <a:ext cx="5954647" cy="32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2640183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02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822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布隆过滤器原理讲述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661528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8FF2B-BF05-23F9-BEC3-B8B61C1A0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660255AD-183E-0789-C4B4-084409530E6C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E6E18D47-9450-1F61-2F4C-77AA87F5772C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800" b="1" kern="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/>
                  <a:ea typeface="微软雅黑"/>
                </a:rPr>
                <a:t>原理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7586C1B1-EBB1-383D-7EE8-F693C4D5F1EF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EDD9A80-F7F6-6B26-0D77-7F43CCB13E35}"/>
              </a:ext>
            </a:extLst>
          </p:cNvPr>
          <p:cNvSpPr/>
          <p:nvPr/>
        </p:nvSpPr>
        <p:spPr>
          <a:xfrm>
            <a:off x="786580" y="1015675"/>
            <a:ext cx="8713361" cy="16953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假设目前有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1GB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的可用内存，这样有了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1024×1024×1024×8Bit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，约为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亿位。而目前的邮件数量为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亿个。使用一个哈希函数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，将邮件映射到内存中。将映射到的地方置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，其他地方置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0.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DF3B751-DE03-878F-CDA4-21BE79136056}"/>
              </a:ext>
            </a:extLst>
          </p:cNvPr>
          <p:cNvSpPr/>
          <p:nvPr/>
        </p:nvSpPr>
        <p:spPr>
          <a:xfrm>
            <a:off x="822377" y="2923230"/>
            <a:ext cx="8713361" cy="2251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如此便有大约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亿个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和剩下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亿个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，占比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1/8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当有流数据到达时，对这个数据进行哈希操作，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如果其指向的位置的值为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，就通过；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如果其指向的位置的值为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，则邮件地址不属于集合，就丢弃。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79859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1DCB9-ADF9-DB10-5E90-57E7F86B3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F7419E0D-519A-EF30-3EF4-F41B041EBA0C}"/>
              </a:ext>
            </a:extLst>
          </p:cNvPr>
          <p:cNvGrpSpPr/>
          <p:nvPr/>
        </p:nvGrpSpPr>
        <p:grpSpPr>
          <a:xfrm>
            <a:off x="767557" y="217775"/>
            <a:ext cx="3404400" cy="666613"/>
            <a:chOff x="767557" y="217775"/>
            <a:chExt cx="3404400" cy="666613"/>
          </a:xfrm>
        </p:grpSpPr>
        <p:sp>
          <p:nvSpPr>
            <p:cNvPr id="105" name="文本框 104">
              <a:extLst>
                <a:ext uri="{FF2B5EF4-FFF2-40B4-BE49-F238E27FC236}">
                  <a16:creationId xmlns:a16="http://schemas.microsoft.com/office/drawing/2014/main" id="{0FFDEB0B-3B9E-2E00-79D3-145FD814A52F}"/>
                </a:ext>
              </a:extLst>
            </p:cNvPr>
            <p:cNvSpPr txBox="1"/>
            <p:nvPr/>
          </p:nvSpPr>
          <p:spPr>
            <a:xfrm>
              <a:off x="876640" y="217775"/>
              <a:ext cx="329531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设计</a:t>
              </a:r>
            </a:p>
          </p:txBody>
        </p:sp>
        <p:sp>
          <p:nvSpPr>
            <p:cNvPr id="107" name="矩形: 圆角 106">
              <a:extLst>
                <a:ext uri="{FF2B5EF4-FFF2-40B4-BE49-F238E27FC236}">
                  <a16:creationId xmlns:a16="http://schemas.microsoft.com/office/drawing/2014/main" id="{0F7968BF-8125-4DAB-C0C7-70373ED24F6C}"/>
                </a:ext>
              </a:extLst>
            </p:cNvPr>
            <p:cNvSpPr/>
            <p:nvPr/>
          </p:nvSpPr>
          <p:spPr>
            <a:xfrm>
              <a:off x="767557" y="271524"/>
              <a:ext cx="90035" cy="612864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微软雅黑"/>
                <a:cs typeface="+mn-cs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0208F35-1F4F-9263-D561-E7E1727BCAC6}"/>
              </a:ext>
            </a:extLst>
          </p:cNvPr>
          <p:cNvSpPr/>
          <p:nvPr/>
        </p:nvSpPr>
        <p:spPr>
          <a:xfrm>
            <a:off x="786580" y="1015675"/>
            <a:ext cx="8713361" cy="335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根据内存设置一个数组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位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数组初始化为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，即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altLang="zh-CN" sz="2400" dirty="0" err="1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]=0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选择一个哈希函数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，其范围为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(0,n)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将集合中的元素通过哈希函数映射到数组上，设置为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即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a[h(S</a:t>
            </a:r>
            <a:r>
              <a:rPr lang="en-US" altLang="zh-CN" sz="2400" baseline="-25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)]=1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· 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当数据流通过时，假设对其中某个元素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进行哈希操作</a:t>
            </a:r>
            <a:endParaRPr lang="en-US" altLang="zh-CN" sz="24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if a[h(t)]==1    print(t)</a:t>
            </a:r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，如果满足则输出元素</a:t>
            </a:r>
            <a:r>
              <a:rPr lang="en-US" altLang="zh-CN" sz="24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837700539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6BCFDEB3-66BB-40C4-8D11-4501056B03A6}"/>
              </a:ext>
            </a:extLst>
          </p:cNvPr>
          <p:cNvSpPr/>
          <p:nvPr/>
        </p:nvSpPr>
        <p:spPr>
          <a:xfrm>
            <a:off x="3048000" y="962025"/>
            <a:ext cx="6096000" cy="4933950"/>
          </a:xfrm>
          <a:prstGeom prst="roundRect">
            <a:avLst>
              <a:gd name="adj" fmla="val 4184"/>
            </a:avLst>
          </a:prstGeom>
          <a:solidFill>
            <a:schemeClr val="bg1">
              <a:lumMod val="85000"/>
              <a:alpha val="89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78FF481-D5DD-4D63-B7A7-27E254D01BB4}"/>
              </a:ext>
            </a:extLst>
          </p:cNvPr>
          <p:cNvSpPr txBox="1"/>
          <p:nvPr/>
        </p:nvSpPr>
        <p:spPr>
          <a:xfrm>
            <a:off x="5429250" y="1524000"/>
            <a:ext cx="1333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8000">
                <a:latin typeface="Calibri" panose="020F0502020204030204" pitchFamily="34" charset="0"/>
                <a:cs typeface="Calibri" panose="020F0502020204030204" pitchFamily="34" charset="0"/>
              </a:rPr>
              <a:t>03</a:t>
            </a:r>
            <a:endParaRPr lang="zh-CN" altLang="en-US" sz="80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A4B6A67-80A8-491C-9B75-F838BAA24AB8}"/>
              </a:ext>
            </a:extLst>
          </p:cNvPr>
          <p:cNvSpPr txBox="1"/>
          <p:nvPr/>
        </p:nvSpPr>
        <p:spPr>
          <a:xfrm>
            <a:off x="3733800" y="2847439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000" dirty="0"/>
              <a:t>模型的评估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0EF4BBF-C2CD-4EB3-A920-99A3D31601CD}"/>
              </a:ext>
            </a:extLst>
          </p:cNvPr>
          <p:cNvSpPr txBox="1"/>
          <p:nvPr/>
        </p:nvSpPr>
        <p:spPr>
          <a:xfrm>
            <a:off x="933450" y="3924300"/>
            <a:ext cx="10325100" cy="1619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16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Lorem ipsum dolor sit amet, consectetuer adipiscing elit. Maecenas porttitor congue massa. Fusce posuere, magna sed pulvinar ultricies, purus lectus malesuada libero, sit amet commodo magna eros quis urna.</a:t>
            </a:r>
          </a:p>
          <a:p>
            <a:pPr algn="ctr">
              <a:lnSpc>
                <a:spcPct val="150000"/>
              </a:lnSpc>
            </a:pPr>
            <a:endParaRPr lang="en-US" altLang="zh-CN" sz="160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endParaRPr lang="zh-CN" altLang="en-US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000AD3B-46B8-4302-97C7-6AB34A88DFA6}"/>
              </a:ext>
            </a:extLst>
          </p:cNvPr>
          <p:cNvCxnSpPr/>
          <p:nvPr/>
        </p:nvCxnSpPr>
        <p:spPr>
          <a:xfrm>
            <a:off x="5657850" y="3771900"/>
            <a:ext cx="876300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A179309-4274-4AFB-96A6-CDF4D9704354}"/>
              </a:ext>
            </a:extLst>
          </p:cNvPr>
          <p:cNvGrpSpPr/>
          <p:nvPr/>
        </p:nvGrpSpPr>
        <p:grpSpPr>
          <a:xfrm rot="15532708">
            <a:off x="681462" y="1074710"/>
            <a:ext cx="694476" cy="565057"/>
            <a:chOff x="189132" y="3432549"/>
            <a:chExt cx="990433" cy="805861"/>
          </a:xfrm>
        </p:grpSpPr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E1E71E1-150B-4EBB-ACA2-3809BDB92488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644F1BB-7050-437B-A0D9-2C5C16232620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58349CB-A746-42FE-B196-071D1F66F4A6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1EA2E525-99FB-4DC3-85D4-E58FF0F0D4CB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3DA1CB48-5631-4E05-8CE8-88FAC410BB1B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292A36A2-19F3-40B6-80DB-E53E8B94E159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54F5DAC7-1D40-43F9-9CFA-72281B05A6C2}"/>
              </a:ext>
            </a:extLst>
          </p:cNvPr>
          <p:cNvGrpSpPr/>
          <p:nvPr/>
        </p:nvGrpSpPr>
        <p:grpSpPr>
          <a:xfrm rot="10245300">
            <a:off x="10476938" y="5647410"/>
            <a:ext cx="694476" cy="565057"/>
            <a:chOff x="189132" y="3432549"/>
            <a:chExt cx="990433" cy="805861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3C9463E-892C-4B04-92A8-B5F992BCAF1B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F8A5D8A-C7AA-4520-9F05-4E3EAB9A8BB5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9997A725-A58B-4628-A8C3-E026E0A2203D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E4229617-E9A0-435F-BCAF-7E25DFAF9586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93BFD55-5477-402D-8578-F79D81368B6D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C5B85F38-CF17-4884-9D3E-DDDB8A7614DB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431F0BD9-69CB-4CCC-B8E7-0B7E6E6DEAEA}"/>
              </a:ext>
            </a:extLst>
          </p:cNvPr>
          <p:cNvGrpSpPr/>
          <p:nvPr/>
        </p:nvGrpSpPr>
        <p:grpSpPr>
          <a:xfrm rot="10245300">
            <a:off x="10169401" y="1627033"/>
            <a:ext cx="356950" cy="290431"/>
            <a:chOff x="189132" y="3432549"/>
            <a:chExt cx="990433" cy="805861"/>
          </a:xfrm>
        </p:grpSpPr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2936E32B-E9DC-4E8A-B75F-1EED6707F551}"/>
                </a:ext>
              </a:extLst>
            </p:cNvPr>
            <p:cNvCxnSpPr/>
            <p:nvPr/>
          </p:nvCxnSpPr>
          <p:spPr>
            <a:xfrm rot="11174285" flipH="1">
              <a:off x="311114" y="3515865"/>
              <a:ext cx="190563" cy="63801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5BD51EE2-2913-4585-A666-E12E7B7BCDD3}"/>
                </a:ext>
              </a:extLst>
            </p:cNvPr>
            <p:cNvCxnSpPr/>
            <p:nvPr/>
          </p:nvCxnSpPr>
          <p:spPr>
            <a:xfrm rot="11174285" flipH="1">
              <a:off x="262523" y="3881807"/>
              <a:ext cx="860986" cy="331648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26C1BA9E-834D-4534-8020-5E0F4B8ED7C2}"/>
                </a:ext>
              </a:extLst>
            </p:cNvPr>
            <p:cNvCxnSpPr/>
            <p:nvPr/>
          </p:nvCxnSpPr>
          <p:spPr>
            <a:xfrm rot="11174285">
              <a:off x="550844" y="3476915"/>
              <a:ext cx="587028" cy="455041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FFC6E8B-50CB-438D-8A6D-D449E71BB9CA}"/>
                </a:ext>
              </a:extLst>
            </p:cNvPr>
            <p:cNvSpPr/>
            <p:nvPr/>
          </p:nvSpPr>
          <p:spPr>
            <a:xfrm rot="11174285">
              <a:off x="1067390" y="3905787"/>
              <a:ext cx="112175" cy="112175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4744B69-2504-4E39-B7BE-7ED83650C6CE}"/>
                </a:ext>
              </a:extLst>
            </p:cNvPr>
            <p:cNvSpPr/>
            <p:nvPr/>
          </p:nvSpPr>
          <p:spPr>
            <a:xfrm rot="11174285">
              <a:off x="189132" y="4082061"/>
              <a:ext cx="156349" cy="156349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FC9A2361-C803-4CB7-93E4-70AD38516113}"/>
                </a:ext>
              </a:extLst>
            </p:cNvPr>
            <p:cNvSpPr/>
            <p:nvPr/>
          </p:nvSpPr>
          <p:spPr>
            <a:xfrm rot="11174285">
              <a:off x="520660" y="3432549"/>
              <a:ext cx="89295" cy="89295"/>
            </a:xfrm>
            <a:prstGeom prst="ellipse">
              <a:avLst/>
            </a:prstGeom>
            <a:solidFill>
              <a:srgbClr val="F7F7F7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1646629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FOLDER" val="C:\Users\Administrator\Desktop\点与线\"/>
  <p:tag name="ISPRING_PRESENTATION_PATH" val="C:\Users\Administrator\Desktop\点与线.pptx"/>
  <p:tag name="ISPRING_PROJECT_FOLDER_UPDATED" val="1"/>
  <p:tag name="ISPRING_UUID" val="{9E835B18-4CBE-4158-BA05-AC18079C87BA}"/>
  <p:tag name="ISPRING_SCREEN_RECS_UPDATED" val="C:\Users\Administrator\Desktop\点与线\"/>
  <p:tag name="ISPRING_PRESENTATION_TITLE" val="点与线"/>
  <p:tag name="ISPRING_ULTRA_SCORM_COURSE_ID" val="EB056CF6-F6FB-419C-8F15-BF4BD319FD02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OUTPUT_FOLDER" val="C:\Users\Administrator\Desktop\变色龙文件\点与线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wQUAAIACABElFdHI7RO+/sCAACwCAAAFAAAAHVuaXZlcnNhbC9wbGF5ZXIueG1srVXfT9swEH4u0v6HyO/YLR0DqgTEkNAexoTUse2tMombeE3izHYI5a/f2c7vpWxIe2iVnO/77nz33cW/es5S74lJxUUeoAWeI4/loYh4Hgfo4evt8Tm6unx35Bcp3TPp8ShAZc4NgKbIi5gKJS80gO+pTgLUM2BgRl4huZBc74H7FLjbSCdL9O5oBi65ClCidbEipKoqzBUg8liJtDQkCociI4VkiuWaSeLSQF6DXem/o+GXiZzofcFUD1notweuSVqOZ8UHJNUSCxmTk/l8QX7cfV6HCcvoMc+VpnnIkAeVnNlSPtJwdyeiMmXK2Ga+S3LNtDZJWNvM1yu+OM89JcMAOYdNxpSiMVM4zWNEHJZMgP1tSlVS86gBreFVO17zWr+Ned80brZzpHMuyseUqwSO+pDOOgn0yTCqn9nrWgU9NAq6NUzIk+xXySWL7Ou3VozzBXIBW8XZPLGqQjiAp1saaiH3NwADFdUdxG3TsGsatqCWA7fR1x0Fam67ZVSXkjWlmvlPPGLiC5WSGllcalkyn4yMNZYMwT5xV66b1DXET3SWnv5Db4zfqDU/1WudsYD/0ZhPQNTWhOcRe77l4KNZBjXVDIptbFgXKTYxu5xU+Zj1dD0wuRzrpsBFPE1lzGAMI6op6ezkEJRJqsAlLOUI2zs4CE54nKTw05MM49ODNBmVu0mG3sFBcCrC3QS0NbdlJOM6jsTUKsgnE+vED0ulRcZfrDwHe0avrA5fG7nm6Lrg7cHZ/I9RHMRoBnOLJlaXeertq+bw3sypVp3PpnCWgVphHpguC+fVzEJZjHwitqVlqm/6OTX7sAcd5Tw1HdNc30HvolrzF+ZVPDJfusXS1CRhRjMB+nC+7DFAP2G7DMJb06GIW5E3dcCY2Df3byvabPm6da7rhzrsQw2fOKscxs3UR1BHLEWZR6Me4qL7iKgUdtq1ZNRL2RZutDgBkYoiQO/hob7zxelFd+WzxUWDtXndu8Aulzes9DrhTkGk1nV7Eb/eDfD4G1BLAwQUAAIACADJVexIH9LMokMwAAAgWgAAFwAAAHVuaXZlcnNhbC91bml2ZXJzYWwucG5n7Xx7VFNX/q/Wju20KO10HIQCqS+sL56likDSDi1URVERoxKIFJQqkgghQAhJ2rEFLWBExAR5ZFrfBJIiQkggiS2VAAHiK0TNy0pCkGOCJCYh73uCtlpnutb93Tu/de+61z9YIfuc/f189/f9PftkH9m8KW7OGz5vzJgxY866zz7ZOmPGnwJmzJj1+euzwZHiDV5vgh8zMVvj/j6DMeT7APzyaubHGz+eMaOF/KY97U/g9z8f/GwnZsaMud3uv5kC9IWMGTN2tq375ONthalaeTZZm4lTElITUz9K/Whxw+Wt+5MIWy07kyLIu8peDV+15B+fZdd9sm1fXeyXX8fX/vVswF/e/jYZ/v2ft316pm3h1l3vbvvTq2d3n7orY19jM5Q/JBjMSoGvYOBUjbpNUsy7EYffKx88dQe/6TKp6Q5RcvUcxDUl8EJ3TfZc9SRNdW9QupzmmSCLM+Zeyu85cPSOP4sbET/aPz7kHptRsOBd1Xgu1X6dTNymeMs9ci9wT1mXb4BL6bKR1HOmb9LFfNhXYHkbNX2ZemkdD3gNNvUxbon7+xVCb4CFMe4W3YwvbRnUqI8tCRdcfTT7OpyfRjQBA4cfvTU/IOFY2niaweYJfo16tSA0njgWAykqSyBZb5ZUJ6/pCTaeJ1nPow2DaGJrlzaio09jtohITr0J6dRThMCENIToMhCsRxKKv+8KpCCx8sVkvATJiqJoLZewYwaEfv7ErYkwN/E8kLhzQGQfuBrkuBHEjfib/acg+09XqxKguIucaG66R6LrIc3RKpwZMQtBdEwJYETcnQ1B3G0KZ/0jUAiPh2JPF6MkuCYm0UinsKLNaaHK1hZIloEYCHuMX23mAhqeXwBJpyHq9OxmMzoyXiEwuC2AoRkq6XMgdWEH7XaRy64ea+PW3WkBhx6d3BKafs90qeAGVvAz0KFLV3/ovY8OHFXv6M7gwczdqQrkiNKkBzgT36ErjouxpcHxr4BijdQoSvp6H7XEfu1xAmZrheFx0t6pFhQF0Ds5qMiTxapFEJxB37siTILFkWw5EvoFff7sck/io0MUVp9gcE9W3k5Ks83fKtMJI8PjRx2IBpZkxTKSpoCo0V/yGGSvRAexifLVkmbpqKRLfzCFwrxjIgJJNeyEkmvG/YNarNTWpLkTPeRkj+qbtSMqLczeDSs25OgnXWaXU4m22XOlssxolG96R/RwcM1Es2MGm4dup2jw+x0WkbnP6i/EDGj1BJ5/EJ+haVAyZUQHVN0O5HxOCEoiVwlXsOXWqWRcdb7xdo48LMM2Hxcopi1yG5hOJiTnxjmP07Z8XvGxt7k9Zjj/8gA267MdsPWnWt4zD0qBfDYq8n2GVK3dAYlEZ17ZwRocUaVrHEZf/eTwDFwvJpnF9RT4BBjQy0azWjOakmmAz4PQ5WpOsc57LPSe2mo/BYBSi+SPclxWpAtQ23CRZiXvlRBJs2AnZBFFzYmiIVioTn8YGqnJGcaksO7chW5XDGlOaWptmQcGBENY9mD+rX4sW2vtwqRAFRwn1DeLOiC4TSSPSuw4kdri7NuDi1R6AkSLj4YHcLrqF2CilcYOy1o1EWiR2ICcYXM60bNRwF4P6qaFpZTiyo23LVO4hw88+tKbDO+ZRlaCojho1uVRB5CjBoqzl35ieHNbT7nHDCEnmyF679jbuyv+tKHnaxkKv1MhGqthSdIZQK4t/CPV5LB2oVkK267Dj2E6E0AxmEPtzfC1e4ulR7/21uUSShqWpA/5aHNdHjGAubjPyC7G86N0Vs8BVchwtmSkyWzIR5HqBXegkn5TSztaUBbEmxq9TRVKMP1SacgHw+9xuA8ZfhjqgFlb9M3nxEGaA8GDqIe/nM9GByajNfgv5IETmhCDo9XRemziKoLnv2g4Ykv0UJK+y9SdEZh8WnX87Q/IBFDlFbVsh1MU7F4nTKeOY4d9dADp11ZS6vE6ng2ddc0nbPiHypzdkR8E4khytCuHxRJlt5vlfL6vVWYiYyhHw+NRAjbX8UVHDx/RXr0lSJJ5baCQKkg5lBYoytY3djscoX/XwmJVTilLApoiSr8GLxXcJenYJJUWZCvLZjoubBdNQn3BtfyTxYMbsngN7GLQeGnG8kIAv1gZg4uUNE/UG6mVZsMaKdwnTtcZ62yWnSuqo6ugtokRRLurqFm6SgroiQyR1NIB8HCBOB17pQgLy3/FHVsBhbOiz/4nEnfrsvQ4VKvfY72JI7JiU9pT183zfkVCWEhmB0pJMu3rLZDgUMZDZEQ1EAb11cuGsye6l82tAuZVSaWqrOMfhzLzEORqod5WLxBJvVdICtkqKFsX0K3aCMlE23bYRI7GtFAy37V6ieHbPseeAi21W1UUqXzNe0RPDER2y03ibyqZBSg+iqVIHR6J5cGHJWyrU0irQiBBxZiUkkqBwuXU2Pv2SKJj9FHDmEFDf7bezjLPcgf/Ye6cKssGkBBzbf9Yi9/r7TGfzv5S+0VLanabf3rFXG+PXKmxRT8/68wOSQpozSG5BBAHGTOwQJTNJUE25VAH3qu2NTGRPb1doaExKbO7ECxncy9WKgtgibS5tQgK0uDElvQZ+4Ux/uByLCjlUToY+l5nOz00uIy6FBY3SOAfYNBEk4Yk9xqEkuAaoF35Luiyg5JollAKcG7DdEV1xRtZSpIlfEIDpIBrakzLdd0GHFGCKKI/3tHAIHc2jBTxLDKJYSe5Zeg1d5ghyvqCa1p2V7ySbBESe4501QMS8rqe/IdCrPfMYax0weLTm2cfwsp95g87hrFsEujlUDKfm51xbQe5SsrUFIPeFSSYf07ftnMRcgnN7Jz3LaCED/zAiu3GpihSJVetd2NLurC4Ep4xh05ucUQnHxrxiUK7jVBU4GJrnIBlVK9NVzvKK4GRTRBNoO+ImWSLrp1o6eLHshE83mt6k9VAm2gzRtdrKMDwo44DkNXduxXIbpTZwSLV0bcpJTni9LiCkgM0tD9eHsBSQmc/iRkZVBXKL516P8/icK/U/5Vu1Z9D46MPEF1gHfBl6ZVg3D88Ej1rlSS3GBYExze8132re9QMAb8Wvu5RNZ3Vr3sHuIuGL0+HubPRjBlxmdRX3Z9Hh4L/7P70rU/7i/tzzdruxe7Pg3kTVgPMZXhzug5ID/2fnVWybrqoGPuvwc7n2vVCLybPOn4VYPKJC9ZFvJkboDpwYagcmM6eM5qDiJNlXjD7L56QwbePP76Z+6Gq/MLQ0SPTs79wiJEO8ek///24InXo8PhD6nw36JcnF29MyhT8PA10efG+xrWRAdPc/XPJukTxnZCQacKr1p1q/I3OuhvbsPnx06x/tOH4ucbW9M+n2d11/IOker93ptd47fiZiy8h/mMQZwWnJal47X2LhsYvFOEVmAdHljZ0FJo7lYSt+rphgxAziBnGbfuN6I0HlK8mLp5vWC64knhSc6AuivwMfK2jATdakzuF91WxgUnmM4ybE38lHbBx9DLPB994pRY+Prnpu2ecbeLvf4Svk10uP14qSzDDn63rvJI4hpfJzoSvVzwmcpTP47QvUm53CiVB3Mc3TidzMVx9/wqK6GzR0Rx5+2nVRt152/Pg6Mjh7PpdYkw5cBmyhImH+Z1/Htyxm1Xnvnhx/4muIUde1/MwjdcDNzWPR8RKkk5njOU9E/+Dx/TYzjVtjZr5cHHF8e9uXnwOjemjvX+rsSF928Y/mmNjhK0v2fQ7JvZfLkukFx1t0XL+aBK9tvwPgM7UHv2DK76hf4DD+rf3j2T/W+jCd9fW/xuhKP4rpNOjDANhavU79Zue2XM9UfyF1/ntRt9FfqGbxv9g0Uer/i14T3tt+R9c4QF/MCdWjO1Z928ZGGk8l7P1fOJzlocMv3v1YlK0YGz8D6akjzf+wZSOTeI1F38nAzTs9ioRzGU/ndxl4D766U01aIntkKXYtc88Ms+aLeAIrm+8+yLvoKGPjJ1rfgFLmZgQbWxvmcip1BA/836BUrRZhlGPmdf0YiQjyOcnZTG5+ZOqqoST3cplQszQ7y+T47ynwJrFTJl1b1k/Jnx9Q8L/y/Hzgc7as5qXM3kD7FQHY8baJKmddoQhS8yBppjzn9cAp7MBr2OXFfBtcrQBlF1qFxhqyCjsLnWE8lPvv9IK7x8p09BIzutL0KsgmugJsFeRWk4hwqGjegTz5nNhtjNrTpU09PaeY8IvCr6Vq1+fGggTIaKMtxLJCnyWdyay8JdvhKxOeLxPQELrs4XpGPup8TTHw8ygIBE9wDCi8B7L3Ynip0ZQwRrvuLQ59L4aCnAcF1jcQOYOWSrfPyuFRu7st+FSgQ8v4v0tayy+w1hbboo/Gk87IZDNbbUJ5NBR665mPVuF2SVh5mDaHLLPCdFY1nMWVLBnPlgvlu9jR53eqRIfqoRv3Xs4+ZCiVQTFW+YD1vDg0aTDEySXLYiZzOQhJHsuC23sQLNIytYuJ7+L65IFgHRzo5X2U1+hi/wtt3EwPgrW0x4lkRUkp66rESDU6U0zQ0R75JmEAQS/X7BTosnJlVtzJqOYRl+Mw2o34MZQ9OdU1b+mvYTXXL4HiKsL61V/KIV77B1LljCHb58E+7O55xANArA5fKgdowgGtZJHrAbRctagIFltFT+OyiX0/Mgo/4Et2h8t0Go6CUTpdx/syUOI9hGa2yWaSQwtSufErMMxbMI82/NKD/12z2fC4PZqoeSHjp72bADKlh//Kphy1n4qJJDpPxDMIjV55Elto+2WcLU1/JVzYPuzOpsmxDYIimT0XTGqIvHnDROmkbPGuuHDHHTKSXI12G0tpQEckrG4kclEPed4BRKfG5zGX1ZOaKoPS2cGho43D1+hSEfnHcHVGXfYbJ8yNrCJ3Ppcef77MijlAQ6RSY2XQuRDhHZa3C7RvmgXAbhU3GT8dpBbfqqkb+SZg9yQV1ce8LkKUh6REruE5KC42R2OqZMfBzIbEMw1Mic1r58cw4SvHLUCc6vkhs8kfgGGFgloZADPWKcf73cYkLTEfswd547CfoLeV5/VI3KQT8LN17XP62Yt2E872mHOOiRrJIWRzPwo3jI5Hv7W3pUDNnZKfzBFyjSDLXAu3xFcswAzhwiPJufJ00KbITOV0AmxKSRsZSyUqCKyoWpHFE07Rf04P9oVFctAkqu3YGxt1+W/W86Wg5HWpD0P6aiqkFWHEBkHpLzcEHMffYbEKP1l1UhKDwebgmKVXD1BbiPAyJ1+b4ZZ1R8CSZVyQ6+jfaJAPanvsMEx57SYuzCXQxLMSk7fo+LIMqvJVZoaQM+Gx1x4Xi0vS8OXEC9ADIOtkfOLomNnWJSw73+jb9QLg5D2sThY0Qcff3YjQXjn2LOLux+fDSI8uI9X2hSnl/39eGCg6Ou6OeKaHL//tS7tv9zmMdRCpFN/tYBnqC+TIEmO44q776K7JkclAcjzrkmYM86C7ToiIugwXnyXjU+a/M6TMHZfQtRKAhuI1get1SJ0n6ZOxLWeOgidBrryfkwtSmHmuxxlFCSRbT+1CQp2hJRZiphJhZln1mdtJmSv8XwqFzGTaLw+cC5mbUbdwIrF9Bbdgn76UjrzbTLsiWj7fzgnrYYYnPe9+DuIBDPRxiJ1+o75X0ogjCeqJd8Kap/GGFQ/uRuOVDaDjcN3vqP+HPuOAqPx/uTeX2M1DxRyNXJELXPNWs2atBtEFGSYP/LXtLvClZppDD9qh1+gf3yU1kvugCNXP7sKGCXIIH7P5DXXCplk8pug4u/sdycLnzTbq+TZcMcasw1cWW75yHn7GjPuiRU1x9h+LR5S+qVSsHtqEwqROHV1HMV+xqG2YKNjl7CQkExXSHuzlGmaYDI4KWdthSlK6zBLYQqHPoYVGQC+E6DA7tuFfLtQwomCTv3omZrqxZYnSZJyCf6tHNQd4oBjRO3QCjov2t+tszH9yEFPxMbZh0uSvpMQlTOpA6uSVQ0E05041lTfPYpQYWgwR3FUS7VBIqZUcFuopYGli5BlAJJANoZt3q+yUrCd682THEXhSAWLUBF2NylGljGng+aya4RCFrmWhSQYxeB/6hFmyCTZNUWGpOyiAIY1KUD63q/tdyU809gNmgnPN+PR0PMxKuV9GclRGOX9xDk29r9fcz2wO6Okc8+c6qzXu3TBNVKmoFDftzSIiR+tyVR0rWTuGmCyo/ipSQyyuAgmWsHkIECOjJPteoSnVg1alFAyxZ0goCN+2tjOXCM/esyWFsosRxBGw2hs3/npc0qzbg9oJVggRA9wVkri+nvZgcpdzG8Ri8Y4UZBFhAm8slO8YqkBnYPi50fxnng2wNmzGDFLlQmz3YmjOM900YRhgefAjCcdpi81H9od+xOiAclcLhHs50Kk8NxUbGcnyjYi88bQZ+rWtndnxPY41FlUxKyM2D5sbe9H1O+CtYKfyo8s46OCkN0Z0B6TvllbyOZG0dA6luttfW0v/yqblx+l+BW8Gb6BMZmjLLqaXnIx0TtAgtnlSlUlsYQCWedGKUTjvFYK3Tb3oKRldq9x/Gdj+g1pWq5tf9949bdAdTnNrlqqzLV8EL/34YA0OevgALmE+SOGeylUohytPp6MW6I1id4nL31qFqis95pir172+9tpjjaJct42P0CyIkIi6BzPr5aeBJF+8uJtnouWtM3u9Tju/cqi0/fyqeVJxvnwOcduBu+sJneiKJV6qLOirxdzwdmkL3xq6oBpzdyqBw6w3FNLs840oVgNhuFsIRmjHBV0pEd+NDqPvAzGIJSnXcJfVTlNuKTR/DMDe2xS+bZY+bhoBdnzN+ZuS12v7dmqQLqcGYqhHyishDQqwvXhqLVFR0cVSNz7RrypNqStLTevk6GdUWOWTLGIlyMpmnkn6PvfQpAn3VtJqygJ3SqTuBLP3qhjkQbKz+1zId+GffJ7qHVZMiEpAp+sACvxH3MqiFnzNwD54t5CUF27yCFyHUPqWbC6DRIg+aJjF4VJigvt3lPSj3XZd2B3wV7hBZKlHlWWru1SQQpzfIBG12o9K7cUuDKrBWVPwpH8THkSUF0J9l+31FSwCicGKo8ey/qivItL4Fu3PNhHbVJB93H5d/m0YUMTCr6TTKhF2fp/dAR7A0lH9qU05By07e+XoW34LY5O8s1gXBJgkgs6te91FuswtBWuAX3h0wdutSchYsXR8qyfpa7Cgrvkb71fo28JjbY9bKWQW/06tjrfHGR3HbedMTr3u4j9Ai6oZuNt1jLmtqbZLGCXq0FlUuYPvM4uueLgWzr8ViXGdo8rvykvr8aVO75wOyazSarBNcH3M0K3K8Tve0Ocj0qFsNYo/6f50CxNmYv1HHQHP71oJfm1p0WYI9/LtYBaupJJbXbKcq2/3qx0wqK6jWplV9PvRvlWuKvRV07lmrkTq1zPXUE6T4eIx3qMxeOJtOWuh7l3n14QPJgFmfooghNiGJH9atg3cqwDmdDEoyiEyIv36Bu9KOi88GmjUpcKxqvcgyNFDSSn5fkLXU4LzKVRj/U8jIFYN1s0lJt7njbUqdPB7noFMAkieP2a4wlgYreqYbBHYC6naHqwv5YUKWL3jm+Z+9mn+lkNMW6l8610/X9D5ZEyvcs8na7hYCy+T3KKXH+uqylGa/BRSiDlN2rNDJeR75RcdbelZW7VkQMr8zap8ZHKEUvqxDMgrHpe0vEh/gM89zemxHuoJ/xjp/+/N8bxqLrR3TvNuW8KJW1r0fwnwfw0EBq/3nPRtHgO5qWUrHuQljHN4VGGMHhZPREGpqvA1KIHZ8umNzFvnoc5HpSBlc4GMiok8+mNAKOkj0nQZqGLlgoFosOL6je4NC47rYxcrFrkJYLaDjxAugCSY+wk4VdmUGHxe2fYb8IcN4U5i7vXzT5uPwXP576z50ofpo95I+LEREsxUi0yamAuC6tcZ8E0wDeOcryQxZPXz8J/Q/2wOwOMcIukoQ0Z7+OWpkZYqpnF6tz51UNnjY488aMOv8DzExG/LozlHWCYkKnnVdlyLSYlT7j7+FdLTK6A1FRjG6NM23EcyLVhXdiUHmr59zaB0Ga57U7h/YIqf5b7qYCwhWBb30ewhBHr4Rt9ngqOo10REHZYJaGXVHlQvOHDm6nSzDUItTi1EhjOhuNk5au894au2Xth4PUqM8ZS1NW1NVT9Ia7JOKknfkbOshgI9bBuCftJvbeGwwCj0T4bOl73Wr9HCRtlQ0NHTYCAb9gvcJD/kbkNwcwdmKKaJQ7DbcuarMPxuHJj4yCCpdgEVGfcGDk1TaSwCSvPp8YDcfSwhaPzyoB5lVJ4UKB3Qvus9T3dWqP3juHgGhuatC0SrbnUWE5hT5jEVFwXHRUUPVctQjsRBbB+rtPzS+37yD2/yvhaWuhppan6GN2YPrwsvc9aCTRrVywM61JdKl8BxHUnllAd71VJkeE8ldP7Y9aeGfU9Pg9OCM09Vmhjv1ngE8Q6XVz96wJjSvs8Fnj/xbxn8c5F/U4BI+z7jC/6/rlzzhE2insqdGSPjr9Kov6QHrUpMJncCUHrfVkQZJFvcveItZXX/1bNxHcIsGoyWX8zorl+AWGv7F0zQIZnflJu/FZg/LbXbqvMWnlEC4a9USeQlGoJN6d0j+SfAZVCzhpAnFYVdTm+YPujI2+p2NvJbC4SRZPGM6FVR5Oc8aP4fXOO1aPqPph2uzgJdiy4ZjK9okq6JcP1Rp/2n5f8ZiTq+AzhR9SWXO4bYSy503Z8X0UJAMU9DP9JpQ0/fC6KHL6LoafahPpCqaZOcJtMubHsBOy8pZWtEuXy4tqVh3LEa/Y9k+zWG/tOwM0oQZ92RSXrOW8kk7LquvafiP/f8tzo8idl/HWsd8DZ0spfdTAdazqVDt1p8+L6dIu/yFz07DE8HahYreiYGl3Nx1n2L78Xpf59KPq/v2u7BXYm3DKSDe3SXuVPebnu36fZq0i57o7Fq3BAjY9Q3rQohsxT255bcjLo6FdvJsAIk7cSE2ZmLn8xrhIepkNWlHrc61LhufRnsVUtPv4o+PdDSXPmX8GNPzc1aeRPBxs4z8V8ceHbJC3TET6EMNqGcMDvbv00o8NqYvEHa6yqpbCdTh5G8cLMkj7DXmox9eXoy9GXo//p0fzaNH06xHb77DiH6zIpnVJp19T9MnQqi+9QrSYZVguFzONko7sYpKCRxkmU3rIyAeZ4XEvu5Lpg9lLXoxtOfeL1Z2FpvLGnLDi+gQXmvITi++9QSCio8WJCtWTibPmR5KxrnQ9651/k2Jd7L5II2OMjagxbp2k9MNHqt4gFmTgm4KKfLwD3d73ercJFZlDtQS41H2FXI51qNVPiJ+PA0qVpQcyV9nqlpV64Bc31yZmDx8FYwuytxhZMLYIG6NcAesfmjkCRYEAtJbcyhHvYqGgK1nLcNpojSUcTwOjHmZJpoAW4WscICs0idKX/PoB9Oj9AJF3QrSo6O0I8CJzRvueV9XCDJZyy51pZOcHbyLPJJ1KJ5fb38xVDeyxTy1hKYnnv/I7ZN8vPSyFeSFaCJRxCmnO4clhTBf96dETtBFqGNVyVE+BJZ4aiNSZcuWxvSoNNxVanM4T6/PAiBYvxWzjfDg9P/TpN3yUfVVJlc1FVl1NTOpq+C1JLPEr3zcF6m0JVzYILPQPc8iNAjuRwDYueFioi2NCwvbsRtITZ3Q5siwLZjjyklUrJrECRYZ0FKye5co6efT5kV3ilUaPQAt8AujA9hbIg6JCCU8xdGJKeHqicWwhA8ZZJbdeuHO5fciu+FAezuSvbaQliEzvJfIfHJTzE4hTMXeaIc//Kcr0+mF0NhK5h5OTKNcu9Fxu+FXqcwPF9AsIQKJdfv1bTigq7o8i0mZK6VUk0ZQv2WWrkNE4u9KjSaANL+8q/kppZoJIBjuMg5ZfgdFURDDZc3xKCPh9uXwXEnZXcpkJGhuirDPnh8QzIPCSzceAwu8FlLVguIR8FWz4SM3cFaydzYEAKOC2FYn5Ijaa1AcnYIM15vOPfukAoM1XmLMSWXKGnvn2bu/VgCsWGFvA9CrxfhbPlPm+E+aKUSH3xdu+ZEoNwBOXi9mFtCB6q9qscOZRcS25pjO3rvUAVCF9nO4oyDg+o2UQ8rqHbWtcumrj9b/GOC+DPVR90n6CfgnEKjyrPxJejL0dfjv73jy7sXqwB0PYK/pYXC04wu+VF7J6hWfL7hxFksBxWH55ZRylmFjwXs3jGZjROvLiOXUzWPF8ThxspJAvFi2+p5e+c63NlZJVSavGn/Xd0EdjPXE6lCz9Ud7n5uTFvBs+hRWPOQS19CVBr/Uni1t/ggGNglB0Mvkh4trqY0PiG1d1nTM8Q5vZNi+0u/Ddm1i4Gc3FY/H7kS0L/3xJyl2LT20I/vRmEiDLLMJRU95aQBCF37z2UuTfNvCZwInyg+xkumYHT9Bt4fYbbCig/1YjTGPB1z7bV/Y6D1YJfaDzUoqqidKs2BHHzIuJTMw/jxy+eDxR0yZbq80v6Cy5FkWvLD0ulmSeKtW2SQKXC7N4Qup5Mzvw996zauVXeGvebeXETjjP7DgtXrMTU2jnZkW/sVSWfVjurD7OVSZJmIYtc35Inz+Ry7xLrOvZTBwQ7ma+nzFKZTN57WeRO/yCWnBjdLiLgbYmM55zJnbOlpPTQWXJsKpYKjx/Nt1TqCN4G/fIBBG2B+2E3NqXnGsL88zsJXRGBo1osDmWwG0RIxdLu3dDUQNGIipMEjdVVkSttcFH0rM8ZyaIlaKa7eOCPOk5Im8kUcltJX3ktDh8tkGVGC/4FHCxQupNLOhz0+fTQAMbMoPQUHauEW14rnQxetBtVhcTQEPz+H2rIlBY03uKzPFFXS2btiklDVdmaGT5JYf4o0kCUOTn9i/D47aJodboWpjC1n9/1e5PQXkvLrTgg8V5C16//2aPQ2xwKHdVyw19lzDyYjMXpWh3YNoVIcERcZCd4Lwh7nwHfxpiZh7cZJ+mCHZAgikbLTWS+wHZvcM13KEehAduvpbuuDVonNY7dHdlzvqR31QuEainkTRG1g3BV1W4kpv655uO8pIpvbbm1UaLiAa1WYuiXvCdBJ0PQLhmE8iw8lmaAVetqvwAJeXmmSjjW3gQ0fpVTUQJUly47fd9ntRn2Fx4X5diBVWzytulDTBTNvKNZeV37qQhIpnypmVnSFzWcf2BAO6zphAQkNgA+6wwRqNJrWsyAQUqmnt/xgkjOdWf0tJfn4pd1K4vwyB52ea63duEhuUlwRTK/BjDBFjZ8d1COtn0r0KpxXcaJ9Tpat8nhUYqzG3dIBcnqnHZRuFm0B7cJMFmw0QI7xx8Dy9/7iRw2dPEFx+ocJNljNTv/I07aqQ1mO4W3bAwO4vwLbq89lpZrQ9bzxrV2+AVj4fZ/8e6u/XmyVBS1uPgFR5XnUYtNdzKD4gTG8d7wj1KxuCKnRRMURHa7PHHA9vOL95vmVd2UMrv0/WppVvmALSFq8me1dO3gC4o0R8dDwSjilQBGATVTmH/h1oOkF3jqCa6B/KKYWzVZgS4e0RfVp77g+Db/APd7ZWWZoPPrtY/vZjG9AxK6nj0ZW+AN9nHfdWcYIeyLgaK3LLcSE1KccejQz0at2s0Xb9L/1WRdX250VvSWH5WSVugbhYlOocw7wPDG+vr8F5BjStbVF7zMDy8J/R8gdMajqo7pekxz3jyt3Pdg6ct3m15CvIR4CfES4iXES4iXEC8hXkK8hHgJ8RLiJcRLiP85CK7TCpDPvbauCB+x6Bn9IL5df5VMfHw67p2vFzsu18157mIs0nqDEsgzcyeiTy1c/OC+Pr73zuZ6b0naf8/5Bb87NsFp5pOmD2g6GP8f+53NXJ8AvqF+AmG/DnFcv4p2DKNTiu/NgnQUWh+cT9jUAG9ANmQ2oI246Vms9s4tbXeiAvX2EU/nPU/U5VXqdraIQzLeJpdFuWyyYVRUPNEBIPlT7rc29H0NjVHKqIlxg5u3e6hi9QpkxB2vFnls+9lilFjTVS2NQnXewarMj9fSXBvlhVT7lACWCv0xkaJJIUBZxiMJxfe3YuUK9/lMKcUWIZIoVZP0S0m507/nuREH1VeyUkQO3IOzFIX9Lsl6k0YUYqVKigyFl28nioa1PMsgmqfmYC1YEpJpDcv1gqRz5K/Bpn40Gbqata70fC/XIuwY/ftoT/eRVJVe38ivKtGbxKUw+y96g6I/u9HWcMiuUBjfdIELgzLo6IYCo0UWO7uBZqmhsX3xjYC5oVjfx0o5uSWMkvlqGc3GpnXasaRIXRzP5L3YEO76Bjn1zWpBXzkJMC8kOjUkZ/+WCLOQyUajWAwhraycwEZxuVz02WnmTnemQCVRROdKjVXr0PUT+DfWkgn13dcNoPg6ILivfg4TRSU6/dR122i27Vga5rhypLM4ZKCitG98XXRgo0iz2Ts39C21xCNanN0euj/p9JbUBSy/Q/odElwUKghp1vZS4G/uLR+Q2iYDF+URmfr8HpUR314yiO2043Yw/zl4jUXAjoicD0UnR0ZzxbTKGFgstNSYX9BZPASIDIQ5VYLCs0Zs6jyt2xxkZPvj7caCKkwiQZcsJgxtJDLpIsdbJX2zmiE4ru4YNS0rMjDl6ooA8lL+Upuy06PQgoXN12iN+3vKS7PmD1xhod4BRDGxfAcdYiCa8fgngIoh2s0H+Vn/lKXmS3QG8VcboLHGFlaUW0OdFBL+Byu+L6IR6moeh2oCSMouOgl9Ixi3IWtxI0Pav+JGO3MHPcMjmdk/4kziF2RRZeQ8HB6mu8pxXPJv5Tg+sKcYM1XtkBEOq7ZBmb1NSTZ/Z70Ncq+LAUEabbLS8fRZ4NLO2ndMRLg6j+PFkt10jiiin5wHB03UOwC9r+ITMTbZlvbFivRtjNXr/eFGvHnT3CrxSGma3tpI5ibJNdBtEDw4KcmhmHCk4mzABeiHoIumrNW4bm84a/U5kGSOgJMevUbaTJyD+ukp78n6ETZcHnA6w5nNH1f+TUVUC1pY6Y9MSuqAGhC0pdvQ8Si1CYj7Lt1hI7MPRA/fcLxbJadVSonlgEJX7x8As14np9otNJfl6gpmV+6j+XDCQ1BGT5fXiApbD4oR9ENdv3vXTj+xUNNkXetmJZNkyiRtJ/oxAL93A8wpZo70ApQm5QwF11zPcdSewHt3DpPyMu54xsrIxfVh15qVtfbUpsmQbiQRGerLnCycU23BzimU2lQ57YeQPVe0BNPIveHHmapj5EoYZTUucOJWsMX9ozAvpO2uxJ/Acp2BOUdggejIi1ATaMR9SaIlSZS4aek/jHyc9UMS4YBb1Y+MTJLjfRfRefEi729u89rp9FCJ/m5s65jbrVq1R7XzkCjJBIvtbIL8oqj1J3dWMbHEbWuH32IzhPM7GEL6XyVqqWtq0GeVRNsOGsInA2pL27sOvS01xb+UWB416hPJNCA4OY/bGycEvTNN43Qm1LqJ31HcWXRVtRRm6RMCuTgzrFgsUDTqMNXFdVGUbSkksXrLtFRt7vifcrRdnM2kW29PH47n6tltNB8Det8MMekT8wCr3ZGHT3FumpLyHVK0LfKG6cNkS+dIUfn40uv6HexAvo5Zuw1ZBtKqiqIUH5UKhzEDmkqzAadyrGeIJEFoNP9opWBQbYnUmaD40uJVJ6V2fFXJunuKJCW5pYR/4tAPnI2quC4WwWmgBcV1jqejtWhStW+v92y4FBi2AZL10yJt0rOb9b6cBflbp8Uq7eev2uHwU3EY+yswlsg7SeqJ0psjqolTbKKDi3KZG42J+KzHnUfGgZYkeealu0cPWSL1pktaJc2sttr9IrJd/jWVoc3MOLi5QA+seays/SD+FTPDShxwSVv758Ple9mNjh93gkLSZps5JpbUueuJmi87aV1aSYDrEG5szc4nrEyV8afK9BOQ1ZXDO/7mvZhFaU7LtRXwyg8DS3XD/6S2k1tZqVMthPDPdbX6ApAeKOpToMHWNOktzUKGT4DEWI2lFSsseJXPXvOsh1ZrPrIzRiWKNYY/mB/wFR5OgDHgH4/e05awjK5HTbk/jP7Q7KQ1TwuKL25jMInNT/zUKXhT78pXYypiSGc6p7XJyvFyzdNdhlwdps93v23Wkwk11AiFkh0UTk4299uDkX9nvJ3nKvgBaOQFgKYZIB3WFPcGewNAB4rv8ukB46SldQth49qn6qLbPTdgHZcc10dvOfi7pi2qNa8ZoCNXTP+f2Oc67L/2qXuiTls7BRvP2uWBs3Y2/RgSNNBrlP6ysnvXQ3Sr//n9kT3N8J0MfnLzLzoeMbSZI1qsxgxihBqK131EeLxOSi7LKt8ohe9GySXB3mLJmXTqAbv7DL4g948phbC3ktkrJUnmmQpQYYgk18TgdgbSdXiikZPyRBI3npMKVu3RGMjcBnkXzNwfNvLxsltJza6DQp+h4QvU0NvqpRPtpKW7KJm7pXd5PrlzTlnCzRtvwpYOX3wikWUiPEFhiWL6BLBomQ+RD1sdb+sQfC4qJN7pMj2NMetjBfY0gnvnn2iEk4z3VxNHVivuw4lqeKBzSGmJpLBCNv/UBHKq9bxOb3KFrBMbn3jfBgmHZ23bOv2/pNI1OeC68hD5KU5MX04nzwGrlHchU1de6+eTZJ/c5X2eW4F2M/3mzuHPWC5b+qmeNuMbP9lT9jvmm518BOEdsSQDXO3iZlG649ZuRQKQ1apQKpiXHJk3b5iUEsSwxMwo7bPfucAL8OtWDbH4Dm0Z32x2KtRTVNgFuEWudMiFUlU7O8G440oCmE+Azdzxs2o8oDZZ2jjQ6YSQ+eCuEmXLOjsdiQMA0pob+XUDTByJZHuSGbLdL9+qlTDUQuzp20RqubHgJwep2rZ25K6pmiJxRI4lNTL7QB9at4smMM0jPwjoVlk9L462Sz/Od31+0uYTYMg8bT2V51EViftUFeS8H3QyPWMJa5DQKHiF+L2VKHNSzrNc6Yl95ruNVhL+JOgBSeaLTa7VqDYuisv/TeEH+HstEEoX3/kanUN4YowAiwiw+vmHEPDx2Jb9VASspH54B0Vf8H3UsIKDbIKvPwc4bylA9gRu9u5CNVrlV+ZulQmDCI0aBaqYn6q0skyCwuY1JRME18BAYYNVtKwQrNcCSZ/gI6NSBUprMgm4r7TXkjCTNJeBNBpisPFdNgrskkiceyVJGbR6CwHWY3K1cfbXDZhv+yj1WWbPv8KfJNjczUxy8rOoLGnzW8pKYjU/ESpBE6mMmIL5v+P9M+erYJLnYLbeTNOqve/mWqy2dAWv30T0Hh9WZ12O3GY03m7UhfUZ7pKi9Yvk7GLu3RAJU5QWxOqTLEZPIAda/ZeSWKmUZuZEdtzdJaS/6TO/txaBjcm7FvJdlfKE7OjRSqXM9Qji7D7bxeU7Ia4RUvEk2Xkdtrw0aBMyvGdyu9gs3AgaR2X3wQrSMlfQJp7gpBGd3qR3bI8eemLI9b6MiCY6sBWLe6KOjaqsViYn5UnO/glpv4o8QfKMKBBLPgcvsm2tMFurPivHb+J2sGUT6EzNfFuBS6emn2k/nX5y1HGsWtjO6hMmuUZB0aI7/cil+w+PNDdOUGov8CAUOz8JUL7BbiynAGqgftoe2J5PMl2KLaQgSd7+JKmpyc4xcj+/rK51HPgBLGzqCPYRSBB/rmQPqER931Jl6JrY8IyrznySg+ky6vPreM+hsPT9P3s4pRDtJhwsaBVft0FLf746wiLC158bN4kFs8HadoMoyhBvMVdikghz2httdXQ7vMMTDBlXg9lp1GJq44KjrEYeEgUac9dTPiG/lVruABVIcDcdYv5qS8dF3mx3tSCG8/TV+qyD75T0VYzHsQ1otra0CdHOrYCoiV1JMb7oJAJf9nOIM2455DTolw2vgSYjF/JDdji4Kt8kmstdXj++IyK22+3o/mD25Lv8yXfVJPuo0tFJMo8ermaZJRoY0eBOYWjvzsLibU9JfuIcPDKO1wemaJRtj6LchyIKQpwNmDcaRQS33thCPlpRSI3qWUHQdWNTox+zRQRd7td3PMlVfAfLZbrKt1Ncl3y5a7LdpxgIWBUHu8Tu43X5diL7iI24j+Qf+YxfR1/Cie2kuAgvy+p5dBF+BeuiDh+oxyMIilLOZLClI/CeJAXj+hE29ZoXX7+Cv3XusWrZh+aL/m9OXbRL3zFPwrbiBmrtnX97Qqxjwiut6yajdVW9YUXcxMinwav9AyACWMZqy08EIx3JtbMClGaeuTpGpe/k2zoprL5sDG28xd0X+h/v2nzfV9AHoDZo1g6NYjhkrx9lhdRyW9FZEWGNShzj7WOY2Dgat8MAEE/Yz7se01Kdh7MYYevdvar91sjld1MEG1lnS50W5c8fd6tiJu+XBaUWPzoE6Zq2soUUNWccOt3nDvxxc/yjJ3Fz6pPuGOI+eLhiteJ95nQT3OF5Z7HSOAJxdXRNz7oHzagqllx10eAbp5tlwbFVoSlzqx64X6lM/vVo44xDCG5E/DmIYyxu+nRAYeQ0bd+FtentAlp+zqRrJqF6UVvNP7FF7vF1n276hPH33f/4H1BLAwQUAAIACADJVexIOF/j5UwAAABrAAAAGwAAAHVuaXZlcnNhbC91bml2ZXJzYWwucG5nLnhtbLOxr8jNUShLLSrOzM+zVTLUM1Cyt+PlsikoSi3LTC1XqACKAQUhQEmh0lbJxAjBLc9MKckAqjAwNEMIZqRmpmeU2CqZmyFU6gPNBABQSwECAAAUAAIACABDlFdHDcAxHsABAADaAwAADwAAAAAAAAABAAAAAAAAAAAAbm9uZS9wbGF5ZXIueG1sUEsBAgAAFAACAAgARJRXRyO0Tvv7AgAAsAgAABQAAAAAAAAAAQAAAAAA7QEAAHVuaXZlcnNhbC9wbGF5ZXIueG1sUEsBAgAAFAACAAgAyVXsSB/SzKJDMAAAIFoAABcAAAAAAAAAAAAAAAAAGgUAAHVuaXZlcnNhbC91bml2ZXJzYWwucG5nUEsBAgAAFAACAAgAyVXsSDhf4+VMAAAAawAAABsAAAAAAAAAAQAAAAAAkjUAAHVuaXZlcnNhbC91bml2ZXJzYWwucG5nLnhtbFBLBQYAAAAABAAEAA0BAAAXNgAAAAA=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</p:tagLst>
</file>

<file path=ppt/theme/theme1.xml><?xml version="1.0" encoding="utf-8"?>
<a:theme xmlns:a="http://schemas.openxmlformats.org/drawingml/2006/main" name="第一PPT，www.1ppt.com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CECEC">
            <a:alpha val="68000"/>
          </a:srgb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1018</Words>
  <Application>Microsoft Office PowerPoint</Application>
  <PresentationFormat>宽屏</PresentationFormat>
  <Paragraphs>86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Titillium</vt:lpstr>
      <vt:lpstr>等线</vt:lpstr>
      <vt:lpstr>微软雅黑</vt:lpstr>
      <vt:lpstr>Arial</vt:lpstr>
      <vt:lpstr>Arial Black</vt:lpstr>
      <vt:lpstr>Calibri</vt:lpstr>
      <vt:lpstr>Cambria Math</vt:lpstr>
      <vt:lpstr>第一PPT，www.1ppt.com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杏花 赵</cp:lastModifiedBy>
  <cp:revision>52</cp:revision>
  <dcterms:created xsi:type="dcterms:W3CDTF">2018-08-24T09:58:24Z</dcterms:created>
  <dcterms:modified xsi:type="dcterms:W3CDTF">2025-04-08T08:20:26Z</dcterms:modified>
</cp:coreProperties>
</file>