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61"/>
  </p:notesMasterIdLst>
  <p:handoutMasterIdLst>
    <p:handoutMasterId r:id="rId62"/>
  </p:handoutMasterIdLst>
  <p:sldIdLst>
    <p:sldId id="2079" r:id="rId4"/>
    <p:sldId id="2064" r:id="rId5"/>
    <p:sldId id="2022" r:id="rId6"/>
    <p:sldId id="2073" r:id="rId7"/>
    <p:sldId id="2061" r:id="rId8"/>
    <p:sldId id="2093" r:id="rId9"/>
    <p:sldId id="2026" r:id="rId10"/>
    <p:sldId id="2033" r:id="rId11"/>
    <p:sldId id="2080" r:id="rId12"/>
    <p:sldId id="2074" r:id="rId13"/>
    <p:sldId id="2075" r:id="rId14"/>
    <p:sldId id="2090" r:id="rId15"/>
    <p:sldId id="2089" r:id="rId16"/>
    <p:sldId id="2076" r:id="rId17"/>
    <p:sldId id="2077" r:id="rId18"/>
    <p:sldId id="2029" r:id="rId19"/>
    <p:sldId id="2030" r:id="rId20"/>
    <p:sldId id="2078" r:id="rId21"/>
    <p:sldId id="2060" r:id="rId22"/>
    <p:sldId id="2045" r:id="rId23"/>
    <p:sldId id="2082" r:id="rId24"/>
    <p:sldId id="2083" r:id="rId25"/>
    <p:sldId id="2052" r:id="rId26"/>
    <p:sldId id="2046" r:id="rId27"/>
    <p:sldId id="2059" r:id="rId28"/>
    <p:sldId id="2047" r:id="rId29"/>
    <p:sldId id="2048" r:id="rId30"/>
    <p:sldId id="2051" r:id="rId31"/>
    <p:sldId id="2050" r:id="rId32"/>
    <p:sldId id="2057" r:id="rId33"/>
    <p:sldId id="2049" r:id="rId34"/>
    <p:sldId id="2058" r:id="rId35"/>
    <p:sldId id="2081" r:id="rId36"/>
    <p:sldId id="2086" r:id="rId37"/>
    <p:sldId id="2042" r:id="rId38"/>
    <p:sldId id="2043" r:id="rId39"/>
    <p:sldId id="2088" r:id="rId40"/>
    <p:sldId id="2087" r:id="rId41"/>
    <p:sldId id="2091" r:id="rId42"/>
    <p:sldId id="2092" r:id="rId43"/>
    <p:sldId id="2084" r:id="rId44"/>
    <p:sldId id="2041" r:id="rId45"/>
    <p:sldId id="2044" r:id="rId46"/>
    <p:sldId id="2085" r:id="rId47"/>
    <p:sldId id="2055" r:id="rId48"/>
    <p:sldId id="2056" r:id="rId49"/>
    <p:sldId id="2036" r:id="rId50"/>
    <p:sldId id="2062" r:id="rId51"/>
    <p:sldId id="2025" r:id="rId52"/>
    <p:sldId id="2038" r:id="rId53"/>
    <p:sldId id="2066" r:id="rId54"/>
    <p:sldId id="2067" r:id="rId55"/>
    <p:sldId id="2069" r:id="rId56"/>
    <p:sldId id="2071" r:id="rId57"/>
    <p:sldId id="2070" r:id="rId58"/>
    <p:sldId id="2068" r:id="rId59"/>
    <p:sldId id="2072" r:id="rId60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79"/>
            <p14:sldId id="2064"/>
            <p14:sldId id="2022"/>
            <p14:sldId id="2073"/>
            <p14:sldId id="2061"/>
            <p14:sldId id="2093"/>
            <p14:sldId id="2026"/>
            <p14:sldId id="2033"/>
            <p14:sldId id="2080"/>
            <p14:sldId id="2074"/>
            <p14:sldId id="2075"/>
            <p14:sldId id="2090"/>
            <p14:sldId id="2089"/>
            <p14:sldId id="2076"/>
            <p14:sldId id="2077"/>
            <p14:sldId id="2029"/>
            <p14:sldId id="2030"/>
            <p14:sldId id="2078"/>
            <p14:sldId id="2060"/>
            <p14:sldId id="2045"/>
            <p14:sldId id="2082"/>
            <p14:sldId id="2083"/>
            <p14:sldId id="2052"/>
            <p14:sldId id="2046"/>
            <p14:sldId id="2059"/>
            <p14:sldId id="2047"/>
            <p14:sldId id="2048"/>
            <p14:sldId id="2051"/>
            <p14:sldId id="2050"/>
            <p14:sldId id="2057"/>
            <p14:sldId id="2049"/>
            <p14:sldId id="2058"/>
            <p14:sldId id="2081"/>
            <p14:sldId id="2086"/>
            <p14:sldId id="2042"/>
            <p14:sldId id="2043"/>
            <p14:sldId id="2088"/>
            <p14:sldId id="2087"/>
            <p14:sldId id="2091"/>
            <p14:sldId id="2092"/>
            <p14:sldId id="2084"/>
            <p14:sldId id="2041"/>
            <p14:sldId id="2044"/>
            <p14:sldId id="2085"/>
            <p14:sldId id="2055"/>
            <p14:sldId id="2056"/>
            <p14:sldId id="2036"/>
            <p14:sldId id="2062"/>
            <p14:sldId id="2025"/>
            <p14:sldId id="2038"/>
            <p14:sldId id="2066"/>
            <p14:sldId id="2067"/>
            <p14:sldId id="2069"/>
            <p14:sldId id="2071"/>
            <p14:sldId id="2070"/>
            <p14:sldId id="2068"/>
            <p14:sldId id="20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73E1E7"/>
    <a:srgbClr val="F26522"/>
    <a:srgbClr val="00AAB5"/>
    <a:srgbClr val="F1FCFD"/>
    <a:srgbClr val="70FF5D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4768B-8CC5-4921-92D1-BB818B104BE8}" v="1" dt="2020-07-04T08:51:17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2805" autoAdjust="0"/>
  </p:normalViewPr>
  <p:slideViewPr>
    <p:cSldViewPr snapToGrid="0">
      <p:cViewPr varScale="1">
        <p:scale>
          <a:sx n="57" d="100"/>
          <a:sy n="57" d="100"/>
        </p:scale>
        <p:origin x="64" y="140"/>
      </p:cViewPr>
      <p:guideLst>
        <p:guide orient="horz" pos="413"/>
        <p:guide pos="3726"/>
      </p:guideLst>
    </p:cSldViewPr>
  </p:slideViewPr>
  <p:outlineViewPr>
    <p:cViewPr>
      <p:scale>
        <a:sx n="33" d="100"/>
        <a:sy n="33" d="100"/>
      </p:scale>
      <p:origin x="0" y="-9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2"/>
    </p:cViewPr>
  </p:sorterViewPr>
  <p:notesViewPr>
    <p:cSldViewPr snapToGrid="0">
      <p:cViewPr>
        <p:scale>
          <a:sx n="125" d="100"/>
          <a:sy n="125" d="100"/>
        </p:scale>
        <p:origin x="492" y="275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飞" userId="b6ca0e7873270a0a" providerId="LiveId" clId="{2B24768B-8CC5-4921-92D1-BB818B104BE8}"/>
    <pc:docChg chg="addSld modSld modSection">
      <pc:chgData name="王 飞" userId="b6ca0e7873270a0a" providerId="LiveId" clId="{2B24768B-8CC5-4921-92D1-BB818B104BE8}" dt="2020-07-04T08:51:17.982" v="1"/>
      <pc:docMkLst>
        <pc:docMk/>
      </pc:docMkLst>
      <pc:sldChg chg="addSp delSp modSp new">
        <pc:chgData name="王 飞" userId="b6ca0e7873270a0a" providerId="LiveId" clId="{2B24768B-8CC5-4921-92D1-BB818B104BE8}" dt="2020-07-04T08:51:17.982" v="1"/>
        <pc:sldMkLst>
          <pc:docMk/>
          <pc:sldMk cId="47087737" sldId="2024"/>
        </pc:sldMkLst>
        <pc:spChg chg="del">
          <ac:chgData name="王 飞" userId="b6ca0e7873270a0a" providerId="LiveId" clId="{2B24768B-8CC5-4921-92D1-BB818B104BE8}" dt="2020-07-04T08:51:17.982" v="1"/>
          <ac:spMkLst>
            <pc:docMk/>
            <pc:sldMk cId="47087737" sldId="2024"/>
            <ac:spMk id="2" creationId="{BF42D59C-2B8C-47DF-A26C-076B55BAB50E}"/>
          </ac:spMkLst>
        </pc:spChg>
        <pc:picChg chg="add mod">
          <ac:chgData name="王 飞" userId="b6ca0e7873270a0a" providerId="LiveId" clId="{2B24768B-8CC5-4921-92D1-BB818B104BE8}" dt="2020-07-04T08:51:17.982" v="1"/>
          <ac:picMkLst>
            <pc:docMk/>
            <pc:sldMk cId="47087737" sldId="2024"/>
            <ac:picMk id="4" creationId="{55DD3727-D863-4EA0-92A5-A764969903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7.org/linux/man-pages/man5/elf.5.html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9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分配</a:t>
            </a:r>
            <a:r>
              <a:rPr lang="en-US" altLang="zh-CN" dirty="0"/>
              <a:t>CPU</a:t>
            </a:r>
            <a:r>
              <a:rPr lang="zh-CN" altLang="en-US" dirty="0"/>
              <a:t>内存相同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2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queue</a:t>
            </a:r>
            <a:r>
              <a:rPr lang="zh-CN" altLang="en-US" dirty="0"/>
              <a:t>分配一个</a:t>
            </a:r>
            <a:r>
              <a:rPr lang="en-US" altLang="zh-CN" dirty="0" err="1"/>
              <a:t>ringbuffer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是把</a:t>
            </a:r>
            <a:r>
              <a:rPr lang="en-US" altLang="zh-CN" dirty="0" err="1"/>
              <a:t>kfd_fd</a:t>
            </a:r>
            <a:r>
              <a:rPr lang="zh-CN" altLang="en-US" dirty="0"/>
              <a:t>文件，偏移</a:t>
            </a:r>
            <a:r>
              <a:rPr lang="en-US" altLang="zh-CN" dirty="0" err="1"/>
              <a:t>map_offset</a:t>
            </a:r>
            <a:r>
              <a:rPr lang="zh-CN" altLang="en-US" dirty="0"/>
              <a:t>处， </a:t>
            </a:r>
            <a:r>
              <a:rPr lang="en-US" altLang="zh-CN" dirty="0" err="1"/>
              <a:t>mmio_size</a:t>
            </a:r>
            <a:r>
              <a:rPr lang="zh-CN" altLang="en-US" dirty="0"/>
              <a:t>大小的内容，映射到</a:t>
            </a:r>
            <a:r>
              <a:rPr lang="en-US" altLang="zh-CN" dirty="0" err="1"/>
              <a:t>mem_addr</a:t>
            </a:r>
            <a:r>
              <a:rPr lang="zh-CN" altLang="en-US" dirty="0"/>
              <a:t>内存地址。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分配</a:t>
            </a:r>
            <a:r>
              <a:rPr lang="en-US" altLang="zh-CN" dirty="0"/>
              <a:t>CPU</a:t>
            </a:r>
            <a:r>
              <a:rPr lang="zh-CN" altLang="en-US" dirty="0"/>
              <a:t>内存相同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7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5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dirty="0" err="1"/>
              <a:t>doorbell_offset</a:t>
            </a:r>
            <a:r>
              <a:rPr lang="en-US" dirty="0"/>
              <a:t> from IOC_CREATE_QUEUE</a:t>
            </a:r>
          </a:p>
          <a:p>
            <a:pPr lvl="0" fontAlgn="ctr"/>
            <a:r>
              <a:rPr lang="en-US" dirty="0" err="1"/>
              <a:t>doorbell_addr</a:t>
            </a:r>
            <a:r>
              <a:rPr lang="en-US" dirty="0"/>
              <a:t> = </a:t>
            </a:r>
            <a:r>
              <a:rPr lang="en-US" dirty="0" err="1"/>
              <a:t>mem_addr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2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与分配</a:t>
            </a:r>
            <a:r>
              <a:rPr lang="en-US" altLang="zh-CN" dirty="0"/>
              <a:t>GPU</a:t>
            </a:r>
            <a:r>
              <a:rPr lang="zh-CN" altLang="en-US" dirty="0"/>
              <a:t>显存相同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4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Mmio_size</a:t>
            </a:r>
            <a:r>
              <a:rPr lang="en-US" dirty="0"/>
              <a:t> = </a:t>
            </a:r>
            <a:r>
              <a:rPr lang="en-US" dirty="0" err="1"/>
              <a:t>page_size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Runtime_singletion</a:t>
            </a:r>
            <a:r>
              <a:rPr lang="zh-CN" altLang="en-US" dirty="0"/>
              <a:t> 含有一个 </a:t>
            </a:r>
            <a:r>
              <a:rPr lang="en-US" altLang="zh-CN" dirty="0"/>
              <a:t>loader_</a:t>
            </a:r>
          </a:p>
          <a:p>
            <a:r>
              <a:rPr lang="en-US" dirty="0"/>
              <a:t>Loader_</a:t>
            </a:r>
            <a:r>
              <a:rPr lang="zh-CN" altLang="en-US" dirty="0"/>
              <a:t> 含有多个 </a:t>
            </a:r>
            <a:r>
              <a:rPr lang="en-US" altLang="zh-CN" dirty="0" err="1"/>
              <a:t>excuter</a:t>
            </a:r>
            <a:r>
              <a:rPr lang="en-US" altLang="zh-CN" dirty="0"/>
              <a:t>, </a:t>
            </a:r>
            <a:r>
              <a:rPr lang="zh-CN" altLang="en-US" dirty="0"/>
              <a:t>类型为 </a:t>
            </a:r>
            <a:r>
              <a:rPr lang="en-US" altLang="zh-CN" dirty="0"/>
              <a:t>Executable 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executer </a:t>
            </a:r>
            <a:r>
              <a:rPr lang="zh-CN" altLang="en-US"/>
              <a:t>含有多个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2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 err="1"/>
              <a:t>blit</a:t>
            </a:r>
            <a:r>
              <a:rPr lang="zh-CN" altLang="en-US" dirty="0"/>
              <a:t>实例：</a:t>
            </a:r>
            <a:r>
              <a:rPr lang="en-US" altLang="zh-CN" dirty="0"/>
              <a:t>cpu2gpu, gpu2cpu</a:t>
            </a:r>
            <a:r>
              <a:rPr lang="zh-CN" altLang="en-US" dirty="0"/>
              <a:t>和</a:t>
            </a:r>
            <a:r>
              <a:rPr lang="en-US" altLang="zh-CN" dirty="0"/>
              <a:t>gpu2gpu</a:t>
            </a:r>
          </a:p>
          <a:p>
            <a:r>
              <a:rPr lang="en-US" altLang="zh-CN" dirty="0" err="1"/>
              <a:t>Blit</a:t>
            </a:r>
            <a:r>
              <a:rPr lang="zh-CN" altLang="en-US" dirty="0"/>
              <a:t>可以选择</a:t>
            </a:r>
            <a:r>
              <a:rPr lang="en-US" altLang="zh-CN" dirty="0" err="1"/>
              <a:t>sdma</a:t>
            </a:r>
            <a:r>
              <a:rPr lang="zh-CN" altLang="en-US" dirty="0"/>
              <a:t>也可以选择</a:t>
            </a:r>
            <a:r>
              <a:rPr lang="en-US" altLang="zh-CN" dirty="0"/>
              <a:t>kernel</a:t>
            </a:r>
            <a:r>
              <a:rPr lang="zh-CN" altLang="en-US" dirty="0"/>
              <a:t>。而</a:t>
            </a:r>
            <a:r>
              <a:rPr lang="en-US" altLang="zh-CN" dirty="0" err="1"/>
              <a:t>sdma</a:t>
            </a:r>
            <a:r>
              <a:rPr lang="zh-CN" altLang="en-US" dirty="0"/>
              <a:t>到</a:t>
            </a:r>
            <a:r>
              <a:rPr lang="en-US" altLang="zh-CN" dirty="0"/>
              <a:t>ram</a:t>
            </a:r>
            <a:r>
              <a:rPr lang="zh-CN" altLang="en-US" dirty="0"/>
              <a:t>只有两个</a:t>
            </a:r>
            <a:r>
              <a:rPr lang="en-US" altLang="zh-CN" dirty="0"/>
              <a:t>channel</a:t>
            </a:r>
            <a:r>
              <a:rPr lang="zh-CN" altLang="en-US" dirty="0"/>
              <a:t>，</a:t>
            </a:r>
            <a:r>
              <a:rPr lang="en-US" altLang="zh-CN" dirty="0"/>
              <a:t>kernel</a:t>
            </a:r>
            <a:r>
              <a:rPr lang="zh-CN" altLang="en-US" dirty="0"/>
              <a:t>有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channel</a:t>
            </a:r>
            <a:r>
              <a:rPr lang="zh-CN" altLang="en-US" dirty="0"/>
              <a:t>，所以</a:t>
            </a:r>
            <a:r>
              <a:rPr lang="en-US" altLang="zh-CN" dirty="0"/>
              <a:t>kernel</a:t>
            </a:r>
            <a:r>
              <a:rPr lang="zh-CN" altLang="en-US" dirty="0"/>
              <a:t>会更快</a:t>
            </a:r>
            <a:endParaRPr lang="en-US" altLang="zh-CN" dirty="0"/>
          </a:p>
          <a:p>
            <a:r>
              <a:rPr lang="zh-CN" altLang="en-US" dirty="0"/>
              <a:t>如果选择</a:t>
            </a:r>
            <a:r>
              <a:rPr lang="en-US" altLang="zh-CN" dirty="0" err="1"/>
              <a:t>sdma</a:t>
            </a:r>
            <a:r>
              <a:rPr lang="en-US" altLang="zh-CN" dirty="0"/>
              <a:t>,  </a:t>
            </a:r>
            <a:r>
              <a:rPr lang="zh-CN" altLang="en-US" dirty="0"/>
              <a:t>则每个</a:t>
            </a:r>
            <a:r>
              <a:rPr lang="en-US" altLang="zh-CN" dirty="0" err="1"/>
              <a:t>sdma</a:t>
            </a:r>
            <a:r>
              <a:rPr lang="zh-CN" altLang="en-US" dirty="0"/>
              <a:t>实例会新建自己的</a:t>
            </a:r>
            <a:r>
              <a:rPr lang="en-US" altLang="zh-CN" dirty="0"/>
              <a:t>queue,</a:t>
            </a:r>
            <a:r>
              <a:rPr lang="zh-CN" altLang="en-US" dirty="0"/>
              <a:t>并分配自己的</a:t>
            </a:r>
            <a:r>
              <a:rPr lang="en-US" altLang="zh-CN" dirty="0"/>
              <a:t>packet buffer</a:t>
            </a:r>
            <a:r>
              <a:rPr lang="zh-CN" altLang="en-US" dirty="0"/>
              <a:t>。</a:t>
            </a:r>
            <a:r>
              <a:rPr lang="en-US" altLang="zh-CN" dirty="0" err="1"/>
              <a:t>QueueSize</a:t>
            </a:r>
            <a:r>
              <a:rPr lang="en-US" altLang="zh-CN" dirty="0"/>
              <a:t> = 1MB; </a:t>
            </a:r>
            <a:r>
              <a:rPr lang="en-US" altLang="zh-CN" dirty="0" err="1"/>
              <a:t>QueueType</a:t>
            </a:r>
            <a:r>
              <a:rPr lang="en-US" altLang="zh-CN" dirty="0"/>
              <a:t> = HAS_QUEUE_SDMA; </a:t>
            </a:r>
          </a:p>
          <a:p>
            <a:r>
              <a:rPr lang="zh-CN" altLang="en-US" dirty="0"/>
              <a:t>如果选择</a:t>
            </a:r>
            <a:r>
              <a:rPr lang="en-US" altLang="zh-CN" dirty="0"/>
              <a:t>kernel,</a:t>
            </a:r>
            <a:r>
              <a:rPr lang="zh-CN" altLang="en-US" dirty="0"/>
              <a:t> 则可以为</a:t>
            </a:r>
            <a:r>
              <a:rPr lang="en-US" altLang="zh-CN" dirty="0" err="1"/>
              <a:t>blit</a:t>
            </a:r>
            <a:r>
              <a:rPr lang="zh-CN" altLang="en-US" dirty="0"/>
              <a:t>指定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1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0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2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0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8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core::</a:t>
            </a:r>
            <a:r>
              <a:rPr lang="en-US" dirty="0" err="1"/>
              <a:t>g_use_interrupt_wait</a:t>
            </a:r>
            <a:r>
              <a:rPr lang="en-US" dirty="0"/>
              <a:t> = 1. use interrupt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6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signal don’t use </a:t>
            </a:r>
            <a:r>
              <a:rPr lang="en-US" dirty="0" err="1"/>
              <a:t>kmt</a:t>
            </a:r>
            <a:r>
              <a:rPr lang="en-US" dirty="0"/>
              <a:t> </a:t>
            </a:r>
            <a:r>
              <a:rPr lang="en-US" dirty="0" err="1"/>
              <a:t>ioctl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4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7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load code bin file to elf object </a:t>
            </a:r>
            <a:r>
              <a:rPr lang="en-US" dirty="0" err="1"/>
              <a:t>GElfImage</a:t>
            </a:r>
            <a:r>
              <a:rPr lang="en-US" dirty="0"/>
              <a:t> * </a:t>
            </a:r>
            <a:r>
              <a:rPr lang="en-US" dirty="0" err="1"/>
              <a:t>img</a:t>
            </a:r>
            <a:endParaRPr lang="en-US" dirty="0"/>
          </a:p>
          <a:p>
            <a:r>
              <a:rPr lang="en-US" dirty="0"/>
              <a:t>2. load </a:t>
            </a:r>
            <a:r>
              <a:rPr lang="en-US" dirty="0" err="1"/>
              <a:t>img</a:t>
            </a:r>
            <a:r>
              <a:rPr lang="en-US" dirty="0"/>
              <a:t> to code object </a:t>
            </a:r>
            <a:r>
              <a:rPr lang="en-US" dirty="0" err="1"/>
              <a:t>AmdHsaCode</a:t>
            </a:r>
            <a:r>
              <a:rPr lang="en-US" dirty="0"/>
              <a:t> * code</a:t>
            </a:r>
          </a:p>
          <a:p>
            <a:r>
              <a:rPr lang="en-US" dirty="0"/>
              <a:t>3. create executable from code</a:t>
            </a:r>
          </a:p>
          <a:p>
            <a:endParaRPr lang="en-US" dirty="0"/>
          </a:p>
          <a:p>
            <a:r>
              <a:rPr lang="en-US" dirty="0"/>
              <a:t>address is the </a:t>
            </a:r>
            <a:r>
              <a:rPr lang="en-US" dirty="0" err="1"/>
              <a:t>code_handle</a:t>
            </a:r>
            <a:r>
              <a:rPr lang="en-US" dirty="0"/>
              <a:t> that we use</a:t>
            </a:r>
          </a:p>
          <a:p>
            <a:r>
              <a:rPr lang="en-US" dirty="0">
                <a:hlinkClick r:id="rId3"/>
              </a:rPr>
              <a:t>https://www.man7.org/linux/man-pages/man5/elf.5.html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1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4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hsa_executable_get_symbol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kernel_name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hsa_executable_symbol_get_info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kernel_symbol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HSA_EXECUTABLE_SYMBOL_INFO_KERNEL_OBJECT)</a:t>
            </a:r>
          </a:p>
          <a:p>
            <a:pPr marL="406400" marR="0" lvl="1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address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aql_queue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kernel_object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code_handle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4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0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apt install 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-dev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/lib/x86_64-linux-gnu/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libelf.a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19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iova</a:t>
            </a:r>
            <a:r>
              <a:rPr lang="en-US" dirty="0"/>
              <a:t>-&gt;[IOMMU] -&gt;</a:t>
            </a:r>
            <a:r>
              <a:rPr lang="en-US" dirty="0" err="1"/>
              <a:t>hpa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gpu</a:t>
            </a:r>
            <a:r>
              <a:rPr lang="en-US" dirty="0"/>
              <a:t> virtual -&gt; [GPUVM] -&gt;</a:t>
            </a:r>
            <a:r>
              <a:rPr lang="en-US" dirty="0" err="1"/>
              <a:t>gpu</a:t>
            </a:r>
            <a:r>
              <a:rPr lang="en-US" dirty="0"/>
              <a:t> physical</a:t>
            </a:r>
          </a:p>
          <a:p>
            <a:pPr marL="0" indent="0">
              <a:buNone/>
            </a:pPr>
            <a:r>
              <a:rPr lang="en-US" dirty="0"/>
              <a:t>	 	bus address            1.1 (</a:t>
            </a:r>
            <a:r>
              <a:rPr lang="en-US" dirty="0" err="1"/>
              <a:t>iommu</a:t>
            </a:r>
            <a:r>
              <a:rPr lang="en-US" dirty="0"/>
              <a:t>=off)   = </a:t>
            </a:r>
            <a:r>
              <a:rPr lang="en-US" dirty="0" err="1"/>
              <a:t>cpu</a:t>
            </a:r>
            <a:r>
              <a:rPr lang="en-US" dirty="0"/>
              <a:t> physical </a:t>
            </a:r>
          </a:p>
          <a:p>
            <a:pPr marL="0" indent="0">
              <a:buNone/>
            </a:pPr>
            <a:r>
              <a:rPr lang="en-US" dirty="0"/>
              <a:t>		bus address=GPA   1.2(</a:t>
            </a:r>
            <a:r>
              <a:rPr lang="en-US" dirty="0" err="1"/>
              <a:t>iommu</a:t>
            </a:r>
            <a:r>
              <a:rPr lang="en-US" dirty="0"/>
              <a:t>=on) (</a:t>
            </a:r>
            <a:r>
              <a:rPr lang="en-US" dirty="0" err="1"/>
              <a:t>iova</a:t>
            </a:r>
            <a:r>
              <a:rPr lang="en-US" dirty="0"/>
              <a:t>) -&gt;[IOMMU] -&gt;</a:t>
            </a:r>
            <a:r>
              <a:rPr lang="en-US" dirty="0" err="1"/>
              <a:t>hpa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properties_.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mem_banks_count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 </a:t>
            </a:r>
            <a:r>
              <a:rPr lang="en-US" dirty="0" err="1"/>
              <a:t>NumMemoryBanks</a:t>
            </a:r>
            <a:r>
              <a:rPr lang="en-US" dirty="0"/>
              <a:t> </a:t>
            </a:r>
            <a:r>
              <a:rPr lang="en-US" altLang="zh-CN" dirty="0"/>
              <a:t>= 1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</a:t>
            </a:r>
            <a:r>
              <a:rPr lang="en-US" altLang="zh-CN" dirty="0" err="1"/>
              <a:t>mem_banks</a:t>
            </a:r>
            <a:r>
              <a:rPr lang="en-US" altLang="zh-CN" dirty="0"/>
              <a:t>/0/properties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zh-CN" altLang="en-US" dirty="0"/>
              <a:t>是从 “</a:t>
            </a:r>
            <a:r>
              <a:rPr lang="en-US" altLang="zh-CN" dirty="0"/>
              <a:t>vim 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/topology/nodes/1/properties</a:t>
            </a:r>
            <a:r>
              <a:rPr lang="zh-CN" altLang="en-US" dirty="0"/>
              <a:t>” 读取 “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caches_count</a:t>
            </a:r>
            <a:r>
              <a:rPr lang="zh-CN" altLang="en-US" dirty="0"/>
              <a:t>”</a:t>
            </a:r>
            <a:endParaRPr lang="en-US" altLang="zh-CN" dirty="0"/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dirty="0"/>
              <a:t>properties_.</a:t>
            </a:r>
            <a:r>
              <a:rPr 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NumCaches</a:t>
            </a:r>
            <a:r>
              <a:rPr lang="en-US" dirty="0"/>
              <a:t> </a:t>
            </a:r>
            <a:r>
              <a:rPr lang="en-US" altLang="zh-CN" dirty="0"/>
              <a:t> = 92</a:t>
            </a:r>
          </a:p>
          <a:p>
            <a:pPr marL="115888" marR="0" lvl="0" indent="-11588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 3" pitchFamily="18" charset="2"/>
              <a:buChar char="}"/>
              <a:tabLst/>
              <a:defRPr/>
            </a:pPr>
            <a:r>
              <a:rPr lang="en-US" b="0" dirty="0" err="1">
                <a:solidFill>
                  <a:srgbClr val="0070C0"/>
                </a:solidFill>
              </a:rPr>
              <a:t>hsaKmtGetNodeMemoryProperties</a:t>
            </a:r>
            <a:r>
              <a:rPr lang="en-US" b="0" dirty="0">
                <a:solidFill>
                  <a:srgbClr val="0070C0"/>
                </a:solidFill>
              </a:rPr>
              <a:t>()</a:t>
            </a:r>
            <a:r>
              <a:rPr lang="zh-CN" altLang="en-US" b="0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从 “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/topology/nodes/1/caches/xxx/properties</a:t>
            </a:r>
            <a:r>
              <a:rPr lang="zh-CN" altLang="en-US" dirty="0"/>
              <a:t>” 读取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mem_addr</a:t>
            </a:r>
            <a:r>
              <a:rPr lang="en-US" altLang="zh-CN" dirty="0"/>
              <a:t> : </a:t>
            </a:r>
            <a:r>
              <a:rPr lang="zh-CN" altLang="en-US" dirty="0"/>
              <a:t>进程虚拟地址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map_offset</a:t>
            </a:r>
            <a:r>
              <a:rPr lang="en-US" altLang="zh-CN" dirty="0"/>
              <a:t>: </a:t>
            </a:r>
            <a:r>
              <a:rPr lang="zh-CN" altLang="en-US" dirty="0"/>
              <a:t>相对</a:t>
            </a:r>
            <a:r>
              <a:rPr lang="en-US" altLang="zh-CN" dirty="0" err="1"/>
              <a:t>kfd_fd</a:t>
            </a:r>
            <a:r>
              <a:rPr lang="zh-CN" altLang="en-US" dirty="0"/>
              <a:t>的偏移地址，分配</a:t>
            </a:r>
            <a:r>
              <a:rPr lang="en-US" altLang="zh-CN"/>
              <a:t>GPUVER</a:t>
            </a:r>
            <a:endParaRPr lang="en-US" altLang="zh-CN" dirty="0"/>
          </a:p>
          <a:p>
            <a:r>
              <a:rPr lang="en-US" altLang="zh-CN" dirty="0"/>
              <a:t>3. map to file : </a:t>
            </a:r>
            <a:r>
              <a:rPr lang="zh-CN" altLang="en-US" dirty="0"/>
              <a:t>将进程虚拟地址和文件偏移地址关联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填写</a:t>
            </a:r>
            <a:r>
              <a:rPr lang="en-US" altLang="zh-CN" dirty="0"/>
              <a:t>GPUVM&lt;-&gt;GPUPHY</a:t>
            </a:r>
            <a:r>
              <a:rPr lang="zh-CN" altLang="en-US" dirty="0"/>
              <a:t>映射表，并传给</a:t>
            </a:r>
            <a:r>
              <a:rPr lang="en-US" altLang="zh-CN" dirty="0"/>
              <a:t>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</a:t>
            </a:r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是把</a:t>
            </a:r>
            <a:r>
              <a:rPr lang="en-US" altLang="zh-CN" dirty="0" err="1"/>
              <a:t>kfd_fd</a:t>
            </a:r>
            <a:r>
              <a:rPr lang="zh-CN" altLang="en-US" dirty="0"/>
              <a:t>文件，偏移</a:t>
            </a:r>
            <a:r>
              <a:rPr lang="en-US" altLang="zh-CN" dirty="0" err="1"/>
              <a:t>map_offset</a:t>
            </a:r>
            <a:r>
              <a:rPr lang="zh-CN" altLang="en-US" dirty="0"/>
              <a:t>处， </a:t>
            </a:r>
            <a:r>
              <a:rPr lang="en-US" altLang="zh-CN" dirty="0" err="1"/>
              <a:t>mmio_size</a:t>
            </a:r>
            <a:r>
              <a:rPr lang="zh-CN" altLang="en-US" dirty="0"/>
              <a:t>大小的内容，映射到</a:t>
            </a:r>
            <a:r>
              <a:rPr lang="en-US" altLang="zh-CN" dirty="0" err="1"/>
              <a:t>mem_addr</a:t>
            </a:r>
            <a:r>
              <a:rPr lang="zh-CN" altLang="en-US" dirty="0"/>
              <a:t>内存地址。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0890E4-8930-4F68-B68A-AFB05E7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0E7085-23AD-4AE2-AE50-06E6D20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6B27281-3385-4CED-8420-EEB983F2B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24" y="1201620"/>
            <a:ext cx="11616919" cy="4861838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5880CE0-CE7E-411C-B7AA-4B5618C24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EB0BFEFE-49D2-479A-B866-D98F1E00D4E4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90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eonOpenCompute/ROCR-Runtim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eonOpenCompute/ROCT-Thunk-Interface.git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层次框图</a:t>
            </a:r>
            <a:endParaRPr lang="en-US" altLang="zh-CN" dirty="0"/>
          </a:p>
          <a:p>
            <a:r>
              <a:rPr lang="zh-CN" altLang="en-US" dirty="0"/>
              <a:t>安装与使用</a:t>
            </a:r>
            <a:endParaRPr lang="en-US" altLang="zh-CN" dirty="0"/>
          </a:p>
          <a:p>
            <a:r>
              <a:rPr lang="en-US" altLang="zh-CN" dirty="0"/>
              <a:t>Memory</a:t>
            </a:r>
          </a:p>
          <a:p>
            <a:r>
              <a:rPr lang="en-US" altLang="zh-CN" dirty="0" err="1"/>
              <a:t>Sdma</a:t>
            </a:r>
            <a:endParaRPr lang="en-US" altLang="zh-CN" dirty="0"/>
          </a:p>
          <a:p>
            <a:r>
              <a:rPr lang="zh-CN" altLang="en-US" dirty="0"/>
              <a:t>程序对象与执行对象</a:t>
            </a:r>
            <a:endParaRPr lang="en-US" altLang="zh-CN" dirty="0"/>
          </a:p>
          <a:p>
            <a:r>
              <a:rPr lang="en-US" dirty="0"/>
              <a:t>AQL</a:t>
            </a:r>
            <a:r>
              <a:rPr lang="zh-CN" altLang="en-US" dirty="0"/>
              <a:t>队列</a:t>
            </a:r>
            <a:endParaRPr lang="en-US" altLang="zh-CN" dirty="0"/>
          </a:p>
          <a:p>
            <a:r>
              <a:rPr lang="zh-CN" altLang="en-US" dirty="0"/>
              <a:t>信号与同步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7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显存简单的可以分成三种，</a:t>
            </a:r>
            <a:endParaRPr lang="en-US" altLang="zh-CN" dirty="0"/>
          </a:p>
          <a:p>
            <a:pPr lvl="1"/>
            <a:r>
              <a:rPr lang="en-US" b="1" dirty="0"/>
              <a:t>Remote</a:t>
            </a:r>
            <a:r>
              <a:rPr lang="zh-CN" altLang="en-US" b="1" dirty="0"/>
              <a:t>（</a:t>
            </a:r>
            <a:r>
              <a:rPr lang="en-US" altLang="zh-CN" b="1" dirty="0"/>
              <a:t>GTT</a:t>
            </a:r>
            <a:r>
              <a:rPr lang="zh-CN" altLang="en-US" b="1" dirty="0"/>
              <a:t>）：</a:t>
            </a:r>
            <a:r>
              <a:rPr lang="zh-CN" altLang="en-US" dirty="0"/>
              <a:t>就是</a:t>
            </a:r>
            <a:r>
              <a:rPr lang="en-US" dirty="0" err="1"/>
              <a:t>cpu</a:t>
            </a:r>
            <a:r>
              <a:rPr lang="zh-CN" altLang="en-US" dirty="0"/>
              <a:t>的</a:t>
            </a:r>
            <a:r>
              <a:rPr lang="en-US" dirty="0"/>
              <a:t>memory，</a:t>
            </a:r>
            <a:r>
              <a:rPr lang="zh-CN" altLang="en-US" dirty="0"/>
              <a:t>然后通过</a:t>
            </a:r>
            <a:r>
              <a:rPr lang="en-US" dirty="0" err="1"/>
              <a:t>gart</a:t>
            </a:r>
            <a:r>
              <a:rPr lang="zh-CN" altLang="en-US" dirty="0"/>
              <a:t>表映射到</a:t>
            </a:r>
            <a:r>
              <a:rPr lang="en-US" dirty="0" err="1"/>
              <a:t>gpu</a:t>
            </a:r>
            <a:r>
              <a:rPr lang="zh-CN" altLang="en-US" dirty="0"/>
              <a:t>让</a:t>
            </a:r>
            <a:r>
              <a:rPr lang="en-US" dirty="0" err="1"/>
              <a:t>gpu</a:t>
            </a:r>
            <a:r>
              <a:rPr lang="zh-CN" altLang="en-US" dirty="0"/>
              <a:t>访问。</a:t>
            </a:r>
            <a:endParaRPr lang="en-US" altLang="zh-CN" dirty="0"/>
          </a:p>
          <a:p>
            <a:pPr lvl="1"/>
            <a:r>
              <a:rPr lang="en-US" altLang="zh-CN" b="1" dirty="0"/>
              <a:t>L</a:t>
            </a:r>
            <a:r>
              <a:rPr lang="en-US" b="1" dirty="0"/>
              <a:t>ocal visible</a:t>
            </a:r>
            <a:r>
              <a:rPr lang="zh-CN" altLang="en-US" b="1" dirty="0"/>
              <a:t>：</a:t>
            </a:r>
            <a:r>
              <a:rPr lang="zh-CN" altLang="en-US" dirty="0"/>
              <a:t>有</a:t>
            </a:r>
            <a:r>
              <a:rPr lang="en-US" dirty="0" err="1"/>
              <a:t>pcie</a:t>
            </a:r>
            <a:r>
              <a:rPr lang="zh-CN" altLang="en-US" dirty="0"/>
              <a:t>的地址，</a:t>
            </a:r>
            <a:r>
              <a:rPr lang="en-US" dirty="0"/>
              <a:t>doorbell</a:t>
            </a:r>
            <a:r>
              <a:rPr lang="zh-CN" altLang="en-US" dirty="0"/>
              <a:t>也分在这里，</a:t>
            </a:r>
            <a:r>
              <a:rPr lang="en-US" dirty="0" err="1"/>
              <a:t>cpu</a:t>
            </a:r>
            <a:r>
              <a:rPr lang="zh-CN" altLang="en-US" dirty="0"/>
              <a:t>可以直接访问，</a:t>
            </a:r>
            <a:r>
              <a:rPr lang="en-US" dirty="0"/>
              <a:t>map</a:t>
            </a:r>
            <a:r>
              <a:rPr lang="zh-CN" altLang="en-US" dirty="0"/>
              <a:t>动作只是简单的返回地址。</a:t>
            </a:r>
            <a:endParaRPr lang="en-US" altLang="zh-CN" dirty="0"/>
          </a:p>
          <a:p>
            <a:pPr lvl="1"/>
            <a:r>
              <a:rPr lang="en-US" b="1" dirty="0"/>
              <a:t>Local invisible (Device)</a:t>
            </a:r>
            <a:r>
              <a:rPr lang="zh-CN" altLang="en-US" dirty="0"/>
              <a:t>：没有</a:t>
            </a:r>
            <a:r>
              <a:rPr lang="en-US" dirty="0" err="1"/>
              <a:t>pcie</a:t>
            </a:r>
            <a:r>
              <a:rPr lang="zh-CN" altLang="en-US" dirty="0"/>
              <a:t>地址的，</a:t>
            </a:r>
            <a:r>
              <a:rPr lang="en-US" dirty="0"/>
              <a:t>map</a:t>
            </a:r>
            <a:r>
              <a:rPr lang="zh-CN" altLang="en-US" dirty="0"/>
              <a:t>的时候驱动会分一段</a:t>
            </a:r>
            <a:r>
              <a:rPr lang="en-US" dirty="0" err="1"/>
              <a:t>cpu</a:t>
            </a:r>
            <a:r>
              <a:rPr lang="en-US" dirty="0"/>
              <a:t> memory，</a:t>
            </a:r>
            <a:r>
              <a:rPr lang="zh-CN" altLang="en-US" dirty="0"/>
              <a:t>操作完</a:t>
            </a:r>
            <a:r>
              <a:rPr lang="en-US" dirty="0" err="1"/>
              <a:t>unmap</a:t>
            </a:r>
            <a:r>
              <a:rPr lang="zh-CN" altLang="en-US" dirty="0"/>
              <a:t>再拷贝回去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2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2C3288-92B0-4FE6-969A-742F90C0861B}"/>
              </a:ext>
            </a:extLst>
          </p:cNvPr>
          <p:cNvSpPr/>
          <p:nvPr/>
        </p:nvSpPr>
        <p:spPr>
          <a:xfrm>
            <a:off x="615950" y="2031544"/>
            <a:ext cx="1104900" cy="664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523D9-A69D-4990-A4A0-144B23A88F7E}"/>
              </a:ext>
            </a:extLst>
          </p:cNvPr>
          <p:cNvSpPr/>
          <p:nvPr/>
        </p:nvSpPr>
        <p:spPr>
          <a:xfrm>
            <a:off x="6522513" y="1090554"/>
            <a:ext cx="1104900" cy="253365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DRAM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6D1D1-C9FE-49FB-92AB-9B86C885C975}"/>
              </a:ext>
            </a:extLst>
          </p:cNvPr>
          <p:cNvSpPr/>
          <p:nvPr/>
        </p:nvSpPr>
        <p:spPr>
          <a:xfrm>
            <a:off x="615950" y="5068904"/>
            <a:ext cx="1104900" cy="652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D13D2E-700E-449E-A110-57DEF4083403}"/>
              </a:ext>
            </a:extLst>
          </p:cNvPr>
          <p:cNvCxnSpPr>
            <a:cxnSpLocks/>
            <a:stCxn id="2" idx="3"/>
            <a:endCxn id="74" idx="1"/>
          </p:cNvCxnSpPr>
          <p:nvPr/>
        </p:nvCxnSpPr>
        <p:spPr>
          <a:xfrm>
            <a:off x="1720850" y="2363671"/>
            <a:ext cx="157903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B2FC14-C180-40B5-B5D2-BD7668148BDD}"/>
              </a:ext>
            </a:extLst>
          </p:cNvPr>
          <p:cNvCxnSpPr>
            <a:cxnSpLocks/>
            <a:stCxn id="74" idx="3"/>
            <a:endCxn id="7" idx="1"/>
          </p:cNvCxnSpPr>
          <p:nvPr/>
        </p:nvCxnSpPr>
        <p:spPr>
          <a:xfrm flipV="1">
            <a:off x="4404782" y="2357379"/>
            <a:ext cx="2117731" cy="629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C69F0-6C94-44F6-B80C-A7839FA1B919}"/>
              </a:ext>
            </a:extLst>
          </p:cNvPr>
          <p:cNvSpPr/>
          <p:nvPr/>
        </p:nvSpPr>
        <p:spPr>
          <a:xfrm>
            <a:off x="1962151" y="1714188"/>
            <a:ext cx="1104900" cy="546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106E82-116A-442E-BF5E-4EF0F02174BB}"/>
              </a:ext>
            </a:extLst>
          </p:cNvPr>
          <p:cNvSpPr/>
          <p:nvPr/>
        </p:nvSpPr>
        <p:spPr>
          <a:xfrm>
            <a:off x="4895854" y="1714188"/>
            <a:ext cx="1104900" cy="546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77B7FA-C109-4DC3-B728-5A4AC7D1ABB1}"/>
              </a:ext>
            </a:extLst>
          </p:cNvPr>
          <p:cNvSpPr/>
          <p:nvPr/>
        </p:nvSpPr>
        <p:spPr>
          <a:xfrm>
            <a:off x="6491826" y="4129368"/>
            <a:ext cx="1104900" cy="253365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HBM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9A9961-C8AC-4BBB-A5AD-5607EB845FCE}"/>
              </a:ext>
            </a:extLst>
          </p:cNvPr>
          <p:cNvSpPr/>
          <p:nvPr/>
        </p:nvSpPr>
        <p:spPr>
          <a:xfrm>
            <a:off x="6530980" y="2576407"/>
            <a:ext cx="1104900" cy="664253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FFC000"/>
            </a:bgClr>
          </a:patt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8FE439-DF3A-43E6-AD50-FAB8F7DD6E81}"/>
              </a:ext>
            </a:extLst>
          </p:cNvPr>
          <p:cNvSpPr/>
          <p:nvPr/>
        </p:nvSpPr>
        <p:spPr>
          <a:xfrm>
            <a:off x="8188330" y="2221650"/>
            <a:ext cx="1104900" cy="546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HPA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127721-4513-46E6-BCD7-500F6ACA7626}"/>
              </a:ext>
            </a:extLst>
          </p:cNvPr>
          <p:cNvCxnSpPr>
            <a:cxnSpLocks/>
            <a:stCxn id="84" idx="1"/>
            <a:endCxn id="36" idx="3"/>
          </p:cNvCxnSpPr>
          <p:nvPr/>
        </p:nvCxnSpPr>
        <p:spPr>
          <a:xfrm flipH="1" flipV="1">
            <a:off x="7635880" y="2908534"/>
            <a:ext cx="2007683" cy="347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61A5EE3-8D13-417A-A0B1-F9FBF960CB4E}"/>
              </a:ext>
            </a:extLst>
          </p:cNvPr>
          <p:cNvSpPr/>
          <p:nvPr/>
        </p:nvSpPr>
        <p:spPr>
          <a:xfrm>
            <a:off x="6491826" y="5671003"/>
            <a:ext cx="1104900" cy="664253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FFC000"/>
            </a:bgClr>
          </a:patt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BCA7CF17-29A4-44D1-8665-C5A2013F158D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flipH="1">
            <a:off x="7596726" y="5993405"/>
            <a:ext cx="2048940" cy="97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5E8393D-01AB-4376-B208-A8FA36EA39D3}"/>
              </a:ext>
            </a:extLst>
          </p:cNvPr>
          <p:cNvSpPr/>
          <p:nvPr/>
        </p:nvSpPr>
        <p:spPr>
          <a:xfrm>
            <a:off x="9645666" y="5661278"/>
            <a:ext cx="1104900" cy="6642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SDMA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EF96F9-F70D-4311-81C0-1D6E9B2802E1}"/>
              </a:ext>
            </a:extLst>
          </p:cNvPr>
          <p:cNvCxnSpPr>
            <a:cxnSpLocks/>
            <a:stCxn id="52" idx="0"/>
            <a:endCxn id="84" idx="2"/>
          </p:cNvCxnSpPr>
          <p:nvPr/>
        </p:nvCxnSpPr>
        <p:spPr>
          <a:xfrm flipH="1" flipV="1">
            <a:off x="10196011" y="3244130"/>
            <a:ext cx="2105" cy="241714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D110F-4B02-427F-8C65-DFD711CD6BE5}"/>
              </a:ext>
            </a:extLst>
          </p:cNvPr>
          <p:cNvSpPr/>
          <p:nvPr/>
        </p:nvSpPr>
        <p:spPr>
          <a:xfrm>
            <a:off x="8087271" y="5339837"/>
            <a:ext cx="1104900" cy="546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C17A2F-B4B3-4392-9219-F215E27BD69C}"/>
              </a:ext>
            </a:extLst>
          </p:cNvPr>
          <p:cNvSpPr/>
          <p:nvPr/>
        </p:nvSpPr>
        <p:spPr>
          <a:xfrm>
            <a:off x="10344150" y="4253050"/>
            <a:ext cx="1658441" cy="546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BUS_ADDR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42AE0B-B776-476B-AA92-0438648EBD9A}"/>
              </a:ext>
            </a:extLst>
          </p:cNvPr>
          <p:cNvCxnSpPr>
            <a:cxnSpLocks/>
            <a:stCxn id="9" idx="3"/>
            <a:endCxn id="79" idx="1"/>
          </p:cNvCxnSpPr>
          <p:nvPr/>
        </p:nvCxnSpPr>
        <p:spPr>
          <a:xfrm flipV="1">
            <a:off x="1720850" y="5389300"/>
            <a:ext cx="1598124" cy="58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A1EB40-9447-4340-83E3-F274E1AA9A88}"/>
              </a:ext>
            </a:extLst>
          </p:cNvPr>
          <p:cNvCxnSpPr>
            <a:cxnSpLocks/>
            <a:stCxn id="79" idx="3"/>
            <a:endCxn id="35" idx="1"/>
          </p:cNvCxnSpPr>
          <p:nvPr/>
        </p:nvCxnSpPr>
        <p:spPr>
          <a:xfrm>
            <a:off x="4423869" y="5389300"/>
            <a:ext cx="2067957" cy="68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1826898-D253-4779-B6F3-72DBED1CE0EA}"/>
              </a:ext>
            </a:extLst>
          </p:cNvPr>
          <p:cNvSpPr/>
          <p:nvPr/>
        </p:nvSpPr>
        <p:spPr>
          <a:xfrm>
            <a:off x="4885272" y="4790621"/>
            <a:ext cx="1104900" cy="546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130709-5453-4E2A-A393-765E8884476A}"/>
              </a:ext>
            </a:extLst>
          </p:cNvPr>
          <p:cNvSpPr/>
          <p:nvPr/>
        </p:nvSpPr>
        <p:spPr>
          <a:xfrm>
            <a:off x="1967462" y="4795341"/>
            <a:ext cx="1104900" cy="546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0D766A4-16C7-410B-AC5C-627B6425549B}"/>
              </a:ext>
            </a:extLst>
          </p:cNvPr>
          <p:cNvSpPr/>
          <p:nvPr/>
        </p:nvSpPr>
        <p:spPr>
          <a:xfrm>
            <a:off x="3299887" y="2031544"/>
            <a:ext cx="1104895" cy="664253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CE6A47F-9FD1-40DC-B4EF-376F25691780}"/>
              </a:ext>
            </a:extLst>
          </p:cNvPr>
          <p:cNvSpPr/>
          <p:nvPr/>
        </p:nvSpPr>
        <p:spPr>
          <a:xfrm>
            <a:off x="3318974" y="5057173"/>
            <a:ext cx="1104895" cy="664253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GPUVM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6290B45-729A-4A7D-B810-2B18F2DA7F19}"/>
              </a:ext>
            </a:extLst>
          </p:cNvPr>
          <p:cNvSpPr/>
          <p:nvPr/>
        </p:nvSpPr>
        <p:spPr>
          <a:xfrm>
            <a:off x="9643563" y="2579877"/>
            <a:ext cx="1104895" cy="664253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IOMMU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C9CFB4-F4A3-4A95-858B-E06B32F13B0C}"/>
              </a:ext>
            </a:extLst>
          </p:cNvPr>
          <p:cNvCxnSpPr>
            <a:cxnSpLocks/>
          </p:cNvCxnSpPr>
          <p:nvPr/>
        </p:nvCxnSpPr>
        <p:spPr>
          <a:xfrm>
            <a:off x="179915" y="3870662"/>
            <a:ext cx="15995706" cy="0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AB00B5E-CA4B-48B6-BBA5-BE7DDEE25793}"/>
              </a:ext>
            </a:extLst>
          </p:cNvPr>
          <p:cNvSpPr/>
          <p:nvPr/>
        </p:nvSpPr>
        <p:spPr>
          <a:xfrm>
            <a:off x="302449" y="3835943"/>
            <a:ext cx="1104900" cy="6525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B16760-84B9-4A5E-AD97-02D466D4E1D0}"/>
              </a:ext>
            </a:extLst>
          </p:cNvPr>
          <p:cNvSpPr/>
          <p:nvPr/>
        </p:nvSpPr>
        <p:spPr>
          <a:xfrm>
            <a:off x="302449" y="3278805"/>
            <a:ext cx="1104900" cy="6525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717A88-F207-4F6B-9A4D-14AC935AA0B9}"/>
              </a:ext>
            </a:extLst>
          </p:cNvPr>
          <p:cNvSpPr/>
          <p:nvPr/>
        </p:nvSpPr>
        <p:spPr>
          <a:xfrm>
            <a:off x="12367702" y="4997775"/>
            <a:ext cx="1104900" cy="600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CA0C7C-6A38-4E84-9F27-FAF63BF00F3C}"/>
              </a:ext>
            </a:extLst>
          </p:cNvPr>
          <p:cNvCxnSpPr>
            <a:cxnSpLocks/>
            <a:stCxn id="94" idx="3"/>
            <a:endCxn id="97" idx="1"/>
          </p:cNvCxnSpPr>
          <p:nvPr/>
        </p:nvCxnSpPr>
        <p:spPr>
          <a:xfrm flipV="1">
            <a:off x="13472602" y="5292487"/>
            <a:ext cx="1598124" cy="539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8DF5909-A38C-4127-B454-ADFE3DD822EA}"/>
              </a:ext>
            </a:extLst>
          </p:cNvPr>
          <p:cNvSpPr/>
          <p:nvPr/>
        </p:nvSpPr>
        <p:spPr>
          <a:xfrm>
            <a:off x="13719214" y="4715744"/>
            <a:ext cx="1104900" cy="503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27D6AAC-7C5E-4B04-A42B-EDFD9DC83898}"/>
              </a:ext>
            </a:extLst>
          </p:cNvPr>
          <p:cNvSpPr/>
          <p:nvPr/>
        </p:nvSpPr>
        <p:spPr>
          <a:xfrm>
            <a:off x="15070726" y="4986984"/>
            <a:ext cx="1104895" cy="611005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GPUVM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170D0DD-5D8D-4FB8-B9FD-34EB32A360E8}"/>
              </a:ext>
            </a:extLst>
          </p:cNvPr>
          <p:cNvCxnSpPr>
            <a:cxnSpLocks/>
            <a:stCxn id="97" idx="0"/>
            <a:endCxn id="84" idx="3"/>
          </p:cNvCxnSpPr>
          <p:nvPr/>
        </p:nvCxnSpPr>
        <p:spPr>
          <a:xfrm rot="16200000" flipV="1">
            <a:off x="12148326" y="1512136"/>
            <a:ext cx="2074980" cy="4874716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0A356C-365E-4C03-9CE6-4E2AFE94651B}"/>
              </a:ext>
            </a:extLst>
          </p:cNvPr>
          <p:cNvSpPr/>
          <p:nvPr/>
        </p:nvSpPr>
        <p:spPr>
          <a:xfrm>
            <a:off x="16027482" y="4207537"/>
            <a:ext cx="1536778" cy="4347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BIS_ADDR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3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fine-grained memory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is directly accessible to all the agents in the system at the same time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-apple-system"/>
              </a:rPr>
              <a:t>Host memory</a:t>
            </a:r>
          </a:p>
          <a:p>
            <a:pPr lvl="1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System coherence events only at kernel start and end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coarse-grained memory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may be accessible to multiple agents, but never at the same time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-apple-system"/>
              </a:rPr>
              <a:t>Device memory</a:t>
            </a:r>
          </a:p>
          <a:p>
            <a:pPr lvl="1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System coherence happen at the points in the kernel the programmer requests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6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IOMMU</a:t>
            </a:r>
            <a:r>
              <a:rPr lang="en-US" altLang="zh-CN" dirty="0">
                <a:sym typeface="Wingdings" panose="05000000000000000000" pitchFamily="2" charset="2"/>
              </a:rPr>
              <a:t>(or GART in amd)</a:t>
            </a:r>
            <a:endParaRPr lang="en-US" altLang="zh-CN" dirty="0"/>
          </a:p>
          <a:p>
            <a:pPr lvl="1"/>
            <a:r>
              <a:rPr lang="en-US" altLang="zh-CN" dirty="0"/>
              <a:t>map device </a:t>
            </a:r>
            <a:r>
              <a:rPr lang="en-US" altLang="zh-CN" dirty="0" err="1"/>
              <a:t>dma</a:t>
            </a:r>
            <a:r>
              <a:rPr lang="en-US" altLang="zh-CN" dirty="0"/>
              <a:t> address to host physical address</a:t>
            </a:r>
          </a:p>
          <a:p>
            <a:pPr lvl="1"/>
            <a:r>
              <a:rPr lang="en-US" dirty="0"/>
              <a:t>map </a:t>
            </a:r>
            <a:r>
              <a:rPr lang="en-US" dirty="0" err="1"/>
              <a:t>interruput</a:t>
            </a:r>
            <a:endParaRPr lang="en-US" dirty="0"/>
          </a:p>
          <a:p>
            <a:r>
              <a:rPr lang="zh-CN" altLang="en-US" dirty="0"/>
              <a:t>无</a:t>
            </a:r>
            <a:r>
              <a:rPr lang="en-US" altLang="zh-CN" dirty="0" err="1"/>
              <a:t>iommu</a:t>
            </a:r>
            <a:r>
              <a:rPr lang="zh-CN" altLang="en-US" dirty="0"/>
              <a:t>：设备可以通过</a:t>
            </a:r>
            <a:r>
              <a:rPr lang="en-US" altLang="zh-CN" dirty="0" err="1"/>
              <a:t>dma</a:t>
            </a:r>
            <a:r>
              <a:rPr lang="zh-CN" altLang="en-US" dirty="0"/>
              <a:t>访问全部</a:t>
            </a:r>
            <a:r>
              <a:rPr lang="en-US" altLang="zh-CN" dirty="0"/>
              <a:t>host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iommu</a:t>
            </a:r>
            <a:r>
              <a:rPr lang="zh-CN" altLang="en-US" dirty="0"/>
              <a:t>：驱动控制设备</a:t>
            </a:r>
            <a:r>
              <a:rPr lang="en-US" altLang="zh-CN" dirty="0" err="1"/>
              <a:t>dma</a:t>
            </a:r>
            <a:r>
              <a:rPr lang="zh-CN" altLang="en-US" dirty="0"/>
              <a:t>地址通过</a:t>
            </a:r>
            <a:r>
              <a:rPr lang="en-US" altLang="zh-CN" dirty="0" err="1"/>
              <a:t>iommu</a:t>
            </a:r>
            <a:r>
              <a:rPr lang="zh-CN" altLang="en-US" dirty="0"/>
              <a:t>映射到某块物理内存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读取物理内存属性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KMT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altLang="zh-CN" dirty="0"/>
              <a:t>() </a:t>
            </a:r>
            <a:r>
              <a:rPr lang="zh-CN" altLang="en-US" dirty="0"/>
              <a:t>中完成，（主要获得</a:t>
            </a:r>
            <a:r>
              <a:rPr lang="en-US" altLang="zh-CN" dirty="0"/>
              <a:t>heap type</a:t>
            </a:r>
            <a:r>
              <a:rPr lang="zh-CN" altLang="en-US" dirty="0"/>
              <a:t>属性）</a:t>
            </a:r>
            <a:endParaRPr lang="en-US" altLang="zh-CN" dirty="0"/>
          </a:p>
          <a:p>
            <a:pPr lvl="1"/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/topology/nodes/[</a:t>
            </a:r>
            <a:r>
              <a:rPr lang="en-US" altLang="zh-CN" dirty="0" err="1"/>
              <a:t>nodeIdx</a:t>
            </a:r>
            <a:r>
              <a:rPr lang="en-US" altLang="zh-CN" dirty="0"/>
              <a:t>]/</a:t>
            </a:r>
            <a:r>
              <a:rPr lang="en-US" altLang="zh-CN" dirty="0" err="1"/>
              <a:t>mem_banks</a:t>
            </a:r>
            <a:r>
              <a:rPr lang="en-US" altLang="zh-CN" dirty="0"/>
              <a:t>/[</a:t>
            </a:r>
            <a:r>
              <a:rPr lang="en-US" altLang="zh-CN" dirty="0" err="1"/>
              <a:t>bankIdx</a:t>
            </a:r>
            <a:r>
              <a:rPr lang="en-US" altLang="zh-CN" dirty="0"/>
              <a:t>]/properties</a:t>
            </a:r>
          </a:p>
          <a:p>
            <a:pPr lvl="1"/>
            <a:r>
              <a:rPr lang="en-US" altLang="zh-CN" dirty="0" err="1"/>
              <a:t>heap_type</a:t>
            </a:r>
            <a:r>
              <a:rPr lang="en-US" altLang="zh-CN" dirty="0"/>
              <a:t> = 0</a:t>
            </a:r>
            <a:r>
              <a:rPr lang="zh-CN" altLang="en-US" dirty="0"/>
              <a:t>：</a:t>
            </a:r>
            <a:r>
              <a:rPr lang="en-US" altLang="zh-CN" dirty="0"/>
              <a:t>HSA_HEAPTYPE_SYSTEM</a:t>
            </a:r>
            <a:r>
              <a:rPr lang="zh-CN" altLang="en-US" dirty="0"/>
              <a:t>表示</a:t>
            </a:r>
            <a:r>
              <a:rPr lang="en-US" altLang="zh-CN" dirty="0"/>
              <a:t>CPU</a:t>
            </a:r>
            <a:r>
              <a:rPr lang="zh-CN" altLang="en-US" dirty="0"/>
              <a:t>系统内存</a:t>
            </a:r>
            <a:endParaRPr lang="en-US" altLang="zh-CN" dirty="0"/>
          </a:p>
          <a:p>
            <a:pPr lvl="1"/>
            <a:r>
              <a:rPr lang="en-US" altLang="zh-CN" dirty="0" err="1"/>
              <a:t>heap_type</a:t>
            </a:r>
            <a:r>
              <a:rPr lang="en-US" altLang="zh-CN" dirty="0"/>
              <a:t>= 2</a:t>
            </a:r>
            <a:r>
              <a:rPr lang="zh-CN" altLang="en-US" dirty="0"/>
              <a:t>：</a:t>
            </a:r>
            <a:r>
              <a:rPr lang="nb-NO" altLang="zh-CN" dirty="0"/>
              <a:t>HSA_HEAPTYPE_FRAME_BUFFER_PRIVATE</a:t>
            </a:r>
            <a:r>
              <a:rPr lang="zh-CN" altLang="en-US" dirty="0"/>
              <a:t>表示</a:t>
            </a:r>
            <a:r>
              <a:rPr lang="en-US" altLang="zh-CN" dirty="0"/>
              <a:t>GPU</a:t>
            </a:r>
            <a:r>
              <a:rPr lang="zh-CN" altLang="en-US" dirty="0"/>
              <a:t>显存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9E057-12B0-463E-9813-B85A5BC2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4" y="3935442"/>
            <a:ext cx="11573107" cy="23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KMT VM</a:t>
            </a:r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4C8B2-C0B5-4DC4-B209-956E126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KMT</a:t>
            </a:r>
            <a:r>
              <a:rPr lang="zh-CN" altLang="en-US" dirty="0"/>
              <a:t>中</a:t>
            </a:r>
            <a:r>
              <a:rPr lang="en-US" altLang="zh-CN" dirty="0"/>
              <a:t>VM</a:t>
            </a:r>
            <a:r>
              <a:rPr lang="zh-CN" altLang="en-US" dirty="0"/>
              <a:t>初始化由</a:t>
            </a:r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altLang="zh-CN" dirty="0"/>
              <a:t>()</a:t>
            </a:r>
            <a:r>
              <a:rPr lang="zh-CN" altLang="en-US" dirty="0"/>
              <a:t>完成。</a:t>
            </a:r>
            <a:r>
              <a:rPr lang="en-US" dirty="0"/>
              <a:t>KFD</a:t>
            </a:r>
            <a:r>
              <a:rPr lang="zh-CN" altLang="en-US" dirty="0"/>
              <a:t>是利用</a:t>
            </a:r>
            <a:r>
              <a:rPr lang="en-US" altLang="zh-CN" dirty="0"/>
              <a:t>DRM</a:t>
            </a:r>
            <a:r>
              <a:rPr lang="zh-CN" altLang="en-US" dirty="0"/>
              <a:t>的</a:t>
            </a:r>
            <a:r>
              <a:rPr lang="en-US" altLang="zh-CN" dirty="0"/>
              <a:t>VM</a:t>
            </a:r>
          </a:p>
          <a:p>
            <a:pPr lvl="1"/>
            <a:r>
              <a:rPr lang="zh-CN" altLang="en-US" dirty="0"/>
              <a:t>打开</a:t>
            </a:r>
            <a:r>
              <a:rPr lang="en-US" altLang="zh-CN" dirty="0" err="1"/>
              <a:t>drm</a:t>
            </a:r>
            <a:r>
              <a:rPr lang="zh-CN" altLang="en-US" dirty="0"/>
              <a:t>设备：</a:t>
            </a:r>
            <a:r>
              <a:rPr lang="en-US" altLang="zh-CN" dirty="0"/>
              <a:t>/dev/</a:t>
            </a:r>
            <a:r>
              <a:rPr lang="en-US" altLang="zh-CN" dirty="0" err="1"/>
              <a:t>dri</a:t>
            </a:r>
            <a:r>
              <a:rPr lang="en-US" altLang="zh-CN" dirty="0"/>
              <a:t>/renderD128</a:t>
            </a:r>
          </a:p>
          <a:p>
            <a:pPr lvl="1"/>
            <a:r>
              <a:rPr lang="en-US" dirty="0" err="1"/>
              <a:t>kfd</a:t>
            </a:r>
            <a:r>
              <a:rPr lang="zh-CN" altLang="en-US" dirty="0"/>
              <a:t>驱动从</a:t>
            </a:r>
            <a:r>
              <a:rPr lang="en-US" altLang="zh-CN" dirty="0" err="1"/>
              <a:t>drm</a:t>
            </a:r>
            <a:r>
              <a:rPr lang="zh-CN" altLang="en-US" dirty="0"/>
              <a:t>获取</a:t>
            </a:r>
            <a:r>
              <a:rPr lang="en-US" altLang="zh-CN" dirty="0" err="1"/>
              <a:t>vm</a:t>
            </a:r>
            <a:r>
              <a:rPr lang="en-US" altLang="zh-CN" dirty="0"/>
              <a:t> aperture</a:t>
            </a:r>
            <a:r>
              <a:rPr lang="zh-CN" altLang="en-US" dirty="0"/>
              <a:t>：</a:t>
            </a:r>
            <a:r>
              <a:rPr lang="en-US" altLang="zh-CN" dirty="0"/>
              <a:t>KMD aperture</a:t>
            </a:r>
          </a:p>
          <a:p>
            <a:pPr lvl="1"/>
            <a:r>
              <a:rPr lang="en-US" dirty="0" err="1"/>
              <a:t>kmt</a:t>
            </a:r>
            <a:r>
              <a:rPr lang="zh-CN" altLang="en-US" dirty="0"/>
              <a:t>从</a:t>
            </a:r>
            <a:r>
              <a:rPr lang="en-US" altLang="zh-CN" dirty="0" err="1"/>
              <a:t>kfd</a:t>
            </a:r>
            <a:r>
              <a:rPr lang="zh-CN" altLang="en-US" dirty="0"/>
              <a:t>获取</a:t>
            </a:r>
            <a:r>
              <a:rPr lang="en-US" altLang="zh-CN" dirty="0" err="1"/>
              <a:t>vm</a:t>
            </a:r>
            <a:r>
              <a:rPr lang="en-US" altLang="zh-CN" dirty="0"/>
              <a:t> aperture</a:t>
            </a:r>
            <a:r>
              <a:rPr lang="zh-CN" altLang="en-US" dirty="0"/>
              <a:t>：</a:t>
            </a:r>
            <a:r>
              <a:rPr lang="en-US" altLang="zh-CN" dirty="0"/>
              <a:t>UMD aperture</a:t>
            </a:r>
          </a:p>
          <a:p>
            <a:pPr lvl="1"/>
            <a:r>
              <a:rPr lang="zh-CN" altLang="en-US" dirty="0"/>
              <a:t>填充</a:t>
            </a:r>
            <a:r>
              <a:rPr lang="en-US" altLang="zh-CN" dirty="0" err="1"/>
              <a:t>gpuvm</a:t>
            </a:r>
            <a:r>
              <a:rPr lang="en-US" altLang="zh-CN" dirty="0"/>
              <a:t> aperture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6D3761-9BA8-4E59-BDA0-AB5ECD59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5" y="3922740"/>
            <a:ext cx="10592253" cy="25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4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hsaKmtGetNodeMemoryProperties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0" y="1381423"/>
            <a:ext cx="5442711" cy="71508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HsaMemoryProperties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HeapTypet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HSA_HEAPTYPE_FRAME_BUFFER_PRIVATE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815020" y="3362114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new </a:t>
            </a:r>
            <a:r>
              <a:rPr lang="en-US" altLang="zh-CN" dirty="0" err="1">
                <a:solidFill>
                  <a:schemeClr val="bg1"/>
                </a:solidFill>
              </a:rPr>
              <a:t>Memory</a:t>
            </a:r>
            <a:r>
              <a:rPr lang="en-US" dirty="0" err="1">
                <a:solidFill>
                  <a:schemeClr val="bg1"/>
                </a:solidFill>
              </a:rPr>
              <a:t>Region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C82A82E5-C6F4-4CFE-980D-F57957C45E1F}"/>
              </a:ext>
            </a:extLst>
          </p:cNvPr>
          <p:cNvSpPr/>
          <p:nvPr/>
        </p:nvSpPr>
        <p:spPr>
          <a:xfrm>
            <a:off x="9975489" y="2444891"/>
            <a:ext cx="5442711" cy="2247424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full_profile</a:t>
            </a:r>
            <a:r>
              <a:rPr lang="en-US" dirty="0">
                <a:solidFill>
                  <a:schemeClr val="bg1"/>
                </a:solidFill>
              </a:rPr>
              <a:t> = false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NoSubstitute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mem_flag_.</a:t>
            </a:r>
            <a:r>
              <a:rPr lang="en-US" dirty="0" err="1">
                <a:solidFill>
                  <a:schemeClr val="bg1"/>
                </a:solidFill>
              </a:rPr>
              <a:t>HostAccess</a:t>
            </a:r>
            <a:r>
              <a:rPr lang="en-US" dirty="0">
                <a:solidFill>
                  <a:schemeClr val="bg1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NonPaged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mem_flag</a:t>
            </a:r>
            <a:r>
              <a:rPr lang="en-US" dirty="0">
                <a:solidFill>
                  <a:schemeClr val="bg1"/>
                </a:solidFill>
              </a:rPr>
              <a:t>_. </a:t>
            </a:r>
            <a:r>
              <a:rPr lang="en-US" dirty="0" err="1">
                <a:solidFill>
                  <a:schemeClr val="bg1"/>
                </a:solidFill>
              </a:rPr>
              <a:t>CoarseCrain</a:t>
            </a:r>
            <a:r>
              <a:rPr lang="en-US" dirty="0">
                <a:solidFill>
                  <a:schemeClr val="bg1"/>
                </a:solidFill>
              </a:rPr>
              <a:t> = 1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IsLocalMemory</a:t>
            </a:r>
            <a:r>
              <a:rPr lang="en-US" dirty="0">
                <a:solidFill>
                  <a:schemeClr val="bg1"/>
                </a:solidFill>
              </a:rPr>
              <a:t>() = true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E0EF38E-5852-4D29-9071-4C0E9C48CCF6}"/>
              </a:ext>
            </a:extLst>
          </p:cNvPr>
          <p:cNvSpPr/>
          <p:nvPr/>
        </p:nvSpPr>
        <p:spPr>
          <a:xfrm>
            <a:off x="5815020" y="4806126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regions_ = region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A1AB7E48-8DD7-4C56-BA03-DE78A1515D1F}"/>
              </a:ext>
            </a:extLst>
          </p:cNvPr>
          <p:cNvSpPr/>
          <p:nvPr/>
        </p:nvSpPr>
        <p:spPr>
          <a:xfrm>
            <a:off x="5815020" y="5778427"/>
            <a:ext cx="304397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local_regions</a:t>
            </a:r>
            <a:r>
              <a:rPr lang="en-US" altLang="zh-CN" dirty="0">
                <a:solidFill>
                  <a:schemeClr val="bg1"/>
                </a:solidFill>
              </a:rPr>
              <a:t>_ = region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37007" y="1943280"/>
            <a:ext cx="1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7337007" y="3770737"/>
            <a:ext cx="0" cy="10353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1B4E80-33F8-4B90-AE1A-89DC3213E85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7337007" y="5214749"/>
            <a:ext cx="0" cy="563678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61DBE8-EBE1-41A1-A754-E348BF908F7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858994" y="3566426"/>
            <a:ext cx="1116495" cy="2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2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6980688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regions_</a:t>
            </a:r>
            <a:r>
              <a:rPr lang="zh-CN" altLang="en-US" dirty="0"/>
              <a:t>和</a:t>
            </a:r>
            <a:r>
              <a:rPr lang="en-US" altLang="zh-CN" dirty="0" err="1"/>
              <a:t>local_region</a:t>
            </a:r>
            <a:r>
              <a:rPr lang="en-US" altLang="zh-CN" dirty="0"/>
              <a:t>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节点只有一个</a:t>
            </a:r>
            <a:r>
              <a:rPr lang="en-US" altLang="zh-CN" dirty="0" err="1"/>
              <a:t>MemoryBank</a:t>
            </a:r>
            <a:r>
              <a:rPr lang="en-US" altLang="zh-CN" dirty="0"/>
              <a:t>(region)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HAS_HEAPTYPE_FRAM_BUFFER_PRIVATE</a:t>
            </a:r>
          </a:p>
          <a:p>
            <a:pPr lvl="2" fontAlgn="ctr"/>
            <a:r>
              <a:rPr lang="zh-CN" altLang="en-US" dirty="0"/>
              <a:t>判断为 </a:t>
            </a:r>
            <a:r>
              <a:rPr lang="en-US" altLang="zh-CN" dirty="0" err="1"/>
              <a:t>LocalMemory</a:t>
            </a:r>
            <a:r>
              <a:rPr lang="en-US" altLang="zh-CN" dirty="0"/>
              <a:t> </a:t>
            </a:r>
          </a:p>
          <a:p>
            <a:pPr lvl="2" fontAlgn="ctr"/>
            <a:r>
              <a:rPr lang="zh-CN" altLang="en-US" dirty="0"/>
              <a:t>填充该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 err="1"/>
              <a:t>mem_flag</a:t>
            </a:r>
            <a:r>
              <a:rPr lang="zh-CN" altLang="en-US" dirty="0"/>
              <a:t>用于</a:t>
            </a:r>
            <a:r>
              <a:rPr lang="en-US" altLang="zh-CN" dirty="0" err="1"/>
              <a:t>alloc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DFCC5E5E-B71C-470B-ADDD-36E5A410D9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 </a:t>
            </a:r>
            <a:r>
              <a:rPr lang="en-US" altLang="zh-CN" sz="2400" dirty="0" err="1"/>
              <a:t>Ageng</a:t>
            </a:r>
            <a:r>
              <a:rPr lang="en-US" altLang="zh-CN" sz="2400" dirty="0"/>
              <a:t> memory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C3E3B84-EF4E-4933-BEF7-64E394BD4E9D}"/>
              </a:ext>
            </a:extLst>
          </p:cNvPr>
          <p:cNvSpPr/>
          <p:nvPr/>
        </p:nvSpPr>
        <p:spPr>
          <a:xfrm>
            <a:off x="305624" y="1541315"/>
            <a:ext cx="284183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F2A6E1-4C80-4A02-9980-71F780518662}"/>
              </a:ext>
            </a:extLst>
          </p:cNvPr>
          <p:cNvSpPr/>
          <p:nvPr/>
        </p:nvSpPr>
        <p:spPr>
          <a:xfrm>
            <a:off x="5203407" y="1534657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hsaKmtGetNodeCacheProperties</a:t>
            </a:r>
            <a:r>
              <a:rPr lang="en-US" b="1" dirty="0">
                <a:solidFill>
                  <a:srgbClr val="0070C0"/>
                </a:solidFill>
              </a:rPr>
              <a:t> ()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3A30CE5B-3C28-4BC0-9A4D-3705A38B4066}"/>
              </a:ext>
            </a:extLst>
          </p:cNvPr>
          <p:cNvSpPr/>
          <p:nvPr/>
        </p:nvSpPr>
        <p:spPr>
          <a:xfrm>
            <a:off x="9975491" y="1534656"/>
            <a:ext cx="3684664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填充 </a:t>
            </a:r>
            <a:r>
              <a:rPr lang="en-US" altLang="zh-CN" dirty="0" err="1">
                <a:solidFill>
                  <a:schemeClr val="bg1"/>
                </a:solidFill>
              </a:rPr>
              <a:t>CacheProperties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5F0F986-9FF0-40C1-9083-F7DC9346AAB2}"/>
              </a:ext>
            </a:extLst>
          </p:cNvPr>
          <p:cNvSpPr/>
          <p:nvPr/>
        </p:nvSpPr>
        <p:spPr>
          <a:xfrm>
            <a:off x="5332420" y="3362114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忽略</a:t>
            </a:r>
            <a:r>
              <a:rPr lang="en-US" altLang="zh-CN" dirty="0">
                <a:solidFill>
                  <a:schemeClr val="bg1"/>
                </a:solidFill>
              </a:rPr>
              <a:t>Instruction</a:t>
            </a:r>
            <a:r>
              <a:rPr lang="zh-CN" altLang="en-US" dirty="0">
                <a:solidFill>
                  <a:schemeClr val="bg1"/>
                </a:solidFill>
              </a:rPr>
              <a:t>属性的</a:t>
            </a:r>
            <a:r>
              <a:rPr lang="en-US" altLang="zh-CN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78B12-8DF8-46E7-BF67-CD0CA83A37F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327110" y="1943280"/>
            <a:ext cx="9898" cy="1418834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75A9A-F803-46BD-AB19-7C1E17D54DB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7327110" y="3770737"/>
            <a:ext cx="9897" cy="1040696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05B34-3A27-4424-A48C-FBC2133CD6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70608" y="1738968"/>
            <a:ext cx="504883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4C83AB-795E-47DA-9C58-786615BF9E6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3147461" y="1738969"/>
            <a:ext cx="2055946" cy="66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4D70F2EF-EE33-4243-B5E2-860B7626DED3}"/>
              </a:ext>
            </a:extLst>
          </p:cNvPr>
          <p:cNvSpPr txBox="1">
            <a:spLocks/>
          </p:cNvSpPr>
          <p:nvPr/>
        </p:nvSpPr>
        <p:spPr>
          <a:xfrm>
            <a:off x="305624" y="2160908"/>
            <a:ext cx="5560189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填充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dirty="0"/>
              <a:t>caches_</a:t>
            </a:r>
            <a:r>
              <a:rPr lang="zh-CN" altLang="en-US" dirty="0"/>
              <a:t>变量</a:t>
            </a:r>
            <a:endParaRPr lang="en-US" dirty="0"/>
          </a:p>
          <a:p>
            <a:pPr lvl="2" fontAlgn="ctr"/>
            <a:r>
              <a:rPr lang="en-US" dirty="0"/>
              <a:t>GPU</a:t>
            </a:r>
            <a:r>
              <a:rPr lang="zh-CN" altLang="en-US" dirty="0"/>
              <a:t>节点有</a:t>
            </a:r>
            <a:r>
              <a:rPr lang="en-US" altLang="zh-CN" dirty="0"/>
              <a:t>92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2" fontAlgn="ctr"/>
            <a:r>
              <a:rPr lang="zh-CN" altLang="en-US" dirty="0"/>
              <a:t>属性为</a:t>
            </a:r>
            <a:r>
              <a:rPr lang="en-US" altLang="zh-CN" dirty="0"/>
              <a:t>Instruction</a:t>
            </a:r>
            <a:r>
              <a:rPr lang="zh-CN" altLang="en-US" dirty="0"/>
              <a:t>将被忽略</a:t>
            </a:r>
            <a:endParaRPr lang="en-US" altLang="zh-CN" dirty="0"/>
          </a:p>
          <a:p>
            <a:pPr lvl="2" fontAlgn="ctr"/>
            <a:r>
              <a:rPr lang="en-US" altLang="zh-CN" dirty="0"/>
              <a:t>Vega20 </a:t>
            </a:r>
            <a:r>
              <a:rPr lang="zh-CN" altLang="en-US" dirty="0"/>
              <a:t>有</a:t>
            </a:r>
            <a:r>
              <a:rPr lang="en-US" altLang="zh-CN" dirty="0"/>
              <a:t>76</a:t>
            </a:r>
            <a:r>
              <a:rPr lang="zh-CN" altLang="en-US" dirty="0"/>
              <a:t>个</a:t>
            </a:r>
            <a:r>
              <a:rPr lang="en-US" altLang="zh-CN" dirty="0"/>
              <a:t>cache</a:t>
            </a:r>
          </a:p>
          <a:p>
            <a:pPr lvl="3" fontAlgn="ctr"/>
            <a:r>
              <a:rPr lang="en-US" altLang="zh-CN" dirty="0"/>
              <a:t>60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16KB</a:t>
            </a:r>
          </a:p>
          <a:p>
            <a:pPr lvl="3" fontAlgn="ctr"/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L1 cache </a:t>
            </a:r>
            <a:r>
              <a:rPr lang="zh-CN" altLang="en-US" dirty="0"/>
              <a:t>大小为</a:t>
            </a:r>
            <a:r>
              <a:rPr lang="en-US" altLang="zh-CN" dirty="0"/>
              <a:t>4KB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5DC9262-695E-477B-8EFE-167A83B27B34}"/>
              </a:ext>
            </a:extLst>
          </p:cNvPr>
          <p:cNvSpPr/>
          <p:nvPr/>
        </p:nvSpPr>
        <p:spPr>
          <a:xfrm>
            <a:off x="5342317" y="4811433"/>
            <a:ext cx="398938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cache_props</a:t>
            </a:r>
            <a:r>
              <a:rPr lang="en-US" altLang="zh-CN" dirty="0">
                <a:solidFill>
                  <a:schemeClr val="bg1"/>
                </a:solidFill>
              </a:rPr>
              <a:t>_ = 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B01EBF2A-81ED-4FFF-8FE6-4EA4E8EEEA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752475"/>
            <a:ext cx="11345862" cy="336884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 </a:t>
            </a:r>
            <a:r>
              <a:rPr lang="en-US" altLang="zh-CN" sz="2400" dirty="0" err="1"/>
              <a:t>Ageng</a:t>
            </a:r>
            <a:r>
              <a:rPr lang="en-US" altLang="zh-CN" sz="2400" dirty="0"/>
              <a:t> cache</a:t>
            </a:r>
            <a:r>
              <a:rPr lang="zh-CN" altLang="en-US" sz="2400" dirty="0"/>
              <a:t>初始化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79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23878"/>
            <a:ext cx="11616919" cy="365011"/>
          </a:xfrm>
        </p:spPr>
        <p:txBody>
          <a:bodyPr/>
          <a:lstStyle/>
          <a:p>
            <a:r>
              <a:rPr lang="en-US" dirty="0"/>
              <a:t>allocate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2C3288-92B0-4FE6-969A-742F90C0861B}"/>
              </a:ext>
            </a:extLst>
          </p:cNvPr>
          <p:cNvSpPr/>
          <p:nvPr/>
        </p:nvSpPr>
        <p:spPr>
          <a:xfrm>
            <a:off x="914400" y="7322820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虚拟地址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523D9-A69D-4990-A4A0-144B23A88F7E}"/>
              </a:ext>
            </a:extLst>
          </p:cNvPr>
          <p:cNvSpPr/>
          <p:nvPr/>
        </p:nvSpPr>
        <p:spPr>
          <a:xfrm>
            <a:off x="4279902" y="7322820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物理地址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F684C-753B-404A-97A4-30922A9AC56F}"/>
              </a:ext>
            </a:extLst>
          </p:cNvPr>
          <p:cNvSpPr/>
          <p:nvPr/>
        </p:nvSpPr>
        <p:spPr>
          <a:xfrm>
            <a:off x="6505578" y="7322820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虚拟地址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6D1D1-C9FE-49FB-92AB-9B86C885C975}"/>
              </a:ext>
            </a:extLst>
          </p:cNvPr>
          <p:cNvSpPr/>
          <p:nvPr/>
        </p:nvSpPr>
        <p:spPr>
          <a:xfrm>
            <a:off x="10071102" y="7322819"/>
            <a:ext cx="1104900" cy="253365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物理地址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B2A49-6D71-4408-977E-DF97C51603C6}"/>
              </a:ext>
            </a:extLst>
          </p:cNvPr>
          <p:cNvSpPr/>
          <p:nvPr/>
        </p:nvSpPr>
        <p:spPr>
          <a:xfrm>
            <a:off x="2549526" y="8257518"/>
            <a:ext cx="1104900" cy="66425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C292D-9BBA-49BF-B56B-05E369FE43E5}"/>
              </a:ext>
            </a:extLst>
          </p:cNvPr>
          <p:cNvSpPr/>
          <p:nvPr/>
        </p:nvSpPr>
        <p:spPr>
          <a:xfrm>
            <a:off x="8318502" y="8257518"/>
            <a:ext cx="1104900" cy="66425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GPUVM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D13D2E-700E-449E-A110-57DEF4083403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019300" y="8589645"/>
            <a:ext cx="53022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B2FC14-C180-40B5-B5D2-BD7668148BDD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3654426" y="8589645"/>
            <a:ext cx="6254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DF6E09-371F-4CE0-AF85-2CCFC686C1D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610478" y="8589645"/>
            <a:ext cx="7080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42F0A-1D1E-449A-B693-219B236BE58D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9423402" y="8589644"/>
            <a:ext cx="6477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442DD-09CB-4CE2-8BC0-3521F1CDB47C}"/>
              </a:ext>
            </a:extLst>
          </p:cNvPr>
          <p:cNvSpPr/>
          <p:nvPr/>
        </p:nvSpPr>
        <p:spPr>
          <a:xfrm>
            <a:off x="4279903" y="10529787"/>
            <a:ext cx="1104900" cy="253364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Drm</a:t>
            </a:r>
            <a:r>
              <a:rPr lang="en-US" altLang="zh-CN" dirty="0">
                <a:solidFill>
                  <a:schemeClr val="bg1"/>
                </a:solidFill>
              </a:rPr>
              <a:t> fd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99D2D5A-95A4-4670-A299-6A0A5276188D}"/>
              </a:ext>
            </a:extLst>
          </p:cNvPr>
          <p:cNvSpPr txBox="1">
            <a:spLocks/>
          </p:cNvSpPr>
          <p:nvPr/>
        </p:nvSpPr>
        <p:spPr>
          <a:xfrm>
            <a:off x="285952" y="1120839"/>
            <a:ext cx="11616919" cy="40261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zh-CN" altLang="en-US" dirty="0"/>
              <a:t>包括以下操作：</a:t>
            </a:r>
            <a:endParaRPr lang="en-US" altLang="zh-CN" dirty="0"/>
          </a:p>
          <a:p>
            <a:pPr lvl="2" fontAlgn="ctr"/>
            <a:r>
              <a:rPr lang="zh-CN" altLang="en-US" dirty="0"/>
              <a:t>在</a:t>
            </a:r>
            <a:r>
              <a:rPr lang="en-US" altLang="zh-CN" dirty="0" err="1"/>
              <a:t>vm</a:t>
            </a:r>
            <a:r>
              <a:rPr lang="en-US" altLang="zh-CN" dirty="0"/>
              <a:t> aperture</a:t>
            </a:r>
            <a:r>
              <a:rPr lang="zh-CN" altLang="en-US" dirty="0"/>
              <a:t>上分配空间：匿名</a:t>
            </a:r>
            <a:r>
              <a:rPr lang="en-US" altLang="zh-CN" dirty="0" err="1"/>
              <a:t>mmap</a:t>
            </a:r>
            <a:r>
              <a:rPr lang="zh-CN" altLang="en-US" dirty="0"/>
              <a:t>，获得</a:t>
            </a:r>
            <a:r>
              <a:rPr lang="en-US" altLang="zh-CN" dirty="0" err="1"/>
              <a:t>addr_user_handle</a:t>
            </a:r>
            <a:endParaRPr lang="en-US" altLang="zh-CN" dirty="0"/>
          </a:p>
          <a:p>
            <a:pPr lvl="2" fontAlgn="ctr"/>
            <a:r>
              <a:rPr lang="zh-CN" altLang="en-US" dirty="0"/>
              <a:t>让</a:t>
            </a:r>
            <a:r>
              <a:rPr lang="en-US" altLang="zh-CN" dirty="0"/>
              <a:t>KFD</a:t>
            </a:r>
            <a:r>
              <a:rPr lang="zh-CN" altLang="en-US" dirty="0"/>
              <a:t>在</a:t>
            </a:r>
            <a:r>
              <a:rPr lang="en-US" altLang="zh-CN" dirty="0"/>
              <a:t>GPUVM</a:t>
            </a:r>
            <a:r>
              <a:rPr lang="zh-CN" altLang="en-US" dirty="0"/>
              <a:t>上分配空间：</a:t>
            </a:r>
            <a:r>
              <a:rPr lang="en-US" altLang="zh-CN" dirty="0" err="1"/>
              <a:t>ioctrl</a:t>
            </a:r>
            <a:endParaRPr lang="en-US" altLang="zh-CN" dirty="0"/>
          </a:p>
          <a:p>
            <a:pPr lvl="3" fontAlgn="ctr"/>
            <a:r>
              <a:rPr lang="zh-CN" altLang="en-US" dirty="0"/>
              <a:t>输入</a:t>
            </a:r>
            <a:r>
              <a:rPr lang="en-US" altLang="zh-CN" dirty="0" err="1"/>
              <a:t>addr_user_handle</a:t>
            </a:r>
            <a:endParaRPr lang="en-US" altLang="zh-CN" dirty="0"/>
          </a:p>
          <a:p>
            <a:pPr lvl="3" fontAlgn="ctr"/>
            <a:r>
              <a:rPr lang="zh-CN" altLang="en-US" dirty="0"/>
              <a:t>输入</a:t>
            </a:r>
            <a:r>
              <a:rPr lang="en-US" altLang="zh-CN" dirty="0" err="1"/>
              <a:t>user_ptr</a:t>
            </a:r>
            <a:endParaRPr lang="en-US" altLang="zh-CN" dirty="0"/>
          </a:p>
          <a:p>
            <a:pPr lvl="3" fontAlgn="ctr"/>
            <a:r>
              <a:rPr lang="zh-CN" altLang="en-US" dirty="0"/>
              <a:t>返回</a:t>
            </a:r>
            <a:r>
              <a:rPr lang="en-US" altLang="zh-CN" dirty="0" err="1"/>
              <a:t>buffer_handle</a:t>
            </a:r>
            <a:endParaRPr lang="en-US" altLang="zh-CN" dirty="0"/>
          </a:p>
          <a:p>
            <a:pPr lvl="2" fontAlgn="ctr"/>
            <a:r>
              <a:rPr lang="en-US" altLang="zh-CN" dirty="0" err="1"/>
              <a:t>mmap</a:t>
            </a:r>
            <a:r>
              <a:rPr lang="zh-CN" altLang="en-US" dirty="0"/>
              <a:t>到</a:t>
            </a:r>
            <a:r>
              <a:rPr lang="en-US" altLang="zh-CN" dirty="0" err="1"/>
              <a:t>drm</a:t>
            </a:r>
            <a:endParaRPr lang="en-US" altLang="zh-CN" dirty="0"/>
          </a:p>
          <a:p>
            <a:pPr lvl="2" fontAlgn="ctr"/>
            <a:r>
              <a:rPr lang="en-US" altLang="zh-CN" dirty="0"/>
              <a:t>map to GPU</a:t>
            </a:r>
            <a:r>
              <a:rPr lang="zh-CN" altLang="en-US" dirty="0"/>
              <a:t>：</a:t>
            </a:r>
            <a:r>
              <a:rPr lang="en-US" altLang="zh-CN" dirty="0" err="1"/>
              <a:t>ioctrl</a:t>
            </a:r>
            <a:r>
              <a:rPr lang="en-US" altLang="zh-CN" dirty="0"/>
              <a:t> </a:t>
            </a:r>
          </a:p>
          <a:p>
            <a:pPr lvl="3" fontAlgn="ctr"/>
            <a:r>
              <a:rPr lang="zh-CN" altLang="en-US" dirty="0"/>
              <a:t>输入：</a:t>
            </a:r>
            <a:r>
              <a:rPr lang="en-US" altLang="zh-CN" dirty="0"/>
              <a:t> </a:t>
            </a:r>
            <a:r>
              <a:rPr lang="en-US" altLang="zh-CN" dirty="0" err="1"/>
              <a:t>buffer_handle</a:t>
            </a:r>
            <a:endParaRPr lang="en-US" altLang="zh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6C4C0-01BD-4ADE-8A80-92AA0631CE82}"/>
              </a:ext>
            </a:extLst>
          </p:cNvPr>
          <p:cNvSpPr/>
          <p:nvPr/>
        </p:nvSpPr>
        <p:spPr>
          <a:xfrm>
            <a:off x="4279902" y="10873541"/>
            <a:ext cx="1104900" cy="475421"/>
          </a:xfrm>
          <a:prstGeom prst="rect">
            <a:avLst/>
          </a:prstGeom>
          <a:pattFill prst="dkUpDiag">
            <a:fgClr>
              <a:schemeClr val="bg1"/>
            </a:fgClr>
            <a:bgClr>
              <a:schemeClr val="tx1"/>
            </a:bgClr>
          </a:patt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B8C35-92FD-4CAD-BBED-AD66FE7A0C2F}"/>
              </a:ext>
            </a:extLst>
          </p:cNvPr>
          <p:cNvSpPr/>
          <p:nvPr/>
        </p:nvSpPr>
        <p:spPr>
          <a:xfrm>
            <a:off x="914400" y="8935301"/>
            <a:ext cx="1104900" cy="475421"/>
          </a:xfrm>
          <a:prstGeom prst="rect">
            <a:avLst/>
          </a:prstGeom>
          <a:pattFill prst="dkUpDiag">
            <a:fgClr>
              <a:schemeClr val="bg1"/>
            </a:fgClr>
            <a:bgClr>
              <a:schemeClr val="tx1"/>
            </a:bgClr>
          </a:patt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444A43-A92A-4C60-8C25-8A53DCF531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019300" y="9177456"/>
            <a:ext cx="2260602" cy="1933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3D8A7B0-571B-402C-8782-A01BC7910350}"/>
              </a:ext>
            </a:extLst>
          </p:cNvPr>
          <p:cNvSpPr/>
          <p:nvPr/>
        </p:nvSpPr>
        <p:spPr>
          <a:xfrm>
            <a:off x="6505578" y="9078481"/>
            <a:ext cx="1104900" cy="475421"/>
          </a:xfrm>
          <a:prstGeom prst="rect">
            <a:avLst/>
          </a:prstGeom>
          <a:pattFill prst="dkUpDiag">
            <a:fgClr>
              <a:schemeClr val="bg1"/>
            </a:fgClr>
            <a:bgClr>
              <a:schemeClr val="tx1"/>
            </a:bgClr>
          </a:patt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1D241-CC40-4175-99B5-A05CBB847095}"/>
              </a:ext>
            </a:extLst>
          </p:cNvPr>
          <p:cNvSpPr/>
          <p:nvPr/>
        </p:nvSpPr>
        <p:spPr>
          <a:xfrm>
            <a:off x="914399" y="10368190"/>
            <a:ext cx="1104900" cy="253364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Vm_obj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EDA83719-29C2-4D83-8B0A-B6F07743417D}"/>
              </a:ext>
            </a:extLst>
          </p:cNvPr>
          <p:cNvSpPr/>
          <p:nvPr/>
        </p:nvSpPr>
        <p:spPr>
          <a:xfrm>
            <a:off x="-459493" y="1523927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246CD645-6F73-49BF-8177-6FC817EFEB5B}"/>
              </a:ext>
            </a:extLst>
          </p:cNvPr>
          <p:cNvSpPr/>
          <p:nvPr/>
        </p:nvSpPr>
        <p:spPr>
          <a:xfrm>
            <a:off x="2766307" y="1523927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2757DCC-07DA-450C-AEE5-D2EEC1811D27}"/>
              </a:ext>
            </a:extLst>
          </p:cNvPr>
          <p:cNvSpPr/>
          <p:nvPr/>
        </p:nvSpPr>
        <p:spPr>
          <a:xfrm>
            <a:off x="5992107" y="15241499"/>
            <a:ext cx="3370770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aperture_allocate_area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C4FFBBFC-8086-42B3-9023-62C4290637BA}"/>
              </a:ext>
            </a:extLst>
          </p:cNvPr>
          <p:cNvSpPr/>
          <p:nvPr/>
        </p:nvSpPr>
        <p:spPr>
          <a:xfrm>
            <a:off x="5992107" y="16181298"/>
            <a:ext cx="33707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fmm_allocate_memory_object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4961871-62E2-4F81-A3AA-B8962AE0ADB3}"/>
              </a:ext>
            </a:extLst>
          </p:cNvPr>
          <p:cNvSpPr/>
          <p:nvPr/>
        </p:nvSpPr>
        <p:spPr>
          <a:xfrm>
            <a:off x="9954545" y="15250230"/>
            <a:ext cx="38025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mmap_aperture_allocate_aligned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F6738443-ACE4-44B2-9AA6-C346297D6DAD}"/>
              </a:ext>
            </a:extLst>
          </p:cNvPr>
          <p:cNvSpPr/>
          <p:nvPr/>
        </p:nvSpPr>
        <p:spPr>
          <a:xfrm>
            <a:off x="14422132" y="15250230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7AC1CBEA-98CD-4008-A9DD-9FB1F5B32E7F}"/>
              </a:ext>
            </a:extLst>
          </p:cNvPr>
          <p:cNvSpPr/>
          <p:nvPr/>
        </p:nvSpPr>
        <p:spPr>
          <a:xfrm>
            <a:off x="9954545" y="1618981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7DD0DC8-FD87-421F-9D8E-CF1B1A73A82A}"/>
              </a:ext>
            </a:extLst>
          </p:cNvPr>
          <p:cNvSpPr/>
          <p:nvPr/>
        </p:nvSpPr>
        <p:spPr>
          <a:xfrm>
            <a:off x="9954546" y="16989642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0D284C0C-4F1F-4AA8-8D21-04D854F83525}"/>
              </a:ext>
            </a:extLst>
          </p:cNvPr>
          <p:cNvSpPr/>
          <p:nvPr/>
        </p:nvSpPr>
        <p:spPr>
          <a:xfrm>
            <a:off x="1362723" y="16989641"/>
            <a:ext cx="54413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E6FFEF-EDC3-4D27-8158-A07535C5577A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4083373" y="15647898"/>
            <a:ext cx="0" cy="13417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A676CD-5C64-48D9-A027-92CCEBD296C5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7677492" y="15647899"/>
            <a:ext cx="0" cy="53339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11D5DE-A8AA-425D-AD28-73BA3B4AF08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2675196" y="16598438"/>
            <a:ext cx="0" cy="3912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82C48D-5ECD-4CF3-AD2E-FA57E28999F3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9362877" y="16385610"/>
            <a:ext cx="591668" cy="85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36C702-8E7D-4549-8555-805C5266EC81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9362877" y="15444699"/>
            <a:ext cx="591668" cy="98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70E005-2B80-40F1-A216-A63D1B6817D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13757077" y="15454542"/>
            <a:ext cx="66505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9A5D4C-44E6-458B-85C0-E0DBD476C12B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5400439" y="15443587"/>
            <a:ext cx="591668" cy="11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96ABE7-B9AC-4E81-934F-A0DC5250EEC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174639" y="15443587"/>
            <a:ext cx="591668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9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Allocate device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mem_size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device handle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78B64-3D08-40FF-A080-326B8382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72" y="676036"/>
            <a:ext cx="6013917" cy="73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2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框图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A91B7-89B3-4DA4-9E70-B9A4C7329384}"/>
              </a:ext>
            </a:extLst>
          </p:cNvPr>
          <p:cNvSpPr/>
          <p:nvPr/>
        </p:nvSpPr>
        <p:spPr>
          <a:xfrm>
            <a:off x="2701586" y="2055989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087EA1-D0D1-449E-9B4F-3A129EBB8125}"/>
              </a:ext>
            </a:extLst>
          </p:cNvPr>
          <p:cNvSpPr/>
          <p:nvPr/>
        </p:nvSpPr>
        <p:spPr>
          <a:xfrm>
            <a:off x="4732266" y="2055989"/>
            <a:ext cx="1508166" cy="58189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96D888-B861-44EE-86B5-AF87BD0D8CAD}"/>
              </a:ext>
            </a:extLst>
          </p:cNvPr>
          <p:cNvSpPr/>
          <p:nvPr/>
        </p:nvSpPr>
        <p:spPr>
          <a:xfrm>
            <a:off x="2701586" y="3704247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5201D-C12F-4042-8E4A-33E8D24FA09B}"/>
              </a:ext>
            </a:extLst>
          </p:cNvPr>
          <p:cNvSpPr/>
          <p:nvPr/>
        </p:nvSpPr>
        <p:spPr>
          <a:xfrm>
            <a:off x="4973354" y="3704248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OPENCL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293D7-16D0-4FA6-A357-1435C90F97D2}"/>
              </a:ext>
            </a:extLst>
          </p:cNvPr>
          <p:cNvSpPr/>
          <p:nvPr/>
        </p:nvSpPr>
        <p:spPr>
          <a:xfrm>
            <a:off x="3822108" y="5050341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HCC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7D2F02-83E3-4DA4-B819-A86CA47C280A}"/>
              </a:ext>
            </a:extLst>
          </p:cNvPr>
          <p:cNvSpPr/>
          <p:nvPr/>
        </p:nvSpPr>
        <p:spPr>
          <a:xfrm>
            <a:off x="3822108" y="6048409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7242BE8-B5E6-4FA0-AE3C-A4956B0828D1}"/>
              </a:ext>
            </a:extLst>
          </p:cNvPr>
          <p:cNvSpPr txBox="1">
            <a:spLocks/>
          </p:cNvSpPr>
          <p:nvPr/>
        </p:nvSpPr>
        <p:spPr>
          <a:xfrm>
            <a:off x="1566040" y="2407922"/>
            <a:ext cx="11338560" cy="52013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E06C8-870D-49E1-8C54-A9C6597A5013}"/>
              </a:ext>
            </a:extLst>
          </p:cNvPr>
          <p:cNvSpPr/>
          <p:nvPr/>
        </p:nvSpPr>
        <p:spPr>
          <a:xfrm>
            <a:off x="3822108" y="7044746"/>
            <a:ext cx="1508166" cy="5818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KMT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EE17C2-6F88-4473-B39B-A8CDE197495A}"/>
              </a:ext>
            </a:extLst>
          </p:cNvPr>
          <p:cNvSpPr/>
          <p:nvPr/>
        </p:nvSpPr>
        <p:spPr>
          <a:xfrm>
            <a:off x="3822108" y="8225846"/>
            <a:ext cx="1508166" cy="58189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AMDKFD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C8D45-1601-47F1-A418-8BE0A670ED06}"/>
              </a:ext>
            </a:extLst>
          </p:cNvPr>
          <p:cNvSpPr/>
          <p:nvPr/>
        </p:nvSpPr>
        <p:spPr>
          <a:xfrm>
            <a:off x="3822108" y="9610381"/>
            <a:ext cx="1508166" cy="581891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B1B50C-B0FE-42FE-96E1-6D47EEB73038}"/>
              </a:ext>
            </a:extLst>
          </p:cNvPr>
          <p:cNvSpPr/>
          <p:nvPr/>
        </p:nvSpPr>
        <p:spPr>
          <a:xfrm>
            <a:off x="-381854" y="1409425"/>
            <a:ext cx="2200243" cy="148945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上的程序，包括显存访问，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 </a:t>
            </a:r>
            <a:r>
              <a:rPr lang="zh-CN" altLang="en-US" dirty="0">
                <a:solidFill>
                  <a:schemeClr val="bg1"/>
                </a:solidFill>
              </a:rPr>
              <a:t>等函数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E78D3E-BAA2-4BBA-BACD-B00E372C05CE}"/>
              </a:ext>
            </a:extLst>
          </p:cNvPr>
          <p:cNvSpPr/>
          <p:nvPr/>
        </p:nvSpPr>
        <p:spPr>
          <a:xfrm>
            <a:off x="6988182" y="1226820"/>
            <a:ext cx="2931603" cy="1671714"/>
          </a:xfrm>
          <a:prstGeom prst="roundRect">
            <a:avLst/>
          </a:prstGeom>
          <a:noFill/>
          <a:ln w="19050">
            <a:solidFill>
              <a:srgbClr val="F2652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用户编写的运行在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上的程序，包括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支持的指令，和运行时定义的函数（如</a:t>
            </a:r>
            <a:r>
              <a:rPr lang="en-US" altLang="zh-CN" dirty="0">
                <a:solidFill>
                  <a:schemeClr val="bg1"/>
                </a:solidFill>
              </a:rPr>
              <a:t>shuffle, atomic </a:t>
            </a:r>
            <a:r>
              <a:rPr lang="zh-CN" altLang="en-US" dirty="0">
                <a:solidFill>
                  <a:schemeClr val="bg1"/>
                </a:solidFill>
              </a:rPr>
              <a:t>等）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74BF8-728C-41CD-9E41-C7BA7D05215D}"/>
              </a:ext>
            </a:extLst>
          </p:cNvPr>
          <p:cNvSpPr/>
          <p:nvPr/>
        </p:nvSpPr>
        <p:spPr>
          <a:xfrm>
            <a:off x="-2055640" y="3553980"/>
            <a:ext cx="4111279" cy="175966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可理解为运行时接口，</a:t>
            </a:r>
            <a:r>
              <a:rPr lang="en-US" dirty="0">
                <a:solidFill>
                  <a:schemeClr val="bg1"/>
                </a:solidFill>
              </a:rPr>
              <a:t>Hip/</a:t>
            </a:r>
            <a:r>
              <a:rPr lang="en-US" dirty="0" err="1">
                <a:solidFill>
                  <a:schemeClr val="bg1"/>
                </a:solidFill>
              </a:rPr>
              <a:t>ocl</a:t>
            </a:r>
            <a:r>
              <a:rPr lang="zh-CN" altLang="en-US" dirty="0">
                <a:solidFill>
                  <a:schemeClr val="bg1"/>
                </a:solidFill>
              </a:rPr>
              <a:t>只是为了提供不同的语法，方便用户使用开发的</a:t>
            </a:r>
            <a:r>
              <a:rPr lang="en-US" altLang="zh-CN" dirty="0" err="1">
                <a:solidFill>
                  <a:schemeClr val="bg1"/>
                </a:solidFill>
              </a:rPr>
              <a:t>warpper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为用户</a:t>
            </a:r>
            <a:r>
              <a:rPr lang="en-US" altLang="zh-CN" dirty="0">
                <a:solidFill>
                  <a:schemeClr val="bg1"/>
                </a:solidFill>
              </a:rPr>
              <a:t>host</a:t>
            </a:r>
            <a:r>
              <a:rPr lang="zh-CN" altLang="en-US" dirty="0">
                <a:solidFill>
                  <a:schemeClr val="bg1"/>
                </a:solidFill>
              </a:rPr>
              <a:t>程序提供接口，包括显存访问，</a:t>
            </a:r>
            <a:r>
              <a:rPr lang="en-US" altLang="zh-CN" dirty="0">
                <a:solidFill>
                  <a:schemeClr val="bg1"/>
                </a:solidFill>
              </a:rPr>
              <a:t>launch kernel</a:t>
            </a:r>
            <a:r>
              <a:rPr lang="zh-CN" altLang="en-US" dirty="0">
                <a:solidFill>
                  <a:schemeClr val="bg1"/>
                </a:solidFill>
              </a:rPr>
              <a:t>，同步等操作。同时还提供编译链调用接口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71F9DD-2733-4C23-B271-B5008470D890}"/>
              </a:ext>
            </a:extLst>
          </p:cNvPr>
          <p:cNvSpPr/>
          <p:nvPr/>
        </p:nvSpPr>
        <p:spPr>
          <a:xfrm>
            <a:off x="194781" y="5548103"/>
            <a:ext cx="1860858" cy="53833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真正的运行时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437025-C22A-4982-B274-D76464C8F3DF}"/>
              </a:ext>
            </a:extLst>
          </p:cNvPr>
          <p:cNvSpPr/>
          <p:nvPr/>
        </p:nvSpPr>
        <p:spPr>
          <a:xfrm>
            <a:off x="6195458" y="5830493"/>
            <a:ext cx="3844602" cy="177471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基础运行时，为实现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大一统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创建，向上提供</a:t>
            </a:r>
            <a:r>
              <a:rPr lang="en-US" altLang="zh-CN" dirty="0">
                <a:solidFill>
                  <a:schemeClr val="bg1"/>
                </a:solidFill>
              </a:rPr>
              <a:t>CPU/GPU/APU</a:t>
            </a:r>
            <a:r>
              <a:rPr lang="zh-CN" altLang="en-US" dirty="0">
                <a:solidFill>
                  <a:schemeClr val="bg1"/>
                </a:solidFill>
              </a:rPr>
              <a:t>的结点和访存统一，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的二进制文件解析，</a:t>
            </a:r>
            <a:r>
              <a:rPr lang="en-US" altLang="zh-CN" dirty="0">
                <a:solidFill>
                  <a:schemeClr val="bg1"/>
                </a:solidFill>
              </a:rPr>
              <a:t>AQL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SDMA/RDMA</a:t>
            </a:r>
            <a:r>
              <a:rPr lang="zh-CN" altLang="en-US" dirty="0">
                <a:solidFill>
                  <a:schemeClr val="bg1"/>
                </a:solidFill>
              </a:rPr>
              <a:t>队列的组包，节点同步等操作的基础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FFB740-B28C-4646-9B74-D123C49C62B5}"/>
              </a:ext>
            </a:extLst>
          </p:cNvPr>
          <p:cNvSpPr/>
          <p:nvPr/>
        </p:nvSpPr>
        <p:spPr>
          <a:xfrm>
            <a:off x="-1044210" y="6219528"/>
            <a:ext cx="3531430" cy="1497444"/>
          </a:xfrm>
          <a:prstGeom prst="roundRect">
            <a:avLst/>
          </a:prstGeom>
          <a:noFill/>
          <a:ln w="19050">
            <a:solidFill>
              <a:srgbClr val="73E1E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Thunk</a:t>
            </a:r>
            <a:r>
              <a:rPr lang="en-US" altLang="zh-CN" dirty="0">
                <a:solidFill>
                  <a:schemeClr val="bg1"/>
                </a:solidFill>
              </a:rPr>
              <a:t> layer</a:t>
            </a:r>
            <a:r>
              <a:rPr lang="zh-CN" altLang="en-US" dirty="0">
                <a:solidFill>
                  <a:schemeClr val="bg1"/>
                </a:solidFill>
              </a:rPr>
              <a:t>：内核空间到用户空间的接口，调用驱动层提供的</a:t>
            </a:r>
            <a:r>
              <a:rPr lang="en-US" altLang="zh-CN" dirty="0" err="1">
                <a:solidFill>
                  <a:schemeClr val="bg1"/>
                </a:solidFill>
              </a:rPr>
              <a:t>Ioctrl</a:t>
            </a:r>
            <a:r>
              <a:rPr lang="zh-CN" altLang="en-US" dirty="0">
                <a:solidFill>
                  <a:schemeClr val="bg1"/>
                </a:solidFill>
              </a:rPr>
              <a:t>，向上提供统一的内存管理</a:t>
            </a:r>
            <a:r>
              <a:rPr lang="en-US" altLang="zh-CN" dirty="0">
                <a:solidFill>
                  <a:schemeClr val="bg1"/>
                </a:solidFill>
              </a:rPr>
              <a:t>, queue</a:t>
            </a:r>
            <a:r>
              <a:rPr lang="zh-CN" altLang="en-US" dirty="0">
                <a:solidFill>
                  <a:schemeClr val="bg1"/>
                </a:solidFill>
              </a:rPr>
              <a:t>管理等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1B80D4-5264-43D0-80F9-4D5A99437FB2}"/>
              </a:ext>
            </a:extLst>
          </p:cNvPr>
          <p:cNvSpPr/>
          <p:nvPr/>
        </p:nvSpPr>
        <p:spPr>
          <a:xfrm>
            <a:off x="5893322" y="5047835"/>
            <a:ext cx="1508166" cy="581891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LLMV</a:t>
            </a:r>
          </a:p>
        </p:txBody>
      </p:sp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273513FF-DA6F-4712-A891-939C793E876B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2055639" y="3995193"/>
            <a:ext cx="645947" cy="43862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0E3D82C9-2196-40BE-A65C-CC87C217D617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6240432" y="2062677"/>
            <a:ext cx="747750" cy="28425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442692-A693-4B29-BA77-0BCEA94336DA}"/>
              </a:ext>
            </a:extLst>
          </p:cNvPr>
          <p:cNvCxnSpPr>
            <a:cxnSpLocks/>
          </p:cNvCxnSpPr>
          <p:nvPr/>
        </p:nvCxnSpPr>
        <p:spPr>
          <a:xfrm>
            <a:off x="-544449" y="3246972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F5B40AD0-DDF7-431A-A988-B196789B4FC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3633829" y="4107978"/>
            <a:ext cx="764203" cy="112052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7E088CBA-289C-486A-A0D7-1EFAA246406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769713" y="4092617"/>
            <a:ext cx="764202" cy="11512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6">
            <a:extLst>
              <a:ext uri="{FF2B5EF4-FFF2-40B4-BE49-F238E27FC236}">
                <a16:creationId xmlns:a16="http://schemas.microsoft.com/office/drawing/2014/main" id="{9584D49E-226A-4CD1-B751-512B5F48597B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2055639" y="3995194"/>
            <a:ext cx="2917715" cy="4386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62B2D99A-85B2-4F4B-AF68-35AECCDAE2B6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2055639" y="5341287"/>
            <a:ext cx="1766469" cy="4759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2D643FA7-C2E3-4C77-BC11-AF492E36069A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818389" y="2154152"/>
            <a:ext cx="883197" cy="1927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6">
            <a:extLst>
              <a:ext uri="{FF2B5EF4-FFF2-40B4-BE49-F238E27FC236}">
                <a16:creationId xmlns:a16="http://schemas.microsoft.com/office/drawing/2014/main" id="{0B32C146-4B28-4DF0-89EB-98B29D320F4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576191" y="5632232"/>
            <a:ext cx="0" cy="4161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EE212269-A7AD-44AB-8573-317A4CEF7ADA}"/>
              </a:ext>
            </a:extLst>
          </p:cNvPr>
          <p:cNvCxnSpPr>
            <a:cxnSpLocks/>
            <a:stCxn id="25" idx="1"/>
            <a:endCxn id="11" idx="3"/>
          </p:cNvCxnSpPr>
          <p:nvPr/>
        </p:nvCxnSpPr>
        <p:spPr>
          <a:xfrm flipH="1" flipV="1">
            <a:off x="5330274" y="6339355"/>
            <a:ext cx="865184" cy="37849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C20D4BF2-1A03-46FA-9D33-00C181A5D253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2487220" y="6968250"/>
            <a:ext cx="1334888" cy="367442"/>
          </a:xfrm>
          <a:prstGeom prst="straightConnector1">
            <a:avLst/>
          </a:prstGeom>
          <a:ln w="19050">
            <a:solidFill>
              <a:srgbClr val="73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2AF4D16-8B23-4926-A478-483F8C364446}"/>
              </a:ext>
            </a:extLst>
          </p:cNvPr>
          <p:cNvCxnSpPr>
            <a:cxnSpLocks/>
          </p:cNvCxnSpPr>
          <p:nvPr/>
        </p:nvCxnSpPr>
        <p:spPr>
          <a:xfrm>
            <a:off x="-544449" y="7799199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6">
            <a:extLst>
              <a:ext uri="{FF2B5EF4-FFF2-40B4-BE49-F238E27FC236}">
                <a16:creationId xmlns:a16="http://schemas.microsoft.com/office/drawing/2014/main" id="{2FC78598-A795-4416-BD57-FED8290078D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576191" y="6630300"/>
            <a:ext cx="0" cy="41444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6">
            <a:extLst>
              <a:ext uri="{FF2B5EF4-FFF2-40B4-BE49-F238E27FC236}">
                <a16:creationId xmlns:a16="http://schemas.microsoft.com/office/drawing/2014/main" id="{9F730F89-2D19-4CD5-9E21-0DB0AA7E79D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576191" y="7626637"/>
            <a:ext cx="0" cy="59920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606102-823C-4DDB-A635-DE706429EF5E}"/>
              </a:ext>
            </a:extLst>
          </p:cNvPr>
          <p:cNvCxnSpPr>
            <a:cxnSpLocks/>
          </p:cNvCxnSpPr>
          <p:nvPr/>
        </p:nvCxnSpPr>
        <p:spPr>
          <a:xfrm>
            <a:off x="-544449" y="9184345"/>
            <a:ext cx="13151044" cy="8652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6">
            <a:extLst>
              <a:ext uri="{FF2B5EF4-FFF2-40B4-BE49-F238E27FC236}">
                <a16:creationId xmlns:a16="http://schemas.microsoft.com/office/drawing/2014/main" id="{D1C4BB66-5F3D-4500-814E-304FCDA5B42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576191" y="8807737"/>
            <a:ext cx="0" cy="80264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4EB9ACA-472B-471E-B999-7296E4D7778D}"/>
              </a:ext>
            </a:extLst>
          </p:cNvPr>
          <p:cNvSpPr/>
          <p:nvPr/>
        </p:nvSpPr>
        <p:spPr>
          <a:xfrm>
            <a:off x="10450914" y="8054129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驱动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内核空间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1B6261-2D6C-46FC-8E53-4BA50C6548D6}"/>
              </a:ext>
            </a:extLst>
          </p:cNvPr>
          <p:cNvSpPr/>
          <p:nvPr/>
        </p:nvSpPr>
        <p:spPr>
          <a:xfrm>
            <a:off x="10450914" y="3451776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运行时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用户空间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1E51F87-FB07-47EB-8B85-C71AF8339CC9}"/>
              </a:ext>
            </a:extLst>
          </p:cNvPr>
          <p:cNvSpPr/>
          <p:nvPr/>
        </p:nvSpPr>
        <p:spPr>
          <a:xfrm>
            <a:off x="10514039" y="2057614"/>
            <a:ext cx="2181860" cy="11302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应用程序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用户编写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010A764-8A66-4C1D-B11A-70B8D0EAE28E}"/>
              </a:ext>
            </a:extLst>
          </p:cNvPr>
          <p:cNvSpPr/>
          <p:nvPr/>
        </p:nvSpPr>
        <p:spPr>
          <a:xfrm>
            <a:off x="10424735" y="9352755"/>
            <a:ext cx="2181860" cy="7161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硬件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0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Allocate device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1073992" y="2674159"/>
            <a:ext cx="2688168" cy="508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hsa_memory_allocate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381140" y="3730838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073059" y="1638098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381140" y="4149086"/>
            <a:ext cx="3132667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AllocateNoFlags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566727" y="318215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638098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752997" y="163421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3423" y="2439264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409859" y="1842410"/>
            <a:ext cx="697798" cy="481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H="1">
            <a:off x="381140" y="2928159"/>
            <a:ext cx="3381020" cy="1006991"/>
          </a:xfrm>
          <a:prstGeom prst="bentConnector5">
            <a:avLst>
              <a:gd name="adj1" fmla="val -6761"/>
              <a:gd name="adj2" fmla="val 52467"/>
              <a:gd name="adj3" fmla="val 10676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455011" y="1842410"/>
            <a:ext cx="618048" cy="2092740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43" y="60049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2056346"/>
            <a:ext cx="432" cy="38291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1024156" y="1838525"/>
            <a:ext cx="728841" cy="86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29255" y="2643576"/>
            <a:ext cx="893288" cy="3565694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5925082" y="163421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 flipV="1">
            <a:off x="15400428" y="183852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248235" y="2039945"/>
            <a:ext cx="1135438" cy="114898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083869" y="164772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083869" y="241394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083869" y="31232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18559214" y="1838524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1804520" y="205634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1804520" y="282256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094627" y="60025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 flipV="1">
            <a:off x="15569984" y="620685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253414" y="600090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 flipV="1">
            <a:off x="18728759" y="620521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2382374" y="2625250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083869" y="38982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>
            <a:off x="21804520" y="353187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46" idx="2"/>
          </p:cNvCxnSpPr>
          <p:nvPr/>
        </p:nvCxnSpPr>
        <p:spPr>
          <a:xfrm rot="5400000" flipH="1" flipV="1">
            <a:off x="15982728" y="1365831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96A89B5E-7359-4EE2-9B50-14B5DC919ADB}"/>
              </a:ext>
            </a:extLst>
          </p:cNvPr>
          <p:cNvSpPr/>
          <p:nvPr/>
        </p:nvSpPr>
        <p:spPr>
          <a:xfrm>
            <a:off x="1073992" y="1629212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632E72-A26D-4128-93A1-0FD0F019BBF8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 flipH="1">
            <a:off x="1073992" y="1883212"/>
            <a:ext cx="2652178" cy="1044947"/>
          </a:xfrm>
          <a:prstGeom prst="bentConnector5">
            <a:avLst>
              <a:gd name="adj1" fmla="val -8619"/>
              <a:gd name="adj2" fmla="val 50000"/>
              <a:gd name="adj3" fmla="val 10861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D475BB3-09BE-4323-8362-80F98948E590}"/>
              </a:ext>
            </a:extLst>
          </p:cNvPr>
          <p:cNvSpPr/>
          <p:nvPr/>
        </p:nvSpPr>
        <p:spPr>
          <a:xfrm>
            <a:off x="18291191" y="4801655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PORT_NONE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MAP_PRIVATE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51">
            <a:extLst>
              <a:ext uri="{FF2B5EF4-FFF2-40B4-BE49-F238E27FC236}">
                <a16:creationId xmlns:a16="http://schemas.microsoft.com/office/drawing/2014/main" id="{1488A763-C0FC-4B5D-9C9C-419968FF2625}"/>
              </a:ext>
            </a:extLst>
          </p:cNvPr>
          <p:cNvCxnSpPr>
            <a:cxnSpLocks/>
            <a:stCxn id="74" idx="0"/>
            <a:endCxn id="90" idx="2"/>
          </p:cNvCxnSpPr>
          <p:nvPr/>
        </p:nvCxnSpPr>
        <p:spPr>
          <a:xfrm rot="5400000" flipH="1" flipV="1">
            <a:off x="20797269" y="3794405"/>
            <a:ext cx="494765" cy="151973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7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dirty="0" err="1"/>
              <a:t>gtt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159553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288786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90172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308447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4894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ringbuffer_address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693744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77C85C1-B838-4CED-976B-8D3F3AC7A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918" y="649529"/>
            <a:ext cx="6364932" cy="73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0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HARDWARE QUEUE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1E79CC3-A54A-46FE-B898-DE1113B7CFE2}"/>
              </a:ext>
            </a:extLst>
          </p:cNvPr>
          <p:cNvSpPr/>
          <p:nvPr/>
        </p:nvSpPr>
        <p:spPr>
          <a:xfrm>
            <a:off x="119797" y="1446331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queue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310260" y="2534365"/>
            <a:ext cx="409943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340707" y="1449126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7EC8810-AC7D-4444-8476-D60FC6920AE5}"/>
              </a:ext>
            </a:extLst>
          </p:cNvPr>
          <p:cNvSpPr/>
          <p:nvPr/>
        </p:nvSpPr>
        <p:spPr>
          <a:xfrm>
            <a:off x="123908" y="18652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051296D2-6D8A-43D8-B4E2-D1A3F2BED807}"/>
              </a:ext>
            </a:extLst>
          </p:cNvPr>
          <p:cNvSpPr/>
          <p:nvPr/>
        </p:nvSpPr>
        <p:spPr>
          <a:xfrm>
            <a:off x="119797" y="2822569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switch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C8E0663A-1F33-4359-A03C-41FE39E87833}"/>
              </a:ext>
            </a:extLst>
          </p:cNvPr>
          <p:cNvSpPr/>
          <p:nvPr/>
        </p:nvSpPr>
        <p:spPr>
          <a:xfrm>
            <a:off x="119796" y="32196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02F739-C98C-410F-873D-7AD8CA58EFDF}"/>
              </a:ext>
            </a:extLst>
          </p:cNvPr>
          <p:cNvSpPr/>
          <p:nvPr/>
        </p:nvSpPr>
        <p:spPr>
          <a:xfrm>
            <a:off x="3785582" y="3531877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F324E-0977-4BF5-B262-C9CF884CD15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H="1">
            <a:off x="4310260" y="1653438"/>
            <a:ext cx="4152450" cy="1085239"/>
          </a:xfrm>
          <a:prstGeom prst="bentConnector5">
            <a:avLst>
              <a:gd name="adj1" fmla="val -5505"/>
              <a:gd name="adj2" fmla="val 50000"/>
              <a:gd name="adj3" fmla="val 10550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513167-10B4-43A7-90F7-AC1FBB85D562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 flipV="1">
            <a:off x="3260928" y="1653438"/>
            <a:ext cx="1079779" cy="137344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AB7F14-72C7-432F-968F-5F4FD8AC1F7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3260928" y="1650643"/>
            <a:ext cx="1079779" cy="27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8">
            <a:extLst>
              <a:ext uri="{FF2B5EF4-FFF2-40B4-BE49-F238E27FC236}">
                <a16:creationId xmlns:a16="http://schemas.microsoft.com/office/drawing/2014/main" id="{408FC6D4-723E-4D8F-BFF8-BE154737A284}"/>
              </a:ext>
            </a:extLst>
          </p:cNvPr>
          <p:cNvCxnSpPr>
            <a:cxnSpLocks/>
            <a:stCxn id="43" idx="3"/>
            <a:endCxn id="91" idx="1"/>
          </p:cNvCxnSpPr>
          <p:nvPr/>
        </p:nvCxnSpPr>
        <p:spPr>
          <a:xfrm flipV="1">
            <a:off x="8409693" y="1650643"/>
            <a:ext cx="1132806" cy="108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08914D0F-D205-4350-B81C-1D46366378E6}"/>
              </a:ext>
            </a:extLst>
          </p:cNvPr>
          <p:cNvSpPr/>
          <p:nvPr/>
        </p:nvSpPr>
        <p:spPr>
          <a:xfrm>
            <a:off x="9542499" y="144633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AD14920F-DA92-4094-9301-A1BB6697DE4E}"/>
              </a:ext>
            </a:extLst>
          </p:cNvPr>
          <p:cNvSpPr/>
          <p:nvPr/>
        </p:nvSpPr>
        <p:spPr>
          <a:xfrm>
            <a:off x="9542489" y="5332213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ED2D4A2-53DE-4E99-9A58-930DCC286678}"/>
              </a:ext>
            </a:extLst>
          </p:cNvPr>
          <p:cNvSpPr/>
          <p:nvPr/>
        </p:nvSpPr>
        <p:spPr>
          <a:xfrm>
            <a:off x="13750836" y="145422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5" name="Straight Arrow Connector 46">
            <a:extLst>
              <a:ext uri="{FF2B5EF4-FFF2-40B4-BE49-F238E27FC236}">
                <a16:creationId xmlns:a16="http://schemas.microsoft.com/office/drawing/2014/main" id="{0D6A8C62-AE69-4564-8183-FE591C0A3686}"/>
              </a:ext>
            </a:extLst>
          </p:cNvPr>
          <p:cNvCxnSpPr>
            <a:cxnSpLocks/>
            <a:stCxn id="93" idx="3"/>
            <a:endCxn id="111" idx="1"/>
          </p:cNvCxnSpPr>
          <p:nvPr/>
        </p:nvCxnSpPr>
        <p:spPr>
          <a:xfrm flipH="1">
            <a:off x="13807365" y="1658540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287E6532-CBD2-4296-B705-6123DEFB2153}"/>
              </a:ext>
            </a:extLst>
          </p:cNvPr>
          <p:cNvSpPr/>
          <p:nvPr/>
        </p:nvSpPr>
        <p:spPr>
          <a:xfrm>
            <a:off x="17011834" y="229652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4DFA345C-3625-461E-8352-80C64A7F97A4}"/>
              </a:ext>
            </a:extLst>
          </p:cNvPr>
          <p:cNvSpPr/>
          <p:nvPr/>
        </p:nvSpPr>
        <p:spPr>
          <a:xfrm>
            <a:off x="17011833" y="309929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23B48678-A1A1-4412-9FD7-7022EA86D1DA}"/>
              </a:ext>
            </a:extLst>
          </p:cNvPr>
          <p:cNvSpPr/>
          <p:nvPr/>
        </p:nvSpPr>
        <p:spPr>
          <a:xfrm>
            <a:off x="17011833" y="38598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9ADEA4-C078-46E2-8DEC-84B2AFF4D326}"/>
              </a:ext>
            </a:extLst>
          </p:cNvPr>
          <p:cNvCxnSpPr>
            <a:cxnSpLocks/>
            <a:stCxn id="111" idx="3"/>
            <a:endCxn id="96" idx="1"/>
          </p:cNvCxnSpPr>
          <p:nvPr/>
        </p:nvCxnSpPr>
        <p:spPr>
          <a:xfrm flipV="1">
            <a:off x="16441497" y="2500840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3F268A-020A-4426-B6F5-2F135AB46E41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19732484" y="2705151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059532-E737-4853-8E77-F4C2B1B5571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9732484" y="3507917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C0672077-A42A-47A5-9302-73E0200AD239}"/>
              </a:ext>
            </a:extLst>
          </p:cNvPr>
          <p:cNvSpPr/>
          <p:nvPr/>
        </p:nvSpPr>
        <p:spPr>
          <a:xfrm>
            <a:off x="13812720" y="5348231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5D193A-61CA-47C5-BD75-9AF21ABC7D9C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13189930" y="5536525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E37DD8E2-2627-4DD6-8181-B3E3E9FC6B71}"/>
              </a:ext>
            </a:extLst>
          </p:cNvPr>
          <p:cNvSpPr/>
          <p:nvPr/>
        </p:nvSpPr>
        <p:spPr>
          <a:xfrm>
            <a:off x="17011832" y="535864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1FDC2D-088D-44D1-B4CF-F38585FCE494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16446852" y="5552543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14455A-428C-4B81-9D9A-27671D267171}"/>
              </a:ext>
            </a:extLst>
          </p:cNvPr>
          <p:cNvSpPr/>
          <p:nvPr/>
        </p:nvSpPr>
        <p:spPr>
          <a:xfrm>
            <a:off x="10871796" y="3207375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C5A3D70F-BDD7-47F3-A7D3-84042BD483B9}"/>
              </a:ext>
            </a:extLst>
          </p:cNvPr>
          <p:cNvSpPr/>
          <p:nvPr/>
        </p:nvSpPr>
        <p:spPr>
          <a:xfrm>
            <a:off x="17011832" y="465004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3CBF84-77FB-4D34-9C4C-19D7AF46CDAA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19732483" y="4268477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1">
            <a:extLst>
              <a:ext uri="{FF2B5EF4-FFF2-40B4-BE49-F238E27FC236}">
                <a16:creationId xmlns:a16="http://schemas.microsoft.com/office/drawing/2014/main" id="{378149BB-8278-4EB0-B6EC-0B5433199707}"/>
              </a:ext>
            </a:extLst>
          </p:cNvPr>
          <p:cNvCxnSpPr>
            <a:cxnSpLocks/>
            <a:stCxn id="107" idx="0"/>
            <a:endCxn id="111" idx="2"/>
          </p:cNvCxnSpPr>
          <p:nvPr/>
        </p:nvCxnSpPr>
        <p:spPr>
          <a:xfrm rot="5400000" flipH="1" flipV="1">
            <a:off x="14125295" y="2208240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AC582285-725D-4694-86EF-5F0234E22644}"/>
              </a:ext>
            </a:extLst>
          </p:cNvPr>
          <p:cNvSpPr/>
          <p:nvPr/>
        </p:nvSpPr>
        <p:spPr>
          <a:xfrm>
            <a:off x="13807365" y="229652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AF4C5A-C412-4485-BBC3-2A89C6D44E55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13189930" y="1650643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51">
            <a:extLst>
              <a:ext uri="{FF2B5EF4-FFF2-40B4-BE49-F238E27FC236}">
                <a16:creationId xmlns:a16="http://schemas.microsoft.com/office/drawing/2014/main" id="{E225942D-DAD5-42F4-9946-475CF06B897F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rot="5400000" flipH="1" flipV="1">
            <a:off x="5690196" y="2862096"/>
            <a:ext cx="588889" cy="75067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76BCD7F-9D91-4ECB-A388-9F5AB4BCA2B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11366210" y="1854954"/>
            <a:ext cx="5" cy="347725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9A7ECE18-5203-41A6-B207-EB022DD2CFD0}"/>
              </a:ext>
            </a:extLst>
          </p:cNvPr>
          <p:cNvSpPr/>
          <p:nvPr/>
        </p:nvSpPr>
        <p:spPr>
          <a:xfrm>
            <a:off x="-4244711" y="1454228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7B4CD-794B-4F38-8F25-79EC4279229A}"/>
              </a:ext>
            </a:extLst>
          </p:cNvPr>
          <p:cNvCxnSpPr>
            <a:cxnSpLocks/>
            <a:stCxn id="129" idx="3"/>
            <a:endCxn id="39" idx="1"/>
          </p:cNvCxnSpPr>
          <p:nvPr/>
        </p:nvCxnSpPr>
        <p:spPr>
          <a:xfrm flipV="1">
            <a:off x="-597280" y="1650643"/>
            <a:ext cx="717077" cy="78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67">
            <a:extLst>
              <a:ext uri="{FF2B5EF4-FFF2-40B4-BE49-F238E27FC236}">
                <a16:creationId xmlns:a16="http://schemas.microsoft.com/office/drawing/2014/main" id="{09CDA5E0-5009-4ABC-A581-80F3F5297CF9}"/>
              </a:ext>
            </a:extLst>
          </p:cNvPr>
          <p:cNvCxnSpPr>
            <a:cxnSpLocks/>
            <a:stCxn id="129" idx="3"/>
            <a:endCxn id="50" idx="1"/>
          </p:cNvCxnSpPr>
          <p:nvPr/>
        </p:nvCxnSpPr>
        <p:spPr>
          <a:xfrm>
            <a:off x="-597280" y="1658540"/>
            <a:ext cx="717077" cy="136834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2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83EEE4-4E36-4B48-9861-8BFA10AEC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241601"/>
              </p:ext>
            </p:extLst>
          </p:nvPr>
        </p:nvGraphicFramePr>
        <p:xfrm>
          <a:off x="306388" y="1201738"/>
          <a:ext cx="11615735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147">
                  <a:extLst>
                    <a:ext uri="{9D8B030D-6E8A-4147-A177-3AD203B41FA5}">
                      <a16:colId xmlns:a16="http://schemas.microsoft.com/office/drawing/2014/main" val="1176715490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235970696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57546377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3897548248"/>
                    </a:ext>
                  </a:extLst>
                </a:gridCol>
                <a:gridCol w="2323147">
                  <a:extLst>
                    <a:ext uri="{9D8B030D-6E8A-4147-A177-3AD203B41FA5}">
                      <a16:colId xmlns:a16="http://schemas.microsoft.com/office/drawing/2014/main" val="246373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HostAccess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NonPaged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9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4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3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Eop</a:t>
                      </a:r>
                      <a:r>
                        <a:rPr lang="en-US" dirty="0"/>
                        <a:t>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GpuId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8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Doorbell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k</a:t>
                      </a:r>
                      <a:r>
                        <a:rPr lang="en-US" dirty="0" err="1"/>
                        <a:t>mt_queue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9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Context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4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209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9E0213-32A3-43A3-86AE-9EDAA95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CD94-8F2D-4C8F-92C1-608AC16D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Ringbuffer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2845A3-7B57-46A9-A146-1213DD46880C}"/>
              </a:ext>
            </a:extLst>
          </p:cNvPr>
          <p:cNvSpPr/>
          <p:nvPr/>
        </p:nvSpPr>
        <p:spPr>
          <a:xfrm>
            <a:off x="457200" y="1339094"/>
            <a:ext cx="322944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AllocRegisteredRingBuffer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BCD228-AE06-4E1F-A83A-0353A787ECB3}"/>
              </a:ext>
            </a:extLst>
          </p:cNvPr>
          <p:cNvSpPr/>
          <p:nvPr/>
        </p:nvSpPr>
        <p:spPr>
          <a:xfrm>
            <a:off x="173303" y="4250159"/>
            <a:ext cx="407387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AllocateMemory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D71A875-CDC1-4DFF-AD5C-6B0D7C07D19F}"/>
              </a:ext>
            </a:extLst>
          </p:cNvPr>
          <p:cNvSpPr/>
          <p:nvPr/>
        </p:nvSpPr>
        <p:spPr>
          <a:xfrm>
            <a:off x="5167406" y="1347561"/>
            <a:ext cx="233680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region-&gt;Allocate()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DFC1CF2-6C29-4B22-876B-2FC7B32B4060}"/>
              </a:ext>
            </a:extLst>
          </p:cNvPr>
          <p:cNvSpPr/>
          <p:nvPr/>
        </p:nvSpPr>
        <p:spPr>
          <a:xfrm>
            <a:off x="457200" y="1756184"/>
            <a:ext cx="3414316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alloc_flags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30D3C-DFC3-4580-AB3D-7473691FCC18}"/>
              </a:ext>
            </a:extLst>
          </p:cNvPr>
          <p:cNvSpPr/>
          <p:nvPr/>
        </p:nvSpPr>
        <p:spPr>
          <a:xfrm>
            <a:off x="5387276" y="2950622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IsLocalMemory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0549083-6B5D-4748-845A-3352DD996246}"/>
              </a:ext>
            </a:extLst>
          </p:cNvPr>
          <p:cNvSpPr/>
          <p:nvPr/>
        </p:nvSpPr>
        <p:spPr>
          <a:xfrm>
            <a:off x="8107657" y="1349374"/>
            <a:ext cx="2916499" cy="4182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AllocateKfdMemory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9EBCA93-F88F-4B6C-A68F-D341FB347AF2}"/>
              </a:ext>
            </a:extLst>
          </p:cNvPr>
          <p:cNvSpPr/>
          <p:nvPr/>
        </p:nvSpPr>
        <p:spPr>
          <a:xfrm>
            <a:off x="11922543" y="1354949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4B33286-8FCA-41CB-8F45-919C15C16950}"/>
              </a:ext>
            </a:extLst>
          </p:cNvPr>
          <p:cNvSpPr/>
          <p:nvPr/>
        </p:nvSpPr>
        <p:spPr>
          <a:xfrm>
            <a:off x="8107657" y="2205146"/>
            <a:ext cx="292583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MakeKfdMemoryResident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B57EBDC-8BC0-4AC2-B230-65E04795858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504206" y="1551873"/>
            <a:ext cx="603451" cy="662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D862F-1B6B-4300-925D-B55B08961844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H="1">
            <a:off x="62920" y="1543406"/>
            <a:ext cx="3623724" cy="1123631"/>
          </a:xfrm>
          <a:prstGeom prst="bentConnector5">
            <a:avLst>
              <a:gd name="adj1" fmla="val -11682"/>
              <a:gd name="adj2" fmla="val 68838"/>
              <a:gd name="adj3" fmla="val 1063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7A8D1-665F-47AE-9C9F-CEED8442766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47174" y="1551873"/>
            <a:ext cx="920232" cy="2902598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B54E96D-A8B5-4CC8-9287-A3F6183A81DE}"/>
              </a:ext>
            </a:extLst>
          </p:cNvPr>
          <p:cNvSpPr/>
          <p:nvPr/>
        </p:nvSpPr>
        <p:spPr>
          <a:xfrm>
            <a:off x="11922533" y="5240831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017AB-1D77-4237-81A0-A8677E7C0C5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9565907" y="1767622"/>
            <a:ext cx="4666" cy="43752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14B7DC-F107-474C-A72E-93E7211518B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11024156" y="1558498"/>
            <a:ext cx="898387" cy="76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27677-E19A-4066-B5D3-B21A9C93193A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11033489" y="2409458"/>
            <a:ext cx="889044" cy="3035685"/>
          </a:xfrm>
          <a:prstGeom prst="bentConnector3">
            <a:avLst>
              <a:gd name="adj1" fmla="val 50000"/>
            </a:avLst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85DDDF8-4533-4628-BA9A-AB010B4B9154}"/>
              </a:ext>
            </a:extLst>
          </p:cNvPr>
          <p:cNvSpPr/>
          <p:nvPr/>
        </p:nvSpPr>
        <p:spPr>
          <a:xfrm>
            <a:off x="16130880" y="1362846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93BF2D-D417-41CB-909B-F0D73CD1A1D0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 flipH="1">
            <a:off x="16187409" y="1567158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56DBBB-3998-42A1-B738-F9C85EC704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176183" y="1915807"/>
            <a:ext cx="1194438" cy="8751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55531739-9A32-42C6-97A5-4D3C51489EAA}"/>
              </a:ext>
            </a:extLst>
          </p:cNvPr>
          <p:cNvSpPr/>
          <p:nvPr/>
        </p:nvSpPr>
        <p:spPr>
          <a:xfrm>
            <a:off x="19391878" y="220514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3A2C5549-5B4C-4260-AF7A-8FA1F33995AC}"/>
              </a:ext>
            </a:extLst>
          </p:cNvPr>
          <p:cNvSpPr/>
          <p:nvPr/>
        </p:nvSpPr>
        <p:spPr>
          <a:xfrm>
            <a:off x="19391877" y="3007912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9D41F085-EE9E-40AB-B1A0-069C44378EF2}"/>
              </a:ext>
            </a:extLst>
          </p:cNvPr>
          <p:cNvSpPr/>
          <p:nvPr/>
        </p:nvSpPr>
        <p:spPr>
          <a:xfrm>
            <a:off x="19391877" y="376847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682A4D-E7D6-46EC-9615-27001D4EBDB3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 flipV="1">
            <a:off x="18821541" y="2409458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90D0BB9-80C6-413B-B9BD-040CA65A8B3A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22112528" y="2613769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C3CA0A-6CC8-47C1-9907-F1AF3074DA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2112528" y="3416535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4DAA7240-612C-46ED-9915-2A0B31DF891E}"/>
              </a:ext>
            </a:extLst>
          </p:cNvPr>
          <p:cNvSpPr/>
          <p:nvPr/>
        </p:nvSpPr>
        <p:spPr>
          <a:xfrm>
            <a:off x="16192764" y="525684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8C8320-F0B6-4D14-ADF9-E8ACB77AAE09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15569974" y="5445143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58DE7CD-9FEF-4C64-AFE0-877045C84EEA}"/>
              </a:ext>
            </a:extLst>
          </p:cNvPr>
          <p:cNvSpPr/>
          <p:nvPr/>
        </p:nvSpPr>
        <p:spPr>
          <a:xfrm>
            <a:off x="19391876" y="52672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70C78C-2019-44AB-89B8-BAF956AF4DFE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>
            <a:off x="18826896" y="5461161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27C8780-8487-4613-B1EE-484BD1C7215A}"/>
              </a:ext>
            </a:extLst>
          </p:cNvPr>
          <p:cNvSpPr/>
          <p:nvPr/>
        </p:nvSpPr>
        <p:spPr>
          <a:xfrm>
            <a:off x="13251840" y="3115993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BCB306CD-7D1C-41EA-B16D-97F1BFA681A6}"/>
              </a:ext>
            </a:extLst>
          </p:cNvPr>
          <p:cNvSpPr/>
          <p:nvPr/>
        </p:nvSpPr>
        <p:spPr>
          <a:xfrm>
            <a:off x="19391876" y="455866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419725-8180-4B81-85BB-5820F06D656F}"/>
              </a:ext>
            </a:extLst>
          </p:cNvPr>
          <p:cNvCxnSpPr>
            <a:cxnSpLocks/>
            <a:stCxn id="57" idx="2"/>
            <a:endCxn id="90" idx="0"/>
          </p:cNvCxnSpPr>
          <p:nvPr/>
        </p:nvCxnSpPr>
        <p:spPr>
          <a:xfrm flipH="1">
            <a:off x="22112527" y="4177095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51">
            <a:extLst>
              <a:ext uri="{FF2B5EF4-FFF2-40B4-BE49-F238E27FC236}">
                <a16:creationId xmlns:a16="http://schemas.microsoft.com/office/drawing/2014/main" id="{1CCF06CF-EBB7-4211-9D5D-4F9D9CE08BFB}"/>
              </a:ext>
            </a:extLst>
          </p:cNvPr>
          <p:cNvCxnSpPr>
            <a:cxnSpLocks/>
            <a:stCxn id="87" idx="0"/>
            <a:endCxn id="73" idx="2"/>
          </p:cNvCxnSpPr>
          <p:nvPr/>
        </p:nvCxnSpPr>
        <p:spPr>
          <a:xfrm rot="5400000" flipH="1" flipV="1">
            <a:off x="16505339" y="2116858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AED2E7AC-7BBA-4DCC-BFB9-0AD03705CE55}"/>
              </a:ext>
            </a:extLst>
          </p:cNvPr>
          <p:cNvSpPr/>
          <p:nvPr/>
        </p:nvSpPr>
        <p:spPr>
          <a:xfrm>
            <a:off x="62920" y="2462725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E3D8051D-7605-416F-AC4E-CEB6D379AFF1}"/>
              </a:ext>
            </a:extLst>
          </p:cNvPr>
          <p:cNvSpPr/>
          <p:nvPr/>
        </p:nvSpPr>
        <p:spPr>
          <a:xfrm>
            <a:off x="93712" y="3383877"/>
            <a:ext cx="42028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_</a:t>
            </a:r>
          </a:p>
        </p:txBody>
      </p:sp>
      <p:cxnSp>
        <p:nvCxnSpPr>
          <p:cNvPr id="59" name="Straight Arrow Connector 20">
            <a:extLst>
              <a:ext uri="{FF2B5EF4-FFF2-40B4-BE49-F238E27FC236}">
                <a16:creationId xmlns:a16="http://schemas.microsoft.com/office/drawing/2014/main" id="{9AF8AB0C-6266-4803-902E-BE237775BF90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H="1">
            <a:off x="93712" y="2667037"/>
            <a:ext cx="4172084" cy="921152"/>
          </a:xfrm>
          <a:prstGeom prst="bentConnector5">
            <a:avLst>
              <a:gd name="adj1" fmla="val -5479"/>
              <a:gd name="adj2" fmla="val 50000"/>
              <a:gd name="adj3" fmla="val 10547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1D040502-6DE1-46B1-A189-670C5980B5EA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 flipH="1">
            <a:off x="173303" y="3588189"/>
            <a:ext cx="4123285" cy="866282"/>
          </a:xfrm>
          <a:prstGeom prst="bentConnector5">
            <a:avLst>
              <a:gd name="adj1" fmla="val -5544"/>
              <a:gd name="adj2" fmla="val 50000"/>
              <a:gd name="adj3" fmla="val 1055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E81C7996-8DE0-431F-86EE-CC3A6603E0BA}"/>
              </a:ext>
            </a:extLst>
          </p:cNvPr>
          <p:cNvSpPr/>
          <p:nvPr/>
        </p:nvSpPr>
        <p:spPr>
          <a:xfrm>
            <a:off x="16187409" y="220514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A8A522-3020-46D1-ABF4-031EB081EA17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15569974" y="1559261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5304E9-C1D1-4AC1-BBAF-911577EE1B3B}"/>
              </a:ext>
            </a:extLst>
          </p:cNvPr>
          <p:cNvSpPr/>
          <p:nvPr/>
        </p:nvSpPr>
        <p:spPr>
          <a:xfrm>
            <a:off x="13860978" y="6087640"/>
            <a:ext cx="3987184" cy="9233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map_fd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kfd_fd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drm_fd</a:t>
            </a:r>
            <a:r>
              <a:rPr lang="en-US" altLang="zh-CN" dirty="0">
                <a:solidFill>
                  <a:schemeClr val="bg1"/>
                </a:solidFill>
              </a:rPr>
              <a:t> ?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port = PORT_READ | PORT_WRITE</a:t>
            </a:r>
          </a:p>
          <a:p>
            <a:r>
              <a:rPr lang="en-US" dirty="0">
                <a:solidFill>
                  <a:schemeClr val="bg1"/>
                </a:solidFill>
              </a:rPr>
              <a:t>flag = MAP_SHARED | MAP_FIXED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1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RINGBUFFER </a:t>
            </a:r>
            <a:r>
              <a:rPr lang="en-US" altLang="zh-CN" dirty="0"/>
              <a:t>malloc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159553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3057793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159553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466416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654829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654829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ringbuffer</a:t>
              </a:r>
              <a:r>
                <a:rPr lang="en-US" dirty="0" err="1">
                  <a:solidFill>
                    <a:schemeClr val="bg1"/>
                  </a:solidFill>
                </a:rPr>
                <a:t>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995272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40389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812517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586647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288786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90172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308447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4894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985890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577265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670728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781577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670728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485441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467109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ringbuffer_address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962221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46922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693744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0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HARDWARE QUEUE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1E79CC3-A54A-46FE-B898-DE1113B7CFE2}"/>
              </a:ext>
            </a:extLst>
          </p:cNvPr>
          <p:cNvSpPr/>
          <p:nvPr/>
        </p:nvSpPr>
        <p:spPr>
          <a:xfrm>
            <a:off x="119797" y="1446331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queue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310260" y="2534365"/>
            <a:ext cx="409943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340707" y="1449126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7EC8810-AC7D-4444-8476-D60FC6920AE5}"/>
              </a:ext>
            </a:extLst>
          </p:cNvPr>
          <p:cNvSpPr/>
          <p:nvPr/>
        </p:nvSpPr>
        <p:spPr>
          <a:xfrm>
            <a:off x="123908" y="18652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051296D2-6D8A-43D8-B4E2-D1A3F2BED807}"/>
              </a:ext>
            </a:extLst>
          </p:cNvPr>
          <p:cNvSpPr/>
          <p:nvPr/>
        </p:nvSpPr>
        <p:spPr>
          <a:xfrm>
            <a:off x="119797" y="2822569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ctx</a:t>
            </a:r>
            <a:r>
              <a:rPr lang="en-US" b="1" dirty="0">
                <a:solidFill>
                  <a:schemeClr val="bg1"/>
                </a:solidFill>
              </a:rPr>
              <a:t> switch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C8E0663A-1F33-4359-A03C-41FE39E87833}"/>
              </a:ext>
            </a:extLst>
          </p:cNvPr>
          <p:cNvSpPr/>
          <p:nvPr/>
        </p:nvSpPr>
        <p:spPr>
          <a:xfrm>
            <a:off x="119796" y="3219605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02F739-C98C-410F-873D-7AD8CA58EFDF}"/>
              </a:ext>
            </a:extLst>
          </p:cNvPr>
          <p:cNvSpPr/>
          <p:nvPr/>
        </p:nvSpPr>
        <p:spPr>
          <a:xfrm>
            <a:off x="3785582" y="3531877"/>
            <a:ext cx="3647441" cy="341632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IsSystem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F324E-0977-4BF5-B262-C9CF884CD15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H="1">
            <a:off x="4310260" y="1653438"/>
            <a:ext cx="4152450" cy="1085239"/>
          </a:xfrm>
          <a:prstGeom prst="bentConnector5">
            <a:avLst>
              <a:gd name="adj1" fmla="val -5505"/>
              <a:gd name="adj2" fmla="val 50000"/>
              <a:gd name="adj3" fmla="val 10550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513167-10B4-43A7-90F7-AC1FBB85D562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 flipV="1">
            <a:off x="3260928" y="1653438"/>
            <a:ext cx="1079779" cy="137344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AB7F14-72C7-432F-968F-5F4FD8AC1F7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3260928" y="1650643"/>
            <a:ext cx="1079779" cy="27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58">
            <a:extLst>
              <a:ext uri="{FF2B5EF4-FFF2-40B4-BE49-F238E27FC236}">
                <a16:creationId xmlns:a16="http://schemas.microsoft.com/office/drawing/2014/main" id="{408FC6D4-723E-4D8F-BFF8-BE154737A284}"/>
              </a:ext>
            </a:extLst>
          </p:cNvPr>
          <p:cNvCxnSpPr>
            <a:cxnSpLocks/>
            <a:stCxn id="43" idx="3"/>
            <a:endCxn id="91" idx="1"/>
          </p:cNvCxnSpPr>
          <p:nvPr/>
        </p:nvCxnSpPr>
        <p:spPr>
          <a:xfrm flipV="1">
            <a:off x="8409693" y="1650643"/>
            <a:ext cx="1132806" cy="1088034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08914D0F-D205-4350-B81C-1D46366378E6}"/>
              </a:ext>
            </a:extLst>
          </p:cNvPr>
          <p:cNvSpPr/>
          <p:nvPr/>
        </p:nvSpPr>
        <p:spPr>
          <a:xfrm>
            <a:off x="9542499" y="144633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AD14920F-DA92-4094-9301-A1BB6697DE4E}"/>
              </a:ext>
            </a:extLst>
          </p:cNvPr>
          <p:cNvSpPr/>
          <p:nvPr/>
        </p:nvSpPr>
        <p:spPr>
          <a:xfrm>
            <a:off x="9542489" y="5332213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BED2D4A2-53DE-4E99-9A58-930DCC286678}"/>
              </a:ext>
            </a:extLst>
          </p:cNvPr>
          <p:cNvSpPr/>
          <p:nvPr/>
        </p:nvSpPr>
        <p:spPr>
          <a:xfrm>
            <a:off x="13750836" y="145422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5" name="Straight Arrow Connector 46">
            <a:extLst>
              <a:ext uri="{FF2B5EF4-FFF2-40B4-BE49-F238E27FC236}">
                <a16:creationId xmlns:a16="http://schemas.microsoft.com/office/drawing/2014/main" id="{0D6A8C62-AE69-4564-8183-FE591C0A3686}"/>
              </a:ext>
            </a:extLst>
          </p:cNvPr>
          <p:cNvCxnSpPr>
            <a:cxnSpLocks/>
            <a:stCxn id="93" idx="3"/>
            <a:endCxn id="111" idx="1"/>
          </p:cNvCxnSpPr>
          <p:nvPr/>
        </p:nvCxnSpPr>
        <p:spPr>
          <a:xfrm flipH="1">
            <a:off x="13807365" y="1658540"/>
            <a:ext cx="2577603" cy="842301"/>
          </a:xfrm>
          <a:prstGeom prst="bentConnector5">
            <a:avLst>
              <a:gd name="adj1" fmla="val -8869"/>
              <a:gd name="adj2" fmla="val 50000"/>
              <a:gd name="adj3" fmla="val 1088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287E6532-CBD2-4296-B705-6123DEFB2153}"/>
              </a:ext>
            </a:extLst>
          </p:cNvPr>
          <p:cNvSpPr/>
          <p:nvPr/>
        </p:nvSpPr>
        <p:spPr>
          <a:xfrm>
            <a:off x="17011834" y="2296528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4DFA345C-3625-461E-8352-80C64A7F97A4}"/>
              </a:ext>
            </a:extLst>
          </p:cNvPr>
          <p:cNvSpPr/>
          <p:nvPr/>
        </p:nvSpPr>
        <p:spPr>
          <a:xfrm>
            <a:off x="17011833" y="309929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23B48678-A1A1-4412-9FD7-7022EA86D1DA}"/>
              </a:ext>
            </a:extLst>
          </p:cNvPr>
          <p:cNvSpPr/>
          <p:nvPr/>
        </p:nvSpPr>
        <p:spPr>
          <a:xfrm>
            <a:off x="17011833" y="38598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69ADEA4-C078-46E2-8DEC-84B2AFF4D326}"/>
              </a:ext>
            </a:extLst>
          </p:cNvPr>
          <p:cNvCxnSpPr>
            <a:cxnSpLocks/>
            <a:stCxn id="111" idx="3"/>
            <a:endCxn id="96" idx="1"/>
          </p:cNvCxnSpPr>
          <p:nvPr/>
        </p:nvCxnSpPr>
        <p:spPr>
          <a:xfrm flipV="1">
            <a:off x="16441497" y="2500840"/>
            <a:ext cx="570337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3F268A-020A-4426-B6F5-2F135AB46E41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19732484" y="2705151"/>
            <a:ext cx="1" cy="3941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059532-E737-4853-8E77-F4C2B1B5571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9732484" y="3507917"/>
            <a:ext cx="0" cy="3519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C0672077-A42A-47A5-9302-73E0200AD239}"/>
              </a:ext>
            </a:extLst>
          </p:cNvPr>
          <p:cNvSpPr/>
          <p:nvPr/>
        </p:nvSpPr>
        <p:spPr>
          <a:xfrm>
            <a:off x="13812720" y="5348231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85D193A-61CA-47C5-BD75-9AF21ABC7D9C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13189930" y="5536525"/>
            <a:ext cx="622790" cy="160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E37DD8E2-2627-4DD6-8181-B3E3E9FC6B71}"/>
              </a:ext>
            </a:extLst>
          </p:cNvPr>
          <p:cNvSpPr/>
          <p:nvPr/>
        </p:nvSpPr>
        <p:spPr>
          <a:xfrm>
            <a:off x="17011832" y="5358645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1FDC2D-088D-44D1-B4CF-F38585FCE494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16446852" y="5552543"/>
            <a:ext cx="564980" cy="104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14455A-428C-4B81-9D9A-27671D267171}"/>
              </a:ext>
            </a:extLst>
          </p:cNvPr>
          <p:cNvSpPr/>
          <p:nvPr/>
        </p:nvSpPr>
        <p:spPr>
          <a:xfrm>
            <a:off x="10871796" y="3207375"/>
            <a:ext cx="5513172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</a:t>
            </a:r>
            <a:r>
              <a:rPr lang="pt-BR" altLang="zh-CN" dirty="0">
                <a:solidFill>
                  <a:schemeClr val="bg1"/>
                </a:solidFill>
              </a:rPr>
              <a:t>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C5A3D70F-BDD7-47F3-A7D3-84042BD483B9}"/>
              </a:ext>
            </a:extLst>
          </p:cNvPr>
          <p:cNvSpPr/>
          <p:nvPr/>
        </p:nvSpPr>
        <p:spPr>
          <a:xfrm>
            <a:off x="17011832" y="465004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3CBF84-77FB-4D34-9C4C-19D7AF46CDAA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19732483" y="4268477"/>
            <a:ext cx="1" cy="3815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1">
            <a:extLst>
              <a:ext uri="{FF2B5EF4-FFF2-40B4-BE49-F238E27FC236}">
                <a16:creationId xmlns:a16="http://schemas.microsoft.com/office/drawing/2014/main" id="{378149BB-8278-4EB0-B6EC-0B5433199707}"/>
              </a:ext>
            </a:extLst>
          </p:cNvPr>
          <p:cNvCxnSpPr>
            <a:cxnSpLocks/>
            <a:stCxn id="107" idx="0"/>
            <a:endCxn id="111" idx="2"/>
          </p:cNvCxnSpPr>
          <p:nvPr/>
        </p:nvCxnSpPr>
        <p:spPr>
          <a:xfrm rot="5400000" flipH="1" flipV="1">
            <a:off x="14125295" y="2208240"/>
            <a:ext cx="502223" cy="149604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AC582285-725D-4694-86EF-5F0234E22644}"/>
              </a:ext>
            </a:extLst>
          </p:cNvPr>
          <p:cNvSpPr/>
          <p:nvPr/>
        </p:nvSpPr>
        <p:spPr>
          <a:xfrm>
            <a:off x="13807365" y="229652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fmm_allocate_host_gpu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AF4C5A-C412-4485-BBC3-2A89C6D44E55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13189930" y="1650643"/>
            <a:ext cx="560906" cy="789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51">
            <a:extLst>
              <a:ext uri="{FF2B5EF4-FFF2-40B4-BE49-F238E27FC236}">
                <a16:creationId xmlns:a16="http://schemas.microsoft.com/office/drawing/2014/main" id="{E225942D-DAD5-42F4-9946-475CF06B897F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rot="5400000" flipH="1" flipV="1">
            <a:off x="5690196" y="2862096"/>
            <a:ext cx="588889" cy="75067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76BCD7F-9D91-4ECB-A388-9F5AB4BCA2B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11366210" y="1854954"/>
            <a:ext cx="5" cy="347725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9A7ECE18-5203-41A6-B207-EB022DD2CFD0}"/>
              </a:ext>
            </a:extLst>
          </p:cNvPr>
          <p:cNvSpPr/>
          <p:nvPr/>
        </p:nvSpPr>
        <p:spPr>
          <a:xfrm>
            <a:off x="-4244711" y="1454228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7B4CD-794B-4F38-8F25-79EC4279229A}"/>
              </a:ext>
            </a:extLst>
          </p:cNvPr>
          <p:cNvCxnSpPr>
            <a:cxnSpLocks/>
            <a:stCxn id="129" idx="3"/>
            <a:endCxn id="39" idx="1"/>
          </p:cNvCxnSpPr>
          <p:nvPr/>
        </p:nvCxnSpPr>
        <p:spPr>
          <a:xfrm flipV="1">
            <a:off x="-597280" y="1650643"/>
            <a:ext cx="717077" cy="78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67">
            <a:extLst>
              <a:ext uri="{FF2B5EF4-FFF2-40B4-BE49-F238E27FC236}">
                <a16:creationId xmlns:a16="http://schemas.microsoft.com/office/drawing/2014/main" id="{09CDA5E0-5009-4ABC-A581-80F3F5297CF9}"/>
              </a:ext>
            </a:extLst>
          </p:cNvPr>
          <p:cNvCxnSpPr>
            <a:cxnSpLocks/>
            <a:stCxn id="129" idx="3"/>
            <a:endCxn id="50" idx="1"/>
          </p:cNvCxnSpPr>
          <p:nvPr/>
        </p:nvCxnSpPr>
        <p:spPr>
          <a:xfrm>
            <a:off x="-597280" y="1658540"/>
            <a:ext cx="717077" cy="136834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16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Queue </a:t>
            </a:r>
            <a:r>
              <a:rPr lang="en-US" altLang="zh-CN" dirty="0" err="1"/>
              <a:t>eop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-291517" y="2494063"/>
            <a:ext cx="3141131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allocate </a:t>
            </a:r>
            <a:r>
              <a:rPr lang="en-US" b="1" dirty="0" err="1">
                <a:solidFill>
                  <a:schemeClr val="bg1"/>
                </a:solidFill>
              </a:rPr>
              <a:t>eop</a:t>
            </a:r>
            <a:r>
              <a:rPr lang="en-US" b="1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291518" y="2891099"/>
            <a:ext cx="314113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2849614" y="1665014"/>
            <a:ext cx="1272244" cy="1033361"/>
          </a:xfrm>
          <a:prstGeom prst="bentConnector3">
            <a:avLst>
              <a:gd name="adj1" fmla="val 6134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95185-A6B8-4DDC-981C-05AD7284A9BD}"/>
              </a:ext>
            </a:extLst>
          </p:cNvPr>
          <p:cNvSpPr/>
          <p:nvPr/>
        </p:nvSpPr>
        <p:spPr>
          <a:xfrm>
            <a:off x="5077911" y="3440549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GPU: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gpuId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true;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false;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1460701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146070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1665012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15936954" y="1665012"/>
            <a:ext cx="524655" cy="135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760114" y="2451738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KFD_IOC_ALLOC_MEM_FLAGS_VRAM;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</a:t>
            </a:r>
            <a:r>
              <a:rPr lang="en-US" altLang="zh-CN" dirty="0">
                <a:solidFill>
                  <a:schemeClr val="bg1"/>
                </a:solidFill>
              </a:rPr>
              <a:t> _flag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0"/>
            <a:endCxn id="42" idx="2"/>
          </p:cNvCxnSpPr>
          <p:nvPr/>
        </p:nvCxnSpPr>
        <p:spPr>
          <a:xfrm rot="5400000" flipH="1" flipV="1">
            <a:off x="13360468" y="1192319"/>
            <a:ext cx="582415" cy="193642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14F06870-99F6-45A2-B89B-9CBD1E90EDAC}"/>
              </a:ext>
            </a:extLst>
          </p:cNvPr>
          <p:cNvSpPr/>
          <p:nvPr/>
        </p:nvSpPr>
        <p:spPr>
          <a:xfrm>
            <a:off x="9130737" y="430855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hsaKmtRegisterMemoryToNodes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 flipV="1">
            <a:off x="8237728" y="1665013"/>
            <a:ext cx="893009" cy="1033362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10954453" y="1869324"/>
            <a:ext cx="5" cy="24392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835149-0E29-4EA1-938B-CE0D435CA026}"/>
              </a:ext>
            </a:extLst>
          </p:cNvPr>
          <p:cNvCxnSpPr>
            <a:cxnSpLocks/>
            <a:stCxn id="72" idx="2"/>
            <a:endCxn id="41" idx="0"/>
          </p:cNvCxnSpPr>
          <p:nvPr/>
        </p:nvCxnSpPr>
        <p:spPr>
          <a:xfrm>
            <a:off x="10954458" y="4717181"/>
            <a:ext cx="0" cy="475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F477B742-6DFC-4AB0-BC5A-996058B92B1E}"/>
              </a:ext>
            </a:extLst>
          </p:cNvPr>
          <p:cNvSpPr/>
          <p:nvPr/>
        </p:nvSpPr>
        <p:spPr>
          <a:xfrm>
            <a:off x="13302821" y="4308558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fmm_register_memory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A0292D-7FB2-4044-8B39-3C85836B0F3C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>
            <a:off x="12778178" y="4512870"/>
            <a:ext cx="52464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B507D383-3924-4CFF-B782-A25244A7988B}"/>
              </a:ext>
            </a:extLst>
          </p:cNvPr>
          <p:cNvSpPr/>
          <p:nvPr/>
        </p:nvSpPr>
        <p:spPr>
          <a:xfrm>
            <a:off x="16461609" y="4314116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vm_obj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en-US" altLang="zh-CN" dirty="0" err="1">
                <a:solidFill>
                  <a:schemeClr val="bg1"/>
                </a:solidFill>
              </a:rPr>
              <a:t>user_ptr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F79D05-CD64-45F4-B06D-ACD925976D0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15936953" y="4512870"/>
            <a:ext cx="524656" cy="55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rot="16200000" flipV="1">
            <a:off x="6270249" y="2809165"/>
            <a:ext cx="537863" cy="72490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418582" y="14742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  <a:endCxn id="40" idx="1"/>
          </p:cNvCxnSpPr>
          <p:nvPr/>
        </p:nvCxnSpPr>
        <p:spPr>
          <a:xfrm flipH="1">
            <a:off x="-291517" y="1678522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65AD537A-B074-4490-98A3-A922AFAF90C4}"/>
              </a:ext>
            </a:extLst>
          </p:cNvPr>
          <p:cNvSpPr/>
          <p:nvPr/>
        </p:nvSpPr>
        <p:spPr>
          <a:xfrm>
            <a:off x="16461603" y="695766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Flowchart: Alternate Process 98">
            <a:extLst>
              <a:ext uri="{FF2B5EF4-FFF2-40B4-BE49-F238E27FC236}">
                <a16:creationId xmlns:a16="http://schemas.microsoft.com/office/drawing/2014/main" id="{457CA9FA-C883-4ADB-BE4F-53548534011A}"/>
              </a:ext>
            </a:extLst>
          </p:cNvPr>
          <p:cNvSpPr/>
          <p:nvPr/>
        </p:nvSpPr>
        <p:spPr>
          <a:xfrm>
            <a:off x="16461607" y="521795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fmm_map_to_gpu_userptr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27FB36CA-AD27-435E-8F5D-3947FAD88E5C}"/>
              </a:ext>
            </a:extLst>
          </p:cNvPr>
          <p:cNvSpPr/>
          <p:nvPr/>
        </p:nvSpPr>
        <p:spPr>
          <a:xfrm>
            <a:off x="16461603" y="6150479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fmm_map_to_gpu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A09464B-21A3-42CD-8D91-7AC01FCC1B7A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>
            <a:off x="19182254" y="6559102"/>
            <a:ext cx="0" cy="3985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24567A-8399-4B74-BD23-6BE85283718B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 flipH="1">
            <a:off x="16461603" y="5422266"/>
            <a:ext cx="5441305" cy="932525"/>
          </a:xfrm>
          <a:prstGeom prst="bentConnector5">
            <a:avLst>
              <a:gd name="adj1" fmla="val -4201"/>
              <a:gd name="adj2" fmla="val 50000"/>
              <a:gd name="adj3" fmla="val 104201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4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MALLOC</a:t>
            </a:r>
            <a:endParaRPr lang="en-US" dirty="0"/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9796FA4-16EC-473B-B89F-17904EC9DD61}"/>
              </a:ext>
            </a:extLst>
          </p:cNvPr>
          <p:cNvSpPr/>
          <p:nvPr/>
        </p:nvSpPr>
        <p:spPr>
          <a:xfrm>
            <a:off x="4121858" y="1460703"/>
            <a:ext cx="4115870" cy="4086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F61E7F1-E080-4C76-AFB7-E21EDAD6E184}"/>
              </a:ext>
            </a:extLst>
          </p:cNvPr>
          <p:cNvSpPr/>
          <p:nvPr/>
        </p:nvSpPr>
        <p:spPr>
          <a:xfrm>
            <a:off x="4115725" y="2494063"/>
            <a:ext cx="412200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allocate_exec_aligned_memory_gpu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A888B1A-D8D6-482B-BC97-633EE443853D}"/>
              </a:ext>
            </a:extLst>
          </p:cNvPr>
          <p:cNvSpPr/>
          <p:nvPr/>
        </p:nvSpPr>
        <p:spPr>
          <a:xfrm>
            <a:off x="-75682" y="1856623"/>
            <a:ext cx="3141131" cy="1021556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NodeId</a:t>
            </a:r>
            <a:r>
              <a:rPr lang="en-US" altLang="zh-CN" dirty="0">
                <a:solidFill>
                  <a:schemeClr val="bg1"/>
                </a:solidFill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nonPage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58">
            <a:extLst>
              <a:ext uri="{FF2B5EF4-FFF2-40B4-BE49-F238E27FC236}">
                <a16:creationId xmlns:a16="http://schemas.microsoft.com/office/drawing/2014/main" id="{24FBC601-2707-46B1-9073-02506C98FF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H="1">
            <a:off x="4115725" y="1665014"/>
            <a:ext cx="4122003" cy="1033361"/>
          </a:xfrm>
          <a:prstGeom prst="bentConnector5">
            <a:avLst>
              <a:gd name="adj1" fmla="val -5546"/>
              <a:gd name="adj2" fmla="val 50000"/>
              <a:gd name="adj3" fmla="val 105546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85" idx="3"/>
            <a:endCxn id="43" idx="1"/>
          </p:cNvCxnSpPr>
          <p:nvPr/>
        </p:nvCxnSpPr>
        <p:spPr>
          <a:xfrm flipV="1">
            <a:off x="3571749" y="1665014"/>
            <a:ext cx="550109" cy="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5B209C93-D1BE-4B9E-A011-A8AEEECF9643}"/>
              </a:ext>
            </a:extLst>
          </p:cNvPr>
          <p:cNvSpPr/>
          <p:nvPr/>
        </p:nvSpPr>
        <p:spPr>
          <a:xfrm>
            <a:off x="9130737" y="4280463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hsaKmtAllocMemory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CE7B32A-3E07-4CC2-B839-ED405E72EDC6}"/>
              </a:ext>
            </a:extLst>
          </p:cNvPr>
          <p:cNvSpPr/>
          <p:nvPr/>
        </p:nvSpPr>
        <p:spPr>
          <a:xfrm>
            <a:off x="9130737" y="5192988"/>
            <a:ext cx="364744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hsaKmtMapMemoryToGPUNodes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13302822" y="4280462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 flipV="1">
            <a:off x="12778168" y="4484774"/>
            <a:ext cx="524654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16461609" y="147421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16461609" y="2240434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16461609" y="2949742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15936954" y="1678523"/>
            <a:ext cx="524655" cy="280625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9182260" y="1882834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9182260" y="2649057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13302821" y="5190577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12778178" y="5394889"/>
            <a:ext cx="524643" cy="241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16461608" y="51889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15936953" y="5393248"/>
            <a:ext cx="524655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9489867" y="1838873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GTT: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KFD_IOC_ALLOC_MEM_FLAGS_GTT;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KFD_IOC_ALLOC_MEM_FLAGS_EXECUTABLE;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KFD_IOC_ALLOC_MEM_FLAGS_NO_SUBSTITUTE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16461609" y="3724755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9182260" y="3358365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13034422" y="2694995"/>
            <a:ext cx="964261" cy="220667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8">
            <a:extLst>
              <a:ext uri="{FF2B5EF4-FFF2-40B4-BE49-F238E27FC236}">
                <a16:creationId xmlns:a16="http://schemas.microsoft.com/office/drawing/2014/main" id="{8B2ACEDC-CB72-4F88-8252-AE0C0095DC33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8237728" y="2698375"/>
            <a:ext cx="893009" cy="1786400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7D5AE9-5ED2-4367-8B90-7B1F7D1487BD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10954453" y="4689086"/>
            <a:ext cx="5" cy="50390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1">
            <a:extLst>
              <a:ext uri="{FF2B5EF4-FFF2-40B4-BE49-F238E27FC236}">
                <a16:creationId xmlns:a16="http://schemas.microsoft.com/office/drawing/2014/main" id="{EE5F85D0-00D8-4B81-82DB-1A3CF05D4906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rot="5400000" flipH="1" flipV="1">
            <a:off x="5528024" y="2887819"/>
            <a:ext cx="633836" cy="66357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-75682" y="1461510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80F4F-B97D-428F-94C9-7A61FDC7EE4E}"/>
              </a:ext>
            </a:extLst>
          </p:cNvPr>
          <p:cNvSpPr/>
          <p:nvPr/>
        </p:nvSpPr>
        <p:spPr>
          <a:xfrm>
            <a:off x="3689436" y="3536522"/>
            <a:ext cx="3647441" cy="313932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NodeId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 = 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DeviceLocal</a:t>
            </a:r>
            <a:r>
              <a:rPr lang="en-US" altLang="zh-CN" dirty="0">
                <a:solidFill>
                  <a:schemeClr val="bg1"/>
                </a:solidFill>
              </a:rPr>
              <a:t> = false;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fine_grain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mem_flag.HostAccess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mem_flag.NonPaged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Mem_flag.CoarseGrain</a:t>
            </a:r>
            <a:r>
              <a:rPr lang="en-US" altLang="zh-CN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mem_flag.executeAccess</a:t>
            </a:r>
            <a:r>
              <a:rPr lang="en-US" altLang="zh-CN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mem_flag.NoSubstitute</a:t>
            </a:r>
            <a:r>
              <a:rPr lang="en-US" altLang="zh-CN" dirty="0">
                <a:solidFill>
                  <a:schemeClr val="bg1"/>
                </a:solidFill>
              </a:rPr>
              <a:t> = 1; </a:t>
            </a:r>
          </a:p>
          <a:p>
            <a:r>
              <a:rPr lang="en-US" dirty="0" err="1">
                <a:solidFill>
                  <a:schemeClr val="bg1"/>
                </a:solidFill>
              </a:rPr>
              <a:t>mem_flag.AQLQueueMemory</a:t>
            </a:r>
            <a:r>
              <a:rPr lang="en-US" dirty="0">
                <a:solidFill>
                  <a:schemeClr val="bg1"/>
                </a:solidFill>
              </a:rPr>
              <a:t> = 0;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DOORBELL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043F49-049F-4752-9DA9-FDFEF626BB6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H="1">
            <a:off x="309178" y="4614972"/>
            <a:ext cx="2839981" cy="1047201"/>
          </a:xfrm>
          <a:prstGeom prst="bentConnector5">
            <a:avLst>
              <a:gd name="adj1" fmla="val -8049"/>
              <a:gd name="adj2" fmla="val 50000"/>
              <a:gd name="adj3" fmla="val 10804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4741836" y="3376905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fmm_allocate_doorbell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V="1">
            <a:off x="3338251" y="3581217"/>
            <a:ext cx="1403585" cy="2080956"/>
          </a:xfrm>
          <a:prstGeom prst="bentConnector3">
            <a:avLst>
              <a:gd name="adj1" fmla="val 6979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8807258" y="1334513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8807258" y="2100736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8807258" y="281004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7375968" y="1538825"/>
            <a:ext cx="1431290" cy="2042392"/>
          </a:xfrm>
          <a:prstGeom prst="bentConnector3">
            <a:avLst>
              <a:gd name="adj1" fmla="val 5951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11527909" y="1743136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1527909" y="2509359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4741836" y="50543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8807257" y="5049238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375968" y="5253550"/>
            <a:ext cx="1431289" cy="512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1729168" y="1409334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GPUVM: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KFD_IOC_ALLOC_MEM_FLAGS_DOORBELL; </a:t>
            </a:r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KFD_IOC_ALLOC_MEM_FLAGS_COHERENT</a:t>
            </a:r>
            <a:r>
              <a:rPr lang="pt-BR" altLang="zh-CN" dirty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8807258" y="3585057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11527909" y="3218667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5110588" y="2428590"/>
            <a:ext cx="490243" cy="140638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CD9D9354-D1EF-4C47-89CD-FEC4650EE65C}"/>
              </a:ext>
            </a:extLst>
          </p:cNvPr>
          <p:cNvSpPr/>
          <p:nvPr/>
        </p:nvSpPr>
        <p:spPr>
          <a:xfrm>
            <a:off x="0" y="3415466"/>
            <a:ext cx="364743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DDEBD5B-BC68-4AB6-92FF-BFF2FDB037A7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127065" y="3619778"/>
            <a:ext cx="3520366" cy="1019853"/>
          </a:xfrm>
          <a:prstGeom prst="bentConnector5">
            <a:avLst>
              <a:gd name="adj1" fmla="val -6494"/>
              <a:gd name="adj2" fmla="val 50000"/>
              <a:gd name="adj3" fmla="val 106494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E23F6871-7855-4416-9623-546C51EAA34D}"/>
              </a:ext>
            </a:extLst>
          </p:cNvPr>
          <p:cNvSpPr/>
          <p:nvPr/>
        </p:nvSpPr>
        <p:spPr>
          <a:xfrm>
            <a:off x="120086" y="4410660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2AC1C93E-DC64-4634-992B-D58C50ADAB4C}"/>
              </a:ext>
            </a:extLst>
          </p:cNvPr>
          <p:cNvSpPr/>
          <p:nvPr/>
        </p:nvSpPr>
        <p:spPr>
          <a:xfrm>
            <a:off x="309178" y="5457861"/>
            <a:ext cx="302907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map_doorbell_dgpu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8DC2FE-394D-494C-841D-D976ECFDFF1D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6058902" y="3785528"/>
            <a:ext cx="0" cy="1268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6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sz="2800" dirty="0"/>
              <a:t>预安装</a:t>
            </a:r>
            <a:endParaRPr lang="en-US" altLang="zh-CN" sz="2800" dirty="0"/>
          </a:p>
          <a:p>
            <a:pPr lvl="1" fontAlgn="ctr"/>
            <a:r>
              <a:rPr lang="en-US" altLang="zh-CN" sz="2400" dirty="0"/>
              <a:t>apt-get install </a:t>
            </a:r>
            <a:r>
              <a:rPr lang="en-US" altLang="zh-CN" sz="2400" dirty="0" err="1"/>
              <a:t>libpciaccess</a:t>
            </a:r>
            <a:r>
              <a:rPr lang="en-US" altLang="zh-CN" sz="2400" dirty="0"/>
              <a:t>-dev</a:t>
            </a:r>
          </a:p>
          <a:p>
            <a:pPr lvl="1" fontAlgn="ctr"/>
            <a:r>
              <a:rPr lang="en-US" altLang="zh-CN" sz="2400" dirty="0"/>
              <a:t>apt-get install </a:t>
            </a:r>
            <a:r>
              <a:rPr lang="en-US" altLang="zh-CN" sz="2400" dirty="0" err="1"/>
              <a:t>pciutils</a:t>
            </a:r>
            <a:r>
              <a:rPr lang="en-US" altLang="zh-CN" sz="2400" dirty="0"/>
              <a:t>-dev</a:t>
            </a:r>
            <a:endParaRPr lang="en-US" altLang="zh-CN" sz="2800" dirty="0"/>
          </a:p>
          <a:p>
            <a:pPr fontAlgn="ctr"/>
            <a:r>
              <a:rPr lang="zh-CN" altLang="en-US" sz="2800" dirty="0"/>
              <a:t>下载代码</a:t>
            </a:r>
            <a:endParaRPr lang="en-US" altLang="zh-CN" sz="2800" dirty="0"/>
          </a:p>
          <a:p>
            <a:pPr lvl="1" fontAlgn="ctr"/>
            <a:r>
              <a:rPr lang="en-US" sz="2400" dirty="0"/>
              <a:t>git clone </a:t>
            </a:r>
            <a:r>
              <a:rPr lang="en-US" sz="2400" dirty="0">
                <a:hlinkClick r:id="rId3"/>
              </a:rPr>
              <a:t>https://github.com/RadeonOpenCompute/ROCR-Runtime.git</a:t>
            </a:r>
            <a:r>
              <a:rPr lang="en-US" sz="2400" dirty="0"/>
              <a:t> </a:t>
            </a:r>
          </a:p>
          <a:p>
            <a:pPr fontAlgn="ctr"/>
            <a:r>
              <a:rPr lang="zh-CN" altLang="en-US" sz="2800" dirty="0"/>
              <a:t>编译库</a:t>
            </a:r>
          </a:p>
          <a:p>
            <a:pPr lvl="1" fontAlgn="ctr"/>
            <a:r>
              <a:rPr lang="en-US" sz="2400" dirty="0"/>
              <a:t>cd ROCR-Runtime/</a:t>
            </a:r>
            <a:r>
              <a:rPr lang="en-US" sz="2400" dirty="0" err="1"/>
              <a:t>src</a:t>
            </a:r>
            <a:r>
              <a:rPr lang="en-US" sz="2400" dirty="0"/>
              <a:t> &amp; </a:t>
            </a:r>
            <a:r>
              <a:rPr lang="en-US" sz="2400" dirty="0" err="1"/>
              <a:t>mkdir</a:t>
            </a:r>
            <a:r>
              <a:rPr lang="en-US" sz="2400" dirty="0"/>
              <a:t> build &amp; cd build</a:t>
            </a:r>
          </a:p>
          <a:p>
            <a:pPr lvl="1" fontAlgn="ctr"/>
            <a:r>
              <a:rPr lang="en-US" sz="2400" dirty="0" err="1"/>
              <a:t>cmake</a:t>
            </a:r>
            <a:r>
              <a:rPr lang="en-US" sz="2400" dirty="0"/>
              <a:t> ../ &amp; make -j16</a:t>
            </a:r>
          </a:p>
          <a:p>
            <a:pPr fontAlgn="ctr"/>
            <a:r>
              <a:rPr lang="zh-CN" altLang="en-US" sz="2800" dirty="0"/>
              <a:t>替换</a:t>
            </a:r>
            <a:endParaRPr lang="en-US" altLang="zh-CN" sz="2800" dirty="0"/>
          </a:p>
          <a:p>
            <a:pPr lvl="1" fontAlgn="ctr"/>
            <a:r>
              <a:rPr lang="en-US" altLang="zh-CN" sz="2400" dirty="0" err="1"/>
              <a:t>sudo</a:t>
            </a:r>
            <a:r>
              <a:rPr lang="en-US" altLang="zh-CN" sz="2400" dirty="0"/>
              <a:t> cp build/libhsa-runtime64.so* /opt/</a:t>
            </a:r>
            <a:r>
              <a:rPr lang="en-US" altLang="zh-CN" sz="2400" dirty="0" err="1"/>
              <a:t>rocm</a:t>
            </a:r>
            <a:r>
              <a:rPr lang="en-US" altLang="zh-CN" sz="2400" dirty="0"/>
              <a:t>/lib</a:t>
            </a:r>
          </a:p>
          <a:p>
            <a:pPr fontAlgn="ctr"/>
            <a:r>
              <a:rPr lang="zh-CN" altLang="en-US" sz="2800" dirty="0"/>
              <a:t>链接</a:t>
            </a:r>
            <a:endParaRPr lang="en-US" altLang="zh-CN" sz="2800" dirty="0"/>
          </a:p>
          <a:p>
            <a:pPr lvl="1" fontAlgn="ctr"/>
            <a:r>
              <a:rPr lang="en-US" altLang="zh-CN" sz="2400" dirty="0"/>
              <a:t> hsa-runtime64</a:t>
            </a:r>
            <a:endParaRPr lang="en-US" sz="2400" dirty="0"/>
          </a:p>
          <a:p>
            <a:pPr lvl="1" fontAlgn="ctr"/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en-US" dirty="0" err="1"/>
              <a:t>HSa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Doorbell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38803" y="1201620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60838" y="3099860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47448" y="1201620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Kfd_fd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4788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60837" y="3508483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60837" y="4696896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77485" y="4696896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doorbell_size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06904" y="7037339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06904" y="744596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06904" y="7854584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06904" y="6628714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22765" y="3330853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493516" y="39437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493516" y="31265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493515" y="353149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doorbell_offset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39583" y="7027957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39583" y="6619332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68832" y="3712795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68832" y="6823644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06839" y="3712795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11870" y="4527508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0" y="3509176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doorbell_address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49027" y="4004288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29791" y="4511296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9CCF0D90-4235-42A6-842A-72EF35FAE814}"/>
              </a:ext>
            </a:extLst>
          </p:cNvPr>
          <p:cNvSpPr/>
          <p:nvPr/>
        </p:nvSpPr>
        <p:spPr>
          <a:xfrm>
            <a:off x="13026193" y="3537497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doorbell_offset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Connector: Curved 5">
            <a:extLst>
              <a:ext uri="{FF2B5EF4-FFF2-40B4-BE49-F238E27FC236}">
                <a16:creationId xmlns:a16="http://schemas.microsoft.com/office/drawing/2014/main" id="{E76FD4C3-D59F-492C-BA0D-918433B8D4E6}"/>
              </a:ext>
            </a:extLst>
          </p:cNvPr>
          <p:cNvCxnSpPr>
            <a:cxnSpLocks/>
            <a:stCxn id="153" idx="1"/>
            <a:endCxn id="77" idx="3"/>
          </p:cNvCxnSpPr>
          <p:nvPr/>
        </p:nvCxnSpPr>
        <p:spPr>
          <a:xfrm flipH="1" flipV="1">
            <a:off x="10755443" y="3735811"/>
            <a:ext cx="2270750" cy="59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0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86721-AA1C-48A6-A457-BE8587A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04A5-8D18-446C-B971-74DFB5F06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MMIO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C775EAB-367A-41CF-B26D-1A637D32FFC5}"/>
              </a:ext>
            </a:extLst>
          </p:cNvPr>
          <p:cNvSpPr/>
          <p:nvPr/>
        </p:nvSpPr>
        <p:spPr>
          <a:xfrm>
            <a:off x="436881" y="3786559"/>
            <a:ext cx="2450268" cy="408623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map_mmio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E6F293A9-5BD2-4F52-98B5-BB839F27080E}"/>
              </a:ext>
            </a:extLst>
          </p:cNvPr>
          <p:cNvSpPr/>
          <p:nvPr/>
        </p:nvSpPr>
        <p:spPr>
          <a:xfrm>
            <a:off x="3360230" y="3786559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fmm_allocate_device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CD16A8-5EC0-4E61-AF37-2297EC968E0C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887149" y="3990871"/>
            <a:ext cx="47308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A039ABD-52A4-4B0D-88B0-5BCF33FB09EC}"/>
              </a:ext>
            </a:extLst>
          </p:cNvPr>
          <p:cNvSpPr/>
          <p:nvPr/>
        </p:nvSpPr>
        <p:spPr>
          <a:xfrm>
            <a:off x="7104169" y="1678020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aperture allocate area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074D008-72C2-4F87-AD69-2BB59AAD7DA9}"/>
              </a:ext>
            </a:extLst>
          </p:cNvPr>
          <p:cNvSpPr/>
          <p:nvPr/>
        </p:nvSpPr>
        <p:spPr>
          <a:xfrm>
            <a:off x="7104169" y="2444243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AMDKFD_IOC_ALLOC_MEMORY_OF_GPU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8E37491-1EA2-44D4-A1C1-6A65984BE254}"/>
              </a:ext>
            </a:extLst>
          </p:cNvPr>
          <p:cNvSpPr/>
          <p:nvPr/>
        </p:nvSpPr>
        <p:spPr>
          <a:xfrm>
            <a:off x="7104169" y="3153551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create </a:t>
            </a:r>
            <a:r>
              <a:rPr lang="en-US" altLang="zh-CN" dirty="0" err="1">
                <a:solidFill>
                  <a:schemeClr val="bg1"/>
                </a:solidFill>
              </a:rPr>
              <a:t>vm</a:t>
            </a:r>
            <a:r>
              <a:rPr lang="en-US" altLang="zh-CN" dirty="0">
                <a:solidFill>
                  <a:schemeClr val="bg1"/>
                </a:solidFill>
              </a:rPr>
              <a:t> object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D79E51-8856-448F-AD0B-DD54AEF33513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5994362" y="1882332"/>
            <a:ext cx="1109807" cy="210853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6BA062-1865-48B2-AD7E-3BC542CECBA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9824820" y="2086643"/>
            <a:ext cx="0" cy="357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05419B-3503-4372-B0E6-BFEDBFD94CD8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824820" y="2852866"/>
            <a:ext cx="0" cy="300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17E7A7E-8292-4850-9CF3-D01881380DD4}"/>
              </a:ext>
            </a:extLst>
          </p:cNvPr>
          <p:cNvSpPr/>
          <p:nvPr/>
        </p:nvSpPr>
        <p:spPr>
          <a:xfrm>
            <a:off x="3360230" y="4715290"/>
            <a:ext cx="26341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fmm_map_to_gpu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504216-FFED-4D0E-B926-3EF120FF8962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>
            <a:off x="4677296" y="4195182"/>
            <a:ext cx="0" cy="5201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0213B052-E039-4AE8-8551-91F8ABA36888}"/>
              </a:ext>
            </a:extLst>
          </p:cNvPr>
          <p:cNvSpPr/>
          <p:nvPr/>
        </p:nvSpPr>
        <p:spPr>
          <a:xfrm>
            <a:off x="7104169" y="4713649"/>
            <a:ext cx="5441301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Ioctl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</a:rPr>
              <a:t>AMDKFD_IOC_MAP_MEMORY_TO_GPU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44D9B4-DB43-4B14-BA35-DF47670D8358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5994362" y="4917961"/>
            <a:ext cx="1109807" cy="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6F494B8-6F38-4543-9F14-6BAC7F2D1B0D}"/>
              </a:ext>
            </a:extLst>
          </p:cNvPr>
          <p:cNvSpPr/>
          <p:nvPr/>
        </p:nvSpPr>
        <p:spPr>
          <a:xfrm>
            <a:off x="267385" y="1705579"/>
            <a:ext cx="5846698" cy="1477328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MMIO: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KFD_IOC_ALLOC_MEM_FLAGS_MMIO_REMAP;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KFD_IOC_ALLOC_MEM_FLAGS_WRITABLE;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ioc_flag</a:t>
            </a:r>
            <a:r>
              <a:rPr lang="en-US" altLang="zh-CN" dirty="0">
                <a:solidFill>
                  <a:schemeClr val="bg1"/>
                </a:solidFill>
              </a:rPr>
              <a:t> |= </a:t>
            </a:r>
            <a:r>
              <a:rPr lang="pt-BR" altLang="zh-CN" dirty="0">
                <a:solidFill>
                  <a:schemeClr val="bg1"/>
                </a:solidFill>
              </a:rPr>
              <a:t>KFD_IOC_ALLOC_MEM_FLAGS_COHERENT;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BAAF2986-A69E-4101-BC6C-77925379C5C6}"/>
              </a:ext>
            </a:extLst>
          </p:cNvPr>
          <p:cNvSpPr/>
          <p:nvPr/>
        </p:nvSpPr>
        <p:spPr>
          <a:xfrm>
            <a:off x="7104169" y="3928564"/>
            <a:ext cx="544130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map offset to </a:t>
            </a:r>
            <a:r>
              <a:rPr lang="en-US" altLang="zh-CN" dirty="0" err="1">
                <a:solidFill>
                  <a:schemeClr val="bg1"/>
                </a:solidFill>
              </a:rPr>
              <a:t>drm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B3FB18-8C39-4155-BB95-9EF6629077EC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>
            <a:off x="9824820" y="3562174"/>
            <a:ext cx="0" cy="3663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1">
            <a:extLst>
              <a:ext uri="{FF2B5EF4-FFF2-40B4-BE49-F238E27FC236}">
                <a16:creationId xmlns:a16="http://schemas.microsoft.com/office/drawing/2014/main" id="{04E3A610-1390-4B84-95A1-878A537BE363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>
          <a:xfrm rot="16200000" flipH="1">
            <a:off x="3632189" y="2741452"/>
            <a:ext cx="603652" cy="14865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01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allocated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dirty="0"/>
              <a:t>MMIO MAP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5CF60-80F6-464A-BD42-A2ADFC024817}"/>
              </a:ext>
            </a:extLst>
          </p:cNvPr>
          <p:cNvGrpSpPr/>
          <p:nvPr/>
        </p:nvGrpSpPr>
        <p:grpSpPr>
          <a:xfrm>
            <a:off x="4159146" y="1002247"/>
            <a:ext cx="1954061" cy="1821050"/>
            <a:chOff x="1442602" y="1566632"/>
            <a:chExt cx="1954061" cy="182105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48EA5CF1-042D-4AB0-B208-17F9FAD583EB}"/>
                </a:ext>
              </a:extLst>
            </p:cNvPr>
            <p:cNvSpPr/>
            <p:nvPr/>
          </p:nvSpPr>
          <p:spPr>
            <a:xfrm>
              <a:off x="1442602" y="1600211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cpu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110BF-D030-4BB4-9027-5B7AF054AA6A}"/>
                </a:ext>
              </a:extLst>
            </p:cNvPr>
            <p:cNvSpPr/>
            <p:nvPr/>
          </p:nvSpPr>
          <p:spPr>
            <a:xfrm>
              <a:off x="1442602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F656F-D611-4F6A-A81A-E975256E6DEC}"/>
                </a:ext>
              </a:extLst>
            </p:cNvPr>
            <p:cNvSpPr/>
            <p:nvPr/>
          </p:nvSpPr>
          <p:spPr>
            <a:xfrm>
              <a:off x="1442602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6B16293-BCC8-4028-91F2-8E2A14031367}"/>
              </a:ext>
            </a:extLst>
          </p:cNvPr>
          <p:cNvSpPr/>
          <p:nvPr/>
        </p:nvSpPr>
        <p:spPr>
          <a:xfrm>
            <a:off x="3981181" y="29004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1. aperture allocated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0F87A-B54E-4FA5-B4BB-2D5E19756E32}"/>
              </a:ext>
            </a:extLst>
          </p:cNvPr>
          <p:cNvGrpSpPr/>
          <p:nvPr/>
        </p:nvGrpSpPr>
        <p:grpSpPr>
          <a:xfrm>
            <a:off x="8667791" y="1002247"/>
            <a:ext cx="1954061" cy="1821050"/>
            <a:chOff x="4198328" y="1566632"/>
            <a:chExt cx="1954061" cy="1821050"/>
          </a:xfrm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E2532E1E-F123-497B-9AE8-F156EBAA461B}"/>
                </a:ext>
              </a:extLst>
            </p:cNvPr>
            <p:cNvSpPr/>
            <p:nvPr/>
          </p:nvSpPr>
          <p:spPr>
            <a:xfrm>
              <a:off x="4198328" y="1600212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KFD_FD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85AB4-5380-4153-86BD-EE0FBD91780F}"/>
                </a:ext>
              </a:extLst>
            </p:cNvPr>
            <p:cNvSpPr/>
            <p:nvPr/>
          </p:nvSpPr>
          <p:spPr>
            <a:xfrm>
              <a:off x="4198328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E15D91-F822-40CD-8BC5-4B7A503B45B8}"/>
                </a:ext>
              </a:extLst>
            </p:cNvPr>
            <p:cNvSpPr/>
            <p:nvPr/>
          </p:nvSpPr>
          <p:spPr>
            <a:xfrm>
              <a:off x="4198328" y="2036661"/>
              <a:ext cx="1954061" cy="98388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1959E499-391D-4276-89C0-221332540AE8}"/>
              </a:ext>
            </a:extLst>
          </p:cNvPr>
          <p:cNvSpPr/>
          <p:nvPr/>
        </p:nvSpPr>
        <p:spPr>
          <a:xfrm>
            <a:off x="3981180" y="3309110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99E6C3-4225-4905-AD48-8D04DD4B2DDA}"/>
              </a:ext>
            </a:extLst>
          </p:cNvPr>
          <p:cNvGrpSpPr/>
          <p:nvPr/>
        </p:nvGrpSpPr>
        <p:grpSpPr>
          <a:xfrm>
            <a:off x="3981180" y="4497523"/>
            <a:ext cx="1954062" cy="1821050"/>
            <a:chOff x="6965525" y="1566632"/>
            <a:chExt cx="1954062" cy="1821050"/>
          </a:xfrm>
        </p:grpSpPr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60C64733-EE98-41E1-A32B-0003DD39473C}"/>
                </a:ext>
              </a:extLst>
            </p:cNvPr>
            <p:cNvSpPr/>
            <p:nvPr/>
          </p:nvSpPr>
          <p:spPr>
            <a:xfrm>
              <a:off x="6965525" y="1600211"/>
              <a:ext cx="1954062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virtual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2412B-38AF-43F3-98AE-545F81B90DEE}"/>
                </a:ext>
              </a:extLst>
            </p:cNvPr>
            <p:cNvSpPr/>
            <p:nvPr/>
          </p:nvSpPr>
          <p:spPr>
            <a:xfrm>
              <a:off x="6965525" y="1566632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FE7131-98BD-4451-BE15-CC9DAECD9CC4}"/>
                </a:ext>
              </a:extLst>
            </p:cNvPr>
            <p:cNvSpPr/>
            <p:nvPr/>
          </p:nvSpPr>
          <p:spPr>
            <a:xfrm>
              <a:off x="6965525" y="2036661"/>
              <a:ext cx="1954061" cy="949265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2DA01-C4FB-4E62-B5DF-203518EFDFE4}"/>
              </a:ext>
            </a:extLst>
          </p:cNvPr>
          <p:cNvGrpSpPr/>
          <p:nvPr/>
        </p:nvGrpSpPr>
        <p:grpSpPr>
          <a:xfrm>
            <a:off x="8497828" y="4497523"/>
            <a:ext cx="1954061" cy="1821050"/>
            <a:chOff x="9487361" y="1559413"/>
            <a:chExt cx="1954061" cy="1821050"/>
          </a:xfrm>
        </p:grpSpPr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3232EE92-C074-4BC5-81BC-B54FCFF4CBF7}"/>
                </a:ext>
              </a:extLst>
            </p:cNvPr>
            <p:cNvSpPr/>
            <p:nvPr/>
          </p:nvSpPr>
          <p:spPr>
            <a:xfrm>
              <a:off x="9487361" y="1600210"/>
              <a:ext cx="1954061" cy="408623"/>
            </a:xfrm>
            <a:prstGeom prst="flowChartAlternateProcess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i="1" dirty="0" err="1">
                  <a:solidFill>
                    <a:schemeClr val="bg1"/>
                  </a:solidFill>
                </a:rPr>
                <a:t>gpu</a:t>
              </a:r>
              <a:r>
                <a:rPr lang="en-US" altLang="zh-CN" b="1" i="1" dirty="0">
                  <a:solidFill>
                    <a:schemeClr val="bg1"/>
                  </a:solidFill>
                </a:rPr>
                <a:t> physical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9CB3A2-C269-4873-8F2D-90AAB29FBBBE}"/>
                </a:ext>
              </a:extLst>
            </p:cNvPr>
            <p:cNvSpPr/>
            <p:nvPr/>
          </p:nvSpPr>
          <p:spPr>
            <a:xfrm>
              <a:off x="9487361" y="1559413"/>
              <a:ext cx="1954061" cy="18210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B08E5-107E-4204-ACD5-7BB95712D0A7}"/>
                </a:ext>
              </a:extLst>
            </p:cNvPr>
            <p:cNvSpPr/>
            <p:nvPr/>
          </p:nvSpPr>
          <p:spPr>
            <a:xfrm>
              <a:off x="9487361" y="2029442"/>
              <a:ext cx="1954061" cy="95225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2">
                  <a:lumMod val="85000"/>
                </a:schemeClr>
              </a:bgClr>
            </a:patt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page_size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492F8EA-FCB8-4AC3-A839-5BCC75E04D79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FDA882CA-DD51-465D-A260-9B0F9615569D}"/>
              </a:ext>
            </a:extLst>
          </p:cNvPr>
          <p:cNvSpPr/>
          <p:nvPr/>
        </p:nvSpPr>
        <p:spPr>
          <a:xfrm>
            <a:off x="3827247" y="6837966"/>
            <a:ext cx="348326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2. IOC_ALLOC_MEMORY_OF_GPU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C72F314-C268-4D88-BFE5-FD8E9363C81A}"/>
              </a:ext>
            </a:extLst>
          </p:cNvPr>
          <p:cNvSpPr/>
          <p:nvPr/>
        </p:nvSpPr>
        <p:spPr>
          <a:xfrm>
            <a:off x="3827247" y="7246588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471EDE64-9341-4054-98B0-92F1C7B8D79A}"/>
              </a:ext>
            </a:extLst>
          </p:cNvPr>
          <p:cNvSpPr/>
          <p:nvPr/>
        </p:nvSpPr>
        <p:spPr>
          <a:xfrm>
            <a:off x="3827247" y="7655211"/>
            <a:ext cx="226192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A188A133-5E4C-4CF2-9957-89D8B140DC59}"/>
              </a:ext>
            </a:extLst>
          </p:cNvPr>
          <p:cNvSpPr/>
          <p:nvPr/>
        </p:nvSpPr>
        <p:spPr>
          <a:xfrm>
            <a:off x="3827247" y="6429341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CA35A01-C97D-421E-AE9D-1D46AA079A7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 flipV="1">
            <a:off x="6243108" y="3131480"/>
            <a:ext cx="2270751" cy="381942"/>
          </a:xfrm>
          <a:prstGeom prst="bentConnector3">
            <a:avLst>
              <a:gd name="adj1" fmla="val 3299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F3C1232E-6A20-4054-8A53-ED4B3A7A1EAF}"/>
              </a:ext>
            </a:extLst>
          </p:cNvPr>
          <p:cNvSpPr/>
          <p:nvPr/>
        </p:nvSpPr>
        <p:spPr>
          <a:xfrm>
            <a:off x="8513859" y="3744414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1346CD7E-E186-43C2-AB10-68269B5A2F09}"/>
              </a:ext>
            </a:extLst>
          </p:cNvPr>
          <p:cNvSpPr/>
          <p:nvPr/>
        </p:nvSpPr>
        <p:spPr>
          <a:xfrm>
            <a:off x="8513859" y="2927168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mem_addr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5A5CE01E-B968-4E4D-BCDB-5D4E7F18D56D}"/>
              </a:ext>
            </a:extLst>
          </p:cNvPr>
          <p:cNvSpPr/>
          <p:nvPr/>
        </p:nvSpPr>
        <p:spPr>
          <a:xfrm>
            <a:off x="8513858" y="3332126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map_offset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8F951747-8EC4-4E1C-9772-0706F60B730C}"/>
              </a:ext>
            </a:extLst>
          </p:cNvPr>
          <p:cNvSpPr/>
          <p:nvPr/>
        </p:nvSpPr>
        <p:spPr>
          <a:xfrm>
            <a:off x="8359926" y="6828584"/>
            <a:ext cx="327872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4. IOC_MAP_MEMORY_TO_GPU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FCAA9D07-F214-4087-8952-0B38F73F2575}"/>
              </a:ext>
            </a:extLst>
          </p:cNvPr>
          <p:cNvSpPr/>
          <p:nvPr/>
        </p:nvSpPr>
        <p:spPr>
          <a:xfrm>
            <a:off x="8359926" y="6419959"/>
            <a:ext cx="2261928" cy="408623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vm_obj.handle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D2B4E80-4977-4FA9-84FE-22314EA4074D}"/>
              </a:ext>
            </a:extLst>
          </p:cNvPr>
          <p:cNvCxnSpPr>
            <a:cxnSpLocks/>
            <a:stCxn id="55" idx="3"/>
            <a:endCxn id="70" idx="3"/>
          </p:cNvCxnSpPr>
          <p:nvPr/>
        </p:nvCxnSpPr>
        <p:spPr>
          <a:xfrm flipH="1">
            <a:off x="6089175" y="3513422"/>
            <a:ext cx="153933" cy="3120231"/>
          </a:xfrm>
          <a:prstGeom prst="bentConnector3">
            <a:avLst>
              <a:gd name="adj1" fmla="val -48677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3B7AC6A2-B6EC-46C4-8F3D-445539A316CB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175" y="6624271"/>
            <a:ext cx="2270751" cy="1235252"/>
          </a:xfrm>
          <a:prstGeom prst="bentConnector3">
            <a:avLst>
              <a:gd name="adj1" fmla="val 7069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5">
            <a:extLst>
              <a:ext uri="{FF2B5EF4-FFF2-40B4-BE49-F238E27FC236}">
                <a16:creationId xmlns:a16="http://schemas.microsoft.com/office/drawing/2014/main" id="{5F611B49-1EDA-40CB-80A3-83E3F816E154}"/>
              </a:ext>
            </a:extLst>
          </p:cNvPr>
          <p:cNvCxnSpPr>
            <a:cxnSpLocks/>
            <a:stCxn id="55" idx="1"/>
            <a:endCxn id="116" idx="3"/>
          </p:cNvCxnSpPr>
          <p:nvPr/>
        </p:nvCxnSpPr>
        <p:spPr>
          <a:xfrm flipH="1">
            <a:off x="2927182" y="3513422"/>
            <a:ext cx="1053998" cy="69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B03689-B0AF-4375-AB32-0CF03496BEEC}"/>
              </a:ext>
            </a:extLst>
          </p:cNvPr>
          <p:cNvCxnSpPr>
            <a:cxnSpLocks/>
          </p:cNvCxnSpPr>
          <p:nvPr/>
        </p:nvCxnSpPr>
        <p:spPr>
          <a:xfrm>
            <a:off x="3132213" y="4328135"/>
            <a:ext cx="9486629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663D7861-F2C6-44E2-AC7F-90E79CFC2D14}"/>
              </a:ext>
            </a:extLst>
          </p:cNvPr>
          <p:cNvSpPr/>
          <p:nvPr/>
        </p:nvSpPr>
        <p:spPr>
          <a:xfrm>
            <a:off x="20343" y="3309803"/>
            <a:ext cx="2906839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</a:t>
            </a:r>
            <a:r>
              <a:rPr lang="en-US" altLang="zh-CN" dirty="0" err="1">
                <a:solidFill>
                  <a:schemeClr val="bg1"/>
                </a:solidFill>
              </a:rPr>
              <a:t>mmio_address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3780-3D3E-4BC1-AAF7-D9C7B679B7B9}"/>
              </a:ext>
            </a:extLst>
          </p:cNvPr>
          <p:cNvSpPr/>
          <p:nvPr/>
        </p:nvSpPr>
        <p:spPr>
          <a:xfrm>
            <a:off x="11369370" y="3804915"/>
            <a:ext cx="80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F6109C9-EDE3-4346-B6FA-02517B749560}"/>
              </a:ext>
            </a:extLst>
          </p:cNvPr>
          <p:cNvSpPr/>
          <p:nvPr/>
        </p:nvSpPr>
        <p:spPr>
          <a:xfrm>
            <a:off x="11350134" y="4311923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5" name="Connector: Curved 83">
            <a:extLst>
              <a:ext uri="{FF2B5EF4-FFF2-40B4-BE49-F238E27FC236}">
                <a16:creationId xmlns:a16="http://schemas.microsoft.com/office/drawing/2014/main" id="{C2142586-78AD-424D-8C8A-1D25B1EEF912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 flipV="1">
            <a:off x="6089175" y="3536438"/>
            <a:ext cx="2424683" cy="3914462"/>
          </a:xfrm>
          <a:prstGeom prst="bentConnector3">
            <a:avLst>
              <a:gd name="adj1" fmla="val 5718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45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en-US" dirty="0"/>
              <a:t>HAS SDMA COPY</a:t>
            </a:r>
          </a:p>
          <a:p>
            <a:r>
              <a:rPr lang="en-US" dirty="0"/>
              <a:t>SDMA QUEUE</a:t>
            </a:r>
          </a:p>
          <a:p>
            <a:r>
              <a:rPr lang="en-US" dirty="0"/>
              <a:t>SDMA PACKET</a:t>
            </a:r>
          </a:p>
          <a:p>
            <a:r>
              <a:rPr lang="en-US" dirty="0"/>
              <a:t>HSA kernel COPY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sdma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num_sdma_engines</a:t>
            </a:r>
            <a:r>
              <a:rPr lang="zh-CN" altLang="en-US" dirty="0"/>
              <a:t>和</a:t>
            </a:r>
            <a:r>
              <a:rPr lang="pt-BR" altLang="zh-CN" dirty="0"/>
              <a:t>num_sdma_queues_per_engine</a:t>
            </a:r>
            <a:r>
              <a:rPr lang="zh-CN" altLang="en-US" dirty="0"/>
              <a:t>从</a:t>
            </a:r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/topology/nodes/[</a:t>
            </a:r>
            <a:r>
              <a:rPr lang="en-US" altLang="zh-CN" dirty="0" err="1"/>
              <a:t>nodeIdx</a:t>
            </a:r>
            <a:r>
              <a:rPr lang="en-US" altLang="zh-CN" dirty="0"/>
              <a:t>]/properties</a:t>
            </a:r>
            <a:r>
              <a:rPr lang="zh-CN" altLang="en-US" dirty="0"/>
              <a:t>中读取</a:t>
            </a:r>
            <a:endParaRPr lang="en-US" altLang="zh-CN" dirty="0"/>
          </a:p>
          <a:p>
            <a:r>
              <a:rPr lang="en-US" dirty="0"/>
              <a:t>Host</a:t>
            </a:r>
            <a:r>
              <a:rPr lang="zh-CN" altLang="en-US" dirty="0"/>
              <a:t>到</a:t>
            </a:r>
            <a:r>
              <a:rPr lang="en-US" altLang="zh-CN" dirty="0"/>
              <a:t>device</a:t>
            </a:r>
            <a:r>
              <a:rPr lang="zh-CN" altLang="en-US" dirty="0"/>
              <a:t>的拷贝，用</a:t>
            </a:r>
            <a:r>
              <a:rPr lang="en-US" altLang="zh-CN" dirty="0"/>
              <a:t>SDMA</a:t>
            </a:r>
            <a:r>
              <a:rPr lang="zh-CN" altLang="en-US" dirty="0"/>
              <a:t>，</a:t>
            </a:r>
            <a:r>
              <a:rPr lang="en-US" altLang="zh-CN" dirty="0"/>
              <a:t>device</a:t>
            </a:r>
            <a:r>
              <a:rPr lang="zh-CN" altLang="en-US" dirty="0"/>
              <a:t>到</a:t>
            </a:r>
            <a:r>
              <a:rPr lang="en-US" altLang="zh-CN" dirty="0"/>
              <a:t>device</a:t>
            </a:r>
            <a:r>
              <a:rPr lang="zh-CN" altLang="en-US" dirty="0"/>
              <a:t>的拷贝使用</a:t>
            </a:r>
            <a:r>
              <a:rPr lang="en-US" altLang="zh-CN" dirty="0"/>
              <a:t>kernel</a:t>
            </a:r>
          </a:p>
          <a:p>
            <a:r>
              <a:rPr lang="en-US" dirty="0" err="1"/>
              <a:t>Sdma</a:t>
            </a:r>
            <a:r>
              <a:rPr lang="zh-CN" altLang="en-US" dirty="0"/>
              <a:t>支持写，拷贝和</a:t>
            </a:r>
            <a:r>
              <a:rPr lang="en-US" altLang="zh-CN" dirty="0"/>
              <a:t>atomic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sdma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18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blit</a:t>
            </a:r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A05EFBE-CD83-4D35-B404-F34F4470D502}"/>
              </a:ext>
            </a:extLst>
          </p:cNvPr>
          <p:cNvSpPr/>
          <p:nvPr/>
        </p:nvSpPr>
        <p:spPr>
          <a:xfrm>
            <a:off x="383615" y="3624622"/>
            <a:ext cx="278839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225A808-4F28-4296-82F2-CA42BE363C79}"/>
              </a:ext>
            </a:extLst>
          </p:cNvPr>
          <p:cNvCxnSpPr>
            <a:cxnSpLocks/>
            <a:stCxn id="49" idx="3"/>
            <a:endCxn id="23" idx="1"/>
          </p:cNvCxnSpPr>
          <p:nvPr/>
        </p:nvCxnSpPr>
        <p:spPr>
          <a:xfrm flipH="1">
            <a:off x="383615" y="2532342"/>
            <a:ext cx="2783784" cy="1296592"/>
          </a:xfrm>
          <a:prstGeom prst="bentConnector5">
            <a:avLst>
              <a:gd name="adj1" fmla="val -8212"/>
              <a:gd name="adj2" fmla="val 50000"/>
              <a:gd name="adj3" fmla="val 10821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B2906-56A4-47A9-B955-A8EC934A3B5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923531" y="2532342"/>
            <a:ext cx="831595" cy="419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8520028-7A95-4DFD-AE7B-224A81EB2A6F}"/>
              </a:ext>
            </a:extLst>
          </p:cNvPr>
          <p:cNvSpPr/>
          <p:nvPr/>
        </p:nvSpPr>
        <p:spPr>
          <a:xfrm>
            <a:off x="3935330" y="233222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CreateBlitSdma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33EAFB3-E1E0-41F4-A0C4-ADF38C7714E4}"/>
              </a:ext>
            </a:extLst>
          </p:cNvPr>
          <p:cNvSpPr/>
          <p:nvPr/>
        </p:nvSpPr>
        <p:spPr>
          <a:xfrm>
            <a:off x="7755126" y="2328030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 = new BlitSdmaV4()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4BEEC31-AD7D-44E6-A426-3BD7EA7D059C}"/>
              </a:ext>
            </a:extLst>
          </p:cNvPr>
          <p:cNvSpPr/>
          <p:nvPr/>
        </p:nvSpPr>
        <p:spPr>
          <a:xfrm>
            <a:off x="7751275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sdma</a:t>
            </a:r>
            <a:r>
              <a:rPr lang="en-US" dirty="0">
                <a:solidFill>
                  <a:schemeClr val="bg1"/>
                </a:solidFill>
              </a:rPr>
              <a:t>-&gt;Initialize()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62646A3-803E-4062-A4D1-BF6DACAEDA7A}"/>
              </a:ext>
            </a:extLst>
          </p:cNvPr>
          <p:cNvSpPr/>
          <p:nvPr/>
        </p:nvSpPr>
        <p:spPr>
          <a:xfrm>
            <a:off x="13086530" y="4791464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hsaKmtCreateQueue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ECF8AC5-3FDB-4284-BFBB-7114F605B933}"/>
              </a:ext>
            </a:extLst>
          </p:cNvPr>
          <p:cNvSpPr/>
          <p:nvPr/>
        </p:nvSpPr>
        <p:spPr>
          <a:xfrm>
            <a:off x="18405896" y="360537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kQueueSize</a:t>
            </a:r>
            <a:r>
              <a:rPr lang="en-US" altLang="zh-CN" dirty="0">
                <a:solidFill>
                  <a:schemeClr val="bg1"/>
                </a:solidFill>
              </a:rPr>
              <a:t> = 1MB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2AD71D1-E07C-49E8-AA6A-ADEFBF7B9BB8}"/>
              </a:ext>
            </a:extLst>
          </p:cNvPr>
          <p:cNvSpPr/>
          <p:nvPr/>
        </p:nvSpPr>
        <p:spPr>
          <a:xfrm>
            <a:off x="18405896" y="401399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AllocateExecutable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D19F222-B677-4089-93BF-A522DCB086EF}"/>
              </a:ext>
            </a:extLst>
          </p:cNvPr>
          <p:cNvSpPr/>
          <p:nvPr/>
        </p:nvSpPr>
        <p:spPr>
          <a:xfrm>
            <a:off x="16843785" y="479146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HSA_QUEUE_SDMA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CDC3743-D3B2-488C-92FE-C0C1E6BB368B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172006" y="2536539"/>
            <a:ext cx="763324" cy="1292395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91CB2AC-E522-430F-B791-BF15F9EE7595}"/>
              </a:ext>
            </a:extLst>
          </p:cNvPr>
          <p:cNvSpPr/>
          <p:nvPr/>
        </p:nvSpPr>
        <p:spPr>
          <a:xfrm>
            <a:off x="10743327" y="234166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HwIndexMonotonic</a:t>
            </a:r>
            <a:r>
              <a:rPr lang="en-US" altLang="zh-CN" dirty="0">
                <a:solidFill>
                  <a:schemeClr val="bg1"/>
                </a:solidFill>
              </a:rPr>
              <a:t> = 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EE54A529-8B5B-4434-A288-8A1B1D7E0FE0}"/>
              </a:ext>
            </a:extLst>
          </p:cNvPr>
          <p:cNvSpPr/>
          <p:nvPr/>
        </p:nvSpPr>
        <p:spPr>
          <a:xfrm>
            <a:off x="10739476" y="275907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SizeToCountOffset</a:t>
            </a:r>
            <a:r>
              <a:rPr lang="en-US" altLang="zh-CN" dirty="0">
                <a:solidFill>
                  <a:schemeClr val="bg1"/>
                </a:solidFill>
              </a:rPr>
              <a:t> = -1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33FBA-F3F9-4BB9-9173-F6F155BC883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245376" y="2736653"/>
            <a:ext cx="3851" cy="88948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8EBD56A-D885-44EA-8460-0E790503D83E}"/>
              </a:ext>
            </a:extLst>
          </p:cNvPr>
          <p:cNvSpPr/>
          <p:nvPr/>
        </p:nvSpPr>
        <p:spPr>
          <a:xfrm>
            <a:off x="11521201" y="3618074"/>
            <a:ext cx="688469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queue_start_addr</a:t>
            </a:r>
            <a:r>
              <a:rPr lang="en-US" dirty="0">
                <a:solidFill>
                  <a:schemeClr val="bg1"/>
                </a:solidFill>
              </a:rPr>
              <a:t>_ = </a:t>
            </a:r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system_allocator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5A5F001-B211-4505-BE71-7ED2CB8B3B09}"/>
              </a:ext>
            </a:extLst>
          </p:cNvPr>
          <p:cNvSpPr/>
          <p:nvPr/>
        </p:nvSpPr>
        <p:spPr>
          <a:xfrm>
            <a:off x="12792064" y="5965183"/>
            <a:ext cx="437426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signals_[0]/[1]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1E329-AC27-4AE9-A2A2-616EA9FCAC08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>
            <a:off x="14963549" y="4026697"/>
            <a:ext cx="1609" cy="76476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9619CC-239C-460F-B10A-703B96008C74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>
            <a:off x="14965158" y="5200087"/>
            <a:ext cx="14036" cy="7650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687A04-F26F-495A-BAEF-18084C5CDA5C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10739476" y="3822386"/>
            <a:ext cx="781725" cy="806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200204-BC3A-49F2-B103-4845F6E86138}"/>
              </a:ext>
            </a:extLst>
          </p:cNvPr>
          <p:cNvSpPr/>
          <p:nvPr/>
        </p:nvSpPr>
        <p:spPr>
          <a:xfrm>
            <a:off x="379007" y="2328030"/>
            <a:ext cx="278839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GpuAgen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PostToolsInit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E0E6B867-A2C5-4BB8-B63B-DDCEA5F9B737}"/>
              </a:ext>
            </a:extLst>
          </p:cNvPr>
          <p:cNvSpPr/>
          <p:nvPr/>
        </p:nvSpPr>
        <p:spPr>
          <a:xfrm>
            <a:off x="3919057" y="3626137"/>
            <a:ext cx="298820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blit</a:t>
            </a:r>
            <a:r>
              <a:rPr lang="en-US" dirty="0">
                <a:solidFill>
                  <a:schemeClr val="bg1"/>
                </a:solidFill>
              </a:rPr>
              <a:t>[] = </a:t>
            </a:r>
            <a:r>
              <a:rPr lang="en-US" dirty="0" err="1">
                <a:solidFill>
                  <a:schemeClr val="bg1"/>
                </a:solidFill>
              </a:rPr>
              <a:t>CreateBlitKernel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4" name="Connector: Elbow 37">
            <a:extLst>
              <a:ext uri="{FF2B5EF4-FFF2-40B4-BE49-F238E27FC236}">
                <a16:creationId xmlns:a16="http://schemas.microsoft.com/office/drawing/2014/main" id="{8B700BF8-368D-473D-8CEB-4D9A89DCF9B5}"/>
              </a:ext>
            </a:extLst>
          </p:cNvPr>
          <p:cNvCxnSpPr>
            <a:cxnSpLocks/>
            <a:stCxn id="23" idx="3"/>
            <a:endCxn id="63" idx="1"/>
          </p:cNvCxnSpPr>
          <p:nvPr/>
        </p:nvCxnSpPr>
        <p:spPr>
          <a:xfrm>
            <a:off x="3172006" y="3828934"/>
            <a:ext cx="747051" cy="151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59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Sdma</a:t>
            </a:r>
            <a:r>
              <a:rPr lang="en-US" dirty="0"/>
              <a:t> copy</a:t>
            </a:r>
          </a:p>
          <a:p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266658" y="2359492"/>
            <a:ext cx="37668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CopyMemory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D9C0344-9162-463F-8D5F-A8FEDC32AFC8}"/>
              </a:ext>
            </a:extLst>
          </p:cNvPr>
          <p:cNvSpPr/>
          <p:nvPr/>
        </p:nvSpPr>
        <p:spPr>
          <a:xfrm>
            <a:off x="266658" y="3283729"/>
            <a:ext cx="312256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gpu_agent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DmaCopy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9DF1B8-0DD4-4A59-94D9-65DF17D6BA77}"/>
              </a:ext>
            </a:extLst>
          </p:cNvPr>
          <p:cNvCxnSpPr>
            <a:cxnSpLocks/>
            <a:stCxn id="66" idx="3"/>
            <a:endCxn id="6" idx="1"/>
          </p:cNvCxnSpPr>
          <p:nvPr/>
        </p:nvCxnSpPr>
        <p:spPr>
          <a:xfrm flipH="1">
            <a:off x="266658" y="1680835"/>
            <a:ext cx="3122566" cy="882969"/>
          </a:xfrm>
          <a:prstGeom prst="bentConnector5">
            <a:avLst>
              <a:gd name="adj1" fmla="val -7321"/>
              <a:gd name="adj2" fmla="val 51861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2A1BD4-BB8F-44E4-BEF3-CB608AE261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266658" y="2563804"/>
            <a:ext cx="3766843" cy="924237"/>
          </a:xfrm>
          <a:prstGeom prst="bentConnector5">
            <a:avLst>
              <a:gd name="adj1" fmla="val -6069"/>
              <a:gd name="adj2" fmla="val 50000"/>
              <a:gd name="adj3" fmla="val 1060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C7E5C3A-658E-448C-B536-51210ACD9507}"/>
              </a:ext>
            </a:extLst>
          </p:cNvPr>
          <p:cNvSpPr/>
          <p:nvPr/>
        </p:nvSpPr>
        <p:spPr>
          <a:xfrm>
            <a:off x="266658" y="413029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SubmitLinearCopyCommand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B3BDAE-29AE-4D5E-AFCE-F3EDBFB695F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H="1">
            <a:off x="266658" y="3488041"/>
            <a:ext cx="3122568" cy="846570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50617388-9268-4374-95C8-A625A48632A9}"/>
              </a:ext>
            </a:extLst>
          </p:cNvPr>
          <p:cNvSpPr/>
          <p:nvPr/>
        </p:nvSpPr>
        <p:spPr>
          <a:xfrm>
            <a:off x="5414917" y="1201620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BuildCopyCommand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702527-7FA1-4D6C-8B5D-94C381D19DC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389227" y="1405932"/>
            <a:ext cx="2025690" cy="2928679"/>
          </a:xfrm>
          <a:prstGeom prst="bentConnector3">
            <a:avLst>
              <a:gd name="adj1" fmla="val 63772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E72D463-0ED3-47E4-BCED-D95861408DC4}"/>
              </a:ext>
            </a:extLst>
          </p:cNvPr>
          <p:cNvSpPr/>
          <p:nvPr/>
        </p:nvSpPr>
        <p:spPr>
          <a:xfrm>
            <a:off x="5407297" y="2098318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SubmitBlockingCommand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6265A715-F987-46FB-A234-BA654F9F7E96}"/>
              </a:ext>
            </a:extLst>
          </p:cNvPr>
          <p:cNvSpPr/>
          <p:nvPr/>
        </p:nvSpPr>
        <p:spPr>
          <a:xfrm>
            <a:off x="5407296" y="2911652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SubmitCommand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D2E8D2-1E84-4428-9621-05345FBC3B7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H="1">
            <a:off x="5407296" y="2302630"/>
            <a:ext cx="3122570" cy="813334"/>
          </a:xfrm>
          <a:prstGeom prst="bentConnector5">
            <a:avLst>
              <a:gd name="adj1" fmla="val -7321"/>
              <a:gd name="adj2" fmla="val 50000"/>
              <a:gd name="adj3" fmla="val 107321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88A77C67-E909-40D6-9287-00A6711D9A11}"/>
              </a:ext>
            </a:extLst>
          </p:cNvPr>
          <p:cNvSpPr/>
          <p:nvPr/>
        </p:nvSpPr>
        <p:spPr>
          <a:xfrm>
            <a:off x="9591117" y="5204697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ReleaseWriteAddress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3FEE6D7-EE8D-4F50-802D-5156C91A4382}"/>
              </a:ext>
            </a:extLst>
          </p:cNvPr>
          <p:cNvSpPr/>
          <p:nvPr/>
        </p:nvSpPr>
        <p:spPr>
          <a:xfrm>
            <a:off x="13691011" y="5199126"/>
            <a:ext cx="364679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UpdateWriteAndDoorbellRegister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9" name="Straight Arrow Connector 21">
            <a:extLst>
              <a:ext uri="{FF2B5EF4-FFF2-40B4-BE49-F238E27FC236}">
                <a16:creationId xmlns:a16="http://schemas.microsoft.com/office/drawing/2014/main" id="{502AD2AB-DC7E-402A-8535-150FDB6805F6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 flipV="1">
            <a:off x="8529865" y="1402751"/>
            <a:ext cx="1162583" cy="1713213"/>
          </a:xfrm>
          <a:prstGeom prst="bentConnector3">
            <a:avLst>
              <a:gd name="adj1" fmla="val 50000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">
            <a:extLst>
              <a:ext uri="{FF2B5EF4-FFF2-40B4-BE49-F238E27FC236}">
                <a16:creationId xmlns:a16="http://schemas.microsoft.com/office/drawing/2014/main" id="{AC3FD962-C2AA-4C51-A87C-87096563714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2713686" y="5403438"/>
            <a:ext cx="977325" cy="55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89E2C41C-D5C2-4E63-BF5F-3BAA35C1606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968582" y="1610243"/>
            <a:ext cx="7620" cy="48807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6BDC745-18F1-42B4-81B4-64DD7246C2D6}"/>
              </a:ext>
            </a:extLst>
          </p:cNvPr>
          <p:cNvSpPr/>
          <p:nvPr/>
        </p:nvSpPr>
        <p:spPr>
          <a:xfrm>
            <a:off x="9692448" y="119843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AcquireWriteAddress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D21EA46A-57E6-4DDE-BE0E-BD6671202CF2}"/>
              </a:ext>
            </a:extLst>
          </p:cNvPr>
          <p:cNvSpPr/>
          <p:nvPr/>
        </p:nvSpPr>
        <p:spPr>
          <a:xfrm>
            <a:off x="9591117" y="2222114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BuildPollCommand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37CBEE01-B972-47FB-860C-26E6D088B943}"/>
              </a:ext>
            </a:extLst>
          </p:cNvPr>
          <p:cNvSpPr/>
          <p:nvPr/>
        </p:nvSpPr>
        <p:spPr>
          <a:xfrm>
            <a:off x="9591118" y="3245789"/>
            <a:ext cx="312256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BuildHdpFlushCommand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A6A04B0-30B8-4647-9874-2A87F35B5D9D}"/>
              </a:ext>
            </a:extLst>
          </p:cNvPr>
          <p:cNvSpPr/>
          <p:nvPr/>
        </p:nvSpPr>
        <p:spPr>
          <a:xfrm>
            <a:off x="9591117" y="4225243"/>
            <a:ext cx="399255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BuildAtomicDecrementCommand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EE2D5B2A-B27F-4EEE-9FC8-D5BCF0380805}"/>
              </a:ext>
            </a:extLst>
          </p:cNvPr>
          <p:cNvSpPr/>
          <p:nvPr/>
        </p:nvSpPr>
        <p:spPr>
          <a:xfrm>
            <a:off x="266657" y="1443662"/>
            <a:ext cx="3122567" cy="4743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hsa_memory_copy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D2FC73CA-B652-4B0F-B20C-330318A01588}"/>
              </a:ext>
            </a:extLst>
          </p:cNvPr>
          <p:cNvSpPr/>
          <p:nvPr/>
        </p:nvSpPr>
        <p:spPr>
          <a:xfrm>
            <a:off x="-2963002" y="1418248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21">
            <a:extLst>
              <a:ext uri="{FF2B5EF4-FFF2-40B4-BE49-F238E27FC236}">
                <a16:creationId xmlns:a16="http://schemas.microsoft.com/office/drawing/2014/main" id="{8139238B-DCE4-428E-98F2-2CEFAFC18705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-310824" y="1672248"/>
            <a:ext cx="577481" cy="858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53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Sdma</a:t>
            </a:r>
            <a:r>
              <a:rPr lang="en-US" altLang="zh-CN" dirty="0"/>
              <a:t> queue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BEAA20-F74E-4457-9739-73AE0E26228A}"/>
              </a:ext>
            </a:extLst>
          </p:cNvPr>
          <p:cNvSpPr txBox="1">
            <a:spLocks/>
          </p:cNvSpPr>
          <p:nvPr/>
        </p:nvSpPr>
        <p:spPr>
          <a:xfrm>
            <a:off x="313245" y="1201620"/>
            <a:ext cx="11338560" cy="50791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800" dirty="0" err="1"/>
              <a:t>Sdma</a:t>
            </a:r>
            <a:r>
              <a:rPr lang="en-US" altLang="zh-CN" sz="2800" dirty="0"/>
              <a:t> queue</a:t>
            </a:r>
            <a:r>
              <a:rPr lang="zh-CN" altLang="en-US" sz="2800" dirty="0"/>
              <a:t>不需要分配</a:t>
            </a:r>
            <a:r>
              <a:rPr lang="en-US" altLang="zh-CN" sz="2800" dirty="0" err="1"/>
              <a:t>eop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ctx_switch_buffer</a:t>
            </a:r>
            <a:endParaRPr lang="en-US" altLang="zh-CN" sz="2800" dirty="0"/>
          </a:p>
          <a:p>
            <a:pPr fontAlgn="ctr"/>
            <a:r>
              <a:rPr lang="en-US" sz="2800" dirty="0" err="1"/>
              <a:t>Sdma</a:t>
            </a:r>
            <a:r>
              <a:rPr lang="en-US" sz="2800" dirty="0"/>
              <a:t> queue type = KFD_IOC_QUEUE_TYPE_SDMA</a:t>
            </a:r>
          </a:p>
          <a:p>
            <a:pPr fontAlgn="ctr"/>
            <a:r>
              <a:rPr lang="en-US" sz="2800" dirty="0" err="1"/>
              <a:t>Ringbuffer</a:t>
            </a:r>
            <a:r>
              <a:rPr lang="en-US" sz="2800" dirty="0"/>
              <a:t> size </a:t>
            </a:r>
            <a:r>
              <a:rPr lang="zh-CN" altLang="en-US" sz="2800" dirty="0"/>
              <a:t>可以分配</a:t>
            </a:r>
            <a:r>
              <a:rPr lang="en-US" altLang="zh-CN" sz="2800" dirty="0"/>
              <a:t>1MB</a:t>
            </a:r>
            <a:r>
              <a:rPr lang="zh-CN" altLang="en-US" sz="2800" dirty="0"/>
              <a:t>，随意设置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7931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Sdma</a:t>
            </a:r>
            <a:r>
              <a:rPr lang="en-US" altLang="zh-CN" dirty="0"/>
              <a:t> packet</a:t>
            </a:r>
            <a:r>
              <a:rPr lang="zh-CN" altLang="en-US" dirty="0"/>
              <a:t>格式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BEAA20-F74E-4457-9739-73AE0E26228A}"/>
              </a:ext>
            </a:extLst>
          </p:cNvPr>
          <p:cNvSpPr txBox="1">
            <a:spLocks/>
          </p:cNvSpPr>
          <p:nvPr/>
        </p:nvSpPr>
        <p:spPr>
          <a:xfrm>
            <a:off x="313245" y="1201620"/>
            <a:ext cx="11338560" cy="50791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400" dirty="0"/>
              <a:t>DW0: HEARDER</a:t>
            </a:r>
          </a:p>
          <a:p>
            <a:pPr lvl="1" fontAlgn="ctr"/>
            <a:r>
              <a:rPr lang="en-US" altLang="zh-CN" sz="2000" dirty="0"/>
              <a:t>op(</a:t>
            </a:r>
            <a:r>
              <a:rPr lang="en-US" altLang="zh-CN" sz="2000" dirty="0" err="1"/>
              <a:t>dw</a:t>
            </a:r>
            <a:r>
              <a:rPr lang="en-US" altLang="zh-CN" sz="2000" dirty="0"/>
              <a:t>[7:0]):  1=SDMA_OP_COPY; 2=SDMA_OP_WRITE</a:t>
            </a:r>
          </a:p>
          <a:p>
            <a:pPr lvl="1" fontAlgn="ctr"/>
            <a:r>
              <a:rPr lang="en-US" sz="2000" dirty="0" err="1"/>
              <a:t>subop</a:t>
            </a:r>
            <a:r>
              <a:rPr lang="en-US" sz="2000" dirty="0"/>
              <a:t>(</a:t>
            </a:r>
            <a:r>
              <a:rPr lang="en-US" sz="2000" dirty="0" err="1"/>
              <a:t>dw</a:t>
            </a:r>
            <a:r>
              <a:rPr lang="en-US" sz="2000" dirty="0"/>
              <a:t>[15:8]):  0=LINEAR</a:t>
            </a:r>
          </a:p>
          <a:p>
            <a:pPr fontAlgn="ctr"/>
            <a:r>
              <a:rPr lang="en-US" sz="2400" dirty="0"/>
              <a:t>DW1: COUNT</a:t>
            </a:r>
          </a:p>
          <a:p>
            <a:pPr lvl="1" fontAlgn="ctr"/>
            <a:r>
              <a:rPr lang="en-US" sz="2000" dirty="0" err="1"/>
              <a:t>byte_to_copy</a:t>
            </a:r>
            <a:r>
              <a:rPr lang="en-US" sz="2000" dirty="0"/>
              <a:t>(dw1[21:0])</a:t>
            </a:r>
          </a:p>
          <a:p>
            <a:pPr fontAlgn="ctr"/>
            <a:r>
              <a:rPr lang="en-US" sz="2400" dirty="0"/>
              <a:t>DW2: PARAMETER</a:t>
            </a:r>
          </a:p>
          <a:p>
            <a:pPr lvl="1" fontAlgn="ctr"/>
            <a:r>
              <a:rPr lang="en-US" sz="2000" dirty="0" err="1"/>
              <a:t>Dst_swap</a:t>
            </a:r>
            <a:r>
              <a:rPr lang="en-US" sz="2000" dirty="0"/>
              <a:t>(</a:t>
            </a:r>
            <a:r>
              <a:rPr lang="en-US" sz="2000" dirty="0" err="1"/>
              <a:t>dw</a:t>
            </a:r>
            <a:r>
              <a:rPr lang="en-US" sz="2000" dirty="0"/>
              <a:t>[17:16])</a:t>
            </a:r>
          </a:p>
          <a:p>
            <a:pPr lvl="1" fontAlgn="ctr"/>
            <a:r>
              <a:rPr lang="en-US" sz="2000" dirty="0" err="1"/>
              <a:t>Src_swap</a:t>
            </a:r>
            <a:r>
              <a:rPr lang="en-US" sz="2000" dirty="0"/>
              <a:t>(</a:t>
            </a:r>
            <a:r>
              <a:rPr lang="en-US" sz="2000" dirty="0" err="1"/>
              <a:t>dw</a:t>
            </a:r>
            <a:r>
              <a:rPr lang="en-US" sz="2000" dirty="0"/>
              <a:t>[25:24])</a:t>
            </a:r>
          </a:p>
          <a:p>
            <a:pPr fontAlgn="ctr"/>
            <a:r>
              <a:rPr lang="en-US" sz="2400" dirty="0"/>
              <a:t>DW3: SRC_ADDR_LO</a:t>
            </a:r>
          </a:p>
          <a:p>
            <a:pPr fontAlgn="ctr"/>
            <a:r>
              <a:rPr lang="en-US" sz="2400" dirty="0"/>
              <a:t>DW4: SRC_ADDR_HI</a:t>
            </a:r>
          </a:p>
          <a:p>
            <a:pPr fontAlgn="ctr"/>
            <a:r>
              <a:rPr lang="en-US" sz="2400" dirty="0"/>
              <a:t>DW6: DST_ADDR_LO</a:t>
            </a:r>
          </a:p>
          <a:p>
            <a:pPr fontAlgn="ctr"/>
            <a:r>
              <a:rPr lang="en-US" sz="2400" dirty="0"/>
              <a:t>DW7: DST_ADDR_HI</a:t>
            </a:r>
          </a:p>
          <a:p>
            <a:pPr lvl="1" fontAlgn="ctr"/>
            <a:endParaRPr lang="en-US" sz="2400" dirty="0"/>
          </a:p>
          <a:p>
            <a:pPr fontAlgn="ctr"/>
            <a:endParaRPr lang="en-US" sz="2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3B85CD-32A1-4C5C-A7AA-57E2463C212C}"/>
              </a:ext>
            </a:extLst>
          </p:cNvPr>
          <p:cNvGrpSpPr/>
          <p:nvPr/>
        </p:nvGrpSpPr>
        <p:grpSpPr>
          <a:xfrm>
            <a:off x="3878794" y="3682501"/>
            <a:ext cx="8310031" cy="2380957"/>
            <a:chOff x="1763374" y="3908910"/>
            <a:chExt cx="8075897" cy="19738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0BA480-94A4-4E08-BEF1-5888E9D45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629" y="3908910"/>
              <a:ext cx="7778642" cy="1973879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7CD725-29B8-46BD-9B39-AF26C4995F1C}"/>
                </a:ext>
              </a:extLst>
            </p:cNvPr>
            <p:cNvSpPr/>
            <p:nvPr/>
          </p:nvSpPr>
          <p:spPr>
            <a:xfrm>
              <a:off x="1763374" y="462280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7762F3-7579-4B9E-BBE2-1755849929E1}"/>
                </a:ext>
              </a:extLst>
            </p:cNvPr>
            <p:cNvSpPr/>
            <p:nvPr/>
          </p:nvSpPr>
          <p:spPr>
            <a:xfrm>
              <a:off x="5886640" y="5499810"/>
              <a:ext cx="1851891" cy="382979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Dword 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736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Copy kernel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BEAA20-F74E-4457-9739-73AE0E26228A}"/>
              </a:ext>
            </a:extLst>
          </p:cNvPr>
          <p:cNvSpPr txBox="1">
            <a:spLocks/>
          </p:cNvSpPr>
          <p:nvPr/>
        </p:nvSpPr>
        <p:spPr>
          <a:xfrm>
            <a:off x="313245" y="1201620"/>
            <a:ext cx="11338560" cy="50791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400" dirty="0"/>
              <a:t>If ((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 &amp; 0x3) == (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&amp; 0x3)) use aligned copy</a:t>
            </a:r>
          </a:p>
          <a:p>
            <a:pPr fontAlgn="ctr"/>
            <a:r>
              <a:rPr lang="en-US" altLang="zh-CN" sz="2400" dirty="0"/>
              <a:t>Kernel name = “</a:t>
            </a:r>
            <a:r>
              <a:rPr lang="en-US" altLang="zh-CN" sz="2400" dirty="0" err="1"/>
              <a:t>CopyAligned</a:t>
            </a:r>
            <a:r>
              <a:rPr lang="en-US" altLang="zh-CN" sz="2400" dirty="0"/>
              <a:t>”</a:t>
            </a:r>
          </a:p>
          <a:p>
            <a:pPr lvl="1" fontAlgn="ctr"/>
            <a:r>
              <a:rPr lang="en-US" sz="2000" dirty="0"/>
              <a:t>Global size = </a:t>
            </a:r>
            <a:r>
              <a:rPr lang="en-US" sz="2000" dirty="0" err="1"/>
              <a:t>CU_num</a:t>
            </a:r>
            <a:r>
              <a:rPr lang="en-US" sz="2000" dirty="0"/>
              <a:t> * 64 * 4</a:t>
            </a:r>
          </a:p>
          <a:p>
            <a:pPr lvl="1" fontAlgn="ctr"/>
            <a:r>
              <a:rPr lang="en-US" sz="2000" dirty="0"/>
              <a:t>Group size = 64</a:t>
            </a:r>
          </a:p>
          <a:p>
            <a:pPr fontAlgn="ctr"/>
            <a:r>
              <a:rPr lang="en-US" sz="2400" dirty="0"/>
              <a:t>4 copy phase:</a:t>
            </a:r>
          </a:p>
          <a:p>
            <a:pPr lvl="1" fontAlgn="ctr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phase : copy from </a:t>
            </a:r>
            <a:r>
              <a:rPr lang="en-US" sz="2000" dirty="0" err="1"/>
              <a:t>addr</a:t>
            </a:r>
            <a:r>
              <a:rPr lang="en-US" sz="2000" dirty="0"/>
              <a:t> to 256 Byte aligned</a:t>
            </a:r>
          </a:p>
          <a:p>
            <a:pPr lvl="1" font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phase: dwordx4 copy till last whole block fit, unroll = 4</a:t>
            </a:r>
          </a:p>
          <a:p>
            <a:pPr lvl="2" fontAlgn="ctr"/>
            <a:r>
              <a:rPr lang="en-US" sz="1600" dirty="0"/>
              <a:t>Every thread load 4 dword</a:t>
            </a:r>
          </a:p>
          <a:p>
            <a:pPr lvl="2" fontAlgn="ctr"/>
            <a:r>
              <a:rPr lang="en-US" sz="1600" dirty="0"/>
              <a:t>Every group copy 64 * 4(</a:t>
            </a:r>
            <a:r>
              <a:rPr lang="en-US" sz="1600" dirty="0" err="1"/>
              <a:t>instr_width</a:t>
            </a:r>
            <a:r>
              <a:rPr lang="en-US" sz="1600" dirty="0"/>
              <a:t>) * unroll dword</a:t>
            </a:r>
          </a:p>
          <a:p>
            <a:pPr lvl="2" fontAlgn="ctr"/>
            <a:r>
              <a:rPr lang="en-US" sz="1600" dirty="0"/>
              <a:t>Every iteration load </a:t>
            </a:r>
            <a:r>
              <a:rPr lang="en-US" sz="1600" dirty="0" err="1"/>
              <a:t>global_size</a:t>
            </a:r>
            <a:r>
              <a:rPr lang="en-US" sz="1600" dirty="0"/>
              <a:t> * 4(</a:t>
            </a:r>
            <a:r>
              <a:rPr lang="en-US" sz="1600" dirty="0" err="1"/>
              <a:t>instr_width</a:t>
            </a:r>
            <a:r>
              <a:rPr lang="en-US" sz="1600" dirty="0"/>
              <a:t>) * unroll </a:t>
            </a:r>
            <a:r>
              <a:rPr lang="en-US" sz="1600" dirty="0" err="1"/>
              <a:t>dwords</a:t>
            </a:r>
            <a:r>
              <a:rPr lang="en-US" sz="1600" dirty="0"/>
              <a:t> </a:t>
            </a:r>
          </a:p>
          <a:p>
            <a:pPr lvl="1" font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phase: dword copy till last whole block fit, dword </a:t>
            </a:r>
            <a:r>
              <a:rPr lang="en-US" sz="2000" dirty="0" err="1"/>
              <a:t>aligend</a:t>
            </a:r>
            <a:endParaRPr lang="en-US" sz="2000" dirty="0"/>
          </a:p>
          <a:p>
            <a:pPr lvl="1" fontAlgn="ctr"/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phase: byte copy till end</a:t>
            </a:r>
          </a:p>
          <a:p>
            <a:pPr lvl="1" fontAlgn="ctr"/>
            <a:endParaRPr lang="en-US" sz="2400" dirty="0"/>
          </a:p>
          <a:p>
            <a:pPr font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28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sz="2800" dirty="0"/>
              <a:t>预安装</a:t>
            </a:r>
            <a:endParaRPr lang="en-US" altLang="zh-CN" sz="2800" dirty="0"/>
          </a:p>
          <a:p>
            <a:pPr lvl="1" fontAlgn="ctr"/>
            <a:r>
              <a:rPr lang="en-US" altLang="zh-CN" sz="2400" dirty="0"/>
              <a:t>apt-get install </a:t>
            </a:r>
            <a:r>
              <a:rPr lang="en-US" altLang="zh-CN" sz="2400" dirty="0" err="1"/>
              <a:t>libpciaccess</a:t>
            </a:r>
            <a:r>
              <a:rPr lang="en-US" altLang="zh-CN" sz="2400" dirty="0"/>
              <a:t>-dev</a:t>
            </a:r>
          </a:p>
          <a:p>
            <a:pPr lvl="1" fontAlgn="ctr"/>
            <a:r>
              <a:rPr lang="en-US" altLang="zh-CN" sz="2400" dirty="0"/>
              <a:t>apt-get install </a:t>
            </a:r>
            <a:r>
              <a:rPr lang="en-US" altLang="zh-CN" sz="2400" dirty="0" err="1"/>
              <a:t>pciutils</a:t>
            </a:r>
            <a:r>
              <a:rPr lang="en-US" altLang="zh-CN" sz="2400" dirty="0"/>
              <a:t>-dev</a:t>
            </a:r>
          </a:p>
          <a:p>
            <a:pPr fontAlgn="ctr"/>
            <a:r>
              <a:rPr lang="zh-CN" altLang="en-US" sz="2800" dirty="0"/>
              <a:t>下载代码</a:t>
            </a:r>
            <a:endParaRPr lang="en-US" altLang="zh-CN" sz="2800" dirty="0"/>
          </a:p>
          <a:p>
            <a:pPr lvl="1" fontAlgn="ctr"/>
            <a:r>
              <a:rPr lang="en-US" sz="2400" dirty="0"/>
              <a:t>git clone </a:t>
            </a:r>
            <a:r>
              <a:rPr lang="en-US" sz="2400" dirty="0">
                <a:hlinkClick r:id="rId2"/>
              </a:rPr>
              <a:t>https://github.com/RadeonOpenCompute/ROCT-Thunk-Interface.git</a:t>
            </a:r>
            <a:r>
              <a:rPr lang="en-US" sz="2400" dirty="0"/>
              <a:t> </a:t>
            </a:r>
          </a:p>
          <a:p>
            <a:pPr fontAlgn="ctr"/>
            <a:r>
              <a:rPr lang="zh-CN" altLang="en-US" sz="2800" dirty="0"/>
              <a:t>编译库：</a:t>
            </a:r>
          </a:p>
          <a:p>
            <a:pPr lvl="1" fontAlgn="ctr"/>
            <a:r>
              <a:rPr lang="en-US" sz="2400" dirty="0"/>
              <a:t>cd ROCT-</a:t>
            </a:r>
            <a:r>
              <a:rPr lang="en-US" sz="2400" dirty="0" err="1"/>
              <a:t>Thunk</a:t>
            </a:r>
            <a:r>
              <a:rPr lang="en-US" sz="2400" dirty="0"/>
              <a:t>-Interfaces &amp; </a:t>
            </a:r>
            <a:r>
              <a:rPr lang="en-US" sz="2400" dirty="0" err="1"/>
              <a:t>mkdir</a:t>
            </a:r>
            <a:r>
              <a:rPr lang="en-US" sz="2400" dirty="0"/>
              <a:t> build &amp; cd build</a:t>
            </a:r>
          </a:p>
          <a:p>
            <a:pPr lvl="1" fontAlgn="ctr"/>
            <a:r>
              <a:rPr lang="en-US" sz="2400" dirty="0" err="1"/>
              <a:t>cmake</a:t>
            </a:r>
            <a:r>
              <a:rPr lang="en-US" sz="2400" dirty="0"/>
              <a:t> ../ &amp; make -j16</a:t>
            </a:r>
          </a:p>
          <a:p>
            <a:pPr lvl="1" fontAlgn="ctr"/>
            <a:r>
              <a:rPr lang="en-US" sz="2400" dirty="0" err="1"/>
              <a:t>mkdir</a:t>
            </a:r>
            <a:r>
              <a:rPr lang="en-US" sz="2400" dirty="0"/>
              <a:t> lib &amp; cp libhsakmt.so* ../lib</a:t>
            </a:r>
          </a:p>
          <a:p>
            <a:pPr fontAlgn="ctr"/>
            <a:r>
              <a:rPr lang="zh-CN" altLang="en-US" sz="2800" dirty="0"/>
              <a:t>设置</a:t>
            </a:r>
            <a:r>
              <a:rPr lang="en-US" sz="2800" dirty="0" err="1"/>
              <a:t>kmt</a:t>
            </a:r>
            <a:r>
              <a:rPr lang="zh-CN" altLang="en-US" sz="2800" dirty="0"/>
              <a:t>库路径：</a:t>
            </a:r>
          </a:p>
          <a:p>
            <a:pPr lvl="1" fontAlgn="ctr"/>
            <a:r>
              <a:rPr lang="en-US" sz="2400" dirty="0"/>
              <a:t>export LIBHSAKMT_PATH=/home/</a:t>
            </a:r>
            <a:r>
              <a:rPr lang="en-US" sz="2400" dirty="0" err="1"/>
              <a:t>feifei</a:t>
            </a:r>
            <a:r>
              <a:rPr lang="en-US" sz="2400" dirty="0"/>
              <a:t>/ROCT-</a:t>
            </a:r>
            <a:r>
              <a:rPr lang="en-US" sz="2400" dirty="0" err="1"/>
              <a:t>Thunk</a:t>
            </a:r>
            <a:r>
              <a:rPr lang="en-US" sz="2400" dirty="0"/>
              <a:t>-Interface/ </a:t>
            </a:r>
          </a:p>
          <a:p>
            <a:pPr lvl="1" fontAlgn="ctr"/>
            <a:r>
              <a:rPr lang="zh-CN" altLang="en-US" sz="2400" dirty="0"/>
              <a:t>或者替换：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cp build/libkmthsa.so* /opt/</a:t>
            </a:r>
            <a:r>
              <a:rPr lang="en-US" altLang="zh-CN" sz="2400" dirty="0" err="1"/>
              <a:t>rocm</a:t>
            </a:r>
            <a:r>
              <a:rPr lang="en-US" altLang="zh-CN" sz="2400" dirty="0"/>
              <a:t>/lib </a:t>
            </a:r>
            <a:endParaRPr lang="en-US" sz="2400" dirty="0"/>
          </a:p>
          <a:p>
            <a:pPr lvl="1" fontAlgn="ctr"/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en-US" dirty="0"/>
              <a:t>KMT</a:t>
            </a:r>
          </a:p>
        </p:txBody>
      </p:sp>
    </p:spTree>
    <p:extLst>
      <p:ext uri="{BB962C8B-B14F-4D97-AF65-F5344CB8AC3E}">
        <p14:creationId xmlns:p14="http://schemas.microsoft.com/office/powerpoint/2010/main" val="829762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470D5-071A-44B8-8E0C-2778F12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Memory copy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05-8829-47E6-BD73-2A832DD7F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Copy kernel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BEAA20-F74E-4457-9739-73AE0E26228A}"/>
              </a:ext>
            </a:extLst>
          </p:cNvPr>
          <p:cNvSpPr txBox="1">
            <a:spLocks/>
          </p:cNvSpPr>
          <p:nvPr/>
        </p:nvSpPr>
        <p:spPr>
          <a:xfrm>
            <a:off x="313245" y="1201620"/>
            <a:ext cx="11338560" cy="50791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400" dirty="0"/>
              <a:t>Copy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addr</a:t>
            </a:r>
            <a:r>
              <a:rPr lang="en-US" altLang="zh-CN" sz="2400" dirty="0"/>
              <a:t> = 0x0001 ~ 0x10C2</a:t>
            </a:r>
            <a:endParaRPr lang="en-US" sz="2000" dirty="0"/>
          </a:p>
          <a:p>
            <a:pPr fontAlgn="ctr"/>
            <a:r>
              <a:rPr lang="en-US" sz="2400" dirty="0"/>
              <a:t>Unroll = 1</a:t>
            </a:r>
          </a:p>
          <a:p>
            <a:pPr fontAlgn="ctr"/>
            <a:r>
              <a:rPr lang="en-US" sz="2400" dirty="0"/>
              <a:t>Block copy </a:t>
            </a:r>
            <a:r>
              <a:rPr lang="en-US" sz="2400" dirty="0" err="1"/>
              <a:t>aligne</a:t>
            </a:r>
            <a:r>
              <a:rPr lang="en-US" sz="2400" dirty="0"/>
              <a:t> = 64 * 4 = 256 byte</a:t>
            </a:r>
          </a:p>
          <a:p>
            <a:pPr lvl="1" fontAlgn="ctr"/>
            <a:endParaRPr lang="en-US" sz="2400" dirty="0"/>
          </a:p>
          <a:p>
            <a:pPr fontAlgn="ctr"/>
            <a:endParaRPr lang="en-US" sz="2800" dirty="0"/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91B996EE-DC11-448C-8782-AD1D0BD8B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39" y="3049218"/>
            <a:ext cx="7975666" cy="27576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F99D6C-1102-46B2-9E14-60BA7902D75B}"/>
              </a:ext>
            </a:extLst>
          </p:cNvPr>
          <p:cNvSpPr/>
          <p:nvPr/>
        </p:nvSpPr>
        <p:spPr>
          <a:xfrm>
            <a:off x="3676139" y="6063458"/>
            <a:ext cx="2083443" cy="65975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dword aligned 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3EA4-11A4-4886-A52B-D00193FD8515}"/>
              </a:ext>
            </a:extLst>
          </p:cNvPr>
          <p:cNvSpPr/>
          <p:nvPr/>
        </p:nvSpPr>
        <p:spPr>
          <a:xfrm>
            <a:off x="537020" y="5351713"/>
            <a:ext cx="2430684" cy="65975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copy </a:t>
            </a:r>
            <a:r>
              <a:rPr lang="en-US" dirty="0" err="1">
                <a:solidFill>
                  <a:schemeClr val="bg1"/>
                </a:solidFill>
              </a:rPr>
              <a:t>aligne</a:t>
            </a:r>
            <a:r>
              <a:rPr lang="en-US" dirty="0">
                <a:solidFill>
                  <a:schemeClr val="bg1"/>
                </a:solidFill>
              </a:rPr>
              <a:t> 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9D0305-3111-4EBC-84FE-FAA7A037B430}"/>
              </a:ext>
            </a:extLst>
          </p:cNvPr>
          <p:cNvSpPr/>
          <p:nvPr/>
        </p:nvSpPr>
        <p:spPr>
          <a:xfrm>
            <a:off x="537020" y="3321973"/>
            <a:ext cx="2430684" cy="65975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Block copy </a:t>
            </a:r>
            <a:r>
              <a:rPr lang="en-US" dirty="0" err="1">
                <a:solidFill>
                  <a:schemeClr val="bg1"/>
                </a:solidFill>
              </a:rPr>
              <a:t>aligne</a:t>
            </a:r>
            <a:r>
              <a:rPr lang="en-US" dirty="0">
                <a:solidFill>
                  <a:schemeClr val="bg1"/>
                </a:solidFill>
              </a:rPr>
              <a:t> 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3A00B6-D51B-4D79-8356-6EAE58BC1ADA}"/>
              </a:ext>
            </a:extLst>
          </p:cNvPr>
          <p:cNvCxnSpPr>
            <a:stCxn id="11" idx="3"/>
          </p:cNvCxnSpPr>
          <p:nvPr/>
        </p:nvCxnSpPr>
        <p:spPr>
          <a:xfrm>
            <a:off x="2967704" y="3651852"/>
            <a:ext cx="1750156" cy="89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EFED7-840C-4A71-8176-2A974BF0D46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67704" y="5351713"/>
            <a:ext cx="1835302" cy="3298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87082-F3C6-431E-9DCB-6CB83865B389}"/>
              </a:ext>
            </a:extLst>
          </p:cNvPr>
          <p:cNvSpPr/>
          <p:nvPr/>
        </p:nvSpPr>
        <p:spPr>
          <a:xfrm>
            <a:off x="537020" y="4261703"/>
            <a:ext cx="2430684" cy="65975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copy size per block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1852C3-B491-41DC-961A-D243FBEC7751}"/>
              </a:ext>
            </a:extLst>
          </p:cNvPr>
          <p:cNvSpPr/>
          <p:nvPr/>
        </p:nvSpPr>
        <p:spPr>
          <a:xfrm>
            <a:off x="4717860" y="4659729"/>
            <a:ext cx="6832456" cy="436244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FC0A8C-4572-4E05-8ADB-EC3EEB56FDA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967704" y="4591582"/>
            <a:ext cx="1750156" cy="2861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88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21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1002529" y="4450677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18180" y="4451634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A1F0A-9FEA-4F64-BF2D-573380EC18A7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 flipV="1">
            <a:off x="6717350" y="4349479"/>
            <a:ext cx="853903" cy="306467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21C8D0-EB76-4D03-9F82-543C7D10FC78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6717350" y="4655946"/>
            <a:ext cx="844066" cy="342898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F3E705DF-8FC0-4C60-871A-915D578A8E90}"/>
              </a:ext>
            </a:extLst>
          </p:cNvPr>
          <p:cNvSpPr/>
          <p:nvPr/>
        </p:nvSpPr>
        <p:spPr>
          <a:xfrm>
            <a:off x="7561416" y="4794532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971BEB1C-972A-4976-B666-D30DEB23AA4F}"/>
              </a:ext>
            </a:extLst>
          </p:cNvPr>
          <p:cNvSpPr/>
          <p:nvPr/>
        </p:nvSpPr>
        <p:spPr>
          <a:xfrm>
            <a:off x="7571253" y="4145167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10304745" y="1299188"/>
            <a:ext cx="564725" cy="10507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CEA09720-96B7-4A42-8501-2A07197706E1}"/>
              </a:ext>
            </a:extLst>
          </p:cNvPr>
          <p:cNvSpPr/>
          <p:nvPr/>
        </p:nvSpPr>
        <p:spPr>
          <a:xfrm>
            <a:off x="10869470" y="1094876"/>
            <a:ext cx="280390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629E52B8-2075-4724-9D16-43C5D8EBE06E}"/>
              </a:ext>
            </a:extLst>
          </p:cNvPr>
          <p:cNvSpPr/>
          <p:nvPr/>
        </p:nvSpPr>
        <p:spPr>
          <a:xfrm>
            <a:off x="7500836" y="1105383"/>
            <a:ext cx="280390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1002529" y="1983316"/>
            <a:ext cx="2158176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hsa_queue_create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A614C994-5BEC-4741-8F1B-2DE5CD96FC60}"/>
              </a:ext>
            </a:extLst>
          </p:cNvPr>
          <p:cNvSpPr/>
          <p:nvPr/>
        </p:nvSpPr>
        <p:spPr>
          <a:xfrm>
            <a:off x="4018180" y="1990310"/>
            <a:ext cx="2803908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AqlQueue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2" idx="3"/>
            <a:endCxn id="66" idx="1"/>
          </p:cNvCxnSpPr>
          <p:nvPr/>
        </p:nvCxnSpPr>
        <p:spPr>
          <a:xfrm flipV="1">
            <a:off x="6822088" y="1309695"/>
            <a:ext cx="678748" cy="88492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E944772A-036E-4041-9674-66BBCB2DA4A5}"/>
              </a:ext>
            </a:extLst>
          </p:cNvPr>
          <p:cNvSpPr/>
          <p:nvPr/>
        </p:nvSpPr>
        <p:spPr>
          <a:xfrm>
            <a:off x="7490999" y="3103819"/>
            <a:ext cx="411958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A3D7C9A0-8DA4-48DD-ABDA-BF4772D7731D}"/>
              </a:ext>
            </a:extLst>
          </p:cNvPr>
          <p:cNvSpPr/>
          <p:nvPr/>
        </p:nvSpPr>
        <p:spPr>
          <a:xfrm>
            <a:off x="7500836" y="2454454"/>
            <a:ext cx="409991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 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E03B51-6123-4480-AEE0-FB1459AA2FB9}"/>
              </a:ext>
            </a:extLst>
          </p:cNvPr>
          <p:cNvCxnSpPr>
            <a:cxnSpLocks/>
            <a:stCxn id="72" idx="3"/>
            <a:endCxn id="86" idx="1"/>
          </p:cNvCxnSpPr>
          <p:nvPr/>
        </p:nvCxnSpPr>
        <p:spPr>
          <a:xfrm>
            <a:off x="6822088" y="2194622"/>
            <a:ext cx="678748" cy="46414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39492B-D589-46F9-9C4A-239C31A1308C}"/>
              </a:ext>
            </a:extLst>
          </p:cNvPr>
          <p:cNvCxnSpPr>
            <a:cxnSpLocks/>
            <a:stCxn id="72" idx="3"/>
            <a:endCxn id="85" idx="1"/>
          </p:cNvCxnSpPr>
          <p:nvPr/>
        </p:nvCxnSpPr>
        <p:spPr>
          <a:xfrm>
            <a:off x="6822088" y="2194622"/>
            <a:ext cx="668911" cy="1113509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6A10EC2B-B76B-4A75-855D-B762FCCB7FFA}"/>
              </a:ext>
            </a:extLst>
          </p:cNvPr>
          <p:cNvSpPr/>
          <p:nvPr/>
        </p:nvSpPr>
        <p:spPr>
          <a:xfrm>
            <a:off x="273874" y="5621253"/>
            <a:ext cx="3605257" cy="487667"/>
          </a:xfrm>
          <a:prstGeom prst="flowChartAlternateProcess">
            <a:avLst/>
          </a:prstGeom>
          <a:noFill/>
          <a:ln w="28575"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B543772-A951-47C3-BB23-31D44688BCD3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3160705" y="2186516"/>
            <a:ext cx="857475" cy="81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02810E-D99C-4A30-BEFC-55D13AF01F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0705" y="4653877"/>
            <a:ext cx="857475" cy="206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D5038C-9613-453E-A9E7-E2BE169309D6}"/>
              </a:ext>
            </a:extLst>
          </p:cNvPr>
          <p:cNvCxnSpPr>
            <a:cxnSpLocks/>
            <a:stCxn id="70" idx="2"/>
            <a:endCxn id="5" idx="0"/>
          </p:cNvCxnSpPr>
          <p:nvPr/>
        </p:nvCxnSpPr>
        <p:spPr>
          <a:xfrm>
            <a:off x="2081617" y="2389716"/>
            <a:ext cx="0" cy="206096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ED5151-AFB0-4FFA-BA24-FCBA13D428E4}"/>
              </a:ext>
            </a:extLst>
          </p:cNvPr>
          <p:cNvCxnSpPr>
            <a:cxnSpLocks/>
            <a:stCxn id="5" idx="2"/>
            <a:endCxn id="94" idx="0"/>
          </p:cNvCxnSpPr>
          <p:nvPr/>
        </p:nvCxnSpPr>
        <p:spPr>
          <a:xfrm flipH="1">
            <a:off x="2076503" y="4857077"/>
            <a:ext cx="5114" cy="7641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7BBA36AC-D812-476D-8202-38ADC715432A}"/>
              </a:ext>
            </a:extLst>
          </p:cNvPr>
          <p:cNvSpPr/>
          <p:nvPr/>
        </p:nvSpPr>
        <p:spPr>
          <a:xfrm>
            <a:off x="7511745" y="151315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HSA_EVENTTYPE_SIGNAL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5867DF2C-6964-4124-92FA-AB4D5292722F}"/>
              </a:ext>
            </a:extLst>
          </p:cNvPr>
          <p:cNvSpPr/>
          <p:nvPr/>
        </p:nvSpPr>
        <p:spPr>
          <a:xfrm>
            <a:off x="10869470" y="150723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30328CB-5F85-48B5-B10D-FD9D9D122710}"/>
              </a:ext>
            </a:extLst>
          </p:cNvPr>
          <p:cNvSpPr/>
          <p:nvPr/>
        </p:nvSpPr>
        <p:spPr>
          <a:xfrm>
            <a:off x="10869470" y="1917085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IsSignaled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BF61414F-42A5-4DB0-A651-B08FF601B5EF}"/>
              </a:ext>
            </a:extLst>
          </p:cNvPr>
          <p:cNvSpPr/>
          <p:nvPr/>
        </p:nvSpPr>
        <p:spPr>
          <a:xfrm>
            <a:off x="14381356" y="79454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allocate_exec_aligned_memory_gpu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24" name="Flowchart: Alternate Process 123">
            <a:extLst>
              <a:ext uri="{FF2B5EF4-FFF2-40B4-BE49-F238E27FC236}">
                <a16:creationId xmlns:a16="http://schemas.microsoft.com/office/drawing/2014/main" id="{8DD4C03E-1B79-40E8-957B-C986533FB096}"/>
              </a:ext>
            </a:extLst>
          </p:cNvPr>
          <p:cNvSpPr/>
          <p:nvPr/>
        </p:nvSpPr>
        <p:spPr>
          <a:xfrm>
            <a:off x="14356333" y="1507229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(AMDKFD_IOC_CREATE_EVENT)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30645A-0EA5-4D39-93BC-38EC5503E06D}"/>
              </a:ext>
            </a:extLst>
          </p:cNvPr>
          <p:cNvCxnSpPr>
            <a:cxnSpLocks/>
            <a:stCxn id="64" idx="3"/>
            <a:endCxn id="122" idx="1"/>
          </p:cNvCxnSpPr>
          <p:nvPr/>
        </p:nvCxnSpPr>
        <p:spPr>
          <a:xfrm flipV="1">
            <a:off x="13673379" y="998854"/>
            <a:ext cx="707977" cy="30033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B6D4768-7837-4B2F-8D14-0AF43DD5906C}"/>
              </a:ext>
            </a:extLst>
          </p:cNvPr>
          <p:cNvCxnSpPr>
            <a:cxnSpLocks/>
            <a:stCxn id="64" idx="3"/>
            <a:endCxn id="124" idx="1"/>
          </p:cNvCxnSpPr>
          <p:nvPr/>
        </p:nvCxnSpPr>
        <p:spPr>
          <a:xfrm>
            <a:off x="13673379" y="1299188"/>
            <a:ext cx="682954" cy="412353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83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0A5A2-BBE9-45F4-AF33-A23E908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8D50-0865-4745-B764-D926E63C4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477464-2833-4080-B209-BF2E268F9D33}"/>
              </a:ext>
            </a:extLst>
          </p:cNvPr>
          <p:cNvSpPr/>
          <p:nvPr/>
        </p:nvSpPr>
        <p:spPr>
          <a:xfrm>
            <a:off x="390932" y="1908805"/>
            <a:ext cx="2943469" cy="375702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hsa_signal_store_relaxed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0621056-F16E-4D7F-8EC5-ABAF8A00C166}"/>
              </a:ext>
            </a:extLst>
          </p:cNvPr>
          <p:cNvSpPr/>
          <p:nvPr/>
        </p:nvSpPr>
        <p:spPr>
          <a:xfrm>
            <a:off x="4020421" y="1513316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StoreRelaxed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6ABB00-9457-4054-820F-9783B6E6000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719591" y="2492130"/>
            <a:ext cx="1018576" cy="287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00D17A5A-D874-4C7D-84CA-1094064B8F7E}"/>
              </a:ext>
            </a:extLst>
          </p:cNvPr>
          <p:cNvSpPr/>
          <p:nvPr/>
        </p:nvSpPr>
        <p:spPr>
          <a:xfrm>
            <a:off x="390932" y="3177459"/>
            <a:ext cx="294550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hsa_signal_wait_acquire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005C0F-AF46-49FD-AB24-A14D2D339CBE}"/>
              </a:ext>
            </a:extLst>
          </p:cNvPr>
          <p:cNvCxnSpPr>
            <a:cxnSpLocks/>
            <a:stCxn id="70" idx="3"/>
            <a:endCxn id="36" idx="1"/>
          </p:cNvCxnSpPr>
          <p:nvPr/>
        </p:nvCxnSpPr>
        <p:spPr>
          <a:xfrm>
            <a:off x="3336432" y="3381771"/>
            <a:ext cx="683989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CF17BEE-8256-4332-A595-57B4E4578E17}"/>
              </a:ext>
            </a:extLst>
          </p:cNvPr>
          <p:cNvSpPr/>
          <p:nvPr/>
        </p:nvSpPr>
        <p:spPr>
          <a:xfrm>
            <a:off x="7738167" y="1513316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signal.value</a:t>
            </a:r>
            <a:r>
              <a:rPr lang="en-US" altLang="zh-CN" dirty="0">
                <a:solidFill>
                  <a:schemeClr val="bg1"/>
                </a:solidFill>
              </a:rPr>
              <a:t> = value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BA609872-AD2D-4168-B428-B2286967BB06}"/>
              </a:ext>
            </a:extLst>
          </p:cNvPr>
          <p:cNvSpPr/>
          <p:nvPr/>
        </p:nvSpPr>
        <p:spPr>
          <a:xfrm>
            <a:off x="4020421" y="2287818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E6C3C338-E070-4B1C-9B5F-982F17171341}"/>
              </a:ext>
            </a:extLst>
          </p:cNvPr>
          <p:cNvSpPr/>
          <p:nvPr/>
        </p:nvSpPr>
        <p:spPr>
          <a:xfrm>
            <a:off x="7738167" y="2290691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hsaKmtSetEvent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F72C6A-BB4D-4832-AB93-96AC3276BDD2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3334401" y="2096656"/>
            <a:ext cx="686020" cy="395474"/>
          </a:xfrm>
          <a:prstGeom prst="straightConnector1">
            <a:avLst/>
          </a:prstGeom>
          <a:ln w="19050">
            <a:solidFill>
              <a:srgbClr val="F265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DAAB3E5-1720-4E63-AE07-CA9FBFCBD560}"/>
              </a:ext>
            </a:extLst>
          </p:cNvPr>
          <p:cNvSpPr/>
          <p:nvPr/>
        </p:nvSpPr>
        <p:spPr>
          <a:xfrm>
            <a:off x="4020421" y="3177459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WaitAcquire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216526-80FD-4F7A-BBB0-07CF39354F3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34401" y="1717628"/>
            <a:ext cx="686020" cy="37902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B767277-690A-4507-96D8-9F9FE7E65608}"/>
              </a:ext>
            </a:extLst>
          </p:cNvPr>
          <p:cNvSpPr/>
          <p:nvPr/>
        </p:nvSpPr>
        <p:spPr>
          <a:xfrm>
            <a:off x="4020421" y="4268692"/>
            <a:ext cx="26991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WaitRelaxed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8F66DC3-5A82-4E56-BB31-01DA0371D68F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 flipH="1">
            <a:off x="4020421" y="3381771"/>
            <a:ext cx="2699170" cy="1091233"/>
          </a:xfrm>
          <a:prstGeom prst="bentConnector5">
            <a:avLst>
              <a:gd name="adj1" fmla="val -8469"/>
              <a:gd name="adj2" fmla="val 50000"/>
              <a:gd name="adj3" fmla="val 108469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9713E2-E961-46F2-8C2A-C01F4C816EF7}"/>
              </a:ext>
            </a:extLst>
          </p:cNvPr>
          <p:cNvCxnSpPr>
            <a:cxnSpLocks/>
          </p:cNvCxnSpPr>
          <p:nvPr/>
        </p:nvCxnSpPr>
        <p:spPr>
          <a:xfrm>
            <a:off x="6719591" y="1717627"/>
            <a:ext cx="1018576" cy="28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805349C8-9EBE-4912-88CE-3D0B1245296C}"/>
              </a:ext>
            </a:extLst>
          </p:cNvPr>
          <p:cNvSpPr/>
          <p:nvPr/>
        </p:nvSpPr>
        <p:spPr>
          <a:xfrm>
            <a:off x="7738167" y="4268692"/>
            <a:ext cx="279299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hsaKmtWaitOnEvent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9854A3-B38A-4751-B890-6B1462E96E3E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6719591" y="4473004"/>
            <a:ext cx="101857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CBB29163-CB5A-4BED-9C0E-FDD5903502EA}"/>
              </a:ext>
            </a:extLst>
          </p:cNvPr>
          <p:cNvSpPr/>
          <p:nvPr/>
        </p:nvSpPr>
        <p:spPr>
          <a:xfrm>
            <a:off x="11257533" y="2294393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(AMDKFD_IOC_SET_EVENT)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BA40FD-8370-44C9-86BC-A7763F8B6BA5}"/>
              </a:ext>
            </a:extLst>
          </p:cNvPr>
          <p:cNvCxnSpPr>
            <a:cxnSpLocks/>
            <a:stCxn id="24" idx="3"/>
            <a:endCxn id="67" idx="1"/>
          </p:cNvCxnSpPr>
          <p:nvPr/>
        </p:nvCxnSpPr>
        <p:spPr>
          <a:xfrm>
            <a:off x="10531166" y="2495003"/>
            <a:ext cx="726367" cy="370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30E193B2-B11E-4864-B33A-9196F5AAFA97}"/>
              </a:ext>
            </a:extLst>
          </p:cNvPr>
          <p:cNvSpPr/>
          <p:nvPr/>
        </p:nvSpPr>
        <p:spPr>
          <a:xfrm>
            <a:off x="11257533" y="4268692"/>
            <a:ext cx="4099917" cy="40862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Ioctl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(AMDKFD_IOC_WAIT_EVENTS)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46DCF8-8CE4-4831-9CCA-892EF670556E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10531166" y="4473004"/>
            <a:ext cx="726367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44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6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Load elf object, create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696BB51-7C45-4DC5-9437-411F61CD3C7D}"/>
              </a:ext>
            </a:extLst>
          </p:cNvPr>
          <p:cNvSpPr/>
          <p:nvPr/>
        </p:nvSpPr>
        <p:spPr>
          <a:xfrm>
            <a:off x="8549399" y="1722230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initAsBuffer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1533000B-6DE0-4F61-AEB2-4008E7C6DA94}"/>
              </a:ext>
            </a:extLst>
          </p:cNvPr>
          <p:cNvSpPr/>
          <p:nvPr/>
        </p:nvSpPr>
        <p:spPr>
          <a:xfrm>
            <a:off x="11479536" y="1722230"/>
            <a:ext cx="2131938" cy="4162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pullElf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275C79-0F5B-45A0-BF7C-4A6D8CF0F2E2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10681342" y="1926542"/>
            <a:ext cx="798194" cy="379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D6512C1D-F6B7-4797-AFC5-B470966CCEB8}"/>
              </a:ext>
            </a:extLst>
          </p:cNvPr>
          <p:cNvSpPr/>
          <p:nvPr/>
        </p:nvSpPr>
        <p:spPr>
          <a:xfrm>
            <a:off x="14305404" y="17240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get elf header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697948E6-02E5-4539-9FD2-876294C37F84}"/>
              </a:ext>
            </a:extLst>
          </p:cNvPr>
          <p:cNvSpPr/>
          <p:nvPr/>
        </p:nvSpPr>
        <p:spPr>
          <a:xfrm>
            <a:off x="14309723" y="260607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segments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B88AE053-6CA3-4E96-9D9A-5602A8AF36EF}"/>
              </a:ext>
            </a:extLst>
          </p:cNvPr>
          <p:cNvSpPr/>
          <p:nvPr/>
        </p:nvSpPr>
        <p:spPr>
          <a:xfrm>
            <a:off x="14305406" y="3492384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string 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id="{CC98F5DB-D049-4386-A0D6-54805C01CD99}"/>
              </a:ext>
            </a:extLst>
          </p:cNvPr>
          <p:cNvSpPr/>
          <p:nvPr/>
        </p:nvSpPr>
        <p:spPr>
          <a:xfrm>
            <a:off x="14305405" y="4388249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sections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5F793D-6E18-4592-8224-8B87A697DBC6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5701904" y="2132672"/>
            <a:ext cx="4319" cy="473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06CF0B-2396-4A54-B1DA-DC914060FEDD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flipH="1">
            <a:off x="15701906" y="3014693"/>
            <a:ext cx="4317" cy="4776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940549-7625-4CAF-9BAA-7055A325CD3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15701905" y="3901007"/>
            <a:ext cx="1" cy="48724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Alternate Process 99">
            <a:extLst>
              <a:ext uri="{FF2B5EF4-FFF2-40B4-BE49-F238E27FC236}">
                <a16:creationId xmlns:a16="http://schemas.microsoft.com/office/drawing/2014/main" id="{9DDB4D49-AE36-44E5-8EE2-F63714BA533B}"/>
              </a:ext>
            </a:extLst>
          </p:cNvPr>
          <p:cNvSpPr/>
          <p:nvPr/>
        </p:nvSpPr>
        <p:spPr>
          <a:xfrm>
            <a:off x="14309723" y="5352533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symbols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F5B82-9FE8-475D-BE43-2C4939E67184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>
            <a:off x="15701905" y="4796872"/>
            <a:ext cx="4318" cy="5556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D7F9D8-FC3B-46FF-B31B-1C5E6C77E67B}"/>
              </a:ext>
            </a:extLst>
          </p:cNvPr>
          <p:cNvCxnSpPr>
            <a:cxnSpLocks/>
            <a:stCxn id="56" idx="3"/>
            <a:endCxn id="86" idx="1"/>
          </p:cNvCxnSpPr>
          <p:nvPr/>
        </p:nvCxnSpPr>
        <p:spPr>
          <a:xfrm flipV="1">
            <a:off x="13611474" y="1928361"/>
            <a:ext cx="693930" cy="19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2333481-8807-4110-A56C-A57381FEB221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7573695" y="1926542"/>
            <a:ext cx="975704" cy="382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25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object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 executable from code object</a:t>
            </a:r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AC35E77A-020D-4480-A650-040DD4BBF5B8}"/>
              </a:ext>
            </a:extLst>
          </p:cNvPr>
          <p:cNvSpPr/>
          <p:nvPr/>
        </p:nvSpPr>
        <p:spPr>
          <a:xfrm>
            <a:off x="305624" y="2785575"/>
            <a:ext cx="381496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hsa_executable_load_code_object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848FC5F-B816-4A4C-8363-05B5DA8FE965}"/>
              </a:ext>
            </a:extLst>
          </p:cNvPr>
          <p:cNvSpPr/>
          <p:nvPr/>
        </p:nvSpPr>
        <p:spPr>
          <a:xfrm>
            <a:off x="1621039" y="1641622"/>
            <a:ext cx="1590189" cy="45831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6D9CD-6AB0-4709-8D99-3D172560C0A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H="1">
            <a:off x="305624" y="1870779"/>
            <a:ext cx="2905604" cy="1119108"/>
          </a:xfrm>
          <a:prstGeom prst="bentConnector5">
            <a:avLst>
              <a:gd name="adj1" fmla="val -7868"/>
              <a:gd name="adj2" fmla="val 51110"/>
              <a:gd name="adj3" fmla="val 10786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EA4FD03E-2E56-4606-81CF-00C5F95C19F8}"/>
              </a:ext>
            </a:extLst>
          </p:cNvPr>
          <p:cNvSpPr/>
          <p:nvPr/>
        </p:nvSpPr>
        <p:spPr>
          <a:xfrm>
            <a:off x="711682" y="3634746"/>
            <a:ext cx="292774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67050-C23D-4203-AF08-6A880F0AEF8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H="1">
            <a:off x="711682" y="2989887"/>
            <a:ext cx="3408905" cy="849171"/>
          </a:xfrm>
          <a:prstGeom prst="bentConnector5">
            <a:avLst>
              <a:gd name="adj1" fmla="val -6706"/>
              <a:gd name="adj2" fmla="val 50000"/>
              <a:gd name="adj3" fmla="val 106706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3086A46-2DFA-42A1-84DA-6A081635557C}"/>
              </a:ext>
            </a:extLst>
          </p:cNvPr>
          <p:cNvSpPr/>
          <p:nvPr/>
        </p:nvSpPr>
        <p:spPr>
          <a:xfrm>
            <a:off x="711683" y="4507256"/>
            <a:ext cx="292774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b="1" dirty="0" err="1">
                <a:solidFill>
                  <a:srgbClr val="00B050"/>
                </a:solidFill>
              </a:rPr>
              <a:t>AmdHsaCode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Straight Arrow Connector 33">
            <a:extLst>
              <a:ext uri="{FF2B5EF4-FFF2-40B4-BE49-F238E27FC236}">
                <a16:creationId xmlns:a16="http://schemas.microsoft.com/office/drawing/2014/main" id="{62F372F5-4EA2-4B26-A349-BA008617513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H="1">
            <a:off x="711683" y="3839058"/>
            <a:ext cx="2927744" cy="872510"/>
          </a:xfrm>
          <a:prstGeom prst="bentConnector5">
            <a:avLst>
              <a:gd name="adj1" fmla="val -7808"/>
              <a:gd name="adj2" fmla="val 50000"/>
              <a:gd name="adj3" fmla="val 107808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D85824E-19C1-40BE-962B-B9D7D80AE075}"/>
              </a:ext>
            </a:extLst>
          </p:cNvPr>
          <p:cNvSpPr/>
          <p:nvPr/>
        </p:nvSpPr>
        <p:spPr>
          <a:xfrm>
            <a:off x="5311768" y="1726052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code-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InitAsHandle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8367E9-FE77-4F23-85A4-E8BD22CAC158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5400000" flipH="1" flipV="1">
            <a:off x="2714230" y="1187378"/>
            <a:ext cx="3189827" cy="4267176"/>
          </a:xfrm>
          <a:prstGeom prst="bentConnector5">
            <a:avLst>
              <a:gd name="adj1" fmla="val -7167"/>
              <a:gd name="adj2" fmla="val 59853"/>
              <a:gd name="adj3" fmla="val 107167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8AC5F1F-198E-43F1-AE41-53805E367BE5}"/>
              </a:ext>
            </a:extLst>
          </p:cNvPr>
          <p:cNvSpPr/>
          <p:nvPr/>
        </p:nvSpPr>
        <p:spPr>
          <a:xfrm>
            <a:off x="1661488" y="4922982"/>
            <a:ext cx="1977939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GElfImage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F4283B93-B044-423C-A7ED-71ED4537737C}"/>
              </a:ext>
            </a:extLst>
          </p:cNvPr>
          <p:cNvSpPr/>
          <p:nvPr/>
        </p:nvSpPr>
        <p:spPr>
          <a:xfrm>
            <a:off x="5311768" y="2773349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LoadSegments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72370E1-C7A4-40A4-B57D-0D6CCB4D1A69}"/>
              </a:ext>
            </a:extLst>
          </p:cNvPr>
          <p:cNvSpPr/>
          <p:nvPr/>
        </p:nvSpPr>
        <p:spPr>
          <a:xfrm>
            <a:off x="5311767" y="4315158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LoadSymbol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EF959F79-D771-443C-B73C-CC58E980F6DF}"/>
              </a:ext>
            </a:extLst>
          </p:cNvPr>
          <p:cNvSpPr/>
          <p:nvPr/>
        </p:nvSpPr>
        <p:spPr>
          <a:xfrm>
            <a:off x="5311766" y="5571187"/>
            <a:ext cx="226192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ApplyRelocations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F36991-7E04-45E5-9DF3-B42CC38234A1}"/>
              </a:ext>
            </a:extLst>
          </p:cNvPr>
          <p:cNvCxnSpPr>
            <a:cxnSpLocks/>
            <a:stCxn id="40" idx="2"/>
            <a:endCxn id="146" idx="0"/>
          </p:cNvCxnSpPr>
          <p:nvPr/>
        </p:nvCxnSpPr>
        <p:spPr>
          <a:xfrm>
            <a:off x="6442732" y="2134675"/>
            <a:ext cx="0" cy="63867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0AF0F2-6C30-44AD-B32E-7241BA99899E}"/>
              </a:ext>
            </a:extLst>
          </p:cNvPr>
          <p:cNvCxnSpPr>
            <a:cxnSpLocks/>
            <a:stCxn id="146" idx="2"/>
            <a:endCxn id="30" idx="0"/>
          </p:cNvCxnSpPr>
          <p:nvPr/>
        </p:nvCxnSpPr>
        <p:spPr>
          <a:xfrm flipH="1">
            <a:off x="6442731" y="3181972"/>
            <a:ext cx="1" cy="113318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12D8C4-738F-4364-810C-B99F8A7D9A1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6442730" y="4723781"/>
            <a:ext cx="1" cy="84740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FF375C06-BA40-45B6-85A6-CA3BA3CC0982}"/>
              </a:ext>
            </a:extLst>
          </p:cNvPr>
          <p:cNvSpPr/>
          <p:nvPr/>
        </p:nvSpPr>
        <p:spPr>
          <a:xfrm>
            <a:off x="8549399" y="2769747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SegmentAlloc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F590647F-E01E-4781-8D39-200D54A2EAC0}"/>
              </a:ext>
            </a:extLst>
          </p:cNvPr>
          <p:cNvSpPr/>
          <p:nvPr/>
        </p:nvSpPr>
        <p:spPr>
          <a:xfrm>
            <a:off x="8549398" y="3403801"/>
            <a:ext cx="213194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LoadSegmentV2()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4D338-B895-4EF1-B8DC-B6B44C32778E}"/>
              </a:ext>
            </a:extLst>
          </p:cNvPr>
          <p:cNvCxnSpPr>
            <a:cxnSpLocks/>
            <a:stCxn id="146" idx="3"/>
            <a:endCxn id="46" idx="1"/>
          </p:cNvCxnSpPr>
          <p:nvPr/>
        </p:nvCxnSpPr>
        <p:spPr>
          <a:xfrm flipV="1">
            <a:off x="7573695" y="2974059"/>
            <a:ext cx="975704" cy="360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878B3DC6-E6F7-450D-B5B5-90F0AC753B85}"/>
              </a:ext>
            </a:extLst>
          </p:cNvPr>
          <p:cNvSpPr/>
          <p:nvPr/>
        </p:nvSpPr>
        <p:spPr>
          <a:xfrm>
            <a:off x="10685671" y="3396515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F9DF28A8-CFD0-4056-90C3-232CD0B3CF21}"/>
              </a:ext>
            </a:extLst>
          </p:cNvPr>
          <p:cNvSpPr/>
          <p:nvPr/>
        </p:nvSpPr>
        <p:spPr>
          <a:xfrm>
            <a:off x="8543569" y="4310948"/>
            <a:ext cx="2954214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ED1C24"/>
                </a:solidFill>
              </a:rPr>
              <a:t>address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SymbolAddress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2BDF4D-8090-47FE-B330-A3B90E322052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 flipV="1">
            <a:off x="7573694" y="4515260"/>
            <a:ext cx="969875" cy="421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24B95CEA-010E-413D-9861-078F7064ED1F}"/>
              </a:ext>
            </a:extLst>
          </p:cNvPr>
          <p:cNvSpPr/>
          <p:nvPr/>
        </p:nvSpPr>
        <p:spPr>
          <a:xfrm>
            <a:off x="10675511" y="5030744"/>
            <a:ext cx="1869994" cy="416209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8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Loader &amp; execute obj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76E1E80-7E28-4BAD-81A9-966E8A75FED8}"/>
              </a:ext>
            </a:extLst>
          </p:cNvPr>
          <p:cNvSpPr/>
          <p:nvPr/>
        </p:nvSpPr>
        <p:spPr>
          <a:xfrm>
            <a:off x="305623" y="3079377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hsa_code_object_deserialize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305624" y="1600101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1C2CE1-1120-4B24-BCC4-CF9CA2D03500}"/>
              </a:ext>
            </a:extLst>
          </p:cNvPr>
          <p:cNvSpPr/>
          <p:nvPr/>
        </p:nvSpPr>
        <p:spPr>
          <a:xfrm>
            <a:off x="4876835" y="1600101"/>
            <a:ext cx="3896462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loader_ = 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25B40-57F4-4262-8C89-663721089AF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863330" y="1804413"/>
            <a:ext cx="101350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56CB83B-7C84-4C00-9CE6-604E4697FF2E}"/>
              </a:ext>
            </a:extLst>
          </p:cNvPr>
          <p:cNvSpPr/>
          <p:nvPr/>
        </p:nvSpPr>
        <p:spPr>
          <a:xfrm>
            <a:off x="4882705" y="3074188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allocate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AEDF43-237A-49D9-9A21-3307D636329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578920" y="2793299"/>
            <a:ext cx="0" cy="280889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514E-30BC-481C-ABD5-58A04A28C788}"/>
              </a:ext>
            </a:extLst>
          </p:cNvPr>
          <p:cNvSpPr/>
          <p:nvPr/>
        </p:nvSpPr>
        <p:spPr>
          <a:xfrm>
            <a:off x="4883349" y="3781073"/>
            <a:ext cx="3392429" cy="41900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memcpy</a:t>
            </a:r>
            <a:r>
              <a:rPr lang="en-US" altLang="zh-CN" dirty="0">
                <a:solidFill>
                  <a:schemeClr val="bg1"/>
                </a:solidFill>
              </a:rPr>
              <a:t> to device(</a:t>
            </a:r>
            <a:r>
              <a:rPr lang="en-US" altLang="zh-CN" dirty="0" err="1">
                <a:solidFill>
                  <a:schemeClr val="bg1"/>
                </a:solidFill>
              </a:rPr>
              <a:t>code_obj_size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0150E-525F-499D-896A-AC97F40F41F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578920" y="3493190"/>
            <a:ext cx="644" cy="287883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B2C8646-D524-493D-B016-2E2FFB890110}"/>
              </a:ext>
            </a:extLst>
          </p:cNvPr>
          <p:cNvSpPr/>
          <p:nvPr/>
        </p:nvSpPr>
        <p:spPr>
          <a:xfrm>
            <a:off x="4882705" y="2384676"/>
            <a:ext cx="339242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find </a:t>
            </a:r>
            <a:r>
              <a:rPr lang="en-US" dirty="0" err="1">
                <a:solidFill>
                  <a:schemeClr val="tx2"/>
                </a:solidFill>
              </a:rPr>
              <a:t>cpu</a:t>
            </a:r>
            <a:r>
              <a:rPr lang="en-US" dirty="0">
                <a:solidFill>
                  <a:schemeClr val="tx2"/>
                </a:solidFill>
              </a:rPr>
              <a:t> agent and </a:t>
            </a:r>
            <a:r>
              <a:rPr lang="en-US" altLang="zh-CN" dirty="0">
                <a:solidFill>
                  <a:schemeClr val="tx2"/>
                </a:solidFill>
              </a:rPr>
              <a:t>system </a:t>
            </a:r>
            <a:r>
              <a:rPr lang="en-US" dirty="0">
                <a:solidFill>
                  <a:schemeClr val="tx2"/>
                </a:solidFill>
              </a:rPr>
              <a:t>region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85429-9D4B-41F2-B4EB-8C809A99386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863330" y="2588988"/>
            <a:ext cx="1019375" cy="69470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57BBD-DB80-45AB-8E81-8CAACE29C6F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863330" y="3283689"/>
            <a:ext cx="1019375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4342C-57E2-4267-8481-81F8E47F4E7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863330" y="3283689"/>
            <a:ext cx="1020019" cy="70688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93C0F8CB-19AB-49B4-BDB6-0C5CFBADD3A5}"/>
              </a:ext>
            </a:extLst>
          </p:cNvPr>
          <p:cNvSpPr/>
          <p:nvPr/>
        </p:nvSpPr>
        <p:spPr>
          <a:xfrm>
            <a:off x="305624" y="5184620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hsa_executable_create_alt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8A71000E-6A18-474F-9AF0-5141A5A29335}"/>
              </a:ext>
            </a:extLst>
          </p:cNvPr>
          <p:cNvSpPr/>
          <p:nvPr/>
        </p:nvSpPr>
        <p:spPr>
          <a:xfrm>
            <a:off x="4876835" y="5184620"/>
            <a:ext cx="2758732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CreateExecutable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B1E98917-5C5F-44D8-8C7D-661F17DD870B}"/>
              </a:ext>
            </a:extLst>
          </p:cNvPr>
          <p:cNvSpPr/>
          <p:nvPr/>
        </p:nvSpPr>
        <p:spPr>
          <a:xfrm>
            <a:off x="8396947" y="5184620"/>
            <a:ext cx="412552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executables.push</a:t>
            </a:r>
            <a:r>
              <a:rPr lang="en-US" altLang="zh-CN" dirty="0">
                <a:solidFill>
                  <a:schemeClr val="bg1"/>
                </a:solidFill>
              </a:rPr>
              <a:t> new </a:t>
            </a:r>
            <a:r>
              <a:rPr lang="en-US" altLang="zh-CN" dirty="0" err="1">
                <a:solidFill>
                  <a:schemeClr val="bg1"/>
                </a:solidFill>
              </a:rPr>
              <a:t>ExecutableImpl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F812CD-DCDF-47AE-BDE9-EFAA19FE150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863330" y="5388932"/>
            <a:ext cx="1013505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184203-AB01-4662-A6E5-B5A2E83EE87D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635567" y="5388932"/>
            <a:ext cx="76138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32E57C-1600-45CA-AE57-E25043D460FE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>
            <a:off x="2084477" y="4780156"/>
            <a:ext cx="0" cy="404464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41F8997-4FB7-4742-ACE8-25317D499D4F}"/>
              </a:ext>
            </a:extLst>
          </p:cNvPr>
          <p:cNvSpPr/>
          <p:nvPr/>
        </p:nvSpPr>
        <p:spPr>
          <a:xfrm>
            <a:off x="-3124927" y="432184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274E78-072A-45EA-8707-79251B140C1C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-472749" y="4575844"/>
            <a:ext cx="778373" cy="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4709562-824E-4351-99E4-A81A97A58EDD}"/>
              </a:ext>
            </a:extLst>
          </p:cNvPr>
          <p:cNvSpPr/>
          <p:nvPr/>
        </p:nvSpPr>
        <p:spPr>
          <a:xfrm>
            <a:off x="305624" y="4371533"/>
            <a:ext cx="355770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hsa_executable_create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91AFF69-E91B-4072-8532-883880B51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624" y="794542"/>
            <a:ext cx="11616919" cy="365011"/>
          </a:xfrm>
        </p:spPr>
        <p:txBody>
          <a:bodyPr/>
          <a:lstStyle/>
          <a:p>
            <a:r>
              <a:rPr lang="en-US" altLang="zh-CN" dirty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2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obj &amp; execute obj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35FAFB7-BEEC-40CC-BAFF-73343E9D5BFC}"/>
              </a:ext>
            </a:extLst>
          </p:cNvPr>
          <p:cNvSpPr/>
          <p:nvPr/>
        </p:nvSpPr>
        <p:spPr>
          <a:xfrm>
            <a:off x="3201224" y="2377634"/>
            <a:ext cx="6526976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hsa_executable_get_symbol</a:t>
            </a:r>
            <a:r>
              <a:rPr lang="en-US" b="1" dirty="0">
                <a:solidFill>
                  <a:srgbClr val="C00000"/>
                </a:solidFill>
              </a:rPr>
              <a:t>(“</a:t>
            </a:r>
            <a:r>
              <a:rPr lang="en-US" b="1" dirty="0" err="1">
                <a:solidFill>
                  <a:schemeClr val="bg1"/>
                </a:solidFill>
              </a:rPr>
              <a:t>kernel_name</a:t>
            </a:r>
            <a:r>
              <a:rPr lang="en-US" b="1" dirty="0">
                <a:solidFill>
                  <a:srgbClr val="C00000"/>
                </a:solidFill>
              </a:rPr>
              <a:t>”)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2CA59FBE-AC3B-4498-8AB2-4177D4CE27A5}"/>
              </a:ext>
            </a:extLst>
          </p:cNvPr>
          <p:cNvSpPr/>
          <p:nvPr/>
        </p:nvSpPr>
        <p:spPr>
          <a:xfrm>
            <a:off x="3086924" y="3334081"/>
            <a:ext cx="6755576" cy="71508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code_handle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 err="1">
                <a:solidFill>
                  <a:srgbClr val="C00000"/>
                </a:solidFill>
              </a:rPr>
              <a:t>hsa_executable_symbol_get_info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kernel_symbol</a:t>
            </a:r>
            <a:r>
              <a:rPr lang="en-US" b="1" dirty="0">
                <a:solidFill>
                  <a:srgbClr val="00B0F0"/>
                </a:solidFill>
              </a:rPr>
              <a:t> , </a:t>
            </a:r>
            <a:r>
              <a:rPr lang="en-US" b="1" dirty="0">
                <a:solidFill>
                  <a:schemeClr val="bg1"/>
                </a:solidFill>
              </a:rPr>
              <a:t>HSA_EXECUTABLE_SYMBOL_INFO_KERNEL_OBJECT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521D932-A55C-4D58-9A2C-FAD3F52B58B7}"/>
              </a:ext>
            </a:extLst>
          </p:cNvPr>
          <p:cNvSpPr/>
          <p:nvPr/>
        </p:nvSpPr>
        <p:spPr>
          <a:xfrm>
            <a:off x="4787994" y="1311054"/>
            <a:ext cx="2652178" cy="5080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6A08A1F-5B89-4C4D-82B9-E4AFFCE65C9E}"/>
              </a:ext>
            </a:extLst>
          </p:cNvPr>
          <p:cNvSpPr/>
          <p:nvPr/>
        </p:nvSpPr>
        <p:spPr>
          <a:xfrm>
            <a:off x="3895080" y="4596994"/>
            <a:ext cx="5139264" cy="47172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F0"/>
                </a:solidFill>
              </a:rPr>
              <a:t>aql_queue</a:t>
            </a:r>
            <a:r>
              <a:rPr lang="en-US" altLang="zh-CN" b="1" dirty="0">
                <a:solidFill>
                  <a:srgbClr val="00B0F0"/>
                </a:solidFill>
              </a:rPr>
              <a:t>-&gt;</a:t>
            </a:r>
            <a:r>
              <a:rPr lang="en-US" altLang="zh-CN" b="1" dirty="0" err="1">
                <a:solidFill>
                  <a:srgbClr val="00B0F0"/>
                </a:solidFill>
              </a:rPr>
              <a:t>kernel_object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</a:t>
            </a:r>
            <a:r>
              <a:rPr lang="en-US" altLang="zh-CN" b="1" dirty="0" err="1">
                <a:solidFill>
                  <a:srgbClr val="00B0F0"/>
                </a:solidFill>
              </a:rPr>
              <a:t>code_handle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99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C2C05-17F5-478C-B1C3-550BC1A5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752476"/>
            <a:ext cx="11346181" cy="560692"/>
          </a:xfrm>
        </p:spPr>
        <p:txBody>
          <a:bodyPr>
            <a:normAutofit/>
          </a:bodyPr>
          <a:lstStyle/>
          <a:p>
            <a:r>
              <a:rPr lang="zh-CN" altLang="en-US" dirty="0"/>
              <a:t>执行队列流程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855132" y="1651000"/>
            <a:ext cx="1972735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855131" y="3074089"/>
            <a:ext cx="1956640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F52B2FD-DFAA-4256-976D-99DF67635BB3}"/>
              </a:ext>
            </a:extLst>
          </p:cNvPr>
          <p:cNvSpPr/>
          <p:nvPr/>
        </p:nvSpPr>
        <p:spPr>
          <a:xfrm>
            <a:off x="855130" y="6843355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SetupExecutable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DC79A4B-1515-4FF8-84FF-0B73B1F8FC18}"/>
              </a:ext>
            </a:extLst>
          </p:cNvPr>
          <p:cNvSpPr/>
          <p:nvPr/>
        </p:nvSpPr>
        <p:spPr>
          <a:xfrm>
            <a:off x="845505" y="9015338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Setup()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E71E756-95A0-4D91-8B5E-32E0794209B6}"/>
              </a:ext>
            </a:extLst>
          </p:cNvPr>
          <p:cNvSpPr/>
          <p:nvPr/>
        </p:nvSpPr>
        <p:spPr>
          <a:xfrm>
            <a:off x="848659" y="10085143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RunDispatch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046E7AC-8FAA-4E2D-B6A7-24D3A9CDDCCA}"/>
              </a:ext>
            </a:extLst>
          </p:cNvPr>
          <p:cNvSpPr/>
          <p:nvPr/>
        </p:nvSpPr>
        <p:spPr>
          <a:xfrm>
            <a:off x="3861302" y="1302759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AA5A7DC-0E84-4BBF-8610-80053531770A}"/>
              </a:ext>
            </a:extLst>
          </p:cNvPr>
          <p:cNvSpPr/>
          <p:nvPr/>
        </p:nvSpPr>
        <p:spPr>
          <a:xfrm>
            <a:off x="3861302" y="1937836"/>
            <a:ext cx="251798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6F945A8-56A5-4717-8638-FA1481B21A40}"/>
              </a:ext>
            </a:extLst>
          </p:cNvPr>
          <p:cNvSpPr/>
          <p:nvPr/>
        </p:nvSpPr>
        <p:spPr>
          <a:xfrm>
            <a:off x="3861301" y="2632099"/>
            <a:ext cx="426720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hsa_queue_add_write_index_relaxed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CDD4734-5BF7-48EB-BCB8-9981F2469594}"/>
              </a:ext>
            </a:extLst>
          </p:cNvPr>
          <p:cNvSpPr/>
          <p:nvPr/>
        </p:nvSpPr>
        <p:spPr>
          <a:xfrm>
            <a:off x="6806844" y="1301643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hsa_queue_t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b="1" dirty="0">
                <a:solidFill>
                  <a:srgbClr val="00B050"/>
                </a:solidFill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87D46B-A2EB-4BD4-AD4A-8FA0B277932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379290" y="1505955"/>
            <a:ext cx="427554" cy="11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0CBCCEA-AFBB-4CFA-85C3-BD92CCCDAA05}"/>
              </a:ext>
            </a:extLst>
          </p:cNvPr>
          <p:cNvSpPr/>
          <p:nvPr/>
        </p:nvSpPr>
        <p:spPr>
          <a:xfrm>
            <a:off x="6810251" y="1937329"/>
            <a:ext cx="251798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hsa_signal_t</a:t>
            </a:r>
            <a:r>
              <a:rPr lang="en-US" b="1" dirty="0">
                <a:solidFill>
                  <a:srgbClr val="F26522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D08CEE-D2FB-4AE9-ACBA-ECC8586EA94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827867" y="1507071"/>
            <a:ext cx="1033435" cy="3471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E2064C-6FAC-4D98-B69F-470AC4E379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827867" y="1854200"/>
            <a:ext cx="1033435" cy="2879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41EB77-B233-4709-85EC-2B0FA6483E69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379290" y="2141641"/>
            <a:ext cx="430961" cy="5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CB3F0FE1-3B44-4E35-AEC5-81F0B6504A7B}"/>
              </a:ext>
            </a:extLst>
          </p:cNvPr>
          <p:cNvSpPr/>
          <p:nvPr/>
        </p:nvSpPr>
        <p:spPr>
          <a:xfrm>
            <a:off x="3861301" y="3627354"/>
            <a:ext cx="21377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C7A654-F284-4463-AD0C-A537DF0A83C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811771" y="2836411"/>
            <a:ext cx="1049530" cy="4408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2AD3F-8377-4FC5-BB23-82383E33F3B4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2811771" y="3277289"/>
            <a:ext cx="1049530" cy="5543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FE175F27-8779-4DF6-AB29-224F50A96106}"/>
              </a:ext>
            </a:extLst>
          </p:cNvPr>
          <p:cNvSpPr/>
          <p:nvPr/>
        </p:nvSpPr>
        <p:spPr>
          <a:xfrm>
            <a:off x="8528986" y="2629519"/>
            <a:ext cx="362266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00B050"/>
                </a:solidFill>
              </a:rPr>
              <a:t>packet_index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541EE6-DE57-43D9-A0F4-AFE40BB7B7B7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 flipV="1">
            <a:off x="8128502" y="2833831"/>
            <a:ext cx="400484" cy="25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267985" y="4564160"/>
            <a:ext cx="3132670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LoadCodeObjectFromFile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2D8478-2EC7-4034-8C15-51DF78D4DBC2}"/>
              </a:ext>
            </a:extLst>
          </p:cNvPr>
          <p:cNvSpPr/>
          <p:nvPr/>
        </p:nvSpPr>
        <p:spPr>
          <a:xfrm>
            <a:off x="3866727" y="4564160"/>
            <a:ext cx="340869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hsa_code_object_deserialize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25875D-D83C-4B17-B018-D6E5A4D7F032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3400655" y="4768472"/>
            <a:ext cx="4660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8EFABA8-CCB2-4A1C-ADAA-07BEB5235F99}"/>
              </a:ext>
            </a:extLst>
          </p:cNvPr>
          <p:cNvSpPr/>
          <p:nvPr/>
        </p:nvSpPr>
        <p:spPr>
          <a:xfrm>
            <a:off x="8386024" y="456415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hsa_code_object_t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97C1FD-9DCD-4EA7-BFA3-2FE0AC1AD6A8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7275417" y="4768471"/>
            <a:ext cx="111060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98596309-C455-42C5-8A79-ABD4AA55BEC3}"/>
              </a:ext>
            </a:extLst>
          </p:cNvPr>
          <p:cNvSpPr/>
          <p:nvPr/>
        </p:nvSpPr>
        <p:spPr>
          <a:xfrm>
            <a:off x="3890431" y="5344574"/>
            <a:ext cx="2945543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hsa_executable_create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0C27AFD2-6F43-41C1-A801-F01F1124698D}"/>
              </a:ext>
            </a:extLst>
          </p:cNvPr>
          <p:cNvSpPr/>
          <p:nvPr/>
        </p:nvSpPr>
        <p:spPr>
          <a:xfrm>
            <a:off x="3890430" y="6100281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hsa_executable_load_code_object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CA8045A2-98FA-4A40-B993-8934E6177303}"/>
              </a:ext>
            </a:extLst>
          </p:cNvPr>
          <p:cNvSpPr/>
          <p:nvPr/>
        </p:nvSpPr>
        <p:spPr>
          <a:xfrm>
            <a:off x="3890430" y="6833034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hsa_executable_freeze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51880456-AC78-4260-87F0-6941602DF71F}"/>
              </a:ext>
            </a:extLst>
          </p:cNvPr>
          <p:cNvSpPr/>
          <p:nvPr/>
        </p:nvSpPr>
        <p:spPr>
          <a:xfrm>
            <a:off x="3890429" y="7494170"/>
            <a:ext cx="3640669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hsa_executable_get_symbol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0FD1CC-06F5-443E-88D5-CDCCCBA3FB0D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2827867" y="5548886"/>
            <a:ext cx="1062564" cy="14976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41E2E8-72AB-475C-8245-F24A15C507A7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 flipV="1">
            <a:off x="2827867" y="6304593"/>
            <a:ext cx="1062563" cy="7419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ED1C94-5280-4295-9B1B-A78339A318A1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827867" y="7037346"/>
            <a:ext cx="1062563" cy="92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F9500F-03BC-4EFC-90A7-F1DFB548FC58}"/>
              </a:ext>
            </a:extLst>
          </p:cNvPr>
          <p:cNvCxnSpPr>
            <a:cxnSpLocks/>
            <a:stCxn id="6" idx="3"/>
            <a:endCxn id="64" idx="1"/>
          </p:cNvCxnSpPr>
          <p:nvPr/>
        </p:nvCxnSpPr>
        <p:spPr>
          <a:xfrm>
            <a:off x="2827867" y="7046555"/>
            <a:ext cx="1062562" cy="6519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7B9EC95A-45E7-4EEC-B8F9-C72B3AE95739}"/>
              </a:ext>
            </a:extLst>
          </p:cNvPr>
          <p:cNvSpPr/>
          <p:nvPr/>
        </p:nvSpPr>
        <p:spPr>
          <a:xfrm>
            <a:off x="8240398" y="5344573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hsa_executable_t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3C4849A2-CDC8-432F-B4FA-B6BD7E49B9AA}"/>
              </a:ext>
            </a:extLst>
          </p:cNvPr>
          <p:cNvSpPr/>
          <p:nvPr/>
        </p:nvSpPr>
        <p:spPr>
          <a:xfrm>
            <a:off x="8240398" y="6093411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Load </a:t>
            </a:r>
            <a:r>
              <a:rPr lang="sv-SE" b="1" dirty="0">
                <a:solidFill>
                  <a:srgbClr val="00B050"/>
                </a:solidFill>
              </a:rPr>
              <a:t>code_object</a:t>
            </a:r>
            <a:r>
              <a:rPr lang="sv-SE" b="1" dirty="0">
                <a:solidFill>
                  <a:srgbClr val="92D050"/>
                </a:solidFill>
              </a:rPr>
              <a:t> </a:t>
            </a:r>
            <a:r>
              <a:rPr lang="sv-SE" dirty="0">
                <a:solidFill>
                  <a:schemeClr val="bg1"/>
                </a:solidFill>
              </a:rPr>
              <a:t>to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CC3473A3-E9DC-4D9C-BE69-3CE4C96340F1}"/>
              </a:ext>
            </a:extLst>
          </p:cNvPr>
          <p:cNvSpPr/>
          <p:nvPr/>
        </p:nvSpPr>
        <p:spPr>
          <a:xfrm>
            <a:off x="8240398" y="6820189"/>
            <a:ext cx="353651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Freeze </a:t>
            </a:r>
            <a:r>
              <a:rPr lang="sv-SE" b="1" dirty="0">
                <a:solidFill>
                  <a:srgbClr val="00B050"/>
                </a:solidFill>
              </a:rPr>
              <a:t>executable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37692D07-14F9-4AA1-B75D-EF431F1C3424}"/>
              </a:ext>
            </a:extLst>
          </p:cNvPr>
          <p:cNvSpPr/>
          <p:nvPr/>
        </p:nvSpPr>
        <p:spPr>
          <a:xfrm>
            <a:off x="8240398" y="7487293"/>
            <a:ext cx="448076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b="1" dirty="0">
                <a:solidFill>
                  <a:srgbClr val="F26522"/>
                </a:solidFill>
              </a:rPr>
              <a:t>hsa_executable_symbol_t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b="1" dirty="0">
                <a:solidFill>
                  <a:srgbClr val="00B050"/>
                </a:solidFill>
              </a:rPr>
              <a:t>kernel_symbol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3671A6-72EA-46B9-BE08-E563765B3319}"/>
              </a:ext>
            </a:extLst>
          </p:cNvPr>
          <p:cNvCxnSpPr>
            <a:cxnSpLocks/>
            <a:stCxn id="59" idx="3"/>
            <a:endCxn id="78" idx="1"/>
          </p:cNvCxnSpPr>
          <p:nvPr/>
        </p:nvCxnSpPr>
        <p:spPr>
          <a:xfrm flipV="1">
            <a:off x="6835974" y="5548885"/>
            <a:ext cx="1404424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CD80E8-50C3-42EC-84DA-0E4559CD6006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 flipV="1">
            <a:off x="7531099" y="6297723"/>
            <a:ext cx="709299" cy="68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A9F8BA4-04FE-4FEC-AFA6-F799D218766A}"/>
              </a:ext>
            </a:extLst>
          </p:cNvPr>
          <p:cNvCxnSpPr>
            <a:cxnSpLocks/>
            <a:stCxn id="63" idx="3"/>
            <a:endCxn id="80" idx="1"/>
          </p:cNvCxnSpPr>
          <p:nvPr/>
        </p:nvCxnSpPr>
        <p:spPr>
          <a:xfrm flipV="1">
            <a:off x="7531099" y="7024501"/>
            <a:ext cx="709299" cy="128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3B12EE-5A4F-4221-93F0-2ECB336276AB}"/>
              </a:ext>
            </a:extLst>
          </p:cNvPr>
          <p:cNvCxnSpPr>
            <a:cxnSpLocks/>
            <a:stCxn id="64" idx="3"/>
            <a:endCxn id="81" idx="1"/>
          </p:cNvCxnSpPr>
          <p:nvPr/>
        </p:nvCxnSpPr>
        <p:spPr>
          <a:xfrm flipV="1">
            <a:off x="7531098" y="7691605"/>
            <a:ext cx="709300" cy="68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DAEA5A30-4420-4BAF-97E8-295F17506AD5}"/>
              </a:ext>
            </a:extLst>
          </p:cNvPr>
          <p:cNvSpPr/>
          <p:nvPr/>
        </p:nvSpPr>
        <p:spPr>
          <a:xfrm>
            <a:off x="3890430" y="8147621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2594A7A-D2AC-4639-982A-2567B79A3F9C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>
          <a:xfrm>
            <a:off x="2827867" y="7046555"/>
            <a:ext cx="1062563" cy="1305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E8929490-C1C6-4271-B080-A0F206F47281}"/>
              </a:ext>
            </a:extLst>
          </p:cNvPr>
          <p:cNvSpPr/>
          <p:nvPr/>
        </p:nvSpPr>
        <p:spPr>
          <a:xfrm>
            <a:off x="6969373" y="8144593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kernel_object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code_handle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E7501E-C7B3-49DE-BF68-73CD9D2240E5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6028221" y="8348905"/>
            <a:ext cx="941152" cy="30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6D9230E6-3E9C-4459-8ABA-B529E85BD9CD}"/>
              </a:ext>
            </a:extLst>
          </p:cNvPr>
          <p:cNvSpPr/>
          <p:nvPr/>
        </p:nvSpPr>
        <p:spPr>
          <a:xfrm>
            <a:off x="3903306" y="8753000"/>
            <a:ext cx="2623084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Fill kernel </a:t>
            </a:r>
            <a:r>
              <a:rPr lang="en-US" dirty="0" err="1">
                <a:solidFill>
                  <a:schemeClr val="bg1"/>
                </a:solidFill>
              </a:rPr>
              <a:t>arg</a:t>
            </a:r>
            <a:r>
              <a:rPr lang="en-US" dirty="0">
                <a:solidFill>
                  <a:schemeClr val="bg1"/>
                </a:solidFill>
              </a:rPr>
              <a:t> buffer</a:t>
            </a:r>
          </a:p>
        </p:txBody>
      </p: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4F31473D-1BD6-4BD9-BF51-C2652B476E4D}"/>
              </a:ext>
            </a:extLst>
          </p:cNvPr>
          <p:cNvSpPr/>
          <p:nvPr/>
        </p:nvSpPr>
        <p:spPr>
          <a:xfrm>
            <a:off x="6969372" y="8749567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kernarg_address</a:t>
            </a:r>
            <a:r>
              <a:rPr lang="en-US" dirty="0">
                <a:solidFill>
                  <a:schemeClr val="bg1"/>
                </a:solidFill>
              </a:rPr>
              <a:t> =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kernarg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A19236-00C4-498D-8CC9-10FDE408069D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 flipV="1">
            <a:off x="6526390" y="8953879"/>
            <a:ext cx="442982" cy="34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0A39826C-D1A5-4B13-B3E8-E69D2B2F81EA}"/>
              </a:ext>
            </a:extLst>
          </p:cNvPr>
          <p:cNvSpPr/>
          <p:nvPr/>
        </p:nvSpPr>
        <p:spPr>
          <a:xfrm>
            <a:off x="3890431" y="9376904"/>
            <a:ext cx="2137791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up </a:t>
            </a:r>
            <a:r>
              <a:rPr lang="en-US" dirty="0" err="1">
                <a:solidFill>
                  <a:schemeClr val="bg1"/>
                </a:solidFill>
              </a:rPr>
              <a:t>aql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Flowchart: Alternate Process 122">
            <a:extLst>
              <a:ext uri="{FF2B5EF4-FFF2-40B4-BE49-F238E27FC236}">
                <a16:creationId xmlns:a16="http://schemas.microsoft.com/office/drawing/2014/main" id="{8B4182A3-3A91-42CD-81E9-7FAC08818332}"/>
              </a:ext>
            </a:extLst>
          </p:cNvPr>
          <p:cNvSpPr/>
          <p:nvPr/>
        </p:nvSpPr>
        <p:spPr>
          <a:xfrm>
            <a:off x="6969372" y="9369748"/>
            <a:ext cx="5084265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grid_size_x</a:t>
            </a:r>
            <a:r>
              <a:rPr lang="en-US" dirty="0">
                <a:solidFill>
                  <a:schemeClr val="bg1"/>
                </a:solidFill>
              </a:rPr>
              <a:t>/y/z; </a:t>
            </a:r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workgroup_size_x</a:t>
            </a:r>
            <a:r>
              <a:rPr lang="en-US" dirty="0">
                <a:solidFill>
                  <a:schemeClr val="bg1"/>
                </a:solidFill>
              </a:rPr>
              <a:t>/y/z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CCE56DA2-79F3-410C-813C-2FDF17284A50}"/>
              </a:ext>
            </a:extLst>
          </p:cNvPr>
          <p:cNvSpPr/>
          <p:nvPr/>
        </p:nvSpPr>
        <p:spPr>
          <a:xfrm>
            <a:off x="6942538" y="3299059"/>
            <a:ext cx="4331332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queue-&gt;</a:t>
            </a:r>
            <a:r>
              <a:rPr lang="en-US" dirty="0" err="1">
                <a:solidFill>
                  <a:schemeClr val="bg1"/>
                </a:solidFill>
              </a:rPr>
              <a:t>base_address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packet_index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D67514-86C4-4775-8BE6-0567595E98F1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 flipV="1">
            <a:off x="5999091" y="3503371"/>
            <a:ext cx="943447" cy="3282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6B8CDF1E-D61A-4407-A4E3-D2D33B36F48A}"/>
              </a:ext>
            </a:extLst>
          </p:cNvPr>
          <p:cNvSpPr/>
          <p:nvPr/>
        </p:nvSpPr>
        <p:spPr>
          <a:xfrm>
            <a:off x="6942538" y="3908561"/>
            <a:ext cx="364067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aql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completion_signal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rgbClr val="00B050"/>
                </a:solidFill>
              </a:rPr>
              <a:t>signal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8FDA727-85D3-42C1-92D6-40DBE71AE275}"/>
              </a:ext>
            </a:extLst>
          </p:cNvPr>
          <p:cNvCxnSpPr>
            <a:cxnSpLocks/>
            <a:stCxn id="29" idx="3"/>
            <a:endCxn id="135" idx="1"/>
          </p:cNvCxnSpPr>
          <p:nvPr/>
        </p:nvCxnSpPr>
        <p:spPr>
          <a:xfrm>
            <a:off x="5999091" y="3831666"/>
            <a:ext cx="943447" cy="281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1A4193-8267-4480-9048-DBC83DFB2062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 flipV="1">
            <a:off x="6028222" y="9574060"/>
            <a:ext cx="941150" cy="71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F670083-4BC4-4B3C-BF51-6BC874D3C4D2}"/>
              </a:ext>
            </a:extLst>
          </p:cNvPr>
          <p:cNvCxnSpPr>
            <a:cxnSpLocks/>
            <a:stCxn id="7" idx="3"/>
            <a:endCxn id="111" idx="1"/>
          </p:cNvCxnSpPr>
          <p:nvPr/>
        </p:nvCxnSpPr>
        <p:spPr>
          <a:xfrm flipV="1">
            <a:off x="2818242" y="8957312"/>
            <a:ext cx="1085064" cy="261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4CEA2B9-1DAC-4F45-A5CD-FD8C6AE47124}"/>
              </a:ext>
            </a:extLst>
          </p:cNvPr>
          <p:cNvCxnSpPr>
            <a:cxnSpLocks/>
            <a:stCxn id="7" idx="3"/>
            <a:endCxn id="121" idx="1"/>
          </p:cNvCxnSpPr>
          <p:nvPr/>
        </p:nvCxnSpPr>
        <p:spPr>
          <a:xfrm>
            <a:off x="2818242" y="9218538"/>
            <a:ext cx="1072189" cy="3626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Alternate Process 150">
            <a:extLst>
              <a:ext uri="{FF2B5EF4-FFF2-40B4-BE49-F238E27FC236}">
                <a16:creationId xmlns:a16="http://schemas.microsoft.com/office/drawing/2014/main" id="{5BA91DBE-F6F2-4ED8-AAF6-5857AE17F0F6}"/>
              </a:ext>
            </a:extLst>
          </p:cNvPr>
          <p:cNvSpPr/>
          <p:nvPr/>
        </p:nvSpPr>
        <p:spPr>
          <a:xfrm>
            <a:off x="3890431" y="10078203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hsa_signal_store_relaxed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C5D42A22-1D2F-48B2-8D90-31F51D29A0B2}"/>
              </a:ext>
            </a:extLst>
          </p:cNvPr>
          <p:cNvSpPr/>
          <p:nvPr/>
        </p:nvSpPr>
        <p:spPr>
          <a:xfrm>
            <a:off x="7334284" y="10078202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queue-&gt;</a:t>
            </a:r>
            <a:r>
              <a:rPr lang="en-US" dirty="0" err="1">
                <a:solidFill>
                  <a:schemeClr val="bg1"/>
                </a:solidFill>
              </a:rPr>
              <a:t>doorbell_signal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94AACCB-2C98-418B-976B-5816F2F724B4}"/>
              </a:ext>
            </a:extLst>
          </p:cNvPr>
          <p:cNvCxnSpPr>
            <a:cxnSpLocks/>
            <a:stCxn id="151" idx="3"/>
            <a:endCxn id="153" idx="1"/>
          </p:cNvCxnSpPr>
          <p:nvPr/>
        </p:nvCxnSpPr>
        <p:spPr>
          <a:xfrm flipV="1">
            <a:off x="6663489" y="10282514"/>
            <a:ext cx="67079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1D1869-BE27-45D5-8DA2-779B632595F0}"/>
              </a:ext>
            </a:extLst>
          </p:cNvPr>
          <p:cNvCxnSpPr>
            <a:cxnSpLocks/>
            <a:stCxn id="8" idx="3"/>
            <a:endCxn id="151" idx="1"/>
          </p:cNvCxnSpPr>
          <p:nvPr/>
        </p:nvCxnSpPr>
        <p:spPr>
          <a:xfrm flipV="1">
            <a:off x="2821396" y="10282515"/>
            <a:ext cx="1069035" cy="58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61">
            <a:extLst>
              <a:ext uri="{FF2B5EF4-FFF2-40B4-BE49-F238E27FC236}">
                <a16:creationId xmlns:a16="http://schemas.microsoft.com/office/drawing/2014/main" id="{947E7F36-D85B-42DE-A5BD-27CE5DD813DD}"/>
              </a:ext>
            </a:extLst>
          </p:cNvPr>
          <p:cNvSpPr/>
          <p:nvPr/>
        </p:nvSpPr>
        <p:spPr>
          <a:xfrm>
            <a:off x="848658" y="10955246"/>
            <a:ext cx="1972737" cy="406400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Wait()</a:t>
            </a:r>
          </a:p>
        </p:txBody>
      </p:sp>
      <p:sp>
        <p:nvSpPr>
          <p:cNvPr id="165" name="Flowchart: Alternate Process 164">
            <a:extLst>
              <a:ext uri="{FF2B5EF4-FFF2-40B4-BE49-F238E27FC236}">
                <a16:creationId xmlns:a16="http://schemas.microsoft.com/office/drawing/2014/main" id="{7EA36C0F-3633-48DB-87C5-8C14C6DA7B09}"/>
              </a:ext>
            </a:extLst>
          </p:cNvPr>
          <p:cNvSpPr/>
          <p:nvPr/>
        </p:nvSpPr>
        <p:spPr>
          <a:xfrm>
            <a:off x="3903306" y="10948310"/>
            <a:ext cx="2773058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hsa_signal_wait_acquire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2A4692-1D28-49CD-827E-CEAD3218D19D}"/>
              </a:ext>
            </a:extLst>
          </p:cNvPr>
          <p:cNvCxnSpPr>
            <a:cxnSpLocks/>
            <a:stCxn id="162" idx="3"/>
            <a:endCxn id="165" idx="1"/>
          </p:cNvCxnSpPr>
          <p:nvPr/>
        </p:nvCxnSpPr>
        <p:spPr>
          <a:xfrm flipV="1">
            <a:off x="2821395" y="11152622"/>
            <a:ext cx="1081911" cy="58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owchart: Alternate Process 169">
            <a:extLst>
              <a:ext uri="{FF2B5EF4-FFF2-40B4-BE49-F238E27FC236}">
                <a16:creationId xmlns:a16="http://schemas.microsoft.com/office/drawing/2014/main" id="{2304E29C-584B-4D68-B550-BA9B7CA76DEE}"/>
              </a:ext>
            </a:extLst>
          </p:cNvPr>
          <p:cNvSpPr/>
          <p:nvPr/>
        </p:nvSpPr>
        <p:spPr>
          <a:xfrm>
            <a:off x="7334284" y="10948309"/>
            <a:ext cx="3606100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5F153D2-7213-4F44-82CC-35CD48032324}"/>
              </a:ext>
            </a:extLst>
          </p:cNvPr>
          <p:cNvCxnSpPr>
            <a:cxnSpLocks/>
            <a:stCxn id="165" idx="3"/>
            <a:endCxn id="170" idx="1"/>
          </p:cNvCxnSpPr>
          <p:nvPr/>
        </p:nvCxnSpPr>
        <p:spPr>
          <a:xfrm flipV="1">
            <a:off x="6676364" y="11152621"/>
            <a:ext cx="65792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5269EF5-982D-4B62-81A6-3E8C4E58EB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33451" y="2057400"/>
            <a:ext cx="8049" cy="101668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873FE8B-B623-46F1-AD9A-2B93104CD6AD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1833451" y="3480489"/>
            <a:ext cx="869" cy="1083671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0362DA-B831-44C9-A961-E8D85CCC6764}"/>
              </a:ext>
            </a:extLst>
          </p:cNvPr>
          <p:cNvCxnSpPr>
            <a:cxnSpLocks/>
            <a:stCxn id="45" idx="2"/>
            <a:endCxn id="6" idx="0"/>
          </p:cNvCxnSpPr>
          <p:nvPr/>
        </p:nvCxnSpPr>
        <p:spPr>
          <a:xfrm>
            <a:off x="1834320" y="4972783"/>
            <a:ext cx="7179" cy="187057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C4D3B9C-42EE-429A-AA5C-B7438D977F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31874" y="7249755"/>
            <a:ext cx="9625" cy="176558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6EF875E-E685-4AC6-8413-0365D3C0A54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31874" y="9421738"/>
            <a:ext cx="3154" cy="66340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C645B60-2096-4861-85E7-CCF1AE97365D}"/>
              </a:ext>
            </a:extLst>
          </p:cNvPr>
          <p:cNvCxnSpPr>
            <a:cxnSpLocks/>
            <a:stCxn id="8" idx="2"/>
            <a:endCxn id="162" idx="0"/>
          </p:cNvCxnSpPr>
          <p:nvPr/>
        </p:nvCxnSpPr>
        <p:spPr>
          <a:xfrm flipH="1">
            <a:off x="1835027" y="10491543"/>
            <a:ext cx="1" cy="46370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9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编译测试代码：</a:t>
            </a:r>
          </a:p>
          <a:p>
            <a:pPr lvl="1" fontAlgn="ctr"/>
            <a:r>
              <a:rPr lang="en-US" altLang="zh-CN" dirty="0"/>
              <a:t>cd .. &amp; cd tests/</a:t>
            </a:r>
            <a:r>
              <a:rPr lang="en-US" altLang="zh-CN" dirty="0" err="1"/>
              <a:t>kfdtest</a:t>
            </a:r>
            <a:r>
              <a:rPr lang="en-US" altLang="zh-CN" dirty="0"/>
              <a:t>/ &amp; </a:t>
            </a:r>
            <a:r>
              <a:rPr lang="en-US" altLang="zh-CN" dirty="0" err="1"/>
              <a:t>mkdir</a:t>
            </a:r>
            <a:r>
              <a:rPr lang="en-US" altLang="zh-CN" dirty="0"/>
              <a:t> build &amp;cd build</a:t>
            </a:r>
          </a:p>
          <a:p>
            <a:pPr lvl="1" fontAlgn="ctr"/>
            <a:r>
              <a:rPr lang="en-US" altLang="zh-CN" dirty="0" err="1"/>
              <a:t>cmake</a:t>
            </a:r>
            <a:r>
              <a:rPr lang="en-US" altLang="zh-CN" dirty="0"/>
              <a:t> &amp; make -j16</a:t>
            </a:r>
          </a:p>
          <a:p>
            <a:pPr fontAlgn="ctr"/>
            <a:r>
              <a:rPr lang="zh-CN" altLang="en-US" dirty="0"/>
              <a:t>运行测试：</a:t>
            </a:r>
          </a:p>
          <a:p>
            <a:pPr lvl="1" fontAlgn="ctr"/>
            <a:r>
              <a:rPr lang="en-US" altLang="zh-CN" dirty="0"/>
              <a:t>. 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gtest_list_tests</a:t>
            </a:r>
            <a:endParaRPr lang="en-US" altLang="zh-CN" dirty="0"/>
          </a:p>
          <a:p>
            <a:pPr lvl="1" fontAlgn="ctr"/>
            <a:r>
              <a:rPr lang="en-US" altLang="zh-CN" dirty="0"/>
              <a:t>./</a:t>
            </a:r>
            <a:r>
              <a:rPr lang="en-US" altLang="zh-CN" dirty="0" err="1"/>
              <a:t>kfdtest</a:t>
            </a:r>
            <a:r>
              <a:rPr lang="en-US" altLang="zh-CN" dirty="0"/>
              <a:t> --</a:t>
            </a:r>
            <a:r>
              <a:rPr lang="en-US" altLang="zh-CN" dirty="0" err="1"/>
              <a:t>gtest_filter</a:t>
            </a:r>
            <a:r>
              <a:rPr lang="en-US" altLang="zh-CN" dirty="0"/>
              <a:t>=</a:t>
            </a:r>
            <a:r>
              <a:rPr lang="en-US" altLang="zh-CN" dirty="0" err="1"/>
              <a:t>KFDMemeoryTest.MapMemoryToGPU</a:t>
            </a:r>
            <a:endParaRPr lang="en-US" dirty="0"/>
          </a:p>
          <a:p>
            <a:pPr fontAlgn="ctr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en-US" dirty="0"/>
              <a:t>KMT</a:t>
            </a:r>
            <a:r>
              <a:rPr lang="zh-CN" altLang="en-US" dirty="0"/>
              <a:t> </a:t>
            </a:r>
            <a:r>
              <a:rPr lang="en-US" altLang="zh-CN" dirty="0" err="1"/>
              <a:t>gTEST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46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37C71-C889-46EA-9FBE-8B0E9D0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EBEA3F-0351-474C-92B7-567DB8CC94F7}"/>
              </a:ext>
            </a:extLst>
          </p:cNvPr>
          <p:cNvSpPr/>
          <p:nvPr/>
        </p:nvSpPr>
        <p:spPr>
          <a:xfrm>
            <a:off x="4482987" y="8314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CreateEvent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E2193-9B98-416A-A159-FE89021B821C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6620213" y="1240108"/>
            <a:ext cx="0" cy="406423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DA7C665-34D9-40E5-9CF8-84D35F5FE3D5}"/>
              </a:ext>
            </a:extLst>
          </p:cNvPr>
          <p:cNvSpPr/>
          <p:nvPr/>
        </p:nvSpPr>
        <p:spPr>
          <a:xfrm>
            <a:off x="4482987" y="1646531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= new core::</a:t>
            </a:r>
            <a:r>
              <a:rPr lang="en-US" dirty="0" err="1">
                <a:solidFill>
                  <a:schemeClr val="bg1"/>
                </a:solidFill>
              </a:rPr>
              <a:t>InterruptSignal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9F2F1277-BDBF-4EE4-A06D-1BC5A02F7F8C}"/>
              </a:ext>
            </a:extLst>
          </p:cNvPr>
          <p:cNvSpPr/>
          <p:nvPr/>
        </p:nvSpPr>
        <p:spPr>
          <a:xfrm>
            <a:off x="4482986" y="2412950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queue_inactive_signal</a:t>
            </a:r>
            <a:r>
              <a:rPr lang="en-US" dirty="0">
                <a:solidFill>
                  <a:schemeClr val="bg1"/>
                </a:solidFill>
              </a:rPr>
              <a:t> = signal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A9426665-7707-4541-8214-F296BE1E10B5}"/>
              </a:ext>
            </a:extLst>
          </p:cNvPr>
          <p:cNvSpPr/>
          <p:nvPr/>
        </p:nvSpPr>
        <p:spPr>
          <a:xfrm>
            <a:off x="4482986" y="3192092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hsa_amd_signal_async_handler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22750BF-B469-43B4-9331-0DEFE00FA0E0}"/>
              </a:ext>
            </a:extLst>
          </p:cNvPr>
          <p:cNvSpPr/>
          <p:nvPr/>
        </p:nvSpPr>
        <p:spPr>
          <a:xfrm>
            <a:off x="305622" y="8314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hsa_executable_create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84F50C-DEBC-4681-9A18-3165E93AF39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620212" y="2055154"/>
            <a:ext cx="1" cy="35779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142245-E7B5-45A4-943F-053A3B67ABE3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620212" y="2821573"/>
            <a:ext cx="0" cy="37051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DE507B5-017D-436E-AFEC-8DCCBB955C3A}"/>
              </a:ext>
            </a:extLst>
          </p:cNvPr>
          <p:cNvSpPr/>
          <p:nvPr/>
        </p:nvSpPr>
        <p:spPr>
          <a:xfrm>
            <a:off x="305622" y="3811751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7EEDF0E4-63EA-4B04-8D34-8801FB907CA1}"/>
              </a:ext>
            </a:extLst>
          </p:cNvPr>
          <p:cNvSpPr/>
          <p:nvPr/>
        </p:nvSpPr>
        <p:spPr>
          <a:xfrm>
            <a:off x="305621" y="4489085"/>
            <a:ext cx="3557707" cy="408623"/>
          </a:xfrm>
          <a:prstGeom prst="flowChartAlternateProcess">
            <a:avLst/>
          </a:prstGeom>
          <a:solidFill>
            <a:srgbClr val="F265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hsa_amd_signal_create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FED35031-7AAD-482D-9641-DA82FBF4C6F2}"/>
              </a:ext>
            </a:extLst>
          </p:cNvPr>
          <p:cNvSpPr/>
          <p:nvPr/>
        </p:nvSpPr>
        <p:spPr>
          <a:xfrm>
            <a:off x="4482985" y="4489085"/>
            <a:ext cx="427445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core::</a:t>
            </a:r>
            <a:r>
              <a:rPr lang="en-US" dirty="0" err="1">
                <a:solidFill>
                  <a:schemeClr val="bg1"/>
                </a:solidFill>
              </a:rPr>
              <a:t>DefaultSignal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71558DD4-3FA3-4D90-8AF5-EB062B8AD6C9}"/>
              </a:ext>
            </a:extLst>
          </p:cNvPr>
          <p:cNvSpPr/>
          <p:nvPr/>
        </p:nvSpPr>
        <p:spPr>
          <a:xfrm>
            <a:off x="9426304" y="831485"/>
            <a:ext cx="3757255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AA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InterruptSignal</a:t>
            </a:r>
            <a:r>
              <a:rPr lang="en-US" b="1" dirty="0">
                <a:solidFill>
                  <a:srgbClr val="0070C0"/>
                </a:solidFill>
              </a:rPr>
              <a:t>::</a:t>
            </a:r>
            <a:r>
              <a:rPr lang="en-US" b="1" dirty="0" err="1">
                <a:solidFill>
                  <a:srgbClr val="0070C0"/>
                </a:solidFill>
              </a:rPr>
              <a:t>CreateEvent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B22F45-2C76-4436-BB49-9F407C08C78E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8757438" y="1035797"/>
            <a:ext cx="668866" cy="0"/>
          </a:xfrm>
          <a:prstGeom prst="straightConnector1">
            <a:avLst/>
          </a:prstGeom>
          <a:ln w="19050">
            <a:solidFill>
              <a:srgbClr val="00AA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CF134A-0C0F-4996-A731-B25B21AFB279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13183559" y="1035797"/>
            <a:ext cx="517196" cy="49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20109125-1CC6-414C-9FAF-C83009AEEAF2}"/>
              </a:ext>
            </a:extLst>
          </p:cNvPr>
          <p:cNvSpPr/>
          <p:nvPr/>
        </p:nvSpPr>
        <p:spPr>
          <a:xfrm>
            <a:off x="13700755" y="836400"/>
            <a:ext cx="279299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hsaKmtCreateEvent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7954360E-25DC-464D-BEE3-86DB8A758604}"/>
              </a:ext>
            </a:extLst>
          </p:cNvPr>
          <p:cNvSpPr/>
          <p:nvPr/>
        </p:nvSpPr>
        <p:spPr>
          <a:xfrm>
            <a:off x="9426304" y="1238672"/>
            <a:ext cx="3757249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type = HAS_EVENTTYPE_SIGNAL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5480EA7E-878A-42AC-A766-3D3990568F5B}"/>
              </a:ext>
            </a:extLst>
          </p:cNvPr>
          <p:cNvSpPr/>
          <p:nvPr/>
        </p:nvSpPr>
        <p:spPr>
          <a:xfrm>
            <a:off x="9426298" y="1646655"/>
            <a:ext cx="3757251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manual_reset</a:t>
            </a:r>
            <a:r>
              <a:rPr lang="en-US" altLang="zh-CN" dirty="0">
                <a:solidFill>
                  <a:schemeClr val="bg1"/>
                </a:solidFill>
              </a:rPr>
              <a:t> = false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3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用户不可见</a:t>
            </a:r>
            <a:endParaRPr lang="en-US" altLang="zh-CN" dirty="0"/>
          </a:p>
          <a:p>
            <a:pPr fontAlgn="ctr"/>
            <a:r>
              <a:rPr lang="zh-CN" altLang="en-US" dirty="0"/>
              <a:t>在</a:t>
            </a:r>
            <a:r>
              <a:rPr lang="en-US" altLang="zh-CN" dirty="0" err="1"/>
              <a:t>runtime_singleton</a:t>
            </a:r>
            <a:r>
              <a:rPr lang="zh-CN" altLang="en-US" dirty="0"/>
              <a:t>中的变量，变量名为</a:t>
            </a:r>
            <a:r>
              <a:rPr lang="en-US" altLang="zh-CN" dirty="0" err="1"/>
              <a:t>loader_context</a:t>
            </a:r>
            <a:r>
              <a:rPr lang="en-US" altLang="zh-CN" dirty="0"/>
              <a:t>_</a:t>
            </a:r>
            <a:r>
              <a:rPr lang="zh-CN" altLang="en-US" dirty="0"/>
              <a:t>，类型为</a:t>
            </a:r>
            <a:r>
              <a:rPr lang="en-US" altLang="zh-CN" dirty="0" err="1"/>
              <a:t>LoaderContext</a:t>
            </a:r>
            <a:r>
              <a:rPr lang="zh-CN" altLang="en-US" dirty="0"/>
              <a:t>，继承自</a:t>
            </a:r>
            <a:r>
              <a:rPr lang="en-US" altLang="zh-CN" dirty="0"/>
              <a:t>Context</a:t>
            </a:r>
            <a:r>
              <a:rPr lang="zh-CN" altLang="en-US" dirty="0"/>
              <a:t>。用来维护给</a:t>
            </a:r>
            <a:r>
              <a:rPr lang="en-US" altLang="zh-CN" dirty="0"/>
              <a:t>elf</a:t>
            </a:r>
            <a:r>
              <a:rPr lang="zh-CN" altLang="en-US" dirty="0"/>
              <a:t>的</a:t>
            </a:r>
            <a:r>
              <a:rPr lang="en-US" altLang="zh-CN" dirty="0"/>
              <a:t>segment</a:t>
            </a:r>
            <a:r>
              <a:rPr lang="zh-CN" altLang="en-US" dirty="0"/>
              <a:t>提供访存的函数，实例只在</a:t>
            </a:r>
            <a:r>
              <a:rPr lang="en-US" altLang="zh-CN" dirty="0"/>
              <a:t>runtime</a:t>
            </a:r>
            <a:r>
              <a:rPr lang="zh-CN" altLang="en-US" dirty="0"/>
              <a:t>单例中存在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context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1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用户不可见，实例只在</a:t>
            </a:r>
            <a:r>
              <a:rPr lang="en-US" altLang="zh-CN" dirty="0"/>
              <a:t>runtime</a:t>
            </a:r>
            <a:r>
              <a:rPr lang="zh-CN" altLang="en-US"/>
              <a:t>单例中存在</a:t>
            </a:r>
            <a:endParaRPr lang="en-US" altLang="zh-CN" dirty="0"/>
          </a:p>
          <a:p>
            <a:pPr fontAlgn="ctr"/>
            <a:r>
              <a:rPr lang="zh-CN" altLang="en-US" dirty="0"/>
              <a:t>在</a:t>
            </a:r>
            <a:r>
              <a:rPr lang="en-US" altLang="zh-CN" dirty="0" err="1"/>
              <a:t>runtime_singleton</a:t>
            </a:r>
            <a:r>
              <a:rPr lang="zh-CN" altLang="en-US" dirty="0"/>
              <a:t>中的变量，变量名为</a:t>
            </a:r>
            <a:r>
              <a:rPr lang="en-US" altLang="zh-CN" dirty="0"/>
              <a:t>loader_</a:t>
            </a:r>
            <a:r>
              <a:rPr lang="zh-CN" altLang="en-US" dirty="0"/>
              <a:t>，类型为</a:t>
            </a:r>
            <a:r>
              <a:rPr lang="en-US" altLang="zh-CN" dirty="0" err="1"/>
              <a:t>AmdHsaCodeLoader</a:t>
            </a:r>
            <a:r>
              <a:rPr lang="zh-CN" altLang="en-US" dirty="0"/>
              <a:t>，继承自</a:t>
            </a:r>
            <a:r>
              <a:rPr lang="en-US" altLang="zh-CN" dirty="0"/>
              <a:t>amd::hsa::loader::Loader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sz="3000" dirty="0"/>
              <a:t>在初始化时由</a:t>
            </a:r>
            <a:r>
              <a:rPr lang="en-US" altLang="zh-CN" sz="3000" dirty="0"/>
              <a:t>amd::has::loader::Loader::Create()</a:t>
            </a:r>
            <a:r>
              <a:rPr lang="zh-CN" altLang="en-US" sz="3000" dirty="0"/>
              <a:t>函数创建，讲</a:t>
            </a:r>
            <a:r>
              <a:rPr lang="en-US" altLang="zh-CN" sz="3000" dirty="0" err="1"/>
              <a:t>runtime_singleton</a:t>
            </a:r>
            <a:r>
              <a:rPr lang="zh-CN" altLang="en-US" sz="3000" dirty="0"/>
              <a:t>中的</a:t>
            </a:r>
            <a:r>
              <a:rPr lang="en-US" altLang="zh-CN" sz="3000" dirty="0" err="1"/>
              <a:t>contex</a:t>
            </a:r>
            <a:r>
              <a:rPr lang="zh-CN" altLang="en-US" sz="3000" dirty="0"/>
              <a:t>变量传入。</a:t>
            </a:r>
            <a:endParaRPr lang="en-US" altLang="zh-CN" sz="3000" dirty="0"/>
          </a:p>
          <a:p>
            <a:pPr fontAlgn="ctr"/>
            <a:r>
              <a:rPr lang="zh-CN" altLang="en-US" dirty="0"/>
              <a:t>用来管理所有</a:t>
            </a:r>
            <a:r>
              <a:rPr lang="en-US" altLang="zh-CN" dirty="0"/>
              <a:t>executable</a:t>
            </a:r>
            <a:r>
              <a:rPr lang="zh-CN" altLang="en-US" dirty="0"/>
              <a:t>对象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loader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79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用户维护变量，用户可见类型为</a:t>
            </a:r>
            <a:r>
              <a:rPr lang="en-US" altLang="zh-CN" dirty="0" err="1"/>
              <a:t>hsa_code_object_t</a:t>
            </a:r>
            <a:r>
              <a:rPr lang="zh-CN" altLang="en-US" dirty="0"/>
              <a:t>。内部就是一个指针，与内部的</a:t>
            </a:r>
            <a:r>
              <a:rPr lang="en-US" altLang="zh-CN" dirty="0" err="1"/>
              <a:t>AmdHsaCode</a:t>
            </a:r>
            <a:r>
              <a:rPr lang="zh-CN" altLang="en-US" dirty="0"/>
              <a:t>类型无关</a:t>
            </a:r>
            <a:endParaRPr lang="en-US" altLang="zh-CN" dirty="0"/>
          </a:p>
          <a:p>
            <a:pPr fontAlgn="ctr"/>
            <a:r>
              <a:rPr lang="zh-CN" altLang="en-US" sz="3000" dirty="0"/>
              <a:t>实际就是编译后二进制文件拷贝到</a:t>
            </a:r>
            <a:r>
              <a:rPr lang="en-US" altLang="zh-CN" sz="3000" dirty="0"/>
              <a:t>CPU</a:t>
            </a:r>
            <a:r>
              <a:rPr lang="zh-CN" altLang="en-US" sz="3000" dirty="0"/>
              <a:t>端内存的指针，该内存需要通过</a:t>
            </a:r>
            <a:r>
              <a:rPr lang="en-US" altLang="zh-CN" dirty="0"/>
              <a:t>KMT</a:t>
            </a:r>
            <a:r>
              <a:rPr lang="zh-CN" altLang="en-US" dirty="0"/>
              <a:t>分配，</a:t>
            </a:r>
            <a:r>
              <a:rPr lang="en-US" altLang="zh-CN" dirty="0"/>
              <a:t>GPU</a:t>
            </a:r>
            <a:r>
              <a:rPr lang="zh-CN" altLang="en-US" dirty="0"/>
              <a:t>可读取。</a:t>
            </a:r>
            <a:endParaRPr lang="en-US" altLang="zh-CN" dirty="0"/>
          </a:p>
          <a:p>
            <a:pPr fontAlgn="ctr"/>
            <a:r>
              <a:rPr lang="zh-CN" altLang="en-US" sz="3000" dirty="0"/>
              <a:t>用户读取二进制文件，赋值给</a:t>
            </a:r>
            <a:r>
              <a:rPr lang="en-US" altLang="zh-CN" sz="3000" dirty="0" err="1"/>
              <a:t>code_object</a:t>
            </a:r>
            <a:r>
              <a:rPr lang="zh-CN" altLang="en-US" dirty="0"/>
              <a:t>。然后调用</a:t>
            </a:r>
            <a:r>
              <a:rPr lang="en-US" altLang="zh-CN" dirty="0" err="1"/>
              <a:t>hsa_executable_load_code_object</a:t>
            </a:r>
            <a:r>
              <a:rPr lang="en-US" altLang="zh-CN" dirty="0"/>
              <a:t>()</a:t>
            </a:r>
            <a:r>
              <a:rPr lang="zh-CN" altLang="en-US" dirty="0"/>
              <a:t>函数，将</a:t>
            </a:r>
            <a:r>
              <a:rPr lang="en-US" altLang="zh-CN" dirty="0" err="1"/>
              <a:t>code_object</a:t>
            </a:r>
            <a:r>
              <a:rPr lang="zh-CN" altLang="en-US" dirty="0"/>
              <a:t>加载到</a:t>
            </a:r>
            <a:r>
              <a:rPr lang="en-US" altLang="zh-CN" dirty="0"/>
              <a:t>executable</a:t>
            </a:r>
            <a:r>
              <a:rPr lang="zh-CN" altLang="en-US" dirty="0"/>
              <a:t>对象。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 err="1"/>
              <a:t>Code_object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121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624540" cy="5201397"/>
          </a:xfrm>
        </p:spPr>
        <p:txBody>
          <a:bodyPr/>
          <a:lstStyle/>
          <a:p>
            <a:pPr fontAlgn="ctr"/>
            <a:r>
              <a:rPr lang="zh-CN" altLang="en-US" sz="3000" dirty="0"/>
              <a:t>用户维护变量，类型为</a:t>
            </a:r>
            <a:r>
              <a:rPr lang="en-US" altLang="zh-CN" sz="3000" dirty="0" err="1"/>
              <a:t>hsa_executable_symbol_t</a:t>
            </a:r>
            <a:r>
              <a:rPr lang="zh-CN" altLang="en-US" sz="3000" dirty="0"/>
              <a:t>，即</a:t>
            </a:r>
            <a:r>
              <a:rPr lang="en-US" altLang="zh-CN" sz="3000" dirty="0"/>
              <a:t>elf</a:t>
            </a:r>
            <a:r>
              <a:rPr lang="zh-CN" altLang="en-US" sz="3000" dirty="0"/>
              <a:t>的符号类型，内部类型为</a:t>
            </a:r>
            <a:r>
              <a:rPr lang="en-US" altLang="zh-CN" sz="3000" dirty="0"/>
              <a:t>loader::Symbol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fontAlgn="ctr"/>
            <a:r>
              <a:rPr lang="en-US" altLang="zh-CN" dirty="0"/>
              <a:t>executable</a:t>
            </a:r>
            <a:r>
              <a:rPr lang="zh-CN" altLang="en-US" dirty="0"/>
              <a:t>对象通过解析二进制文件获得</a:t>
            </a:r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altLang="zh-CN" dirty="0"/>
          </a:p>
          <a:p>
            <a:pPr fontAlgn="ctr"/>
            <a:r>
              <a:rPr lang="zh-CN" altLang="en-US" sz="3000" dirty="0"/>
              <a:t>用户通过</a:t>
            </a:r>
            <a:r>
              <a:rPr lang="en-US" altLang="zh-CN" sz="3000" dirty="0" err="1"/>
              <a:t>hsa_executable_get_symbol</a:t>
            </a:r>
            <a:r>
              <a:rPr lang="en-US" altLang="zh-CN" sz="3000" dirty="0"/>
              <a:t>()</a:t>
            </a:r>
            <a:r>
              <a:rPr lang="zh-CN" altLang="en-US" sz="3000" dirty="0"/>
              <a:t>函数从</a:t>
            </a:r>
            <a:r>
              <a:rPr lang="en-US" altLang="zh-CN" sz="3000" dirty="0"/>
              <a:t>executable</a:t>
            </a:r>
            <a:r>
              <a:rPr lang="zh-CN" altLang="en-US" sz="3000" dirty="0"/>
              <a:t>中获得</a:t>
            </a:r>
            <a:r>
              <a:rPr lang="en-US" altLang="zh-CN" sz="3000" dirty="0"/>
              <a:t>kernel</a:t>
            </a:r>
            <a:r>
              <a:rPr lang="zh-CN" altLang="en-US" sz="3000" dirty="0"/>
              <a:t>符号对象</a:t>
            </a:r>
            <a:endParaRPr lang="en-US" altLang="zh-CN" sz="3000" dirty="0"/>
          </a:p>
          <a:p>
            <a:pPr fontAlgn="ctr"/>
            <a:r>
              <a:rPr lang="zh-CN" altLang="en-US" dirty="0"/>
              <a:t>然后通过</a:t>
            </a:r>
            <a:r>
              <a:rPr lang="en-US" altLang="zh-CN" dirty="0" err="1"/>
              <a:t>hsa_executable_symbol_get_info</a:t>
            </a:r>
            <a:r>
              <a:rPr lang="en-US" altLang="zh-CN" dirty="0"/>
              <a:t>(HSA_EXECUTABLE_SYMBOL_INFO_KERNEL_OBJECT)</a:t>
            </a:r>
            <a:r>
              <a:rPr lang="zh-CN" altLang="en-US" dirty="0"/>
              <a:t>函数，获得</a:t>
            </a:r>
            <a:r>
              <a:rPr lang="en-US" altLang="zh-CN" dirty="0"/>
              <a:t>kernel</a:t>
            </a:r>
            <a:r>
              <a:rPr lang="zh-CN" altLang="en-US" dirty="0"/>
              <a:t>可执行二进制的地址，最后给到</a:t>
            </a:r>
            <a:r>
              <a:rPr lang="en-US" altLang="zh-CN" dirty="0" err="1"/>
              <a:t>aqlpacket</a:t>
            </a:r>
            <a:r>
              <a:rPr lang="zh-CN" altLang="en-US" dirty="0"/>
              <a:t>的</a:t>
            </a:r>
            <a:r>
              <a:rPr lang="en-US" altLang="zh-CN" dirty="0" err="1"/>
              <a:t>kernel_object</a:t>
            </a:r>
            <a:r>
              <a:rPr lang="zh-CN" altLang="en-US" dirty="0"/>
              <a:t>指针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3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dirty="0"/>
              <a:t>用户维护变量，用户可见类型为</a:t>
            </a:r>
            <a:r>
              <a:rPr lang="en-US" altLang="zh-CN" dirty="0" err="1"/>
              <a:t>hsa_executable_t</a:t>
            </a:r>
            <a:r>
              <a:rPr lang="zh-CN" altLang="en-US" dirty="0"/>
              <a:t>，内部类型为</a:t>
            </a:r>
            <a:r>
              <a:rPr lang="en-US" altLang="zh-CN" dirty="0" err="1"/>
              <a:t>ExecutableImpl</a:t>
            </a:r>
            <a:r>
              <a:rPr lang="zh-CN" altLang="en-US" dirty="0"/>
              <a:t>，继承自</a:t>
            </a:r>
            <a:r>
              <a:rPr lang="en-US" altLang="zh-CN" dirty="0"/>
              <a:t>Executable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/>
            <a:r>
              <a:rPr lang="zh-CN" altLang="en-US" dirty="0"/>
              <a:t>内部维护</a:t>
            </a:r>
            <a:endParaRPr lang="en-US" altLang="zh-CN" dirty="0"/>
          </a:p>
          <a:p>
            <a:pPr lvl="1" fontAlgn="ctr"/>
            <a:r>
              <a:rPr lang="en-US" altLang="zh-CN" dirty="0" err="1"/>
              <a:t>AmdHsaCode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1" fontAlgn="ctr"/>
            <a:r>
              <a:rPr lang="en-US" altLang="zh-CN" dirty="0" err="1"/>
              <a:t>ExecutableObject</a:t>
            </a:r>
            <a:r>
              <a:rPr lang="zh-CN" altLang="en-US" dirty="0"/>
              <a:t>对象的队列</a:t>
            </a:r>
            <a:r>
              <a:rPr lang="en-US" altLang="zh-CN" dirty="0"/>
              <a:t>objects</a:t>
            </a:r>
          </a:p>
          <a:p>
            <a:pPr lvl="1" fontAlgn="ctr"/>
            <a:r>
              <a:rPr lang="en-US" altLang="zh-CN" dirty="0" err="1"/>
              <a:t>LoadedCodeObjectImpl</a:t>
            </a:r>
            <a:r>
              <a:rPr lang="zh-CN" altLang="en-US" dirty="0"/>
              <a:t>对象的队列</a:t>
            </a:r>
            <a:r>
              <a:rPr lang="en-US" altLang="zh-CN" dirty="0" err="1"/>
              <a:t>loaded_code_objects</a:t>
            </a:r>
            <a:endParaRPr lang="en-US" altLang="zh-CN" dirty="0"/>
          </a:p>
          <a:p>
            <a:pPr lvl="1" fontAlgn="ctr"/>
            <a:r>
              <a:rPr lang="en-US" altLang="zh-CN" dirty="0" err="1"/>
              <a:t>ProgramSymbolMap</a:t>
            </a:r>
            <a:r>
              <a:rPr lang="zh-CN" altLang="en-US" dirty="0"/>
              <a:t>类型的</a:t>
            </a:r>
            <a:r>
              <a:rPr lang="en-US" altLang="zh-CN" dirty="0" err="1"/>
              <a:t>program_symbols</a:t>
            </a:r>
            <a:r>
              <a:rPr lang="en-US" altLang="zh-CN" dirty="0"/>
              <a:t>_</a:t>
            </a:r>
            <a:r>
              <a:rPr lang="zh-CN" altLang="en-US" dirty="0"/>
              <a:t>，符号</a:t>
            </a:r>
            <a:r>
              <a:rPr lang="en-US" altLang="zh-CN" dirty="0"/>
              <a:t>map</a:t>
            </a:r>
          </a:p>
          <a:p>
            <a:pPr fontAlgn="ctr"/>
            <a:r>
              <a:rPr lang="zh-CN" altLang="en-US" dirty="0"/>
              <a:t>用户通过</a:t>
            </a:r>
            <a:r>
              <a:rPr lang="en-US" altLang="zh-CN" dirty="0" err="1"/>
              <a:t>hsa_executable_create</a:t>
            </a:r>
            <a:r>
              <a:rPr lang="en-US" altLang="zh-CN" dirty="0"/>
              <a:t>()</a:t>
            </a:r>
            <a:r>
              <a:rPr lang="zh-CN" altLang="en-US" dirty="0"/>
              <a:t>函数创建。该函数调用</a:t>
            </a:r>
            <a:r>
              <a:rPr lang="en-US" altLang="zh-CN" dirty="0" err="1"/>
              <a:t>runtime_singleton_.loader</a:t>
            </a:r>
            <a:r>
              <a:rPr lang="en-US" altLang="zh-CN" dirty="0"/>
              <a:t>_-&gt;</a:t>
            </a:r>
            <a:r>
              <a:rPr lang="en-US" altLang="zh-CN" dirty="0" err="1"/>
              <a:t>CreateExecutable</a:t>
            </a:r>
            <a:r>
              <a:rPr lang="en-US" altLang="zh-CN" dirty="0"/>
              <a:t>()</a:t>
            </a:r>
            <a:r>
              <a:rPr lang="zh-CN" altLang="en-US" dirty="0"/>
              <a:t>函数。该函数新建</a:t>
            </a:r>
            <a:r>
              <a:rPr lang="en-US" altLang="zh-CN" dirty="0" err="1"/>
              <a:t>Exceutable</a:t>
            </a:r>
            <a:r>
              <a:rPr lang="zh-CN" altLang="en-US" dirty="0"/>
              <a:t>对象，并压入</a:t>
            </a:r>
            <a:r>
              <a:rPr lang="en-US" altLang="zh-CN" dirty="0"/>
              <a:t>loader_</a:t>
            </a:r>
            <a:r>
              <a:rPr lang="zh-CN" altLang="en-US" dirty="0"/>
              <a:t>的</a:t>
            </a:r>
            <a:r>
              <a:rPr lang="en-US" altLang="zh-CN" dirty="0"/>
              <a:t>executables</a:t>
            </a:r>
            <a:r>
              <a:rPr lang="zh-CN" altLang="en-US" dirty="0"/>
              <a:t>队列。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executable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5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sz="3000" dirty="0"/>
              <a:t>用户调用</a:t>
            </a:r>
            <a:r>
              <a:rPr lang="en-US" altLang="zh-CN" sz="3000" dirty="0" err="1"/>
              <a:t>hsa_executable_load_code_object</a:t>
            </a:r>
            <a:r>
              <a:rPr lang="en-US" altLang="zh-CN" sz="3000" dirty="0"/>
              <a:t>()</a:t>
            </a:r>
            <a:r>
              <a:rPr lang="zh-CN" altLang="en-US" sz="3000" dirty="0"/>
              <a:t>函数将</a:t>
            </a:r>
            <a:r>
              <a:rPr lang="en-US" altLang="zh-CN" sz="3000" dirty="0" err="1"/>
              <a:t>code_object</a:t>
            </a:r>
            <a:r>
              <a:rPr lang="zh-CN" altLang="en-US" sz="3000" dirty="0"/>
              <a:t>对象加载到</a:t>
            </a:r>
            <a:r>
              <a:rPr lang="en-US" altLang="zh-CN" dirty="0"/>
              <a:t>executable</a:t>
            </a:r>
            <a:r>
              <a:rPr lang="zh-CN" altLang="en-US" dirty="0"/>
              <a:t>对象。该函数调用</a:t>
            </a:r>
            <a:r>
              <a:rPr lang="en-US" altLang="zh-CN" dirty="0"/>
              <a:t>executable</a:t>
            </a:r>
            <a:r>
              <a:rPr lang="zh-CN" altLang="en-US" dirty="0"/>
              <a:t>对象的</a:t>
            </a:r>
            <a:r>
              <a:rPr lang="en-US" altLang="zh-CN" dirty="0" err="1"/>
              <a:t>LoadCodeObject</a:t>
            </a:r>
            <a:r>
              <a:rPr lang="en-US" altLang="zh-CN" dirty="0"/>
              <a:t>()</a:t>
            </a:r>
            <a:r>
              <a:rPr lang="zh-CN" altLang="en-US" dirty="0"/>
              <a:t>函数。</a:t>
            </a:r>
            <a:endParaRPr lang="en-US" altLang="zh-CN" dirty="0"/>
          </a:p>
          <a:p>
            <a:pPr lvl="1" fontAlgn="ctr"/>
            <a:r>
              <a:rPr lang="en-US" altLang="zh-CN" dirty="0" err="1"/>
              <a:t>LoadCodeObject</a:t>
            </a:r>
            <a:r>
              <a:rPr lang="en-US" altLang="zh-CN" dirty="0"/>
              <a:t>()</a:t>
            </a:r>
            <a:r>
              <a:rPr lang="zh-CN" altLang="en-US" dirty="0"/>
              <a:t>函数接收</a:t>
            </a:r>
            <a:r>
              <a:rPr lang="en-US" altLang="zh-CN" dirty="0" err="1"/>
              <a:t>code_object</a:t>
            </a:r>
            <a:r>
              <a:rPr lang="zh-CN" altLang="en-US" dirty="0"/>
              <a:t>对象，即二进制程序指针，然后创建</a:t>
            </a:r>
            <a:r>
              <a:rPr lang="en-US" altLang="zh-CN" dirty="0" err="1"/>
              <a:t>AmdHsaCode</a:t>
            </a:r>
            <a:r>
              <a:rPr lang="en-US" altLang="zh-CN" dirty="0"/>
              <a:t>()</a:t>
            </a:r>
            <a:r>
              <a:rPr lang="zh-CN" altLang="en-US" dirty="0"/>
              <a:t>对象，也就是自身的</a:t>
            </a:r>
            <a:r>
              <a:rPr lang="en-US" altLang="zh-CN" dirty="0"/>
              <a:t>code</a:t>
            </a:r>
            <a:r>
              <a:rPr lang="zh-CN" altLang="en-US" dirty="0"/>
              <a:t>变量。</a:t>
            </a:r>
            <a:endParaRPr lang="en-US" altLang="zh-CN" dirty="0"/>
          </a:p>
          <a:p>
            <a:pPr lvl="1" fontAlgn="ctr"/>
            <a:r>
              <a:rPr lang="zh-CN" altLang="en-US" dirty="0"/>
              <a:t>创建</a:t>
            </a:r>
            <a:r>
              <a:rPr lang="en-US" altLang="zh-CN" dirty="0" err="1"/>
              <a:t>LoadedCodeObjectImpl</a:t>
            </a:r>
            <a:r>
              <a:rPr lang="zh-CN" altLang="en-US" dirty="0"/>
              <a:t>对象，并压入</a:t>
            </a:r>
            <a:r>
              <a:rPr lang="en-US" altLang="zh-CN" dirty="0"/>
              <a:t>objects</a:t>
            </a:r>
            <a:r>
              <a:rPr lang="zh-CN" altLang="en-US" dirty="0"/>
              <a:t>和</a:t>
            </a:r>
            <a:r>
              <a:rPr lang="en-US" altLang="zh-CN" dirty="0" err="1"/>
              <a:t>loaded_code_objects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 fontAlgn="ctr"/>
            <a:r>
              <a:rPr lang="en-US" altLang="zh-CN" dirty="0" err="1"/>
              <a:t>LoadSegments</a:t>
            </a:r>
            <a:r>
              <a:rPr lang="en-US" altLang="zh-CN" dirty="0"/>
              <a:t>()</a:t>
            </a:r>
          </a:p>
          <a:p>
            <a:pPr lvl="1" fontAlgn="ctr"/>
            <a:r>
              <a:rPr lang="en-US" altLang="zh-CN" dirty="0" err="1"/>
              <a:t>LoadSymbol</a:t>
            </a:r>
            <a:r>
              <a:rPr lang="en-US" altLang="zh-CN" dirty="0"/>
              <a:t>()</a:t>
            </a:r>
            <a:r>
              <a:rPr lang="zh-CN" altLang="en-US" dirty="0"/>
              <a:t>：加载</a:t>
            </a:r>
            <a:r>
              <a:rPr lang="en-US" altLang="zh-CN" dirty="0"/>
              <a:t>kernel</a:t>
            </a:r>
            <a:r>
              <a:rPr lang="zh-CN" altLang="en-US" dirty="0"/>
              <a:t>符号</a:t>
            </a:r>
            <a:endParaRPr lang="en-US" altLang="zh-CN" dirty="0"/>
          </a:p>
          <a:p>
            <a:pPr lvl="2" fontAlgn="ctr"/>
            <a:r>
              <a:rPr lang="zh-CN" altLang="en-US" dirty="0"/>
              <a:t>新建</a:t>
            </a:r>
            <a:r>
              <a:rPr lang="en-US" altLang="zh-CN" dirty="0" err="1"/>
              <a:t>KernelSymbol</a:t>
            </a:r>
            <a:r>
              <a:rPr lang="zh-CN" altLang="en-US" dirty="0"/>
              <a:t>符号，加入</a:t>
            </a:r>
            <a:r>
              <a:rPr lang="en-US" altLang="zh-CN" dirty="0" err="1"/>
              <a:t>program_symbols</a:t>
            </a:r>
            <a:r>
              <a:rPr lang="en-US" altLang="zh-CN" dirty="0"/>
              <a:t>_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2" fontAlgn="ctr"/>
            <a:r>
              <a:rPr lang="en-US" altLang="zh-CN" dirty="0"/>
              <a:t>Kernel</a:t>
            </a:r>
            <a:r>
              <a:rPr lang="zh-CN" altLang="en-US" dirty="0"/>
              <a:t>符号对象用于后继给</a:t>
            </a:r>
            <a:r>
              <a:rPr lang="en-US" altLang="zh-CN" dirty="0" err="1"/>
              <a:t>aql</a:t>
            </a:r>
            <a:r>
              <a:rPr lang="zh-CN" altLang="en-US" dirty="0"/>
              <a:t>包赋值</a:t>
            </a:r>
            <a:endParaRPr lang="en-US" altLang="zh-CN" dirty="0"/>
          </a:p>
          <a:p>
            <a:pPr lvl="1" fontAlgn="ctr"/>
            <a:r>
              <a:rPr lang="en-US" altLang="zh-CN" dirty="0" err="1"/>
              <a:t>ApplyRelocations</a:t>
            </a:r>
            <a:r>
              <a:rPr lang="en-US" altLang="zh-CN" dirty="0"/>
              <a:t>()</a:t>
            </a:r>
          </a:p>
          <a:p>
            <a:pPr marL="367665" lvl="1" indent="0" fontAlgn="ctr">
              <a:buNone/>
            </a:pP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executable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 err="1"/>
              <a:t>code_object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7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加载流程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A3B9D-4680-48C7-B98F-FC50BAD2BF6F}"/>
              </a:ext>
            </a:extLst>
          </p:cNvPr>
          <p:cNvSpPr/>
          <p:nvPr/>
        </p:nvSpPr>
        <p:spPr>
          <a:xfrm>
            <a:off x="1805050" y="1246909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initial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9A5F0-9198-43DF-B52E-CFBB2FC1A4F9}"/>
              </a:ext>
            </a:extLst>
          </p:cNvPr>
          <p:cNvSpPr/>
          <p:nvPr/>
        </p:nvSpPr>
        <p:spPr>
          <a:xfrm>
            <a:off x="1805049" y="2351314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读取二进制文件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6649B-FB91-422B-A713-9962C63760EA}"/>
              </a:ext>
            </a:extLst>
          </p:cNvPr>
          <p:cNvSpPr/>
          <p:nvPr/>
        </p:nvSpPr>
        <p:spPr>
          <a:xfrm>
            <a:off x="1805048" y="3325091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创建执行对象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C49AA-0AB1-46F9-A9A1-5123AD685995}"/>
              </a:ext>
            </a:extLst>
          </p:cNvPr>
          <p:cNvSpPr/>
          <p:nvPr/>
        </p:nvSpPr>
        <p:spPr>
          <a:xfrm>
            <a:off x="1805048" y="4343957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加载</a:t>
            </a:r>
            <a:r>
              <a:rPr lang="en-US" altLang="zh-CN" dirty="0" err="1">
                <a:solidFill>
                  <a:schemeClr val="bg1"/>
                </a:solidFill>
              </a:rPr>
              <a:t>CodeObj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B16E-5A08-4241-843F-4FFE958C1D59}"/>
              </a:ext>
            </a:extLst>
          </p:cNvPr>
          <p:cNvSpPr/>
          <p:nvPr/>
        </p:nvSpPr>
        <p:spPr>
          <a:xfrm>
            <a:off x="1805047" y="5378718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符号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6F5A0-5B5B-4F07-AD44-887074246B0A}"/>
              </a:ext>
            </a:extLst>
          </p:cNvPr>
          <p:cNvSpPr/>
          <p:nvPr/>
        </p:nvSpPr>
        <p:spPr>
          <a:xfrm>
            <a:off x="1805047" y="6483123"/>
            <a:ext cx="1626919" cy="700644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</a:t>
            </a:r>
            <a:r>
              <a:rPr lang="en-US" altLang="zh-CN" dirty="0">
                <a:solidFill>
                  <a:schemeClr val="bg1"/>
                </a:solidFill>
              </a:rPr>
              <a:t>kernel</a:t>
            </a:r>
            <a:r>
              <a:rPr lang="zh-CN" altLang="en-US" dirty="0">
                <a:solidFill>
                  <a:schemeClr val="bg1"/>
                </a:solidFill>
              </a:rPr>
              <a:t>地址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3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45" y="1117486"/>
            <a:ext cx="11338560" cy="5201397"/>
          </a:xfrm>
        </p:spPr>
        <p:txBody>
          <a:bodyPr/>
          <a:lstStyle/>
          <a:p>
            <a:pPr fontAlgn="ctr"/>
            <a:r>
              <a:rPr lang="zh-CN" altLang="en-US" sz="2400" dirty="0"/>
              <a:t>代码位置：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amdgpu</a:t>
            </a:r>
            <a:r>
              <a:rPr lang="en-US" altLang="zh-CN" sz="2400" dirty="0"/>
              <a:t>-version/</a:t>
            </a:r>
          </a:p>
          <a:p>
            <a:pPr fontAlgn="ctr"/>
            <a:r>
              <a:rPr lang="zh-CN" altLang="en-US" sz="2400" dirty="0"/>
              <a:t>编译与安装：</a:t>
            </a:r>
            <a:endParaRPr lang="en-US" altLang="zh-CN" sz="2400" dirty="0"/>
          </a:p>
          <a:p>
            <a:pPr lvl="1" fontAlgn="ctr"/>
            <a:r>
              <a:rPr lang="en-US" altLang="zh-CN" sz="2000" dirty="0" err="1"/>
              <a:t>su</a:t>
            </a:r>
            <a:endParaRPr lang="zh-CN" altLang="en-US" sz="2000" dirty="0"/>
          </a:p>
          <a:p>
            <a:pPr lvl="1" fontAlgn="ctr"/>
            <a:r>
              <a:rPr lang="en-US" altLang="zh-CN" sz="2000" dirty="0" err="1"/>
              <a:t>dkms</a:t>
            </a:r>
            <a:r>
              <a:rPr lang="en-US" altLang="zh-CN" sz="2000" dirty="0"/>
              <a:t> remove </a:t>
            </a:r>
            <a:r>
              <a:rPr lang="en-US" altLang="zh-CN" sz="2000" dirty="0" err="1"/>
              <a:t>amdgpu</a:t>
            </a:r>
            <a:r>
              <a:rPr lang="en-US" altLang="zh-CN" sz="2000" dirty="0"/>
              <a:t>/version --all</a:t>
            </a:r>
          </a:p>
          <a:p>
            <a:pPr lvl="1" fontAlgn="ctr"/>
            <a:r>
              <a:rPr lang="en-US" altLang="zh-CN" sz="2000" dirty="0" err="1"/>
              <a:t>dkms</a:t>
            </a:r>
            <a:r>
              <a:rPr lang="en-US" altLang="zh-CN" sz="2000" dirty="0"/>
              <a:t> install </a:t>
            </a:r>
            <a:r>
              <a:rPr lang="en-US" altLang="zh-CN" sz="2000" dirty="0" err="1"/>
              <a:t>amdgpu</a:t>
            </a:r>
            <a:r>
              <a:rPr lang="en-US" altLang="zh-CN" sz="2000" dirty="0"/>
              <a:t>/version --force</a:t>
            </a:r>
          </a:p>
          <a:p>
            <a:pPr lvl="1" fontAlgn="ctr"/>
            <a:r>
              <a:rPr lang="en-US" altLang="zh-CN" sz="2000" dirty="0"/>
              <a:t>reboot</a:t>
            </a:r>
          </a:p>
          <a:p>
            <a:pPr fontAlgn="ctr"/>
            <a:r>
              <a:rPr lang="zh-CN" altLang="en-US" sz="2800" dirty="0"/>
              <a:t>打印：</a:t>
            </a:r>
            <a:endParaRPr lang="en-US" altLang="zh-CN" sz="2800" dirty="0"/>
          </a:p>
          <a:p>
            <a:pPr lvl="1" fontAlgn="ctr"/>
            <a:r>
              <a:rPr lang="en-US" altLang="zh-CN" sz="2400" dirty="0" err="1"/>
              <a:t>dmesg</a:t>
            </a:r>
            <a:r>
              <a:rPr lang="en-US" altLang="zh-CN" sz="2400" dirty="0"/>
              <a:t> –w&amp;</a:t>
            </a:r>
          </a:p>
          <a:p>
            <a:pPr lvl="1" fontAlgn="ctr"/>
            <a:r>
              <a:rPr lang="en-US" sz="2400" dirty="0" err="1"/>
              <a:t>dmesg</a:t>
            </a:r>
            <a:r>
              <a:rPr lang="en-US" sz="2400" dirty="0"/>
              <a:t> –C: </a:t>
            </a:r>
            <a:r>
              <a:rPr lang="zh-CN" altLang="en-US" sz="2400" dirty="0"/>
              <a:t>清空</a:t>
            </a:r>
            <a:r>
              <a:rPr lang="en-US" altLang="zh-CN" sz="2400" dirty="0" err="1"/>
              <a:t>dmesg</a:t>
            </a:r>
            <a:endParaRPr lang="en-US" altLang="zh-CN" sz="2400" dirty="0"/>
          </a:p>
          <a:p>
            <a:pPr fontAlgn="ctr"/>
            <a:r>
              <a:rPr lang="zh-CN" altLang="en-US" sz="2800" dirty="0"/>
              <a:t>驱动状态：</a:t>
            </a:r>
            <a:r>
              <a:rPr lang="en-US" altLang="zh-CN" sz="2800" dirty="0" err="1"/>
              <a:t>dkms</a:t>
            </a:r>
            <a:r>
              <a:rPr lang="en-US" altLang="zh-CN" sz="2800" dirty="0"/>
              <a:t> status</a:t>
            </a:r>
            <a:r>
              <a:rPr lang="zh-CN" altLang="en-US" sz="2800" dirty="0"/>
              <a:t>以及</a:t>
            </a:r>
            <a:r>
              <a:rPr lang="en-US" altLang="zh-CN" sz="2800" dirty="0" err="1"/>
              <a:t>lsmod</a:t>
            </a:r>
            <a:r>
              <a:rPr lang="en-US" altLang="zh-CN" sz="2800" dirty="0"/>
              <a:t> | grep </a:t>
            </a:r>
            <a:r>
              <a:rPr lang="en-US" altLang="zh-CN" sz="2800" dirty="0" err="1"/>
              <a:t>amdgpu</a:t>
            </a:r>
            <a:endParaRPr lang="en-US" altLang="zh-CN" sz="2800" dirty="0"/>
          </a:p>
          <a:p>
            <a:pPr fontAlgn="ctr"/>
            <a:r>
              <a:rPr lang="zh-CN" altLang="en-US" sz="2800" dirty="0"/>
              <a:t>加载驱动：</a:t>
            </a:r>
            <a:r>
              <a:rPr lang="en-US" altLang="zh-CN" sz="2800" dirty="0" err="1"/>
              <a:t>sudo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modprobe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amdgpu</a:t>
            </a:r>
            <a:endParaRPr lang="en-US" altLang="zh-CN" sz="2800" dirty="0"/>
          </a:p>
          <a:p>
            <a:pPr fontAlgn="ctr"/>
            <a:r>
              <a:rPr lang="zh-CN" altLang="en-US" sz="2800" dirty="0"/>
              <a:t>更新驱动：</a:t>
            </a:r>
            <a:r>
              <a:rPr lang="en-US" altLang="zh-CN" sz="2800" dirty="0"/>
              <a:t>apt-get remove </a:t>
            </a:r>
            <a:r>
              <a:rPr lang="en-US" altLang="zh-CN" sz="2800" dirty="0" err="1"/>
              <a:t>rocm-dkms</a:t>
            </a:r>
            <a:r>
              <a:rPr lang="en-US" altLang="zh-CN" sz="2800" dirty="0"/>
              <a:t> &amp; apt-get install </a:t>
            </a:r>
            <a:r>
              <a:rPr lang="en-US" altLang="zh-CN" sz="2800" dirty="0" err="1"/>
              <a:t>rocm-dkms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E8F81F1-ED04-471C-A3F8-730F28377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45" y="752475"/>
            <a:ext cx="11616919" cy="365011"/>
          </a:xfrm>
        </p:spPr>
        <p:txBody>
          <a:bodyPr/>
          <a:lstStyle/>
          <a:p>
            <a:r>
              <a:rPr lang="en-US" altLang="zh-CN" dirty="0"/>
              <a:t>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9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-2792798" y="3500233"/>
            <a:ext cx="3291840" cy="43616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26522"/>
                </a:solidFill>
              </a:rPr>
              <a:t>hsa_init</a:t>
            </a:r>
            <a:r>
              <a:rPr lang="en-US" b="1" dirty="0">
                <a:solidFill>
                  <a:srgbClr val="F26522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-2792798" y="4312518"/>
            <a:ext cx="3291840" cy="406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_-&gt;Acquire()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1688995" y="4312382"/>
            <a:ext cx="313267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_-&gt;Load()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640557F1-B88C-44C2-A8F4-FF20C9759C60}"/>
              </a:ext>
            </a:extLst>
          </p:cNvPr>
          <p:cNvSpPr/>
          <p:nvPr/>
        </p:nvSpPr>
        <p:spPr>
          <a:xfrm>
            <a:off x="5727093" y="4307367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amd::Load()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2E048B77-DF52-4166-BB9D-3C748E83AF6E}"/>
              </a:ext>
            </a:extLst>
          </p:cNvPr>
          <p:cNvSpPr/>
          <p:nvPr/>
        </p:nvSpPr>
        <p:spPr>
          <a:xfrm>
            <a:off x="5448168" y="6091350"/>
            <a:ext cx="2590435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LoadExtensions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3" name="Flowchart: Alternate Process 92">
            <a:extLst>
              <a:ext uri="{FF2B5EF4-FFF2-40B4-BE49-F238E27FC236}">
                <a16:creationId xmlns:a16="http://schemas.microsoft.com/office/drawing/2014/main" id="{AD9302E4-20A6-49FB-926A-FD59B1D81F6A}"/>
              </a:ext>
            </a:extLst>
          </p:cNvPr>
          <p:cNvSpPr/>
          <p:nvPr/>
        </p:nvSpPr>
        <p:spPr>
          <a:xfrm>
            <a:off x="4960176" y="5231547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amd::hsa::loader::Loader::Create()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236E4-5EEA-4412-B5CF-B8AA30C39E9D}"/>
              </a:ext>
            </a:extLst>
          </p:cNvPr>
          <p:cNvCxnSpPr>
            <a:cxnSpLocks/>
            <a:stCxn id="45" idx="3"/>
            <a:endCxn id="86" idx="1"/>
          </p:cNvCxnSpPr>
          <p:nvPr/>
        </p:nvCxnSpPr>
        <p:spPr>
          <a:xfrm flipV="1">
            <a:off x="4821665" y="4511679"/>
            <a:ext cx="905428" cy="501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38F9FF5-83BA-49E7-9D9C-E10EE9716BD6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>
            <a:off x="6738838" y="4715990"/>
            <a:ext cx="192" cy="51555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93" idx="2"/>
            <a:endCxn id="87" idx="0"/>
          </p:cNvCxnSpPr>
          <p:nvPr/>
        </p:nvCxnSpPr>
        <p:spPr>
          <a:xfrm>
            <a:off x="6739030" y="5640170"/>
            <a:ext cx="4356" cy="45118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21565FF-779C-4C67-B191-D014B7478C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-2792798" y="3718313"/>
            <a:ext cx="3291840" cy="797405"/>
          </a:xfrm>
          <a:prstGeom prst="bentConnector5">
            <a:avLst>
              <a:gd name="adj1" fmla="val -6944"/>
              <a:gd name="adj2" fmla="val 50933"/>
              <a:gd name="adj3" fmla="val 106944"/>
            </a:avLst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43ACF2F-0D43-4C84-BE23-2F3D61DB02FE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499042" y="4515718"/>
            <a:ext cx="1189953" cy="97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45D3E585-5D28-4C28-8909-A57440761209}"/>
              </a:ext>
            </a:extLst>
          </p:cNvPr>
          <p:cNvSpPr/>
          <p:nvPr/>
        </p:nvSpPr>
        <p:spPr>
          <a:xfrm>
            <a:off x="8969501" y="5233242"/>
            <a:ext cx="3557707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AmdHsaCodeLoader</a:t>
            </a:r>
            <a:r>
              <a:rPr lang="en-US" dirty="0">
                <a:solidFill>
                  <a:schemeClr val="bg1"/>
                </a:solidFill>
              </a:rPr>
              <a:t>() 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533A9A3-0DB0-438B-A20A-BC845338FE9A}"/>
              </a:ext>
            </a:extLst>
          </p:cNvPr>
          <p:cNvCxnSpPr>
            <a:cxnSpLocks/>
            <a:stCxn id="93" idx="3"/>
            <a:endCxn id="132" idx="1"/>
          </p:cNvCxnSpPr>
          <p:nvPr/>
        </p:nvCxnSpPr>
        <p:spPr>
          <a:xfrm>
            <a:off x="8517883" y="5435859"/>
            <a:ext cx="451618" cy="1695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HSA</a:t>
            </a: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8F1D86-069C-489B-A8ED-6DF7B79C1B83}"/>
              </a:ext>
            </a:extLst>
          </p:cNvPr>
          <p:cNvSpPr txBox="1">
            <a:spLocks/>
          </p:cNvSpPr>
          <p:nvPr/>
        </p:nvSpPr>
        <p:spPr>
          <a:xfrm>
            <a:off x="40713" y="1318722"/>
            <a:ext cx="11818474" cy="50656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en-US" altLang="zh-CN" dirty="0"/>
              <a:t>HSA</a:t>
            </a:r>
            <a:r>
              <a:rPr lang="zh-CN" altLang="en-US" dirty="0"/>
              <a:t>环境由单例</a:t>
            </a:r>
            <a:r>
              <a:rPr lang="en-US" altLang="zh-CN" dirty="0"/>
              <a:t>core::Runtime::</a:t>
            </a:r>
            <a:r>
              <a:rPr lang="en-US" altLang="zh-CN" dirty="0" err="1"/>
              <a:t>runtime_singleton</a:t>
            </a:r>
            <a:r>
              <a:rPr lang="en-US" altLang="zh-CN" dirty="0"/>
              <a:t>_</a:t>
            </a:r>
            <a:r>
              <a:rPr lang="zh-CN" altLang="en-US" dirty="0"/>
              <a:t>维护。管理</a:t>
            </a:r>
            <a:r>
              <a:rPr lang="en-US" altLang="zh-CN" dirty="0"/>
              <a:t>loader, context, </a:t>
            </a:r>
            <a:r>
              <a:rPr lang="zh-CN" altLang="en-US" dirty="0"/>
              <a:t>和</a:t>
            </a:r>
            <a:r>
              <a:rPr lang="en-US" altLang="zh-CN" dirty="0"/>
              <a:t>agent</a:t>
            </a:r>
          </a:p>
          <a:p>
            <a:pPr lvl="1" fontAlgn="ctr"/>
            <a:r>
              <a:rPr lang="en-US" altLang="zh-CN" dirty="0"/>
              <a:t>HSA</a:t>
            </a:r>
            <a:r>
              <a:rPr lang="zh-CN" altLang="en-US" dirty="0"/>
              <a:t>初始化从用户调用</a:t>
            </a:r>
            <a:r>
              <a:rPr lang="en-US" altLang="zh-CN" dirty="0" err="1"/>
              <a:t>has_init</a:t>
            </a:r>
            <a:r>
              <a:rPr lang="en-US" altLang="zh-CN" dirty="0"/>
              <a:t>() API</a:t>
            </a:r>
            <a:r>
              <a:rPr lang="zh-CN" altLang="en-US" dirty="0"/>
              <a:t>开始。</a:t>
            </a:r>
            <a:endParaRPr lang="en-US" altLang="zh-CN" dirty="0"/>
          </a:p>
          <a:p>
            <a:pPr lvl="2" fontAlgn="ctr"/>
            <a:r>
              <a:rPr lang="en-US" altLang="zh-CN" dirty="0"/>
              <a:t>amd::Load(): </a:t>
            </a:r>
            <a:r>
              <a:rPr lang="zh-CN" altLang="en-US" dirty="0"/>
              <a:t>负责发现</a:t>
            </a:r>
            <a:r>
              <a:rPr lang="en-US" altLang="zh-CN" dirty="0"/>
              <a:t>Agent</a:t>
            </a:r>
            <a:r>
              <a:rPr lang="zh-CN" altLang="en-US" dirty="0"/>
              <a:t>和</a:t>
            </a:r>
            <a:r>
              <a:rPr lang="en-US" altLang="zh-CN" dirty="0"/>
              <a:t>memory</a:t>
            </a:r>
            <a:r>
              <a:rPr lang="zh-CN" altLang="en-US" dirty="0"/>
              <a:t>以及</a:t>
            </a:r>
            <a:r>
              <a:rPr lang="en-US" altLang="zh-CN" dirty="0"/>
              <a:t>Link</a:t>
            </a:r>
            <a:r>
              <a:rPr lang="zh-CN" altLang="en-US" dirty="0"/>
              <a:t>（这里</a:t>
            </a:r>
            <a:r>
              <a:rPr lang="en-US" altLang="zh-CN" dirty="0"/>
              <a:t>load</a:t>
            </a:r>
            <a:r>
              <a:rPr lang="zh-CN" altLang="en-US" dirty="0"/>
              <a:t>是加载的意思）</a:t>
            </a:r>
            <a:endParaRPr lang="en-US" altLang="zh-CN" dirty="0"/>
          </a:p>
          <a:p>
            <a:pPr lvl="2" fontAlgn="ctr"/>
            <a:r>
              <a:rPr lang="en-US" altLang="zh-CN" dirty="0"/>
              <a:t>amd::hsa::loader::Loader::Create():</a:t>
            </a:r>
            <a:r>
              <a:rPr lang="zh-CN" altLang="en-US" dirty="0"/>
              <a:t> 负责创建</a:t>
            </a:r>
            <a:r>
              <a:rPr lang="en-US" altLang="zh-CN" dirty="0"/>
              <a:t>loader</a:t>
            </a:r>
            <a:r>
              <a:rPr lang="zh-CN" altLang="en-US" dirty="0"/>
              <a:t>和</a:t>
            </a:r>
            <a:r>
              <a:rPr lang="en-US" altLang="zh-CN" dirty="0"/>
              <a:t>context</a:t>
            </a:r>
            <a:r>
              <a:rPr lang="zh-CN" altLang="en-US" dirty="0"/>
              <a:t>（这里</a:t>
            </a:r>
            <a:r>
              <a:rPr lang="en-US" altLang="zh-CN" dirty="0"/>
              <a:t>loader</a:t>
            </a:r>
            <a:r>
              <a:rPr lang="zh-CN" altLang="en-US" dirty="0"/>
              <a:t>是</a:t>
            </a:r>
            <a:r>
              <a:rPr lang="en-US" altLang="zh-CN" dirty="0"/>
              <a:t>code loader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745E8FC3-B916-4D99-BE10-4479F870B9D9}"/>
              </a:ext>
            </a:extLst>
          </p:cNvPr>
          <p:cNvSpPr/>
          <p:nvPr/>
        </p:nvSpPr>
        <p:spPr>
          <a:xfrm>
            <a:off x="11239893" y="4313842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DiscoverGpu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E57343E0-41A7-4D95-AE4B-EFDC1B6E672B}"/>
              </a:ext>
            </a:extLst>
          </p:cNvPr>
          <p:cNvSpPr/>
          <p:nvPr/>
        </p:nvSpPr>
        <p:spPr>
          <a:xfrm>
            <a:off x="8401471" y="4311765"/>
            <a:ext cx="2023490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BuildTopology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E434D93-ED47-4A0C-AC70-66FF84A90E6C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10424961" y="4516077"/>
            <a:ext cx="814932" cy="2077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37">
            <a:extLst>
              <a:ext uri="{FF2B5EF4-FFF2-40B4-BE49-F238E27FC236}">
                <a16:creationId xmlns:a16="http://schemas.microsoft.com/office/drawing/2014/main" id="{6417D196-CEC6-4A0B-B96A-2478A403C2E8}"/>
              </a:ext>
            </a:extLst>
          </p:cNvPr>
          <p:cNvCxnSpPr>
            <a:cxnSpLocks/>
            <a:stCxn id="86" idx="3"/>
            <a:endCxn id="37" idx="1"/>
          </p:cNvCxnSpPr>
          <p:nvPr/>
        </p:nvCxnSpPr>
        <p:spPr>
          <a:xfrm>
            <a:off x="7750583" y="4511679"/>
            <a:ext cx="650888" cy="4398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16019FAC-67DE-43C3-AFE1-D790BE8538C8}"/>
              </a:ext>
            </a:extLst>
          </p:cNvPr>
          <p:cNvSpPr/>
          <p:nvPr/>
        </p:nvSpPr>
        <p:spPr>
          <a:xfrm>
            <a:off x="13775600" y="4313842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GpuAgent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33E4C098-AC8A-411D-8BE2-7B4D2F94A97F}"/>
              </a:ext>
            </a:extLst>
          </p:cNvPr>
          <p:cNvSpPr/>
          <p:nvPr/>
        </p:nvSpPr>
        <p:spPr>
          <a:xfrm>
            <a:off x="13067135" y="5231547"/>
            <a:ext cx="3849441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runtime_singleton</a:t>
            </a:r>
            <a:r>
              <a:rPr lang="en-US" dirty="0">
                <a:solidFill>
                  <a:schemeClr val="bg1"/>
                </a:solidFill>
              </a:rPr>
              <a:t>_-&gt;</a:t>
            </a:r>
            <a:r>
              <a:rPr lang="en-US" dirty="0" err="1">
                <a:solidFill>
                  <a:schemeClr val="bg1"/>
                </a:solidFill>
              </a:rPr>
              <a:t>RegisterAgent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00A181EE-FFE6-4B2E-A6ED-35DE4C5F3863}"/>
              </a:ext>
            </a:extLst>
          </p:cNvPr>
          <p:cNvSpPr/>
          <p:nvPr/>
        </p:nvSpPr>
        <p:spPr>
          <a:xfrm>
            <a:off x="17224753" y="4307433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InitRegionList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6F4F59B3-E411-4FAB-8DFE-616357952B16}"/>
              </a:ext>
            </a:extLst>
          </p:cNvPr>
          <p:cNvSpPr/>
          <p:nvPr/>
        </p:nvSpPr>
        <p:spPr>
          <a:xfrm>
            <a:off x="17224753" y="5237712"/>
            <a:ext cx="2432513" cy="4086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265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InitCacheList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BF8F2E-D975-4751-8FE7-5D399D0371C3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16208113" y="4511745"/>
            <a:ext cx="1016640" cy="6409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BCB128-4871-42BA-A679-6B7721612755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8441010" y="4716056"/>
            <a:ext cx="0" cy="521656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A2DA6B-007B-49E6-91CD-4C439E8F414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14991856" y="4722465"/>
            <a:ext cx="1" cy="509082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3029B6-845F-4CE9-9128-57544F21CAFD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13263383" y="4518154"/>
            <a:ext cx="512217" cy="0"/>
          </a:xfrm>
          <a:prstGeom prst="straightConnector1">
            <a:avLst/>
          </a:prstGeom>
          <a:ln w="19050">
            <a:solidFill>
              <a:srgbClr val="F265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731A15CA-ADF2-49D0-B3BB-8DFD36218F63}"/>
              </a:ext>
            </a:extLst>
          </p:cNvPr>
          <p:cNvSpPr/>
          <p:nvPr/>
        </p:nvSpPr>
        <p:spPr>
          <a:xfrm>
            <a:off x="8251483" y="6971539"/>
            <a:ext cx="317851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code loader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D3995D4-3645-4AFD-8835-AEDE21DA7F89}"/>
              </a:ext>
            </a:extLst>
          </p:cNvPr>
          <p:cNvCxnSpPr>
            <a:cxnSpLocks/>
            <a:stCxn id="55" idx="0"/>
            <a:endCxn id="132" idx="2"/>
          </p:cNvCxnSpPr>
          <p:nvPr/>
        </p:nvCxnSpPr>
        <p:spPr>
          <a:xfrm flipV="1">
            <a:off x="9840742" y="5641865"/>
            <a:ext cx="907613" cy="13296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60AEA829-151C-49F6-9104-CAC390EEA5B8}"/>
              </a:ext>
            </a:extLst>
          </p:cNvPr>
          <p:cNvSpPr/>
          <p:nvPr/>
        </p:nvSpPr>
        <p:spPr>
          <a:xfrm>
            <a:off x="12752860" y="6971538"/>
            <a:ext cx="317851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注册</a:t>
            </a:r>
            <a:r>
              <a:rPr lang="en-US" altLang="zh-CN" dirty="0">
                <a:solidFill>
                  <a:schemeClr val="bg1"/>
                </a:solidFill>
              </a:rPr>
              <a:t>agent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187E25-EFB4-41C2-B2B8-EA64385B128E}"/>
              </a:ext>
            </a:extLst>
          </p:cNvPr>
          <p:cNvCxnSpPr>
            <a:cxnSpLocks/>
            <a:stCxn id="78" idx="0"/>
            <a:endCxn id="47" idx="2"/>
          </p:cNvCxnSpPr>
          <p:nvPr/>
        </p:nvCxnSpPr>
        <p:spPr>
          <a:xfrm flipV="1">
            <a:off x="14342119" y="5640170"/>
            <a:ext cx="649737" cy="133136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Alternate Process 87">
            <a:extLst>
              <a:ext uri="{FF2B5EF4-FFF2-40B4-BE49-F238E27FC236}">
                <a16:creationId xmlns:a16="http://schemas.microsoft.com/office/drawing/2014/main" id="{7287827D-1345-4ED0-9250-0A8AD7B663F8}"/>
              </a:ext>
            </a:extLst>
          </p:cNvPr>
          <p:cNvSpPr/>
          <p:nvPr/>
        </p:nvSpPr>
        <p:spPr>
          <a:xfrm>
            <a:off x="14768898" y="2494820"/>
            <a:ext cx="3178518" cy="408623"/>
          </a:xfrm>
          <a:prstGeom prst="flowChartAlternateProcess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管理</a:t>
            </a:r>
            <a:r>
              <a:rPr lang="en-US" altLang="zh-CN" dirty="0">
                <a:solidFill>
                  <a:schemeClr val="bg1"/>
                </a:solidFill>
              </a:rPr>
              <a:t>agent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memory region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935172-77D1-4F92-BB6D-540DF6C5CDBC}"/>
              </a:ext>
            </a:extLst>
          </p:cNvPr>
          <p:cNvCxnSpPr>
            <a:cxnSpLocks/>
            <a:stCxn id="88" idx="2"/>
            <a:endCxn id="48" idx="0"/>
          </p:cNvCxnSpPr>
          <p:nvPr/>
        </p:nvCxnSpPr>
        <p:spPr>
          <a:xfrm>
            <a:off x="16358157" y="2903443"/>
            <a:ext cx="2082853" cy="14039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D7573-94C7-4CEC-987E-0DA7D4A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A702445-3F63-4587-A525-5B42C7F7A8C8}"/>
              </a:ext>
            </a:extLst>
          </p:cNvPr>
          <p:cNvSpPr/>
          <p:nvPr/>
        </p:nvSpPr>
        <p:spPr>
          <a:xfrm>
            <a:off x="3317240" y="4325427"/>
            <a:ext cx="1972735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hsaKmtOpenKFD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F3F67C4-9F7D-42B7-BD7C-FD8C3AD4A901}"/>
              </a:ext>
            </a:extLst>
          </p:cNvPr>
          <p:cNvSpPr/>
          <p:nvPr/>
        </p:nvSpPr>
        <p:spPr>
          <a:xfrm>
            <a:off x="6073143" y="4321116"/>
            <a:ext cx="3646162" cy="40640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topology_sysfs_get_system_props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8CF3B54F-342D-454A-AA59-F3A286DC12F1}"/>
              </a:ext>
            </a:extLst>
          </p:cNvPr>
          <p:cNvSpPr/>
          <p:nvPr/>
        </p:nvSpPr>
        <p:spPr>
          <a:xfrm>
            <a:off x="6329889" y="5257114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E9D36-7369-4F63-A00A-C67C9282319E}"/>
              </a:ext>
            </a:extLst>
          </p:cNvPr>
          <p:cNvCxnSpPr>
            <a:cxnSpLocks/>
            <a:stCxn id="45" idx="2"/>
            <a:endCxn id="25" idx="0"/>
          </p:cNvCxnSpPr>
          <p:nvPr/>
        </p:nvCxnSpPr>
        <p:spPr>
          <a:xfrm>
            <a:off x="7896224" y="5665737"/>
            <a:ext cx="0" cy="50551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2">
            <a:extLst>
              <a:ext uri="{FF2B5EF4-FFF2-40B4-BE49-F238E27FC236}">
                <a16:creationId xmlns:a16="http://schemas.microsoft.com/office/drawing/2014/main" id="{F1C888DA-A089-4E20-BFE9-55EB91640F57}"/>
              </a:ext>
            </a:extLst>
          </p:cNvPr>
          <p:cNvSpPr txBox="1">
            <a:spLocks/>
          </p:cNvSpPr>
          <p:nvPr/>
        </p:nvSpPr>
        <p:spPr>
          <a:xfrm>
            <a:off x="305624" y="813552"/>
            <a:ext cx="11616919" cy="33111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i="0" strike="noStrike" kern="1200" cap="all" baseline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400" dirty="0"/>
              <a:t>KMT</a:t>
            </a:r>
            <a:endParaRPr lang="en-US" sz="2400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D6A79A2-31E2-45D2-B723-1DBEB90DFCC1}"/>
              </a:ext>
            </a:extLst>
          </p:cNvPr>
          <p:cNvSpPr/>
          <p:nvPr/>
        </p:nvSpPr>
        <p:spPr>
          <a:xfrm>
            <a:off x="6329889" y="6171247"/>
            <a:ext cx="3132670" cy="408623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init_process_doorbells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29EAE0-B5C2-4844-806B-512C5A0EE4A3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7896224" y="4727516"/>
            <a:ext cx="0" cy="5295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2EB24A-2EA2-4369-BEFB-610AB7396E2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289975" y="4524316"/>
            <a:ext cx="783168" cy="431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8961F6-F5AB-4D28-A15A-E80838E89735}"/>
              </a:ext>
            </a:extLst>
          </p:cNvPr>
          <p:cNvSpPr txBox="1">
            <a:spLocks/>
          </p:cNvSpPr>
          <p:nvPr/>
        </p:nvSpPr>
        <p:spPr>
          <a:xfrm>
            <a:off x="40713" y="1192263"/>
            <a:ext cx="11818474" cy="50656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/>
            <a:r>
              <a:rPr lang="en-US" altLang="zh-CN" dirty="0"/>
              <a:t>KMT</a:t>
            </a:r>
            <a:r>
              <a:rPr lang="zh-CN" altLang="en-US" dirty="0"/>
              <a:t>初始化从</a:t>
            </a:r>
            <a:r>
              <a:rPr lang="en-US" altLang="zh-CN" dirty="0"/>
              <a:t>HSA</a:t>
            </a:r>
            <a:r>
              <a:rPr lang="zh-CN" altLang="en-US" dirty="0"/>
              <a:t>调用</a:t>
            </a:r>
            <a:r>
              <a:rPr lang="en-US" altLang="zh-CN" dirty="0" err="1"/>
              <a:t>hsaKmtOpenKFD</a:t>
            </a:r>
            <a:r>
              <a:rPr lang="en-US" altLang="zh-CN" dirty="0"/>
              <a:t> () API</a:t>
            </a:r>
            <a:r>
              <a:rPr lang="zh-CN" altLang="en-US" dirty="0"/>
              <a:t>开始。</a:t>
            </a:r>
            <a:endParaRPr lang="en-US" altLang="zh-CN" dirty="0"/>
          </a:p>
          <a:p>
            <a:pPr lvl="2" fontAlgn="ctr"/>
            <a:r>
              <a:rPr lang="zh-CN" altLang="en-US" dirty="0"/>
              <a:t>打开</a:t>
            </a:r>
            <a:r>
              <a:rPr lang="en-US" altLang="zh-CN" dirty="0" err="1"/>
              <a:t>kfd</a:t>
            </a:r>
            <a:r>
              <a:rPr lang="zh-CN" altLang="en-US" dirty="0"/>
              <a:t>设备：</a:t>
            </a:r>
            <a:r>
              <a:rPr lang="en-US" altLang="zh-CN" dirty="0"/>
              <a:t>/dev/</a:t>
            </a:r>
            <a:r>
              <a:rPr lang="en-US" altLang="zh-CN" dirty="0" err="1"/>
              <a:t>kfd</a:t>
            </a:r>
            <a:endParaRPr lang="en-US" altLang="zh-CN" dirty="0"/>
          </a:p>
          <a:p>
            <a:pPr lvl="2" fontAlgn="ctr"/>
            <a:r>
              <a:rPr lang="en-US" dirty="0" err="1">
                <a:solidFill>
                  <a:schemeClr val="bg1"/>
                </a:solidFill>
              </a:rPr>
              <a:t>topology_sysfs_get_system_props</a:t>
            </a:r>
            <a:r>
              <a:rPr lang="en-US" altLang="zh-CN" dirty="0"/>
              <a:t>()</a:t>
            </a:r>
            <a:r>
              <a:rPr lang="zh-CN" altLang="en-US" dirty="0"/>
              <a:t>：读取系统属性（节点个数，版本，名称）</a:t>
            </a:r>
            <a:endParaRPr lang="en-US" altLang="zh-CN" dirty="0"/>
          </a:p>
          <a:p>
            <a:pPr lvl="3" fontAlgn="ctr"/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/topology/nodes</a:t>
            </a:r>
          </a:p>
          <a:p>
            <a:pPr lvl="3" fontAlgn="ctr"/>
            <a:r>
              <a:rPr lang="en-US" altLang="zh-CN" dirty="0"/>
              <a:t>/sys/devices/virtual/</a:t>
            </a:r>
            <a:r>
              <a:rPr lang="en-US" altLang="zh-CN" dirty="0" err="1"/>
              <a:t>kfd</a:t>
            </a:r>
            <a:r>
              <a:rPr lang="en-US" altLang="zh-CN" dirty="0"/>
              <a:t>/</a:t>
            </a:r>
            <a:r>
              <a:rPr lang="en-US" altLang="zh-CN" dirty="0" err="1"/>
              <a:t>kfd</a:t>
            </a:r>
            <a:r>
              <a:rPr lang="en-US" altLang="zh-CN" dirty="0"/>
              <a:t>/topology/</a:t>
            </a:r>
            <a:r>
              <a:rPr lang="en-US" altLang="zh-CN" dirty="0" err="1"/>
              <a:t>system_properties</a:t>
            </a:r>
            <a:endParaRPr lang="en-US" altLang="zh-CN" dirty="0"/>
          </a:p>
          <a:p>
            <a:pPr lvl="2" fontAlgn="ctr"/>
            <a:r>
              <a:rPr lang="en-US" dirty="0" err="1">
                <a:solidFill>
                  <a:schemeClr val="bg1"/>
                </a:solidFill>
              </a:rPr>
              <a:t>fmm_init_process_apertures</a:t>
            </a:r>
            <a:r>
              <a:rPr lang="en-US" altLang="zh-CN" dirty="0"/>
              <a:t>()</a:t>
            </a:r>
            <a:r>
              <a:rPr lang="zh-CN" altLang="en-US" dirty="0"/>
              <a:t>：获取各节点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 err="1"/>
              <a:t>vm</a:t>
            </a:r>
            <a:r>
              <a:rPr lang="zh-CN" altLang="en-US" dirty="0"/>
              <a:t>属性（见内存管理）</a:t>
            </a:r>
            <a:endParaRPr lang="en-US" altLang="zh-CN" dirty="0"/>
          </a:p>
          <a:p>
            <a:pPr lvl="2" fontAlgn="ctr"/>
            <a:r>
              <a:rPr lang="en-US" dirty="0" err="1">
                <a:solidFill>
                  <a:schemeClr val="bg1"/>
                </a:solidFill>
              </a:rPr>
              <a:t>init_process_doorbells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zh-CN" altLang="en-US" dirty="0">
                <a:solidFill>
                  <a:schemeClr val="bg1"/>
                </a:solidFill>
              </a:rPr>
              <a:t>：为各节点准备</a:t>
            </a:r>
            <a:r>
              <a:rPr lang="en-US" altLang="zh-CN" dirty="0">
                <a:solidFill>
                  <a:schemeClr val="bg1"/>
                </a:solidFill>
              </a:rPr>
              <a:t>doorbell</a:t>
            </a:r>
            <a:r>
              <a:rPr lang="zh-CN" altLang="en-US" dirty="0">
                <a:solidFill>
                  <a:schemeClr val="bg1"/>
                </a:solidFill>
              </a:rPr>
              <a:t>描述符空间（并不真正分配</a:t>
            </a:r>
            <a:r>
              <a:rPr lang="en-US" altLang="zh-CN" dirty="0">
                <a:solidFill>
                  <a:schemeClr val="bg1"/>
                </a:solidFill>
              </a:rPr>
              <a:t>doorbell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179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C2782-C147-4CC4-AB28-A13CF9FF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en-US" altLang="zh-CN" dirty="0"/>
              <a:t>Allocate</a:t>
            </a:r>
          </a:p>
          <a:p>
            <a:pPr lvl="1"/>
            <a:r>
              <a:rPr lang="zh-CN" altLang="en-US" dirty="0"/>
              <a:t>相关操作</a:t>
            </a:r>
            <a:endParaRPr lang="en-US" altLang="zh-CN" dirty="0"/>
          </a:p>
          <a:p>
            <a:pPr lvl="1"/>
            <a:r>
              <a:rPr lang="en-US" altLang="zh-CN" dirty="0"/>
              <a:t>Allocate device</a:t>
            </a:r>
          </a:p>
          <a:p>
            <a:pPr lvl="1"/>
            <a:r>
              <a:rPr lang="en-US" altLang="zh-CN" dirty="0"/>
              <a:t>Allocate GTT</a:t>
            </a:r>
          </a:p>
          <a:p>
            <a:pPr lvl="1"/>
            <a:r>
              <a:rPr lang="en-US" altLang="zh-CN" dirty="0"/>
              <a:t>Allocate </a:t>
            </a:r>
            <a:r>
              <a:rPr lang="en-US" altLang="zh-CN" dirty="0" err="1"/>
              <a:t>userptr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4D645-9852-439A-B095-7576908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F172-0DC0-41A2-9F53-3E0C827CD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51856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16844</TotalTime>
  <Words>6557</Words>
  <Application>Microsoft Office PowerPoint</Application>
  <PresentationFormat>Custom</PresentationFormat>
  <Paragraphs>1016</Paragraphs>
  <Slides>57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-apple-system</vt:lpstr>
      <vt:lpstr>Arial</vt:lpstr>
      <vt:lpstr>Calibri</vt:lpstr>
      <vt:lpstr>Wingdings 3</vt:lpstr>
      <vt:lpstr>1_AMD WIDE BLK</vt:lpstr>
      <vt:lpstr>目录</vt:lpstr>
      <vt:lpstr>框图</vt:lpstr>
      <vt:lpstr>使用</vt:lpstr>
      <vt:lpstr>使用</vt:lpstr>
      <vt:lpstr>使用</vt:lpstr>
      <vt:lpstr>使用</vt:lpstr>
      <vt:lpstr>初始化</vt:lpstr>
      <vt:lpstr>初始化</vt:lpstr>
      <vt:lpstr>目录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Memory</vt:lpstr>
      <vt:lpstr>内存分配</vt:lpstr>
      <vt:lpstr>Memory</vt:lpstr>
      <vt:lpstr>内存分配</vt:lpstr>
      <vt:lpstr>Memory allocated</vt:lpstr>
      <vt:lpstr>内存分配</vt:lpstr>
      <vt:lpstr>Memory allocated</vt:lpstr>
      <vt:lpstr>Memory allocated</vt:lpstr>
      <vt:lpstr>Memory allocated</vt:lpstr>
      <vt:lpstr>Memory allocated</vt:lpstr>
      <vt:lpstr>Memory allocated</vt:lpstr>
      <vt:lpstr>Memory allocated</vt:lpstr>
      <vt:lpstr>目录</vt:lpstr>
      <vt:lpstr>sdma</vt:lpstr>
      <vt:lpstr>SDMA</vt:lpstr>
      <vt:lpstr>SDMA copy</vt:lpstr>
      <vt:lpstr>SDMA</vt:lpstr>
      <vt:lpstr>SDMA</vt:lpstr>
      <vt:lpstr>Memory copy</vt:lpstr>
      <vt:lpstr>Memory copy</vt:lpstr>
      <vt:lpstr>目录</vt:lpstr>
      <vt:lpstr>signal</vt:lpstr>
      <vt:lpstr>signal</vt:lpstr>
      <vt:lpstr>目录</vt:lpstr>
      <vt:lpstr>Code object</vt:lpstr>
      <vt:lpstr>Code object</vt:lpstr>
      <vt:lpstr>Loader &amp; execute obj</vt:lpstr>
      <vt:lpstr>Code obj &amp; execute obj</vt:lpstr>
      <vt:lpstr>PowerPoint Presentation</vt:lpstr>
      <vt:lpstr>queue</vt:lpstr>
      <vt:lpstr>context</vt:lpstr>
      <vt:lpstr>loader</vt:lpstr>
      <vt:lpstr>Code_object</vt:lpstr>
      <vt:lpstr>Kernel符号</vt:lpstr>
      <vt:lpstr>executable</vt:lpstr>
      <vt:lpstr>executable</vt:lpstr>
      <vt:lpstr>Kernel加载流程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1785</cp:revision>
  <dcterms:modified xsi:type="dcterms:W3CDTF">2020-09-03T05:12:37Z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