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9"/>
  </p:notesMasterIdLst>
  <p:handoutMasterIdLst>
    <p:handoutMasterId r:id="rId10"/>
  </p:handoutMasterIdLst>
  <p:sldIdLst>
    <p:sldId id="2022" r:id="rId4"/>
    <p:sldId id="2023" r:id="rId5"/>
    <p:sldId id="2024" r:id="rId6"/>
    <p:sldId id="2025" r:id="rId7"/>
    <p:sldId id="2026" r:id="rId8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23"/>
            <p14:sldId id="2024"/>
            <p14:sldId id="2025"/>
            <p14:sldId id="20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>
        <p:guide orient="horz" pos="413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2DD22AD-9B81-4322-92DD-C36514996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71" y="1160936"/>
            <a:ext cx="5785992" cy="541893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dirty="0"/>
              <a:t>Example :</a:t>
            </a:r>
          </a:p>
          <a:p>
            <a:pPr lvl="1"/>
            <a:r>
              <a:rPr lang="en-US" altLang="zh-CN" dirty="0"/>
              <a:t>Data type: bf16</a:t>
            </a:r>
            <a:endParaRPr lang="en-US" dirty="0"/>
          </a:p>
          <a:p>
            <a:pPr lvl="1"/>
            <a:r>
              <a:rPr lang="en-US" dirty="0" err="1"/>
              <a:t>Gemm</a:t>
            </a:r>
            <a:r>
              <a:rPr lang="en-US" dirty="0"/>
              <a:t> format: column major </a:t>
            </a:r>
            <a:endParaRPr lang="en-US" altLang="zh-CN" dirty="0"/>
          </a:p>
          <a:p>
            <a:pPr lvl="1"/>
            <a:r>
              <a:rPr lang="en-US" dirty="0" err="1"/>
              <a:t>Gemm</a:t>
            </a:r>
            <a:r>
              <a:rPr lang="en-US" dirty="0"/>
              <a:t> size: M = 960, N = 1024, K = 1024</a:t>
            </a:r>
          </a:p>
          <a:p>
            <a:pPr lvl="1"/>
            <a:r>
              <a:rPr lang="en-US" dirty="0"/>
              <a:t>Padding: 32DWORD</a:t>
            </a:r>
          </a:p>
          <a:p>
            <a:pPr lvl="1"/>
            <a:r>
              <a:rPr lang="en-US" dirty="0" err="1"/>
              <a:t>Mfma</a:t>
            </a:r>
            <a:r>
              <a:rPr lang="en-US" dirty="0"/>
              <a:t> per wave: 1 * 2</a:t>
            </a:r>
          </a:p>
          <a:p>
            <a:pPr lvl="1"/>
            <a:r>
              <a:rPr lang="en-US" dirty="0"/>
              <a:t>Wave per group: 2 * 2</a:t>
            </a:r>
          </a:p>
          <a:p>
            <a:pPr lvl="1"/>
            <a:r>
              <a:rPr lang="en-US" dirty="0"/>
              <a:t>MT size: 64 * 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 shot of a cage&#10;&#10;Description automatically generated">
            <a:extLst>
              <a:ext uri="{FF2B5EF4-FFF2-40B4-BE49-F238E27FC236}">
                <a16:creationId xmlns:a16="http://schemas.microsoft.com/office/drawing/2014/main" id="{E2972E6D-2080-4751-9AFF-B2DADC731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5" y="1146071"/>
            <a:ext cx="5933984" cy="1028393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Global fetch work load:</a:t>
            </a:r>
          </a:p>
          <a:p>
            <a:pPr lvl="1"/>
            <a:r>
              <a:rPr lang="en-US" dirty="0" err="1"/>
              <a:t>Fetcht</a:t>
            </a:r>
            <a:r>
              <a:rPr lang="en-US" dirty="0"/>
              <a:t> instruction width: </a:t>
            </a:r>
          </a:p>
          <a:p>
            <a:pPr lvl="2"/>
            <a:r>
              <a:rPr lang="en-US" dirty="0"/>
              <a:t>1DWORD = 2 element</a:t>
            </a:r>
            <a:endParaRPr lang="en-US" altLang="zh-CN" dirty="0"/>
          </a:p>
          <a:p>
            <a:pPr lvl="1"/>
            <a:r>
              <a:rPr lang="en-US" altLang="zh-CN" dirty="0"/>
              <a:t>Fetch amount:</a:t>
            </a:r>
          </a:p>
          <a:p>
            <a:pPr lvl="2"/>
            <a:r>
              <a:rPr lang="en-US" altLang="zh-CN" dirty="0"/>
              <a:t>A: </a:t>
            </a:r>
            <a:r>
              <a:rPr lang="en-US" altLang="zh-CN" dirty="0" err="1"/>
              <a:t>DepthU</a:t>
            </a:r>
            <a:r>
              <a:rPr lang="en-US" altLang="zh-CN" dirty="0"/>
              <a:t> * MT0 = 32 * 64 elements</a:t>
            </a:r>
          </a:p>
          <a:p>
            <a:pPr lvl="2"/>
            <a:r>
              <a:rPr lang="en-US" altLang="zh-CN" dirty="0"/>
              <a:t>B: </a:t>
            </a:r>
            <a:r>
              <a:rPr lang="en-US" altLang="zh-CN" dirty="0" err="1"/>
              <a:t>DepthU</a:t>
            </a:r>
            <a:r>
              <a:rPr lang="en-US" altLang="zh-CN" dirty="0"/>
              <a:t> * MT1 = 32 * 128 elements</a:t>
            </a:r>
          </a:p>
          <a:p>
            <a:pPr lvl="1"/>
            <a:r>
              <a:rPr lang="en-US" dirty="0"/>
              <a:t>Fetch amount per wave:</a:t>
            </a:r>
          </a:p>
          <a:p>
            <a:pPr lvl="2"/>
            <a:r>
              <a:rPr lang="en-US" dirty="0" err="1"/>
              <a:t>DepthU</a:t>
            </a:r>
            <a:r>
              <a:rPr lang="en-US" dirty="0"/>
              <a:t> * 4 = 32 * 4 elements</a:t>
            </a:r>
          </a:p>
          <a:p>
            <a:pPr lvl="1"/>
            <a:r>
              <a:rPr lang="en-US" dirty="0"/>
              <a:t>Fetch amount per round:</a:t>
            </a:r>
          </a:p>
          <a:p>
            <a:pPr lvl="2"/>
            <a:r>
              <a:rPr lang="en-US" dirty="0" err="1"/>
              <a:t>DepthU</a:t>
            </a:r>
            <a:r>
              <a:rPr lang="en-US" dirty="0"/>
              <a:t> * 4 * </a:t>
            </a:r>
            <a:r>
              <a:rPr lang="en-US" dirty="0" err="1"/>
              <a:t>wave_num</a:t>
            </a:r>
            <a:r>
              <a:rPr lang="en-US" dirty="0"/>
              <a:t> = 32 * 16 elements</a:t>
            </a:r>
          </a:p>
          <a:p>
            <a:pPr lvl="1"/>
            <a:r>
              <a:rPr lang="en-US" dirty="0"/>
              <a:t>Fetch rounds:</a:t>
            </a:r>
          </a:p>
          <a:p>
            <a:pPr lvl="2"/>
            <a:r>
              <a:rPr lang="en-US" dirty="0"/>
              <a:t>A: MT0 / (4* </a:t>
            </a:r>
            <a:r>
              <a:rPr lang="en-US" dirty="0" err="1"/>
              <a:t>wave_num</a:t>
            </a:r>
            <a:r>
              <a:rPr lang="en-US" dirty="0"/>
              <a:t>) = 4</a:t>
            </a:r>
          </a:p>
          <a:p>
            <a:pPr lvl="2"/>
            <a:r>
              <a:rPr lang="en-US" dirty="0"/>
              <a:t>B: MT1 / (4* </a:t>
            </a:r>
            <a:r>
              <a:rPr lang="en-US" dirty="0" err="1"/>
              <a:t>wave_num</a:t>
            </a:r>
            <a:r>
              <a:rPr lang="en-US" dirty="0"/>
              <a:t>) = 8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LDS storage :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buffer size:</a:t>
            </a:r>
          </a:p>
          <a:p>
            <a:pPr lvl="2"/>
            <a:r>
              <a:rPr lang="en-US" dirty="0"/>
              <a:t>A: </a:t>
            </a:r>
            <a:r>
              <a:rPr lang="en-US" dirty="0" err="1"/>
              <a:t>depthU</a:t>
            </a:r>
            <a:r>
              <a:rPr lang="en-US" dirty="0"/>
              <a:t> * MT0 * </a:t>
            </a:r>
            <a:r>
              <a:rPr lang="en-US" dirty="0" err="1"/>
              <a:t>ele_sz</a:t>
            </a:r>
            <a:r>
              <a:rPr lang="en-US" dirty="0"/>
              <a:t> = 32 * 64 * 2 = 4KB</a:t>
            </a:r>
          </a:p>
          <a:p>
            <a:pPr lvl="2"/>
            <a:r>
              <a:rPr lang="en-US" dirty="0"/>
              <a:t>B: </a:t>
            </a:r>
            <a:r>
              <a:rPr lang="en-US" dirty="0" err="1"/>
              <a:t>depthU</a:t>
            </a:r>
            <a:r>
              <a:rPr lang="en-US" dirty="0"/>
              <a:t> * MT1 * </a:t>
            </a:r>
            <a:r>
              <a:rPr lang="en-US" dirty="0" err="1"/>
              <a:t>ele_sz</a:t>
            </a:r>
            <a:r>
              <a:rPr lang="en-US" dirty="0"/>
              <a:t> = 32 * 128 * 2 = 8KB</a:t>
            </a:r>
          </a:p>
          <a:p>
            <a:pPr lvl="2"/>
            <a:r>
              <a:rPr lang="en-US" dirty="0"/>
              <a:t>Total LDS size = (A+B) * 2 = 32KB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write instruction size: 2 elements = 4Byte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write per round: 32 * 16 elements = 1KB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write rounds: 4 rounds for A</a:t>
            </a:r>
            <a:r>
              <a:rPr lang="en-US"/>
              <a:t>; 8 round </a:t>
            </a:r>
            <a:r>
              <a:rPr lang="en-US" dirty="0"/>
              <a:t>for 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4121E36B-21F9-4578-B951-7DE691CE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7" y="4478867"/>
            <a:ext cx="10644630" cy="16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0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 shot of a cage&#10;&#10;Description automatically generated">
            <a:extLst>
              <a:ext uri="{FF2B5EF4-FFF2-40B4-BE49-F238E27FC236}">
                <a16:creationId xmlns:a16="http://schemas.microsoft.com/office/drawing/2014/main" id="{7224F359-FCD3-4D36-A4FD-C214F7CD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33" y="890283"/>
            <a:ext cx="6317610" cy="568958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 err="1"/>
              <a:t>mfma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Matrix A</a:t>
            </a:r>
          </a:p>
          <a:p>
            <a:pPr lvl="2"/>
            <a:r>
              <a:rPr lang="en-US" altLang="zh-CN" dirty="0"/>
              <a:t>M * K = 31 * 4</a:t>
            </a:r>
          </a:p>
          <a:p>
            <a:pPr lvl="2"/>
            <a:r>
              <a:rPr lang="en-US" altLang="zh-CN" dirty="0"/>
              <a:t>Every thread hold 2 elements in K dim</a:t>
            </a:r>
          </a:p>
          <a:p>
            <a:pPr lvl="1"/>
            <a:r>
              <a:rPr lang="en-US" altLang="zh-CN" dirty="0"/>
              <a:t>Matrix B</a:t>
            </a:r>
          </a:p>
          <a:p>
            <a:pPr lvl="2"/>
            <a:r>
              <a:rPr lang="en-US" altLang="zh-CN" dirty="0"/>
              <a:t>N * K = 31 * 4</a:t>
            </a:r>
          </a:p>
          <a:p>
            <a:pPr lvl="2"/>
            <a:r>
              <a:rPr lang="en-US" altLang="zh-CN" dirty="0"/>
              <a:t>Every thread hold 2 elements in </a:t>
            </a:r>
            <a:r>
              <a:rPr lang="en-US" altLang="zh-CN" dirty="0" err="1"/>
              <a:t>Kdim</a:t>
            </a:r>
            <a:endParaRPr lang="en-US" altLang="zh-CN" dirty="0"/>
          </a:p>
          <a:p>
            <a:pPr lvl="1"/>
            <a:r>
              <a:rPr lang="en-US" altLang="zh-CN" dirty="0"/>
              <a:t>Matrix D</a:t>
            </a:r>
          </a:p>
          <a:p>
            <a:pPr lvl="2"/>
            <a:r>
              <a:rPr lang="en-US" altLang="zh-CN" dirty="0"/>
              <a:t>M * N = 31 * 31</a:t>
            </a:r>
          </a:p>
          <a:p>
            <a:pPr lvl="2"/>
            <a:r>
              <a:rPr lang="en-US" altLang="zh-CN" dirty="0"/>
              <a:t>Every thread hold 4 lane in M dim</a:t>
            </a:r>
          </a:p>
          <a:p>
            <a:pPr lvl="2"/>
            <a:r>
              <a:rPr lang="en-US" altLang="zh-CN" dirty="0"/>
              <a:t>Every lane has 4 elements in M dim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9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2 wave iteration 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2"/>
            <a:r>
              <a:rPr lang="en-US" altLang="zh-CN" dirty="0"/>
              <a:t>Fetch finish </a:t>
            </a:r>
          </a:p>
          <a:p>
            <a:pPr lvl="2"/>
            <a:r>
              <a:rPr lang="en-US" altLang="zh-CN" dirty="0"/>
              <a:t>Math finish</a:t>
            </a:r>
          </a:p>
          <a:p>
            <a:pPr lvl="2"/>
            <a:r>
              <a:rPr lang="en-US" altLang="zh-CN" dirty="0"/>
              <a:t>barrier</a:t>
            </a:r>
          </a:p>
          <a:p>
            <a:r>
              <a:rPr lang="en-US" altLang="zh-CN" dirty="0"/>
              <a:t>Thread trace for 2 buffers</a:t>
            </a:r>
          </a:p>
          <a:p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" name="Picture 25" descr="A close up of a computer&#10;&#10;Description automatically generated">
            <a:extLst>
              <a:ext uri="{FF2B5EF4-FFF2-40B4-BE49-F238E27FC236}">
                <a16:creationId xmlns:a16="http://schemas.microsoft.com/office/drawing/2014/main" id="{835D70A9-FD6C-4F4B-9F9A-CF692C04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" y="4406504"/>
            <a:ext cx="10100723" cy="193981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2882A3C-5BC3-4D23-9E7A-85E5DC10192F}"/>
              </a:ext>
            </a:extLst>
          </p:cNvPr>
          <p:cNvGrpSpPr/>
          <p:nvPr/>
        </p:nvGrpSpPr>
        <p:grpSpPr>
          <a:xfrm>
            <a:off x="537020" y="1571884"/>
            <a:ext cx="11288939" cy="2076192"/>
            <a:chOff x="537020" y="1571884"/>
            <a:chExt cx="11288939" cy="20761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3FC5CB-3305-4355-B66F-EE69A0732043}"/>
                </a:ext>
              </a:extLst>
            </p:cNvPr>
            <p:cNvGrpSpPr/>
            <p:nvPr/>
          </p:nvGrpSpPr>
          <p:grpSpPr>
            <a:xfrm>
              <a:off x="537020" y="1571884"/>
              <a:ext cx="11288939" cy="1112049"/>
              <a:chOff x="537020" y="1571884"/>
              <a:chExt cx="11288939" cy="111204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E6812F9-C6E6-4AC4-8A72-F12982B37A77}"/>
                  </a:ext>
                </a:extLst>
              </p:cNvPr>
              <p:cNvGrpSpPr/>
              <p:nvPr/>
            </p:nvGrpSpPr>
            <p:grpSpPr>
              <a:xfrm>
                <a:off x="537020" y="1595953"/>
                <a:ext cx="11288939" cy="969446"/>
                <a:chOff x="537020" y="1595953"/>
                <a:chExt cx="11288939" cy="969446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A0487B3E-472A-4B46-99AF-8A413C64D5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0" y="1595953"/>
                  <a:ext cx="11288939" cy="969446"/>
                </a:xfrm>
                <a:prstGeom prst="rect">
                  <a:avLst/>
                </a:prstGeom>
              </p:spPr>
            </p:pic>
            <p:cxnSp>
              <p:nvCxnSpPr>
                <p:cNvPr id="10" name="Connector: Curved 9">
                  <a:extLst>
                    <a:ext uri="{FF2B5EF4-FFF2-40B4-BE49-F238E27FC236}">
                      <a16:creationId xmlns:a16="http://schemas.microsoft.com/office/drawing/2014/main" id="{2F5C4861-DFC7-4124-B3B1-70C9F9D555C2}"/>
                    </a:ext>
                  </a:extLst>
                </p:cNvPr>
                <p:cNvCxnSpPr/>
                <p:nvPr/>
              </p:nvCxnSpPr>
              <p:spPr>
                <a:xfrm>
                  <a:off x="2252133" y="1854200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or: Curved 11">
                  <a:extLst>
                    <a:ext uri="{FF2B5EF4-FFF2-40B4-BE49-F238E27FC236}">
                      <a16:creationId xmlns:a16="http://schemas.microsoft.com/office/drawing/2014/main" id="{1CD73BFA-61AC-4358-B06E-655474EA0D51}"/>
                    </a:ext>
                  </a:extLst>
                </p:cNvPr>
                <p:cNvCxnSpPr/>
                <p:nvPr/>
              </p:nvCxnSpPr>
              <p:spPr>
                <a:xfrm>
                  <a:off x="4614333" y="1870605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or: Curved 13">
                  <a:extLst>
                    <a:ext uri="{FF2B5EF4-FFF2-40B4-BE49-F238E27FC236}">
                      <a16:creationId xmlns:a16="http://schemas.microsoft.com/office/drawing/2014/main" id="{36FC12EF-91B3-401A-9EDE-70B07D115F32}"/>
                    </a:ext>
                  </a:extLst>
                </p:cNvPr>
                <p:cNvCxnSpPr/>
                <p:nvPr/>
              </p:nvCxnSpPr>
              <p:spPr>
                <a:xfrm>
                  <a:off x="6976533" y="1870605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or: Curved 14">
                  <a:extLst>
                    <a:ext uri="{FF2B5EF4-FFF2-40B4-BE49-F238E27FC236}">
                      <a16:creationId xmlns:a16="http://schemas.microsoft.com/office/drawing/2014/main" id="{C739EF5B-EF76-476B-BBAA-9982485DFF55}"/>
                    </a:ext>
                  </a:extLst>
                </p:cNvPr>
                <p:cNvCxnSpPr/>
                <p:nvPr/>
              </p:nvCxnSpPr>
              <p:spPr>
                <a:xfrm>
                  <a:off x="9338733" y="1870605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or: Curved 15">
                  <a:extLst>
                    <a:ext uri="{FF2B5EF4-FFF2-40B4-BE49-F238E27FC236}">
                      <a16:creationId xmlns:a16="http://schemas.microsoft.com/office/drawing/2014/main" id="{024666FB-461E-496F-9481-96FB22496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1343" y="1854200"/>
                  <a:ext cx="801924" cy="490538"/>
                </a:xfrm>
                <a:prstGeom prst="curvedConnector3">
                  <a:avLst/>
                </a:prstGeom>
                <a:ln w="190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or: Curved 16">
                  <a:extLst>
                    <a:ext uri="{FF2B5EF4-FFF2-40B4-BE49-F238E27FC236}">
                      <a16:creationId xmlns:a16="http://schemas.microsoft.com/office/drawing/2014/main" id="{D3A1191D-8633-4F98-A4B6-85D0D3634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53543" y="1870605"/>
                  <a:ext cx="801924" cy="490538"/>
                </a:xfrm>
                <a:prstGeom prst="curvedConnector3">
                  <a:avLst/>
                </a:prstGeom>
                <a:ln w="190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AC542-353C-410E-AF1C-BAD3D5A1B0AF}"/>
                  </a:ext>
                </a:extLst>
              </p:cNvPr>
              <p:cNvCxnSpPr/>
              <p:nvPr/>
            </p:nvCxnSpPr>
            <p:spPr>
              <a:xfrm>
                <a:off x="5003800" y="1595953"/>
                <a:ext cx="0" cy="108798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0E91ABC-74E0-41E4-8A26-D750F75EA52B}"/>
                  </a:ext>
                </a:extLst>
              </p:cNvPr>
              <p:cNvCxnSpPr/>
              <p:nvPr/>
            </p:nvCxnSpPr>
            <p:spPr>
              <a:xfrm>
                <a:off x="7354505" y="1571884"/>
                <a:ext cx="0" cy="108798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0E80622-D97B-41A7-877E-731E55BEC7AD}"/>
                </a:ext>
              </a:extLst>
            </p:cNvPr>
            <p:cNvGrpSpPr/>
            <p:nvPr/>
          </p:nvGrpSpPr>
          <p:grpSpPr>
            <a:xfrm>
              <a:off x="2327715" y="2879329"/>
              <a:ext cx="1152085" cy="768747"/>
              <a:chOff x="2327715" y="2879329"/>
              <a:chExt cx="1152085" cy="768747"/>
            </a:xfrm>
          </p:grpSpPr>
          <p:cxnSp>
            <p:nvCxnSpPr>
              <p:cNvPr id="27" name="Connector: Curved 26">
                <a:extLst>
                  <a:ext uri="{FF2B5EF4-FFF2-40B4-BE49-F238E27FC236}">
                    <a16:creationId xmlns:a16="http://schemas.microsoft.com/office/drawing/2014/main" id="{76017FD3-F061-4B43-B8D3-0FFC7B5DD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1600" y="2879329"/>
                <a:ext cx="838200" cy="12700"/>
              </a:xfrm>
              <a:prstGeom prst="curvedConnector3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EE4C8E5D-4869-4CD9-AA59-75F47EE08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848" y="3269059"/>
                <a:ext cx="804952" cy="12700"/>
              </a:xfrm>
              <a:prstGeom prst="curvedConnector3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DE98E5A-49BC-4EAF-8452-6CE23726E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715" y="3648076"/>
                <a:ext cx="931952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5999024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313</Words>
  <Application>Microsoft Office PowerPoint</Application>
  <PresentationFormat>Custom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 3</vt:lpstr>
      <vt:lpstr>1_AMD WIDE BLK</vt:lpstr>
      <vt:lpstr>Auto generator </vt:lpstr>
      <vt:lpstr>Auto generator </vt:lpstr>
      <vt:lpstr>Auto generator </vt:lpstr>
      <vt:lpstr>Auto generator </vt:lpstr>
      <vt:lpstr>Auto generator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418</cp:revision>
  <dcterms:modified xsi:type="dcterms:W3CDTF">2020-03-13T06:40:45Z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