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16"/>
  </p:notesMasterIdLst>
  <p:handoutMasterIdLst>
    <p:handoutMasterId r:id="rId17"/>
  </p:handoutMasterIdLst>
  <p:sldIdLst>
    <p:sldId id="2022" r:id="rId4"/>
    <p:sldId id="2023" r:id="rId5"/>
    <p:sldId id="2024" r:id="rId6"/>
    <p:sldId id="2025" r:id="rId7"/>
    <p:sldId id="2026" r:id="rId8"/>
    <p:sldId id="2027" r:id="rId9"/>
    <p:sldId id="2028" r:id="rId10"/>
    <p:sldId id="2029" r:id="rId11"/>
    <p:sldId id="2033" r:id="rId12"/>
    <p:sldId id="2030" r:id="rId13"/>
    <p:sldId id="2031" r:id="rId14"/>
    <p:sldId id="2032" r:id="rId15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2"/>
            <p14:sldId id="2023"/>
            <p14:sldId id="2024"/>
            <p14:sldId id="2025"/>
            <p14:sldId id="2026"/>
            <p14:sldId id="2027"/>
            <p14:sldId id="2028"/>
            <p14:sldId id="2029"/>
            <p14:sldId id="2033"/>
            <p14:sldId id="2030"/>
            <p14:sldId id="2031"/>
            <p14:sldId id="20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1FCFD"/>
    <a:srgbClr val="00AAB5"/>
    <a:srgbClr val="70FF5D"/>
    <a:srgbClr val="F26522"/>
    <a:srgbClr val="767DC5"/>
    <a:srgbClr val="A6CE39"/>
    <a:srgbClr val="D6F6F8"/>
    <a:srgbClr val="73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44" autoAdjust="0"/>
  </p:normalViewPr>
  <p:slideViewPr>
    <p:cSldViewPr snapToGrid="0">
      <p:cViewPr varScale="1">
        <p:scale>
          <a:sx n="75" d="100"/>
          <a:sy n="75" d="100"/>
        </p:scale>
        <p:origin x="360" y="56"/>
      </p:cViewPr>
      <p:guideLst>
        <p:guide orient="horz" pos="413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82DD22AD-9B81-4322-92DD-C36514996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71" y="1160936"/>
            <a:ext cx="5785992" cy="541893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dirty="0"/>
              <a:t>Example :</a:t>
            </a:r>
          </a:p>
          <a:p>
            <a:pPr lvl="1"/>
            <a:r>
              <a:rPr lang="en-US" altLang="zh-CN" dirty="0"/>
              <a:t>Data type: bf16</a:t>
            </a:r>
            <a:endParaRPr lang="en-US" dirty="0"/>
          </a:p>
          <a:p>
            <a:pPr lvl="1"/>
            <a:r>
              <a:rPr lang="en-US" dirty="0" err="1"/>
              <a:t>Gemm</a:t>
            </a:r>
            <a:r>
              <a:rPr lang="en-US" dirty="0"/>
              <a:t> format: column major </a:t>
            </a:r>
            <a:endParaRPr lang="en-US" altLang="zh-CN" dirty="0"/>
          </a:p>
          <a:p>
            <a:pPr lvl="1"/>
            <a:r>
              <a:rPr lang="en-US" dirty="0" err="1"/>
              <a:t>Gemm</a:t>
            </a:r>
            <a:r>
              <a:rPr lang="en-US" dirty="0"/>
              <a:t> size: M = 960, N = 1024, K = 1024</a:t>
            </a:r>
          </a:p>
          <a:p>
            <a:pPr lvl="1"/>
            <a:r>
              <a:rPr lang="en-US" dirty="0"/>
              <a:t>Padding: 32DWORD</a:t>
            </a:r>
          </a:p>
          <a:p>
            <a:pPr lvl="1"/>
            <a:r>
              <a:rPr lang="en-US" dirty="0" err="1"/>
              <a:t>Mfma</a:t>
            </a:r>
            <a:r>
              <a:rPr lang="en-US" dirty="0"/>
              <a:t> per wave: 1 * 2</a:t>
            </a:r>
          </a:p>
          <a:p>
            <a:pPr lvl="1"/>
            <a:r>
              <a:rPr lang="en-US" dirty="0"/>
              <a:t>Wave per group: 2 * 2</a:t>
            </a:r>
          </a:p>
          <a:p>
            <a:pPr lvl="1"/>
            <a:r>
              <a:rPr lang="en-US" dirty="0"/>
              <a:t>MT size: 64 * 128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Performance – Phantom fp32: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E09579-23B9-4003-B7E2-D3360972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15" y="1537967"/>
            <a:ext cx="8359796" cy="49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7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Performance – Phantom bf16: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B34306-5882-4056-A4E2-A8E5CE744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40" y="1581545"/>
            <a:ext cx="8279345" cy="490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5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Performance – Phantom fp16: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4F8F7F-8E6B-4035-A1F2-1ABED429D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821" y="1532467"/>
            <a:ext cx="8415984" cy="49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3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 shot of a cage&#10;&#10;Description automatically generated">
            <a:extLst>
              <a:ext uri="{FF2B5EF4-FFF2-40B4-BE49-F238E27FC236}">
                <a16:creationId xmlns:a16="http://schemas.microsoft.com/office/drawing/2014/main" id="{E2972E6D-2080-4751-9AFF-B2DADC731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5" y="1146071"/>
            <a:ext cx="5933984" cy="1028393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Global fetch work load:</a:t>
            </a:r>
          </a:p>
          <a:p>
            <a:pPr lvl="1"/>
            <a:r>
              <a:rPr lang="en-US" dirty="0" err="1"/>
              <a:t>Fetcht</a:t>
            </a:r>
            <a:r>
              <a:rPr lang="en-US" dirty="0"/>
              <a:t> instruction width: </a:t>
            </a:r>
          </a:p>
          <a:p>
            <a:pPr lvl="2"/>
            <a:r>
              <a:rPr lang="en-US" dirty="0"/>
              <a:t>1DWORD = 2 element</a:t>
            </a:r>
            <a:endParaRPr lang="en-US" altLang="zh-CN" dirty="0"/>
          </a:p>
          <a:p>
            <a:pPr lvl="1"/>
            <a:r>
              <a:rPr lang="en-US" altLang="zh-CN" dirty="0"/>
              <a:t>Fetch amount:</a:t>
            </a:r>
          </a:p>
          <a:p>
            <a:pPr lvl="2"/>
            <a:r>
              <a:rPr lang="en-US" altLang="zh-CN" dirty="0"/>
              <a:t>A: </a:t>
            </a:r>
            <a:r>
              <a:rPr lang="en-US" altLang="zh-CN" dirty="0" err="1"/>
              <a:t>DepthU</a:t>
            </a:r>
            <a:r>
              <a:rPr lang="en-US" altLang="zh-CN" dirty="0"/>
              <a:t> * MT0 = 32 * 64 elements</a:t>
            </a:r>
          </a:p>
          <a:p>
            <a:pPr lvl="2"/>
            <a:r>
              <a:rPr lang="en-US" altLang="zh-CN" dirty="0"/>
              <a:t>B: </a:t>
            </a:r>
            <a:r>
              <a:rPr lang="en-US" altLang="zh-CN" dirty="0" err="1"/>
              <a:t>DepthU</a:t>
            </a:r>
            <a:r>
              <a:rPr lang="en-US" altLang="zh-CN" dirty="0"/>
              <a:t> * MT1 = 32 * 128 elements</a:t>
            </a:r>
          </a:p>
          <a:p>
            <a:pPr lvl="1"/>
            <a:r>
              <a:rPr lang="en-US" dirty="0"/>
              <a:t>Fetch amount per wave:</a:t>
            </a:r>
          </a:p>
          <a:p>
            <a:pPr lvl="2"/>
            <a:r>
              <a:rPr lang="en-US" dirty="0" err="1"/>
              <a:t>DepthU</a:t>
            </a:r>
            <a:r>
              <a:rPr lang="en-US" dirty="0"/>
              <a:t> * 4 = 32 * 4 elements</a:t>
            </a:r>
          </a:p>
          <a:p>
            <a:pPr lvl="1"/>
            <a:r>
              <a:rPr lang="en-US" dirty="0"/>
              <a:t>Fetch amount per round:</a:t>
            </a:r>
          </a:p>
          <a:p>
            <a:pPr lvl="2"/>
            <a:r>
              <a:rPr lang="en-US" dirty="0" err="1"/>
              <a:t>DepthU</a:t>
            </a:r>
            <a:r>
              <a:rPr lang="en-US" dirty="0"/>
              <a:t> * 4 * </a:t>
            </a:r>
            <a:r>
              <a:rPr lang="en-US" dirty="0" err="1"/>
              <a:t>wave_num</a:t>
            </a:r>
            <a:r>
              <a:rPr lang="en-US" dirty="0"/>
              <a:t> = 32 * 16 elements</a:t>
            </a:r>
          </a:p>
          <a:p>
            <a:pPr lvl="1"/>
            <a:r>
              <a:rPr lang="en-US" dirty="0"/>
              <a:t>Fetch rounds:</a:t>
            </a:r>
          </a:p>
          <a:p>
            <a:pPr lvl="2"/>
            <a:r>
              <a:rPr lang="en-US" dirty="0"/>
              <a:t>A: MT0 / (4* </a:t>
            </a:r>
            <a:r>
              <a:rPr lang="en-US" dirty="0" err="1"/>
              <a:t>wave_num</a:t>
            </a:r>
            <a:r>
              <a:rPr lang="en-US" dirty="0"/>
              <a:t>) = 4</a:t>
            </a:r>
          </a:p>
          <a:p>
            <a:pPr lvl="2"/>
            <a:r>
              <a:rPr lang="en-US" dirty="0"/>
              <a:t>B: MT1 / (4* </a:t>
            </a:r>
            <a:r>
              <a:rPr lang="en-US" dirty="0" err="1"/>
              <a:t>wave_num</a:t>
            </a:r>
            <a:r>
              <a:rPr lang="en-US" dirty="0"/>
              <a:t>) = 8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8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LDS storage :</a:t>
            </a:r>
          </a:p>
          <a:p>
            <a:pPr lvl="1"/>
            <a:r>
              <a:rPr lang="en-US" dirty="0" err="1"/>
              <a:t>Lds</a:t>
            </a:r>
            <a:r>
              <a:rPr lang="en-US" dirty="0"/>
              <a:t> buffer size:</a:t>
            </a:r>
          </a:p>
          <a:p>
            <a:pPr lvl="2"/>
            <a:r>
              <a:rPr lang="en-US" dirty="0"/>
              <a:t>A: </a:t>
            </a:r>
            <a:r>
              <a:rPr lang="en-US" dirty="0" err="1"/>
              <a:t>depthU</a:t>
            </a:r>
            <a:r>
              <a:rPr lang="en-US" dirty="0"/>
              <a:t> * MT0 * </a:t>
            </a:r>
            <a:r>
              <a:rPr lang="en-US" dirty="0" err="1"/>
              <a:t>ele_sz</a:t>
            </a:r>
            <a:r>
              <a:rPr lang="en-US" dirty="0"/>
              <a:t> = 32 * 64 * 2 = 4KB</a:t>
            </a:r>
          </a:p>
          <a:p>
            <a:pPr lvl="2"/>
            <a:r>
              <a:rPr lang="en-US" dirty="0"/>
              <a:t>B: </a:t>
            </a:r>
            <a:r>
              <a:rPr lang="en-US" dirty="0" err="1"/>
              <a:t>depthU</a:t>
            </a:r>
            <a:r>
              <a:rPr lang="en-US" dirty="0"/>
              <a:t> * MT1 * </a:t>
            </a:r>
            <a:r>
              <a:rPr lang="en-US" dirty="0" err="1"/>
              <a:t>ele_sz</a:t>
            </a:r>
            <a:r>
              <a:rPr lang="en-US" dirty="0"/>
              <a:t> = 32 * 128 * 2 = 8KB</a:t>
            </a:r>
          </a:p>
          <a:p>
            <a:pPr lvl="2"/>
            <a:r>
              <a:rPr lang="en-US" dirty="0"/>
              <a:t>Total LDS size = (A+B) * 2 = 32KB</a:t>
            </a:r>
          </a:p>
          <a:p>
            <a:pPr lvl="1"/>
            <a:r>
              <a:rPr lang="en-US" dirty="0" err="1"/>
              <a:t>Lds</a:t>
            </a:r>
            <a:r>
              <a:rPr lang="en-US" dirty="0"/>
              <a:t> write instruction size: 2 elements = 4Byte</a:t>
            </a:r>
          </a:p>
          <a:p>
            <a:pPr lvl="1"/>
            <a:r>
              <a:rPr lang="en-US" dirty="0" err="1"/>
              <a:t>Lds</a:t>
            </a:r>
            <a:r>
              <a:rPr lang="en-US" dirty="0"/>
              <a:t> write per round: 32 * 16 elements = 1KB</a:t>
            </a:r>
          </a:p>
          <a:p>
            <a:pPr lvl="1"/>
            <a:r>
              <a:rPr lang="en-US" dirty="0" err="1"/>
              <a:t>Lds</a:t>
            </a:r>
            <a:r>
              <a:rPr lang="en-US" dirty="0"/>
              <a:t> write rounds: 4 rounds for A</a:t>
            </a:r>
            <a:r>
              <a:rPr lang="en-US"/>
              <a:t>; 8 round </a:t>
            </a:r>
            <a:r>
              <a:rPr lang="en-US" dirty="0"/>
              <a:t>for 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4121E36B-21F9-4578-B951-7DE691CE4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7" y="4478867"/>
            <a:ext cx="10644630" cy="16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0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 shot of a cage&#10;&#10;Description automatically generated">
            <a:extLst>
              <a:ext uri="{FF2B5EF4-FFF2-40B4-BE49-F238E27FC236}">
                <a16:creationId xmlns:a16="http://schemas.microsoft.com/office/drawing/2014/main" id="{7224F359-FCD3-4D36-A4FD-C214F7CD9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33" y="890283"/>
            <a:ext cx="6317610" cy="568958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 err="1"/>
              <a:t>mfma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Matrix A</a:t>
            </a:r>
          </a:p>
          <a:p>
            <a:pPr lvl="2"/>
            <a:r>
              <a:rPr lang="en-US" altLang="zh-CN" dirty="0"/>
              <a:t>M * K = 31 * 4</a:t>
            </a:r>
          </a:p>
          <a:p>
            <a:pPr lvl="2"/>
            <a:r>
              <a:rPr lang="en-US" altLang="zh-CN" dirty="0"/>
              <a:t>Every thread hold 2 elements in K dim</a:t>
            </a:r>
          </a:p>
          <a:p>
            <a:pPr lvl="1"/>
            <a:r>
              <a:rPr lang="en-US" altLang="zh-CN" dirty="0"/>
              <a:t>Matrix B</a:t>
            </a:r>
          </a:p>
          <a:p>
            <a:pPr lvl="2"/>
            <a:r>
              <a:rPr lang="en-US" altLang="zh-CN" dirty="0"/>
              <a:t>N * K = 31 * 4</a:t>
            </a:r>
          </a:p>
          <a:p>
            <a:pPr lvl="2"/>
            <a:r>
              <a:rPr lang="en-US" altLang="zh-CN" dirty="0"/>
              <a:t>Every thread hold 2 elements in </a:t>
            </a:r>
            <a:r>
              <a:rPr lang="en-US" altLang="zh-CN" dirty="0" err="1"/>
              <a:t>Kdim</a:t>
            </a:r>
            <a:endParaRPr lang="en-US" altLang="zh-CN" dirty="0"/>
          </a:p>
          <a:p>
            <a:pPr lvl="1"/>
            <a:r>
              <a:rPr lang="en-US" altLang="zh-CN" dirty="0"/>
              <a:t>Matrix D</a:t>
            </a:r>
          </a:p>
          <a:p>
            <a:pPr lvl="2"/>
            <a:r>
              <a:rPr lang="en-US" altLang="zh-CN" dirty="0"/>
              <a:t>M * N = 31 * 31</a:t>
            </a:r>
          </a:p>
          <a:p>
            <a:pPr lvl="2"/>
            <a:r>
              <a:rPr lang="en-US" altLang="zh-CN" dirty="0"/>
              <a:t>Every thread hold 4 lane in M dim</a:t>
            </a:r>
          </a:p>
          <a:p>
            <a:pPr lvl="2"/>
            <a:r>
              <a:rPr lang="en-US" altLang="zh-CN" dirty="0"/>
              <a:t>Every lane has 4 elements in M dim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9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2 wave iteration 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2"/>
            <a:r>
              <a:rPr lang="en-US" altLang="zh-CN" dirty="0"/>
              <a:t>Fetch finish </a:t>
            </a:r>
          </a:p>
          <a:p>
            <a:pPr lvl="2"/>
            <a:r>
              <a:rPr lang="en-US" altLang="zh-CN" dirty="0"/>
              <a:t>Math finish</a:t>
            </a:r>
          </a:p>
          <a:p>
            <a:pPr lvl="2"/>
            <a:r>
              <a:rPr lang="en-US" altLang="zh-CN" dirty="0"/>
              <a:t>barrier</a:t>
            </a:r>
          </a:p>
          <a:p>
            <a:r>
              <a:rPr lang="en-US" altLang="zh-CN" dirty="0"/>
              <a:t>Thread trace for 2 buffers</a:t>
            </a:r>
          </a:p>
          <a:p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" name="Picture 25" descr="A close up of a computer&#10;&#10;Description automatically generated">
            <a:extLst>
              <a:ext uri="{FF2B5EF4-FFF2-40B4-BE49-F238E27FC236}">
                <a16:creationId xmlns:a16="http://schemas.microsoft.com/office/drawing/2014/main" id="{835D70A9-FD6C-4F4B-9F9A-CF692C04F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" y="4406504"/>
            <a:ext cx="10100723" cy="193981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2882A3C-5BC3-4D23-9E7A-85E5DC10192F}"/>
              </a:ext>
            </a:extLst>
          </p:cNvPr>
          <p:cNvGrpSpPr/>
          <p:nvPr/>
        </p:nvGrpSpPr>
        <p:grpSpPr>
          <a:xfrm>
            <a:off x="537020" y="1571884"/>
            <a:ext cx="11288939" cy="2076192"/>
            <a:chOff x="537020" y="1571884"/>
            <a:chExt cx="11288939" cy="20761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3FC5CB-3305-4355-B66F-EE69A0732043}"/>
                </a:ext>
              </a:extLst>
            </p:cNvPr>
            <p:cNvGrpSpPr/>
            <p:nvPr/>
          </p:nvGrpSpPr>
          <p:grpSpPr>
            <a:xfrm>
              <a:off x="537020" y="1571884"/>
              <a:ext cx="11288939" cy="1112049"/>
              <a:chOff x="537020" y="1571884"/>
              <a:chExt cx="11288939" cy="1112049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E6812F9-C6E6-4AC4-8A72-F12982B37A77}"/>
                  </a:ext>
                </a:extLst>
              </p:cNvPr>
              <p:cNvGrpSpPr/>
              <p:nvPr/>
            </p:nvGrpSpPr>
            <p:grpSpPr>
              <a:xfrm>
                <a:off x="537020" y="1595953"/>
                <a:ext cx="11288939" cy="969446"/>
                <a:chOff x="537020" y="1595953"/>
                <a:chExt cx="11288939" cy="969446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A0487B3E-472A-4B46-99AF-8A413C64D5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0" y="1595953"/>
                  <a:ext cx="11288939" cy="969446"/>
                </a:xfrm>
                <a:prstGeom prst="rect">
                  <a:avLst/>
                </a:prstGeom>
              </p:spPr>
            </p:pic>
            <p:cxnSp>
              <p:nvCxnSpPr>
                <p:cNvPr id="10" name="Connector: Curved 9">
                  <a:extLst>
                    <a:ext uri="{FF2B5EF4-FFF2-40B4-BE49-F238E27FC236}">
                      <a16:creationId xmlns:a16="http://schemas.microsoft.com/office/drawing/2014/main" id="{2F5C4861-DFC7-4124-B3B1-70C9F9D555C2}"/>
                    </a:ext>
                  </a:extLst>
                </p:cNvPr>
                <p:cNvCxnSpPr/>
                <p:nvPr/>
              </p:nvCxnSpPr>
              <p:spPr>
                <a:xfrm>
                  <a:off x="2252133" y="1854200"/>
                  <a:ext cx="778934" cy="474133"/>
                </a:xfrm>
                <a:prstGeom prst="curvedConnector3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or: Curved 11">
                  <a:extLst>
                    <a:ext uri="{FF2B5EF4-FFF2-40B4-BE49-F238E27FC236}">
                      <a16:creationId xmlns:a16="http://schemas.microsoft.com/office/drawing/2014/main" id="{1CD73BFA-61AC-4358-B06E-655474EA0D51}"/>
                    </a:ext>
                  </a:extLst>
                </p:cNvPr>
                <p:cNvCxnSpPr/>
                <p:nvPr/>
              </p:nvCxnSpPr>
              <p:spPr>
                <a:xfrm>
                  <a:off x="4614333" y="1870605"/>
                  <a:ext cx="778934" cy="474133"/>
                </a:xfrm>
                <a:prstGeom prst="curvedConnector3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or: Curved 13">
                  <a:extLst>
                    <a:ext uri="{FF2B5EF4-FFF2-40B4-BE49-F238E27FC236}">
                      <a16:creationId xmlns:a16="http://schemas.microsoft.com/office/drawing/2014/main" id="{36FC12EF-91B3-401A-9EDE-70B07D115F32}"/>
                    </a:ext>
                  </a:extLst>
                </p:cNvPr>
                <p:cNvCxnSpPr/>
                <p:nvPr/>
              </p:nvCxnSpPr>
              <p:spPr>
                <a:xfrm>
                  <a:off x="6976533" y="1870605"/>
                  <a:ext cx="778934" cy="474133"/>
                </a:xfrm>
                <a:prstGeom prst="curvedConnector3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or: Curved 14">
                  <a:extLst>
                    <a:ext uri="{FF2B5EF4-FFF2-40B4-BE49-F238E27FC236}">
                      <a16:creationId xmlns:a16="http://schemas.microsoft.com/office/drawing/2014/main" id="{C739EF5B-EF76-476B-BBAA-9982485DFF55}"/>
                    </a:ext>
                  </a:extLst>
                </p:cNvPr>
                <p:cNvCxnSpPr/>
                <p:nvPr/>
              </p:nvCxnSpPr>
              <p:spPr>
                <a:xfrm>
                  <a:off x="9338733" y="1870605"/>
                  <a:ext cx="778934" cy="474133"/>
                </a:xfrm>
                <a:prstGeom prst="curvedConnector3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or: Curved 15">
                  <a:extLst>
                    <a:ext uri="{FF2B5EF4-FFF2-40B4-BE49-F238E27FC236}">
                      <a16:creationId xmlns:a16="http://schemas.microsoft.com/office/drawing/2014/main" id="{024666FB-461E-496F-9481-96FB22496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1343" y="1854200"/>
                  <a:ext cx="801924" cy="490538"/>
                </a:xfrm>
                <a:prstGeom prst="curvedConnector3">
                  <a:avLst/>
                </a:prstGeom>
                <a:ln w="190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or: Curved 16">
                  <a:extLst>
                    <a:ext uri="{FF2B5EF4-FFF2-40B4-BE49-F238E27FC236}">
                      <a16:creationId xmlns:a16="http://schemas.microsoft.com/office/drawing/2014/main" id="{D3A1191D-8633-4F98-A4B6-85D0D3634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53543" y="1870605"/>
                  <a:ext cx="801924" cy="490538"/>
                </a:xfrm>
                <a:prstGeom prst="curvedConnector3">
                  <a:avLst/>
                </a:prstGeom>
                <a:ln w="190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3AC542-353C-410E-AF1C-BAD3D5A1B0AF}"/>
                  </a:ext>
                </a:extLst>
              </p:cNvPr>
              <p:cNvCxnSpPr/>
              <p:nvPr/>
            </p:nvCxnSpPr>
            <p:spPr>
              <a:xfrm>
                <a:off x="5003800" y="1595953"/>
                <a:ext cx="0" cy="108798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0E91ABC-74E0-41E4-8A26-D750F75EA52B}"/>
                  </a:ext>
                </a:extLst>
              </p:cNvPr>
              <p:cNvCxnSpPr/>
              <p:nvPr/>
            </p:nvCxnSpPr>
            <p:spPr>
              <a:xfrm>
                <a:off x="7354505" y="1571884"/>
                <a:ext cx="0" cy="108798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E98E5A-49BC-4EAF-8452-6CE23726E484}"/>
                </a:ext>
              </a:extLst>
            </p:cNvPr>
            <p:cNvCxnSpPr>
              <a:cxnSpLocks/>
            </p:cNvCxnSpPr>
            <p:nvPr/>
          </p:nvCxnSpPr>
          <p:spPr>
            <a:xfrm>
              <a:off x="2327715" y="3648076"/>
              <a:ext cx="931952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4EED08-B79D-4019-B141-ACE5ADBB47E7}"/>
              </a:ext>
            </a:extLst>
          </p:cNvPr>
          <p:cNvCxnSpPr/>
          <p:nvPr/>
        </p:nvCxnSpPr>
        <p:spPr>
          <a:xfrm>
            <a:off x="2643188" y="2882900"/>
            <a:ext cx="819150" cy="0"/>
          </a:xfrm>
          <a:prstGeom prst="straightConnector1">
            <a:avLst/>
          </a:prstGeom>
          <a:ln w="19050">
            <a:solidFill>
              <a:srgbClr val="ED1C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42B3E5-FB19-4192-A0F9-CAE0551445DC}"/>
              </a:ext>
            </a:extLst>
          </p:cNvPr>
          <p:cNvCxnSpPr/>
          <p:nvPr/>
        </p:nvCxnSpPr>
        <p:spPr>
          <a:xfrm>
            <a:off x="2643188" y="3265884"/>
            <a:ext cx="81915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9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Global store work load:</a:t>
            </a:r>
          </a:p>
          <a:p>
            <a:pPr lvl="1"/>
            <a:r>
              <a:rPr lang="en-US" dirty="0"/>
              <a:t>store instruction width: </a:t>
            </a:r>
          </a:p>
          <a:p>
            <a:pPr lvl="2"/>
            <a:r>
              <a:rPr lang="en-US" dirty="0"/>
              <a:t>1DWORD = 2 element</a:t>
            </a:r>
          </a:p>
          <a:p>
            <a:pPr lvl="1"/>
            <a:r>
              <a:rPr lang="en-US" altLang="zh-CN" dirty="0"/>
              <a:t>store amount: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mfma_tile</a:t>
            </a:r>
            <a:r>
              <a:rPr lang="en-US" altLang="zh-CN" dirty="0"/>
              <a:t> * </a:t>
            </a:r>
            <a:r>
              <a:rPr lang="en-US" altLang="zh-CN" dirty="0" err="1"/>
              <a:t>mfma_tile</a:t>
            </a:r>
            <a:r>
              <a:rPr lang="en-US" altLang="zh-CN" dirty="0"/>
              <a:t> * round</a:t>
            </a:r>
          </a:p>
          <a:p>
            <a:pPr marL="1188720" lvl="3" indent="0">
              <a:buNone/>
            </a:pPr>
            <a:r>
              <a:rPr lang="en-US" altLang="zh-CN" dirty="0"/>
              <a:t> = 4 * 4 * 2 = 32 elements / thread</a:t>
            </a:r>
          </a:p>
          <a:p>
            <a:pPr lvl="1"/>
            <a:r>
              <a:rPr lang="en-US" altLang="zh-CN" dirty="0"/>
              <a:t>Store round:</a:t>
            </a:r>
          </a:p>
          <a:p>
            <a:pPr lvl="2"/>
            <a:r>
              <a:rPr lang="en-US" dirty="0" err="1"/>
              <a:t>mfma</a:t>
            </a:r>
            <a:r>
              <a:rPr lang="en-US" dirty="0"/>
              <a:t> per wave = 2 round</a:t>
            </a: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 descr="A screen shot of a cage&#10;&#10;Description automatically generated">
            <a:extLst>
              <a:ext uri="{FF2B5EF4-FFF2-40B4-BE49-F238E27FC236}">
                <a16:creationId xmlns:a16="http://schemas.microsoft.com/office/drawing/2014/main" id="{FEA4C8EF-1210-453E-ADC2-051799098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1" y="917297"/>
            <a:ext cx="6211428" cy="56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Usage:</a:t>
            </a:r>
          </a:p>
          <a:p>
            <a:pPr lvl="1"/>
            <a:r>
              <a:rPr lang="en-US" altLang="zh-CN" dirty="0"/>
              <a:t>Example: </a:t>
            </a:r>
            <a:r>
              <a:rPr lang="en-US" altLang="zh-CN" sz="1600" dirty="0">
                <a:latin typeface="Consolas" panose="020B0609020204030204" pitchFamily="49" charset="0"/>
              </a:rPr>
              <a:t>./</a:t>
            </a:r>
            <a:r>
              <a:rPr lang="en-US" altLang="zh-CN" sz="1600" dirty="0" err="1">
                <a:latin typeface="Consolas" panose="020B0609020204030204" pitchFamily="49" charset="0"/>
              </a:rPr>
              <a:t>TensileLite.out</a:t>
            </a:r>
            <a:r>
              <a:rPr lang="en-US" altLang="zh-CN" sz="1600" dirty="0">
                <a:latin typeface="Consolas" panose="020B0609020204030204" pitchFamily="49" charset="0"/>
              </a:rPr>
              <a:t> –m 1024 –n 1024 –k 1024 –t 0 –v 1 –l 100 –r 1 –s 2 –x 2 –y 2 –d 1</a:t>
            </a:r>
          </a:p>
          <a:p>
            <a:pPr lvl="1"/>
            <a:endParaRPr lang="en-US" altLang="zh-CN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-m: </a:t>
            </a:r>
            <a:r>
              <a:rPr lang="en-US" altLang="zh-CN" dirty="0" err="1"/>
              <a:t>gemm</a:t>
            </a:r>
            <a:r>
              <a:rPr lang="en-US" altLang="zh-CN" dirty="0"/>
              <a:t> size in M without padding, default is 1024</a:t>
            </a:r>
          </a:p>
          <a:p>
            <a:pPr lvl="1"/>
            <a:r>
              <a:rPr lang="en-US" altLang="zh-CN" dirty="0"/>
              <a:t>-n: </a:t>
            </a:r>
            <a:r>
              <a:rPr lang="en-US" altLang="zh-CN" dirty="0" err="1"/>
              <a:t>gemm</a:t>
            </a:r>
            <a:r>
              <a:rPr lang="en-US" altLang="zh-CN" dirty="0"/>
              <a:t> size in N without padding, default is 1024</a:t>
            </a:r>
          </a:p>
          <a:p>
            <a:pPr lvl="1"/>
            <a:r>
              <a:rPr lang="en-US" altLang="zh-CN" dirty="0"/>
              <a:t>-k: </a:t>
            </a:r>
            <a:r>
              <a:rPr lang="en-US" altLang="zh-CN" dirty="0" err="1"/>
              <a:t>gemm</a:t>
            </a:r>
            <a:r>
              <a:rPr lang="en-US" altLang="zh-CN" dirty="0"/>
              <a:t> size in K without padding, default is 1024</a:t>
            </a:r>
          </a:p>
          <a:p>
            <a:pPr lvl="1"/>
            <a:r>
              <a:rPr lang="en-US" altLang="zh-CN" dirty="0"/>
              <a:t>-d: data type. 1=fp32, 2=fp16, 3=bf16. default is 1</a:t>
            </a:r>
          </a:p>
          <a:p>
            <a:pPr lvl="1"/>
            <a:r>
              <a:rPr lang="en-US" altLang="zh-CN" dirty="0"/>
              <a:t>-v: if enable </a:t>
            </a:r>
            <a:r>
              <a:rPr lang="en-US" altLang="zh-CN" dirty="0" err="1"/>
              <a:t>cpu</a:t>
            </a:r>
            <a:r>
              <a:rPr lang="en-US" altLang="zh-CN" dirty="0"/>
              <a:t> verification. 1=enable, 0=disable. Default is 1</a:t>
            </a:r>
          </a:p>
          <a:p>
            <a:pPr lvl="1"/>
            <a:r>
              <a:rPr lang="en-US" altLang="zh-CN" dirty="0"/>
              <a:t>-l: iteration times to measure kernel performance</a:t>
            </a:r>
          </a:p>
          <a:p>
            <a:pPr lvl="1"/>
            <a:r>
              <a:rPr lang="en-US" altLang="zh-CN" dirty="0"/>
              <a:t>-t: enable tensile portable kernel name. 1=using tensile format, 0 = using local format</a:t>
            </a:r>
          </a:p>
          <a:p>
            <a:pPr lvl="1"/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4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Usage continue:</a:t>
            </a:r>
          </a:p>
          <a:p>
            <a:pPr lvl="1"/>
            <a:r>
              <a:rPr lang="en-US" altLang="zh-CN" dirty="0"/>
              <a:t>Example: </a:t>
            </a:r>
            <a:r>
              <a:rPr lang="en-US" altLang="zh-CN" sz="1600" dirty="0">
                <a:latin typeface="Consolas" panose="020B0609020204030204" pitchFamily="49" charset="0"/>
              </a:rPr>
              <a:t>./</a:t>
            </a:r>
            <a:r>
              <a:rPr lang="en-US" altLang="zh-CN" sz="1600" dirty="0" err="1">
                <a:latin typeface="Consolas" panose="020B0609020204030204" pitchFamily="49" charset="0"/>
              </a:rPr>
              <a:t>TensileLite.out</a:t>
            </a:r>
            <a:r>
              <a:rPr lang="en-US" altLang="zh-CN" sz="1600" dirty="0">
                <a:latin typeface="Consolas" panose="020B0609020204030204" pitchFamily="49" charset="0"/>
              </a:rPr>
              <a:t> –m 1024 –n 1024 –k 1024 –t 0 –v 1 –l 100 –r 2 –s 2 –x 2 –y 2 –d 1</a:t>
            </a:r>
          </a:p>
          <a:p>
            <a:pPr lvl="1"/>
            <a:endParaRPr lang="en-US" altLang="zh-CN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-r: </a:t>
            </a:r>
            <a:r>
              <a:rPr lang="en-US" altLang="zh-CN" dirty="0" err="1"/>
              <a:t>mfma</a:t>
            </a:r>
            <a:r>
              <a:rPr lang="en-US" altLang="zh-CN" dirty="0"/>
              <a:t> tile per wave in M dim, default is 1</a:t>
            </a:r>
          </a:p>
          <a:p>
            <a:pPr lvl="1"/>
            <a:r>
              <a:rPr lang="en-US" altLang="zh-CN" dirty="0"/>
              <a:t>-s: </a:t>
            </a:r>
            <a:r>
              <a:rPr lang="en-US" altLang="zh-CN" dirty="0" err="1"/>
              <a:t>mfma</a:t>
            </a:r>
            <a:r>
              <a:rPr lang="en-US" altLang="zh-CN" dirty="0"/>
              <a:t> tile per wave in N dim, default is 1</a:t>
            </a:r>
          </a:p>
          <a:p>
            <a:pPr lvl="1"/>
            <a:r>
              <a:rPr lang="en-US" altLang="zh-CN" dirty="0"/>
              <a:t>-x: wave tile per group in M dim, default is 1</a:t>
            </a:r>
          </a:p>
          <a:p>
            <a:pPr lvl="1"/>
            <a:r>
              <a:rPr lang="en-US" altLang="zh-CN" dirty="0"/>
              <a:t>-y: wave tile per group in N dim, default is 1</a:t>
            </a:r>
          </a:p>
          <a:p>
            <a:pPr lvl="1"/>
            <a:r>
              <a:rPr lang="en-US" altLang="zh-CN" dirty="0"/>
              <a:t>-u: </a:t>
            </a:r>
            <a:r>
              <a:rPr lang="en-US" altLang="zh-CN" dirty="0" err="1"/>
              <a:t>depthU</a:t>
            </a:r>
            <a:r>
              <a:rPr lang="en-US" altLang="zh-CN" dirty="0"/>
              <a:t> in K dim, default is 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33E55E-C91D-4B18-A9FC-4C564B980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2065141"/>
            <a:ext cx="5017580" cy="4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7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Performance – 1K/2K/4K/8K: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picture containing cabinet, clock&#10;&#10;Description automatically generated">
            <a:extLst>
              <a:ext uri="{FF2B5EF4-FFF2-40B4-BE49-F238E27FC236}">
                <a16:creationId xmlns:a16="http://schemas.microsoft.com/office/drawing/2014/main" id="{DFB92E9B-926D-4C75-BE64-5432A84AF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41" y="1667933"/>
            <a:ext cx="9940344" cy="32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29991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657</Words>
  <Application>Microsoft Office PowerPoint</Application>
  <PresentationFormat>Custom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Wingdings 3</vt:lpstr>
      <vt:lpstr>1_AMD WIDE BLK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455</cp:revision>
  <dcterms:modified xsi:type="dcterms:W3CDTF">2020-03-31T17:22:40Z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