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3"/>
  </p:sldMasterIdLst>
  <p:notesMasterIdLst>
    <p:notesMasterId r:id="rId8"/>
  </p:notesMasterIdLst>
  <p:handoutMasterIdLst>
    <p:handoutMasterId r:id="rId9"/>
  </p:handoutMasterIdLst>
  <p:sldIdLst>
    <p:sldId id="2022" r:id="rId4"/>
    <p:sldId id="2027" r:id="rId5"/>
    <p:sldId id="2028" r:id="rId6"/>
    <p:sldId id="2029" r:id="rId7"/>
  </p:sldIdLst>
  <p:sldSz cx="12188825" cy="6858000"/>
  <p:notesSz cx="6858000" cy="48196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3D7EF61-34E1-4259-909E-D88D36ABF468}">
          <p14:sldIdLst>
            <p14:sldId id="2022"/>
            <p14:sldId id="2027"/>
            <p14:sldId id="2028"/>
            <p14:sldId id="20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3">
          <p15:clr>
            <a:srgbClr val="A4A3A4"/>
          </p15:clr>
        </p15:guide>
        <p15:guide id="2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malai, Pari" initials="AP" lastIdx="1" clrIdx="0"/>
  <p:cmAuthor id="2" name="Aldabagh, Maad" initials="AM" lastIdx="28" clrIdx="1">
    <p:extLst>
      <p:ext uri="{19B8F6BF-5375-455C-9EA6-DF929625EA0E}">
        <p15:presenceInfo xmlns:p15="http://schemas.microsoft.com/office/powerpoint/2012/main" userId="S-1-5-21-249263827-1212357926-315576832-729218" providerId="AD"/>
      </p:ext>
    </p:extLst>
  </p:cmAuthor>
  <p:cmAuthor id="3" name="Van Note, Paul" initials="VP" lastIdx="1" clrIdx="2">
    <p:extLst>
      <p:ext uri="{19B8F6BF-5375-455C-9EA6-DF929625EA0E}">
        <p15:presenceInfo xmlns:p15="http://schemas.microsoft.com/office/powerpoint/2012/main" userId="S0033FFFA54C0747@LIVE.COM" providerId="AD"/>
      </p:ext>
    </p:extLst>
  </p:cmAuthor>
  <p:cmAuthor id="4" name="Aldabagh, Maad" initials="AM [2]" lastIdx="5" clrIdx="3">
    <p:extLst>
      <p:ext uri="{19B8F6BF-5375-455C-9EA6-DF929625EA0E}">
        <p15:presenceInfo xmlns:p15="http://schemas.microsoft.com/office/powerpoint/2012/main" userId="S::maldabag@amd.com::5258af4f-9ca3-42c0-ba9e-a0f81e3ff034" providerId="AD"/>
      </p:ext>
    </p:extLst>
  </p:cmAuthor>
  <p:cmAuthor id="5" name="Aldabagh, Maad" initials="AM [3]" lastIdx="2" clrIdx="4">
    <p:extLst>
      <p:ext uri="{19B8F6BF-5375-455C-9EA6-DF929625EA0E}">
        <p15:presenceInfo xmlns:p15="http://schemas.microsoft.com/office/powerpoint/2012/main" userId="5258af4f-9ca3-42c0-ba9e-a0f81e3ff0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F1FCFD"/>
    <a:srgbClr val="00AAB5"/>
    <a:srgbClr val="70FF5D"/>
    <a:srgbClr val="F26522"/>
    <a:srgbClr val="767DC5"/>
    <a:srgbClr val="A6CE39"/>
    <a:srgbClr val="D6F6F8"/>
    <a:srgbClr val="73E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44" autoAdjust="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>
        <p:guide orient="horz" pos="413"/>
        <p:guide pos="36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569A6F2-41E5-4487-BD96-5B3320428D3B}" type="datetimeFigureOut">
              <a:rPr lang="en-US"/>
              <a:pPr>
                <a:defRPr/>
              </a:pPr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3E149D6-DCAC-453C-9646-F7ED99F1C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55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38607A5D-693E-4C63-ACF6-88FE3734317C}" type="datetimeFigureOut">
              <a:rPr lang="en-US"/>
              <a:pPr>
                <a:defRPr/>
              </a:pPr>
              <a:t>6/1/2020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375" y="698500"/>
            <a:ext cx="6191250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7" tIns="46148" rIns="92297" bIns="4614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64820" y="4439134"/>
            <a:ext cx="6128360" cy="4182909"/>
          </a:xfrm>
          <a:prstGeom prst="rect">
            <a:avLst/>
          </a:prstGeom>
        </p:spPr>
        <p:txBody>
          <a:bodyPr vert="horz" lIns="92297" tIns="46148" rIns="92297" bIns="46148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829AFB38-0ABE-46A6-A2CD-91E75B392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5888" indent="-115888" algn="l" rtl="0" eaLnBrk="0" fontAlgn="base" hangingPunct="0">
      <a:spcBef>
        <a:spcPct val="30000"/>
      </a:spcBef>
      <a:spcAft>
        <a:spcPct val="0"/>
      </a:spcAft>
      <a:buFont typeface="Wingdings 3" pitchFamily="18" charset="2"/>
      <a:buChar char="}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6400" indent="-17145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73088" indent="-115888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1493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45" y="1381123"/>
            <a:ext cx="11338560" cy="4937760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4" y="752474"/>
            <a:ext cx="11616919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15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Da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9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45" y="939114"/>
            <a:ext cx="11338560" cy="5379769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55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6" name="Picture 5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4" y="752474"/>
            <a:ext cx="11616919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523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alphaModFix/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6" name="Picture 5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6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d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541300" y="3510148"/>
            <a:ext cx="5106225" cy="640080"/>
          </a:xfrm>
        </p:spPr>
        <p:txBody>
          <a:bodyPr t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 i="0" cap="all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71962" y="2866975"/>
            <a:ext cx="6444900" cy="474345"/>
          </a:xfrm>
        </p:spPr>
        <p:txBody>
          <a:bodyPr/>
          <a:lstStyle>
            <a:lvl1pPr algn="ctr"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21052" y="3365383"/>
            <a:ext cx="6346720" cy="0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0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5625" y="278130"/>
            <a:ext cx="10424160" cy="474345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45" y="1381125"/>
            <a:ext cx="11338560" cy="49377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183" y="6569077"/>
            <a:ext cx="134652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fld id="{B50A2252-0B00-49D0-9A28-2F5CCECF09D1}" type="slidenum">
              <a:rPr lang="en-US" sz="900" cap="all" smtClean="0">
                <a:solidFill>
                  <a:prstClr val="white"/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00" cap="all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245" y="6569076"/>
            <a:ext cx="1769715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cap="all" dirty="0">
                <a:solidFill>
                  <a:schemeClr val="bg1"/>
                </a:solidFill>
                <a:cs typeface="Arial" pitchFamily="34" charset="0"/>
              </a:rPr>
              <a:t>RTG </a:t>
            </a:r>
            <a:r>
              <a:rPr lang="en-US" altLang="zh-CN" sz="900" cap="all" dirty="0">
                <a:solidFill>
                  <a:schemeClr val="bg1"/>
                </a:solidFill>
                <a:cs typeface="Arial" pitchFamily="34" charset="0"/>
              </a:rPr>
              <a:t>CE  Team 2018 </a:t>
            </a:r>
            <a:r>
              <a:rPr lang="en-US" sz="900" cap="all" dirty="0">
                <a:solidFill>
                  <a:schemeClr val="bg1"/>
                </a:solidFill>
                <a:cs typeface="Arial" pitchFamily="34" charset="0"/>
              </a:rPr>
              <a:t>|  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27" y="325875"/>
            <a:ext cx="1201998" cy="469703"/>
          </a:xfrm>
          <a:prstGeom prst="rect">
            <a:avLst/>
          </a:prstGeom>
        </p:spPr>
      </p:pic>
      <p:sp>
        <p:nvSpPr>
          <p:cNvPr id="4" name="MSIPCMContentMarking" descr="{&quot;HashCode&quot;:1292881367,&quot;Placement&quot;:&quot;Header&quot;,&quot;Top&quot;:0.0,&quot;Left&quot;:0.0,&quot;SlideWidth&quot;:959,&quot;SlideHeight&quot;:540}">
            <a:extLst>
              <a:ext uri="{FF2B5EF4-FFF2-40B4-BE49-F238E27FC236}">
                <a16:creationId xmlns:a16="http://schemas.microsoft.com/office/drawing/2014/main" id="{8ACE8477-A880-4BF4-8426-00AED51D5750}"/>
              </a:ext>
            </a:extLst>
          </p:cNvPr>
          <p:cNvSpPr txBox="1"/>
          <p:nvPr userDrawn="1"/>
        </p:nvSpPr>
        <p:spPr>
          <a:xfrm>
            <a:off x="0" y="0"/>
            <a:ext cx="3183013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174625" indent="-174625" algn="l">
              <a:spcBef>
                <a:spcPct val="0"/>
              </a:spcBef>
              <a:spcAft>
                <a:spcPts val="0"/>
              </a:spcAft>
              <a:buClr>
                <a:schemeClr val="bg2"/>
              </a:buClr>
              <a:buFont typeface="Wingdings 3" pitchFamily="18" charset="2"/>
              <a:buChar char="}"/>
            </a:pPr>
            <a:r>
              <a:rPr lang="en-US" sz="1000">
                <a:solidFill>
                  <a:srgbClr val="0078D7"/>
                </a:solidFill>
                <a:latin typeface="Arial" panose="020B0604020202020204" pitchFamily="34" charset="0"/>
              </a:rPr>
              <a:t>[AMD Official Use Only - Internal Distribution Only]</a:t>
            </a:r>
            <a:endParaRPr lang="en-US" sz="1000" dirty="0">
              <a:solidFill>
                <a:srgbClr val="0078D7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452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4383" r:id="rId2"/>
    <p:sldLayoutId id="2147483895" r:id="rId3"/>
    <p:sldLayoutId id="2147484384" r:id="rId4"/>
    <p:sldLayoutId id="2147483904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3200" i="0" strike="noStrike" kern="1200" cap="all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spcAft>
          <a:spcPts val="0"/>
        </a:spcAft>
        <a:buClrTx/>
        <a:buFont typeface="Arial" panose="020B0604020202020204" pitchFamily="34" charset="0"/>
        <a:buChar char="•"/>
        <a:defRPr sz="3000" kern="1200">
          <a:solidFill>
            <a:schemeClr val="bg1"/>
          </a:solidFill>
          <a:latin typeface="Calibri" pitchFamily="34" charset="0"/>
          <a:ea typeface="+mn-ea"/>
          <a:cs typeface="+mn-cs"/>
        </a:defRPr>
      </a:lvl1pPr>
      <a:lvl2pPr marL="548640" indent="-1809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60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914400" indent="-1682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Calibri" pitchFamily="34" charset="0"/>
          <a:ea typeface="+mn-ea"/>
          <a:cs typeface="+mn-cs"/>
        </a:defRPr>
      </a:lvl3pPr>
      <a:lvl4pPr marL="1371600" indent="-182880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libri" pitchFamily="34" charset="0"/>
          <a:ea typeface="+mn-ea"/>
          <a:cs typeface="+mn-cs"/>
        </a:defRPr>
      </a:lvl4pPr>
      <a:lvl5pPr marL="1645920" indent="-164592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altLang="zh-CN" sz="2200" b="1" dirty="0"/>
              <a:t>Different Operations percentage</a:t>
            </a:r>
          </a:p>
          <a:p>
            <a:endParaRPr lang="en-US" sz="22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480 </a:t>
            </a:r>
            <a:r>
              <a:rPr lang="zh-CN" altLang="en-US" dirty="0"/>
              <a:t>* </a:t>
            </a:r>
            <a:r>
              <a:rPr lang="en-US" altLang="zh-CN" dirty="0"/>
              <a:t>512 kernel analysis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AB7510-3218-4E00-8E6E-CB0244BE3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19" y="1586380"/>
            <a:ext cx="5160343" cy="445882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BDB5D7-B5B0-4D8F-87FF-74FC39883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580" y="1956797"/>
            <a:ext cx="5981999" cy="402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sz="2200" b="1" dirty="0"/>
              <a:t>Main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loop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elapsed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time</a:t>
            </a:r>
            <a:endParaRPr lang="en-US" sz="22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480 </a:t>
            </a:r>
            <a:r>
              <a:rPr lang="zh-CN" altLang="en-US" dirty="0"/>
              <a:t>* </a:t>
            </a:r>
            <a:r>
              <a:rPr lang="en-US" altLang="zh-CN" dirty="0"/>
              <a:t>512 kernel analysis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976E5A-DD5A-4BD0-A594-9D479C4AF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0" y="1496976"/>
            <a:ext cx="2535247" cy="1595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1EBCE5-EBBE-466E-985F-FB1FF6858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43" y="3239629"/>
            <a:ext cx="11705020" cy="1906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620861-E86F-4055-A546-791FB65206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5" y="5146343"/>
            <a:ext cx="11858994" cy="959183"/>
          </a:xfrm>
          <a:prstGeom prst="rect">
            <a:avLst/>
          </a:prstGeom>
        </p:spPr>
      </p:pic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DDEEBF5C-ED27-4D33-B2C0-28FF30B2DE60}"/>
              </a:ext>
            </a:extLst>
          </p:cNvPr>
          <p:cNvSpPr txBox="1">
            <a:spLocks/>
          </p:cNvSpPr>
          <p:nvPr/>
        </p:nvSpPr>
        <p:spPr>
          <a:xfrm>
            <a:off x="3216288" y="1537007"/>
            <a:ext cx="6111862" cy="1530089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sz="2200" dirty="0"/>
              <a:t>3bubbles</a:t>
            </a:r>
          </a:p>
          <a:p>
            <a:pPr marL="710565" lvl="1" indent="-342900" fontAlgn="auto">
              <a:buFont typeface="+mj-lt"/>
              <a:buAutoNum type="arabicPeriod"/>
            </a:pPr>
            <a:r>
              <a:rPr lang="en-US" altLang="zh-CN" sz="1800" dirty="0"/>
              <a:t>88 </a:t>
            </a:r>
            <a:r>
              <a:rPr lang="en-US" altLang="zh-CN" sz="1800" dirty="0" err="1"/>
              <a:t>clk</a:t>
            </a:r>
            <a:r>
              <a:rPr lang="en-US" altLang="zh-CN" sz="1800" dirty="0"/>
              <a:t> between </a:t>
            </a:r>
            <a:r>
              <a:rPr lang="en-US" altLang="zh-CN" sz="1800" dirty="0" err="1"/>
              <a:t>buff_load_A</a:t>
            </a:r>
            <a:r>
              <a:rPr lang="en-US" altLang="zh-CN" sz="1800" dirty="0"/>
              <a:t> and </a:t>
            </a:r>
            <a:r>
              <a:rPr lang="en-US" altLang="zh-CN" sz="1800" dirty="0" err="1"/>
              <a:t>buffer_load_B</a:t>
            </a:r>
            <a:r>
              <a:rPr lang="en-US" altLang="zh-CN" sz="1800" dirty="0"/>
              <a:t> (13.7%)</a:t>
            </a:r>
          </a:p>
          <a:p>
            <a:pPr marL="710565" lvl="1" indent="-342900" fontAlgn="auto">
              <a:buFont typeface="+mj-lt"/>
              <a:buAutoNum type="arabicPeriod"/>
            </a:pPr>
            <a:r>
              <a:rPr lang="en-US" altLang="zh-CN" sz="1800" dirty="0"/>
              <a:t>300 </a:t>
            </a:r>
            <a:r>
              <a:rPr lang="en-US" altLang="zh-CN" sz="1800" dirty="0" err="1"/>
              <a:t>clk</a:t>
            </a:r>
            <a:r>
              <a:rPr lang="en-US" altLang="zh-CN" sz="1800" dirty="0"/>
              <a:t> between </a:t>
            </a:r>
            <a:r>
              <a:rPr lang="en-US" altLang="zh-CN" sz="1800" dirty="0" err="1"/>
              <a:t>buff_load</a:t>
            </a:r>
            <a:r>
              <a:rPr lang="en-US" altLang="zh-CN" sz="1800" dirty="0"/>
              <a:t> and </a:t>
            </a:r>
            <a:r>
              <a:rPr lang="en-US" altLang="zh-CN" sz="1800" dirty="0" err="1"/>
              <a:t>addr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calcu</a:t>
            </a:r>
            <a:r>
              <a:rPr lang="en-US" altLang="zh-CN" sz="1800" dirty="0"/>
              <a:t> (41.2%)</a:t>
            </a:r>
          </a:p>
          <a:p>
            <a:pPr marL="710565" lvl="1" indent="-342900" fontAlgn="auto">
              <a:buFont typeface="+mj-lt"/>
              <a:buAutoNum type="arabicPeriod"/>
            </a:pPr>
            <a:r>
              <a:rPr lang="en-US" altLang="zh-CN" sz="1800" dirty="0"/>
              <a:t>Math wave waits fetch wave 280 </a:t>
            </a:r>
            <a:r>
              <a:rPr lang="en-US" altLang="zh-CN" sz="1800" dirty="0" err="1"/>
              <a:t>clk</a:t>
            </a:r>
            <a:r>
              <a:rPr lang="en-US" altLang="zh-CN" sz="1800" dirty="0"/>
              <a:t> (38.5%)</a:t>
            </a:r>
          </a:p>
          <a:p>
            <a:pPr fontAlgn="auto"/>
            <a:endParaRPr lang="en-US" sz="22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9996ED-9A30-467D-953B-6B7039F45126}"/>
              </a:ext>
            </a:extLst>
          </p:cNvPr>
          <p:cNvSpPr/>
          <p:nvPr/>
        </p:nvSpPr>
        <p:spPr>
          <a:xfrm>
            <a:off x="2742067" y="4231514"/>
            <a:ext cx="660400" cy="333707"/>
          </a:xfrm>
          <a:prstGeom prst="roundRect">
            <a:avLst/>
          </a:prstGeom>
          <a:noFill/>
          <a:ln>
            <a:solidFill>
              <a:srgbClr val="ED1C2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55EDA7A-1568-4A70-AE14-7AF831E47423}"/>
              </a:ext>
            </a:extLst>
          </p:cNvPr>
          <p:cNvSpPr/>
          <p:nvPr/>
        </p:nvSpPr>
        <p:spPr>
          <a:xfrm>
            <a:off x="3911600" y="4239636"/>
            <a:ext cx="1866900" cy="333707"/>
          </a:xfrm>
          <a:prstGeom prst="roundRect">
            <a:avLst/>
          </a:prstGeom>
          <a:noFill/>
          <a:ln>
            <a:solidFill>
              <a:srgbClr val="ED1C2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AAC225B-B8A0-407C-9AE7-5649F46837DE}"/>
              </a:ext>
            </a:extLst>
          </p:cNvPr>
          <p:cNvSpPr/>
          <p:nvPr/>
        </p:nvSpPr>
        <p:spPr>
          <a:xfrm>
            <a:off x="5384800" y="3280453"/>
            <a:ext cx="1790700" cy="834347"/>
          </a:xfrm>
          <a:prstGeom prst="roundRect">
            <a:avLst/>
          </a:prstGeom>
          <a:noFill/>
          <a:ln>
            <a:solidFill>
              <a:srgbClr val="ED1C2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1A29AE-8DD4-42F2-B6E0-60CCC97F8B93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072267" y="4565221"/>
            <a:ext cx="485117" cy="11622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42EA5B-2F5E-418B-8447-5A672EF0BED2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845050" y="4573343"/>
            <a:ext cx="2749550" cy="11294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DDC4F8-910F-441D-B9B6-CE1065704131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175500" y="3697627"/>
            <a:ext cx="2952750" cy="16343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362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sz="2200" b="1" dirty="0"/>
              <a:t>Main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loop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elapsed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time</a:t>
            </a:r>
            <a:endParaRPr lang="en-US" sz="22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480 </a:t>
            </a:r>
            <a:r>
              <a:rPr lang="zh-CN" altLang="en-US" dirty="0"/>
              <a:t>* </a:t>
            </a:r>
            <a:r>
              <a:rPr lang="en-US" altLang="zh-CN" dirty="0"/>
              <a:t>512 kernel analysis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976E5A-DD5A-4BD0-A594-9D479C4AF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0" y="1496976"/>
            <a:ext cx="2535247" cy="1595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1EBCE5-EBBE-466E-985F-FB1FF6858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43" y="3239629"/>
            <a:ext cx="11705020" cy="1906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620861-E86F-4055-A546-791FB65206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5" y="5146343"/>
            <a:ext cx="11858994" cy="959183"/>
          </a:xfrm>
          <a:prstGeom prst="rect">
            <a:avLst/>
          </a:prstGeom>
        </p:spPr>
      </p:pic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DDEEBF5C-ED27-4D33-B2C0-28FF30B2DE60}"/>
              </a:ext>
            </a:extLst>
          </p:cNvPr>
          <p:cNvSpPr txBox="1">
            <a:spLocks/>
          </p:cNvSpPr>
          <p:nvPr/>
        </p:nvSpPr>
        <p:spPr>
          <a:xfrm>
            <a:off x="3216288" y="1537007"/>
            <a:ext cx="6111862" cy="1530089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sz="2200" dirty="0"/>
              <a:t>3bubbles</a:t>
            </a:r>
          </a:p>
          <a:p>
            <a:pPr marL="710565" lvl="1" indent="-342900" fontAlgn="auto">
              <a:buFont typeface="+mj-lt"/>
              <a:buAutoNum type="arabicPeriod"/>
            </a:pPr>
            <a:r>
              <a:rPr lang="en-US" altLang="zh-CN" sz="1800" dirty="0"/>
              <a:t>88 </a:t>
            </a:r>
            <a:r>
              <a:rPr lang="en-US" altLang="zh-CN" sz="1800" dirty="0" err="1"/>
              <a:t>clk</a:t>
            </a:r>
            <a:r>
              <a:rPr lang="en-US" altLang="zh-CN" sz="1800" dirty="0"/>
              <a:t> between </a:t>
            </a:r>
            <a:r>
              <a:rPr lang="en-US" altLang="zh-CN" sz="1800" dirty="0" err="1"/>
              <a:t>buff_load_A</a:t>
            </a:r>
            <a:r>
              <a:rPr lang="en-US" altLang="zh-CN" sz="1800" dirty="0"/>
              <a:t> and </a:t>
            </a:r>
            <a:r>
              <a:rPr lang="en-US" altLang="zh-CN" sz="1800" dirty="0" err="1"/>
              <a:t>buffer_load_B</a:t>
            </a:r>
            <a:r>
              <a:rPr lang="en-US" altLang="zh-CN" sz="1800" dirty="0"/>
              <a:t> (13.7%)</a:t>
            </a:r>
          </a:p>
          <a:p>
            <a:pPr marL="710565" lvl="1" indent="-342900" fontAlgn="auto">
              <a:buFont typeface="+mj-lt"/>
              <a:buAutoNum type="arabicPeriod"/>
            </a:pPr>
            <a:r>
              <a:rPr lang="en-US" altLang="zh-CN" sz="1800" dirty="0"/>
              <a:t>300 </a:t>
            </a:r>
            <a:r>
              <a:rPr lang="en-US" altLang="zh-CN" sz="1800" dirty="0" err="1"/>
              <a:t>clk</a:t>
            </a:r>
            <a:r>
              <a:rPr lang="en-US" altLang="zh-CN" sz="1800" dirty="0"/>
              <a:t> between </a:t>
            </a:r>
            <a:r>
              <a:rPr lang="en-US" altLang="zh-CN" sz="1800" dirty="0" err="1"/>
              <a:t>buff_load</a:t>
            </a:r>
            <a:r>
              <a:rPr lang="en-US" altLang="zh-CN" sz="1800" dirty="0"/>
              <a:t> and </a:t>
            </a:r>
            <a:r>
              <a:rPr lang="en-US" altLang="zh-CN" sz="1800" dirty="0" err="1"/>
              <a:t>addr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calcu</a:t>
            </a:r>
            <a:r>
              <a:rPr lang="en-US" altLang="zh-CN" sz="1800" dirty="0"/>
              <a:t> (41.2%)</a:t>
            </a:r>
          </a:p>
          <a:p>
            <a:pPr marL="710565" lvl="1" indent="-342900" fontAlgn="auto">
              <a:buFont typeface="+mj-lt"/>
              <a:buAutoNum type="arabicPeriod"/>
            </a:pPr>
            <a:r>
              <a:rPr lang="en-US" altLang="zh-CN" sz="1800" dirty="0"/>
              <a:t>Math wave waits fetch wave 280 </a:t>
            </a:r>
            <a:r>
              <a:rPr lang="en-US" altLang="zh-CN" sz="1800" dirty="0" err="1"/>
              <a:t>clk</a:t>
            </a:r>
            <a:r>
              <a:rPr lang="en-US" altLang="zh-CN" sz="1800" dirty="0"/>
              <a:t> (38.5%)</a:t>
            </a:r>
          </a:p>
          <a:p>
            <a:pPr fontAlgn="auto"/>
            <a:endParaRPr lang="en-US" sz="22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9996ED-9A30-467D-953B-6B7039F45126}"/>
              </a:ext>
            </a:extLst>
          </p:cNvPr>
          <p:cNvSpPr/>
          <p:nvPr/>
        </p:nvSpPr>
        <p:spPr>
          <a:xfrm>
            <a:off x="2742067" y="4231514"/>
            <a:ext cx="660400" cy="333707"/>
          </a:xfrm>
          <a:prstGeom prst="roundRect">
            <a:avLst/>
          </a:prstGeom>
          <a:noFill/>
          <a:ln>
            <a:solidFill>
              <a:srgbClr val="ED1C2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55EDA7A-1568-4A70-AE14-7AF831E47423}"/>
              </a:ext>
            </a:extLst>
          </p:cNvPr>
          <p:cNvSpPr/>
          <p:nvPr/>
        </p:nvSpPr>
        <p:spPr>
          <a:xfrm>
            <a:off x="3911600" y="4239636"/>
            <a:ext cx="1866900" cy="333707"/>
          </a:xfrm>
          <a:prstGeom prst="roundRect">
            <a:avLst/>
          </a:prstGeom>
          <a:noFill/>
          <a:ln>
            <a:solidFill>
              <a:srgbClr val="ED1C2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AAC225B-B8A0-407C-9AE7-5649F46837DE}"/>
              </a:ext>
            </a:extLst>
          </p:cNvPr>
          <p:cNvSpPr/>
          <p:nvPr/>
        </p:nvSpPr>
        <p:spPr>
          <a:xfrm>
            <a:off x="5384800" y="3280453"/>
            <a:ext cx="1790700" cy="834347"/>
          </a:xfrm>
          <a:prstGeom prst="roundRect">
            <a:avLst/>
          </a:prstGeom>
          <a:noFill/>
          <a:ln>
            <a:solidFill>
              <a:srgbClr val="ED1C2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1A29AE-8DD4-42F2-B6E0-60CCC97F8B93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072267" y="4565221"/>
            <a:ext cx="485117" cy="11622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42EA5B-2F5E-418B-8447-5A672EF0BED2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845050" y="4573343"/>
            <a:ext cx="2749550" cy="11294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DDC4F8-910F-441D-B9B6-CE1065704131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175500" y="3697627"/>
            <a:ext cx="2952750" cy="16343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35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sz="2200" b="1" dirty="0"/>
              <a:t>Bottle neck of main loop</a:t>
            </a:r>
          </a:p>
          <a:p>
            <a:pPr lvl="1"/>
            <a:r>
              <a:rPr lang="en-US" sz="1800" dirty="0"/>
              <a:t>Remove all </a:t>
            </a:r>
            <a:r>
              <a:rPr lang="en-US" sz="1800" dirty="0" err="1"/>
              <a:t>lds</a:t>
            </a:r>
            <a:r>
              <a:rPr lang="en-US" sz="1800" dirty="0"/>
              <a:t> read instr. In math wave. </a:t>
            </a:r>
          </a:p>
          <a:p>
            <a:pPr lvl="2"/>
            <a:r>
              <a:rPr lang="en-US" sz="1400" dirty="0" err="1"/>
              <a:t>Lds</a:t>
            </a:r>
            <a:r>
              <a:rPr lang="en-US" sz="1400" dirty="0"/>
              <a:t> read will not effect </a:t>
            </a:r>
            <a:r>
              <a:rPr lang="en-US" sz="1400" dirty="0" err="1"/>
              <a:t>lds</a:t>
            </a:r>
            <a:r>
              <a:rPr lang="en-US" sz="1400" dirty="0"/>
              <a:t> write in fetch wave</a:t>
            </a:r>
          </a:p>
          <a:p>
            <a:pPr lvl="2"/>
            <a:r>
              <a:rPr lang="en-US" sz="1400" dirty="0"/>
              <a:t>All </a:t>
            </a:r>
            <a:r>
              <a:rPr lang="en-US" sz="1400" dirty="0" err="1"/>
              <a:t>mfma</a:t>
            </a:r>
            <a:r>
              <a:rPr lang="en-US" sz="1400" dirty="0"/>
              <a:t> </a:t>
            </a:r>
            <a:r>
              <a:rPr lang="en-US" sz="1400" dirty="0" err="1"/>
              <a:t>instr</a:t>
            </a:r>
            <a:r>
              <a:rPr lang="en-US" sz="1400" dirty="0"/>
              <a:t> are 32 </a:t>
            </a:r>
            <a:r>
              <a:rPr lang="en-US" sz="1400" dirty="0" err="1"/>
              <a:t>clk</a:t>
            </a:r>
            <a:r>
              <a:rPr lang="en-US" sz="1400" dirty="0"/>
              <a:t> interval</a:t>
            </a:r>
          </a:p>
          <a:p>
            <a:pPr lvl="1"/>
            <a:r>
              <a:rPr lang="en-US" sz="1800" dirty="0"/>
              <a:t>Main loop elapsed time: 800clk</a:t>
            </a:r>
          </a:p>
          <a:p>
            <a:pPr lvl="1"/>
            <a:r>
              <a:rPr lang="en-US" sz="1800" dirty="0" err="1"/>
              <a:t>Mfma</a:t>
            </a:r>
            <a:r>
              <a:rPr lang="en-US" sz="1800" dirty="0"/>
              <a:t> cycle: 252clk = 28(branch) + 7*32(mfma16)</a:t>
            </a:r>
          </a:p>
          <a:p>
            <a:pPr lvl="1"/>
            <a:r>
              <a:rPr lang="en-US" sz="1800" dirty="0"/>
              <a:t>Math wave waits fetch wave (bubble 3) : 284clk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536 </a:t>
            </a:r>
            <a:r>
              <a:rPr lang="en-US" sz="1800" dirty="0" err="1"/>
              <a:t>clk</a:t>
            </a:r>
            <a:endParaRPr lang="en-US" sz="1800" dirty="0"/>
          </a:p>
          <a:p>
            <a:pPr lvl="1"/>
            <a:r>
              <a:rPr lang="en-US" sz="1800" dirty="0"/>
              <a:t>Bottle neck : fetch wave not math wave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480 </a:t>
            </a:r>
            <a:r>
              <a:rPr lang="zh-CN" altLang="en-US" dirty="0"/>
              <a:t>* </a:t>
            </a:r>
            <a:r>
              <a:rPr lang="en-US" altLang="zh-CN" dirty="0"/>
              <a:t>512 kernel analysis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computer, light&#10;&#10;Description automatically generated">
            <a:extLst>
              <a:ext uri="{FF2B5EF4-FFF2-40B4-BE49-F238E27FC236}">
                <a16:creationId xmlns:a16="http://schemas.microsoft.com/office/drawing/2014/main" id="{B4CA8D83-C419-4922-8D65-821BC0994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4" y="4056474"/>
            <a:ext cx="11562336" cy="213869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737709-A016-43FD-AF38-5A7F92C51749}"/>
              </a:ext>
            </a:extLst>
          </p:cNvPr>
          <p:cNvSpPr/>
          <p:nvPr/>
        </p:nvSpPr>
        <p:spPr>
          <a:xfrm>
            <a:off x="4970463" y="4140200"/>
            <a:ext cx="6569604" cy="931333"/>
          </a:xfrm>
          <a:prstGeom prst="roundRect">
            <a:avLst/>
          </a:prstGeom>
          <a:noFill/>
          <a:ln>
            <a:solidFill>
              <a:srgbClr val="ED1C2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36393482"/>
      </p:ext>
    </p:extLst>
  </p:cSld>
  <p:clrMapOvr>
    <a:masterClrMapping/>
  </p:clrMapOvr>
</p:sld>
</file>

<file path=ppt/theme/theme1.xml><?xml version="1.0" encoding="utf-8"?>
<a:theme xmlns:a="http://schemas.openxmlformats.org/drawingml/2006/main" name="1_AMD WIDE BLK">
  <a:themeElements>
    <a:clrScheme name="Custom 8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F26522"/>
      </a:accent1>
      <a:accent2>
        <a:srgbClr val="ED1C24"/>
      </a:accent2>
      <a:accent3>
        <a:srgbClr val="00AAB5"/>
      </a:accent3>
      <a:accent4>
        <a:srgbClr val="A6CE39"/>
      </a:accent4>
      <a:accent5>
        <a:srgbClr val="812990"/>
      </a:accent5>
      <a:accent6>
        <a:srgbClr val="C7C8CA"/>
      </a:accent6>
      <a:hlink>
        <a:srgbClr val="ED1C24"/>
      </a:hlink>
      <a:folHlink>
        <a:srgbClr val="C7C8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4625" indent="-174625">
          <a:spcAft>
            <a:spcPts val="600"/>
          </a:spcAft>
          <a:buClr>
            <a:schemeClr val="bg2"/>
          </a:buClr>
          <a:buFont typeface="Wingdings 3" pitchFamily="18" charset="2"/>
          <a:buChar char="}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9CC0EF7-87AF-4332-8238-07EB064EF708}" vid="{88888B7A-3F48-4C5C-94F6-68DD76F37C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40F28C9190714F9051F1661A72B344" ma:contentTypeVersion="0" ma:contentTypeDescription="Create a new document." ma:contentTypeScope="" ma:versionID="b8b95d69f10381dae1e3fc8aa097d9b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9B9DAE-0203-490A-8CF8-6A331C5A0B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6C7C7BA-398C-443C-9325-A8C61CE3C0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3098</TotalTime>
  <Words>192</Words>
  <Application>Microsoft Office PowerPoint</Application>
  <PresentationFormat>Custom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 3</vt:lpstr>
      <vt:lpstr>1_AMD WIDE BLK</vt:lpstr>
      <vt:lpstr>480 * 512 kernel analysis</vt:lpstr>
      <vt:lpstr>480 * 512 kernel analysis</vt:lpstr>
      <vt:lpstr>480 * 512 kernel analysis</vt:lpstr>
      <vt:lpstr>480 * 512 kernel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XiaoNing</dc:creator>
  <cp:lastModifiedBy>Wang, Fei</cp:lastModifiedBy>
  <cp:revision>447</cp:revision>
  <dcterms:modified xsi:type="dcterms:W3CDTF">2020-06-01T01:05:15Z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0x010100B040F28C9190714F9051F1661A72B344</vt:lpwstr>
  </property>
  <property fmtid="{D5CDD505-2E9C-101B-9397-08002B2CF9AE}" pid="3" name="MSIP_Label_76546daa-41b6-470c-bb85-f6f40f044d7f_Enabled">
    <vt:lpwstr>true</vt:lpwstr>
  </property>
  <property fmtid="{D5CDD505-2E9C-101B-9397-08002B2CF9AE}" pid="4" name="MSIP_Label_76546daa-41b6-470c-bb85-f6f40f044d7f_SetDate">
    <vt:lpwstr>2020-02-10T02:29:11Z</vt:lpwstr>
  </property>
  <property fmtid="{D5CDD505-2E9C-101B-9397-08002B2CF9AE}" pid="5" name="MSIP_Label_76546daa-41b6-470c-bb85-f6f40f044d7f_Method">
    <vt:lpwstr>Standard</vt:lpwstr>
  </property>
  <property fmtid="{D5CDD505-2E9C-101B-9397-08002B2CF9AE}" pid="6" name="MSIP_Label_76546daa-41b6-470c-bb85-f6f40f044d7f_Name">
    <vt:lpwstr>Internal Use Only - Unrestricted</vt:lpwstr>
  </property>
  <property fmtid="{D5CDD505-2E9C-101B-9397-08002B2CF9AE}" pid="7" name="MSIP_Label_76546daa-41b6-470c-bb85-f6f40f044d7f_SiteId">
    <vt:lpwstr>3dd8961f-e488-4e60-8e11-a82d994e183d</vt:lpwstr>
  </property>
  <property fmtid="{D5CDD505-2E9C-101B-9397-08002B2CF9AE}" pid="8" name="MSIP_Label_76546daa-41b6-470c-bb85-f6f40f044d7f_ActionId">
    <vt:lpwstr>bb72beb5-bcbb-4cf6-b671-000055ada162</vt:lpwstr>
  </property>
  <property fmtid="{D5CDD505-2E9C-101B-9397-08002B2CF9AE}" pid="9" name="MSIP_Label_76546daa-41b6-470c-bb85-f6f40f044d7f_ContentBits">
    <vt:lpwstr>1</vt:lpwstr>
  </property>
</Properties>
</file>