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17"/>
  </p:notesMasterIdLst>
  <p:handoutMasterIdLst>
    <p:handoutMasterId r:id="rId18"/>
  </p:handoutMasterIdLst>
  <p:sldIdLst>
    <p:sldId id="2022" r:id="rId4"/>
    <p:sldId id="2023" r:id="rId5"/>
    <p:sldId id="2024" r:id="rId6"/>
    <p:sldId id="2025" r:id="rId7"/>
    <p:sldId id="2026" r:id="rId8"/>
    <p:sldId id="2027" r:id="rId9"/>
    <p:sldId id="2028" r:id="rId10"/>
    <p:sldId id="2029" r:id="rId11"/>
    <p:sldId id="2033" r:id="rId12"/>
    <p:sldId id="2030" r:id="rId13"/>
    <p:sldId id="2031" r:id="rId14"/>
    <p:sldId id="2032" r:id="rId15"/>
    <p:sldId id="2034" r:id="rId16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23"/>
            <p14:sldId id="2024"/>
            <p14:sldId id="2025"/>
            <p14:sldId id="2026"/>
            <p14:sldId id="2027"/>
            <p14:sldId id="2028"/>
            <p14:sldId id="2029"/>
            <p14:sldId id="2033"/>
            <p14:sldId id="2030"/>
            <p14:sldId id="2031"/>
            <p14:sldId id="2032"/>
            <p14:sldId id="20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44" autoAdjust="0"/>
  </p:normalViewPr>
  <p:slideViewPr>
    <p:cSldViewPr snapToGrid="0">
      <p:cViewPr>
        <p:scale>
          <a:sx n="33" d="100"/>
          <a:sy n="33" d="100"/>
        </p:scale>
        <p:origin x="1482" y="4284"/>
      </p:cViewPr>
      <p:guideLst>
        <p:guide orient="horz" pos="413"/>
        <p:guide pos="37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82DD22AD-9B81-4322-92DD-C36514996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71" y="1160936"/>
            <a:ext cx="5785992" cy="541893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dirty="0"/>
              <a:t>Example :</a:t>
            </a:r>
          </a:p>
          <a:p>
            <a:pPr lvl="1"/>
            <a:r>
              <a:rPr lang="en-US" altLang="zh-CN" dirty="0"/>
              <a:t>Data type: bf16</a:t>
            </a:r>
            <a:endParaRPr lang="en-US" dirty="0"/>
          </a:p>
          <a:p>
            <a:pPr lvl="1"/>
            <a:r>
              <a:rPr lang="en-US" dirty="0" err="1"/>
              <a:t>Gemm</a:t>
            </a:r>
            <a:r>
              <a:rPr lang="en-US" dirty="0"/>
              <a:t> format: column major </a:t>
            </a:r>
            <a:endParaRPr lang="en-US" altLang="zh-CN" dirty="0"/>
          </a:p>
          <a:p>
            <a:pPr lvl="1"/>
            <a:r>
              <a:rPr lang="en-US" dirty="0" err="1"/>
              <a:t>Gemm</a:t>
            </a:r>
            <a:r>
              <a:rPr lang="en-US" dirty="0"/>
              <a:t> size: M = 960, N = 1024, K = 1024</a:t>
            </a:r>
          </a:p>
          <a:p>
            <a:pPr lvl="1"/>
            <a:r>
              <a:rPr lang="en-US" dirty="0"/>
              <a:t>Padding: 32DWORD</a:t>
            </a:r>
          </a:p>
          <a:p>
            <a:pPr lvl="1"/>
            <a:r>
              <a:rPr lang="en-US" dirty="0" err="1"/>
              <a:t>Mfma</a:t>
            </a:r>
            <a:r>
              <a:rPr lang="en-US" dirty="0"/>
              <a:t> per wave: 1 * 2</a:t>
            </a:r>
          </a:p>
          <a:p>
            <a:pPr lvl="1"/>
            <a:r>
              <a:rPr lang="en-US" dirty="0"/>
              <a:t>Wave per group: 2 * 2</a:t>
            </a:r>
          </a:p>
          <a:p>
            <a:pPr lvl="1"/>
            <a:r>
              <a:rPr lang="en-US" dirty="0"/>
              <a:t>MT size: 64 * 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Performance – Phantom fp32: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E09579-23B9-4003-B7E2-D3360972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15" y="1537967"/>
            <a:ext cx="8359796" cy="49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7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Performance – Phantom bf16: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B34306-5882-4056-A4E2-A8E5CE744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40" y="1581545"/>
            <a:ext cx="8279345" cy="490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5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Performance – Phantom fp16: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F8F7F-8E6B-4035-A1F2-1ABED429D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21" y="1532467"/>
            <a:ext cx="8415984" cy="4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3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KERNEL WRITER FLOW: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3FE3F1E-3CBD-46B0-928F-2A778D3129D3}"/>
              </a:ext>
            </a:extLst>
          </p:cNvPr>
          <p:cNvSpPr/>
          <p:nvPr/>
        </p:nvSpPr>
        <p:spPr>
          <a:xfrm>
            <a:off x="4494934" y="20837392"/>
            <a:ext cx="2840182" cy="595746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</a:rPr>
              <a:t>Free </a:t>
            </a:r>
            <a:r>
              <a:rPr lang="en-US" altLang="zh-CN" b="1" dirty="0" err="1">
                <a:solidFill>
                  <a:schemeClr val="tx2"/>
                </a:solidFill>
              </a:rPr>
              <a:t>gprs</a:t>
            </a:r>
            <a:r>
              <a:rPr lang="en-US" altLang="zh-CN" b="1" dirty="0">
                <a:solidFill>
                  <a:schemeClr val="tx2"/>
                </a:solidFill>
              </a:rPr>
              <a:t>()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DEAE17A-7632-4371-A160-A0DE5BB2FFE3}"/>
              </a:ext>
            </a:extLst>
          </p:cNvPr>
          <p:cNvSpPr/>
          <p:nvPr/>
        </p:nvSpPr>
        <p:spPr>
          <a:xfrm>
            <a:off x="4572000" y="2956963"/>
            <a:ext cx="2840182" cy="595746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2"/>
                </a:solidFill>
              </a:rPr>
              <a:t>writeProgramDetail</a:t>
            </a:r>
            <a:r>
              <a:rPr lang="en-US" altLang="zh-CN" b="1" dirty="0">
                <a:solidFill>
                  <a:schemeClr val="tx2"/>
                </a:solidFill>
              </a:rPr>
              <a:t>()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BB3BF9A-7DB6-4C61-918C-502B7AF66539}"/>
              </a:ext>
            </a:extLst>
          </p:cNvPr>
          <p:cNvSpPr/>
          <p:nvPr/>
        </p:nvSpPr>
        <p:spPr>
          <a:xfrm>
            <a:off x="4195330" y="3893878"/>
            <a:ext cx="3216852" cy="595746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2"/>
                </a:solidFill>
              </a:rPr>
              <a:t>write_double_wave_program</a:t>
            </a:r>
            <a:r>
              <a:rPr lang="en-US" altLang="zh-CN" b="1" dirty="0">
                <a:solidFill>
                  <a:schemeClr val="tx2"/>
                </a:solidFill>
              </a:rPr>
              <a:t>()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56A07D8-5653-4ECA-AF8C-D5F0FCCB03BD}"/>
              </a:ext>
            </a:extLst>
          </p:cNvPr>
          <p:cNvSpPr/>
          <p:nvPr/>
        </p:nvSpPr>
        <p:spPr>
          <a:xfrm>
            <a:off x="8669772" y="1211728"/>
            <a:ext cx="2840182" cy="874130"/>
          </a:xfrm>
          <a:prstGeom prst="borderCallout2">
            <a:avLst>
              <a:gd name="adj1" fmla="val 51146"/>
              <a:gd name="adj2" fmla="val -40"/>
              <a:gd name="adj3" fmla="val 51746"/>
              <a:gd name="adj4" fmla="val -18903"/>
              <a:gd name="adj5" fmla="val 111263"/>
              <a:gd name="adj6" fmla="val -44319"/>
            </a:avLst>
          </a:prstGeom>
          <a:noFill/>
          <a:ln w="19050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size pre </a:t>
            </a:r>
            <a:r>
              <a:rPr lang="en-US" altLang="zh-CN" dirty="0" err="1">
                <a:solidFill>
                  <a:schemeClr val="bg1"/>
                </a:solidFill>
              </a:rPr>
              <a:t>calcu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Check param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Calculate workgroup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09D3F217-8E43-4DEF-9E78-2DFAF2D156B6}"/>
              </a:ext>
            </a:extLst>
          </p:cNvPr>
          <p:cNvSpPr/>
          <p:nvPr/>
        </p:nvSpPr>
        <p:spPr>
          <a:xfrm>
            <a:off x="8669772" y="2391744"/>
            <a:ext cx="2840182" cy="683630"/>
          </a:xfrm>
          <a:prstGeom prst="borderCallout2">
            <a:avLst>
              <a:gd name="adj1" fmla="val 51146"/>
              <a:gd name="adj2" fmla="val -40"/>
              <a:gd name="adj3" fmla="val 51746"/>
              <a:gd name="adj4" fmla="val -18903"/>
              <a:gd name="adj5" fmla="val 111263"/>
              <a:gd name="adj6" fmla="val -44319"/>
            </a:avLst>
          </a:prstGeom>
          <a:noFill/>
          <a:ln w="19050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kernel </a:t>
            </a:r>
            <a:r>
              <a:rPr lang="en-US" altLang="zh-CN" dirty="0" err="1">
                <a:solidFill>
                  <a:schemeClr val="bg1"/>
                </a:solidFill>
              </a:rPr>
              <a:t>args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Calculate </a:t>
            </a:r>
            <a:r>
              <a:rPr lang="en-US" altLang="zh-CN" dirty="0" err="1">
                <a:solidFill>
                  <a:schemeClr val="bg1"/>
                </a:solidFill>
              </a:rPr>
              <a:t>waveid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threadid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F7A869EA-2805-4262-970A-3780701768B0}"/>
              </a:ext>
            </a:extLst>
          </p:cNvPr>
          <p:cNvSpPr/>
          <p:nvPr/>
        </p:nvSpPr>
        <p:spPr>
          <a:xfrm>
            <a:off x="8681804" y="3431784"/>
            <a:ext cx="3393208" cy="513264"/>
          </a:xfrm>
          <a:prstGeom prst="borderCallout2">
            <a:avLst>
              <a:gd name="adj1" fmla="val 53002"/>
              <a:gd name="adj2" fmla="val -320"/>
              <a:gd name="adj3" fmla="val 52983"/>
              <a:gd name="adj4" fmla="val -19090"/>
              <a:gd name="adj5" fmla="val 116830"/>
              <a:gd name="adj6" fmla="val -37470"/>
            </a:avLst>
          </a:prstGeom>
          <a:noFill/>
          <a:ln w="19050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Separate math wave&amp; fetch wave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CA5ABC2-74EB-42C2-BDAD-6EAC4C6CAA5B}"/>
              </a:ext>
            </a:extLst>
          </p:cNvPr>
          <p:cNvSpPr/>
          <p:nvPr/>
        </p:nvSpPr>
        <p:spPr>
          <a:xfrm>
            <a:off x="-977076" y="5813715"/>
            <a:ext cx="3216852" cy="595746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write_math_wave_program</a:t>
            </a:r>
            <a:r>
              <a:rPr lang="en-US" altLang="zh-CN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143DC81B-1135-4CBC-BA3F-44AD073309ED}"/>
              </a:ext>
            </a:extLst>
          </p:cNvPr>
          <p:cNvSpPr/>
          <p:nvPr/>
        </p:nvSpPr>
        <p:spPr>
          <a:xfrm>
            <a:off x="9455782" y="5866191"/>
            <a:ext cx="3216852" cy="595746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B050"/>
                </a:solidFill>
              </a:rPr>
              <a:t>write_fetch_wave_program</a:t>
            </a:r>
            <a:r>
              <a:rPr lang="en-US" altLang="zh-CN" b="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5C104800-1232-49E6-BFB9-A2CAA471D6D3}"/>
              </a:ext>
            </a:extLst>
          </p:cNvPr>
          <p:cNvSpPr/>
          <p:nvPr/>
        </p:nvSpPr>
        <p:spPr>
          <a:xfrm>
            <a:off x="6094412" y="4999921"/>
            <a:ext cx="2840182" cy="1117727"/>
          </a:xfrm>
          <a:prstGeom prst="borderCallout2">
            <a:avLst>
              <a:gd name="adj1" fmla="val 51146"/>
              <a:gd name="adj2" fmla="val 99960"/>
              <a:gd name="adj3" fmla="val 51036"/>
              <a:gd name="adj4" fmla="val 111780"/>
              <a:gd name="adj5" fmla="val 81877"/>
              <a:gd name="adj6" fmla="val 118437"/>
            </a:avLst>
          </a:prstGeom>
          <a:noFill/>
          <a:ln w="19050">
            <a:solidFill>
              <a:srgbClr val="00B05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Init </a:t>
            </a:r>
            <a:r>
              <a:rPr lang="en-US" altLang="zh-CN" dirty="0" err="1">
                <a:solidFill>
                  <a:srgbClr val="00B050"/>
                </a:solidFill>
              </a:rPr>
              <a:t>accVgpr</a:t>
            </a:r>
            <a:r>
              <a:rPr lang="en-US" altLang="zh-CN" dirty="0">
                <a:solidFill>
                  <a:srgbClr val="00B050"/>
                </a:solidFill>
              </a:rPr>
              <a:t> to 0</a:t>
            </a:r>
          </a:p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Calcu</a:t>
            </a:r>
            <a:r>
              <a:rPr lang="en-US" altLang="zh-CN" dirty="0">
                <a:solidFill>
                  <a:srgbClr val="00B050"/>
                </a:solidFill>
              </a:rPr>
              <a:t> A LDS read 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endParaRPr lang="en-US" altLang="zh-CN" dirty="0">
              <a:solidFill>
                <a:srgbClr val="00B050"/>
              </a:solidFill>
            </a:endParaRPr>
          </a:p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Calcu</a:t>
            </a:r>
            <a:r>
              <a:rPr lang="en-US" altLang="zh-CN" dirty="0">
                <a:solidFill>
                  <a:srgbClr val="00B050"/>
                </a:solidFill>
              </a:rPr>
              <a:t> B LDS read 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endParaRPr lang="en-US" altLang="zh-CN" dirty="0">
              <a:solidFill>
                <a:srgbClr val="00B050"/>
              </a:solidFill>
            </a:endParaRPr>
          </a:p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Calcu</a:t>
            </a:r>
            <a:r>
              <a:rPr lang="en-US" altLang="zh-CN" dirty="0">
                <a:solidFill>
                  <a:srgbClr val="00B050"/>
                </a:solidFill>
              </a:rPr>
              <a:t> D global store 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671B45BD-1299-435E-80F6-A843321B6BB7}"/>
              </a:ext>
            </a:extLst>
          </p:cNvPr>
          <p:cNvSpPr/>
          <p:nvPr/>
        </p:nvSpPr>
        <p:spPr>
          <a:xfrm>
            <a:off x="2829553" y="5015912"/>
            <a:ext cx="2840182" cy="1101736"/>
          </a:xfrm>
          <a:prstGeom prst="borderCallout2">
            <a:avLst>
              <a:gd name="adj1" fmla="val 51146"/>
              <a:gd name="adj2" fmla="val -40"/>
              <a:gd name="adj3" fmla="val 51746"/>
              <a:gd name="adj4" fmla="val -13984"/>
              <a:gd name="adj5" fmla="val 75529"/>
              <a:gd name="adj6" fmla="val -21067"/>
            </a:avLst>
          </a:prstGeom>
          <a:noFill/>
          <a:ln w="19050"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Calcu</a:t>
            </a:r>
            <a:r>
              <a:rPr lang="en-US" altLang="zh-CN" dirty="0">
                <a:solidFill>
                  <a:srgbClr val="0070C0"/>
                </a:solidFill>
              </a:rPr>
              <a:t> A global fetch add</a:t>
            </a:r>
          </a:p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Calcu</a:t>
            </a:r>
            <a:r>
              <a:rPr lang="en-US" altLang="zh-CN" dirty="0">
                <a:solidFill>
                  <a:srgbClr val="0070C0"/>
                </a:solidFill>
              </a:rPr>
              <a:t> A LDS write </a:t>
            </a:r>
            <a:r>
              <a:rPr lang="en-US" altLang="zh-CN" dirty="0" err="1">
                <a:solidFill>
                  <a:srgbClr val="0070C0"/>
                </a:solidFill>
              </a:rPr>
              <a:t>addr</a:t>
            </a:r>
            <a:endParaRPr lang="en-US" altLang="zh-CN" dirty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Calcu</a:t>
            </a:r>
            <a:r>
              <a:rPr lang="en-US" altLang="zh-CN" dirty="0">
                <a:solidFill>
                  <a:srgbClr val="0070C0"/>
                </a:solidFill>
              </a:rPr>
              <a:t> B global fetch add</a:t>
            </a:r>
          </a:p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Calcu</a:t>
            </a:r>
            <a:r>
              <a:rPr lang="en-US" altLang="zh-CN" dirty="0">
                <a:solidFill>
                  <a:srgbClr val="0070C0"/>
                </a:solidFill>
              </a:rPr>
              <a:t> B LDS write </a:t>
            </a:r>
            <a:r>
              <a:rPr lang="en-US" altLang="zh-CN" dirty="0" err="1">
                <a:solidFill>
                  <a:srgbClr val="0070C0"/>
                </a:solidFill>
              </a:rPr>
              <a:t>addr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7F37B64-420A-4641-B72D-201429653FA9}"/>
              </a:ext>
            </a:extLst>
          </p:cNvPr>
          <p:cNvSpPr/>
          <p:nvPr/>
        </p:nvSpPr>
        <p:spPr>
          <a:xfrm>
            <a:off x="-977076" y="7803592"/>
            <a:ext cx="3216852" cy="595746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fetch_glb_to_lds_loop</a:t>
            </a:r>
            <a:r>
              <a:rPr lang="en-US" altLang="zh-CN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28" name="Callout: Bent Line 27">
            <a:extLst>
              <a:ext uri="{FF2B5EF4-FFF2-40B4-BE49-F238E27FC236}">
                <a16:creationId xmlns:a16="http://schemas.microsoft.com/office/drawing/2014/main" id="{EEF40E12-5FD9-4DC2-B0ED-FD0AD7E19783}"/>
              </a:ext>
            </a:extLst>
          </p:cNvPr>
          <p:cNvSpPr/>
          <p:nvPr/>
        </p:nvSpPr>
        <p:spPr>
          <a:xfrm>
            <a:off x="2829553" y="6894118"/>
            <a:ext cx="2840182" cy="1505220"/>
          </a:xfrm>
          <a:prstGeom prst="borderCallout2">
            <a:avLst>
              <a:gd name="adj1" fmla="val 51146"/>
              <a:gd name="adj2" fmla="val -40"/>
              <a:gd name="adj3" fmla="val 51746"/>
              <a:gd name="adj4" fmla="val -13984"/>
              <a:gd name="adj5" fmla="val 75529"/>
              <a:gd name="adj6" fmla="val -21067"/>
            </a:avLst>
          </a:prstGeom>
          <a:noFill/>
          <a:ln w="19050"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Buffer load A MT to LDS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Buffer load B MT to LDS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Switch LDS double buffer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Move to next fetch </a:t>
            </a:r>
            <a:r>
              <a:rPr lang="en-US" altLang="zh-CN" dirty="0" err="1">
                <a:solidFill>
                  <a:srgbClr val="0070C0"/>
                </a:solidFill>
              </a:rPr>
              <a:t>addr</a:t>
            </a:r>
            <a:endParaRPr lang="en-US" altLang="zh-CN" dirty="0">
              <a:solidFill>
                <a:srgbClr val="0070C0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F8E3F12-CF29-4803-9E0F-D1FA720FAE51}"/>
              </a:ext>
            </a:extLst>
          </p:cNvPr>
          <p:cNvGrpSpPr/>
          <p:nvPr/>
        </p:nvGrpSpPr>
        <p:grpSpPr>
          <a:xfrm>
            <a:off x="5973617" y="9292939"/>
            <a:ext cx="6699017" cy="2984324"/>
            <a:chOff x="5973617" y="9292939"/>
            <a:chExt cx="6699017" cy="2984324"/>
          </a:xfrm>
        </p:grpSpPr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2852D1BD-F1CF-4EDE-BE32-75C02F45FDE4}"/>
                </a:ext>
              </a:extLst>
            </p:cNvPr>
            <p:cNvSpPr/>
            <p:nvPr/>
          </p:nvSpPr>
          <p:spPr>
            <a:xfrm>
              <a:off x="9455782" y="11681517"/>
              <a:ext cx="3216852" cy="595746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rgbClr val="00B050"/>
                  </a:solidFill>
                </a:rPr>
                <a:t>math_lds_loop</a:t>
              </a:r>
              <a:r>
                <a:rPr lang="en-US" altLang="zh-CN" b="1" dirty="0">
                  <a:solidFill>
                    <a:srgbClr val="00B050"/>
                  </a:solidFill>
                </a:rPr>
                <a:t>()</a:t>
              </a:r>
            </a:p>
          </p:txBody>
        </p:sp>
        <p:sp>
          <p:nvSpPr>
            <p:cNvPr id="38" name="Callout: Bent Line 37">
              <a:extLst>
                <a:ext uri="{FF2B5EF4-FFF2-40B4-BE49-F238E27FC236}">
                  <a16:creationId xmlns:a16="http://schemas.microsoft.com/office/drawing/2014/main" id="{2D02C73F-3488-4021-B216-F7815045E9DF}"/>
                </a:ext>
              </a:extLst>
            </p:cNvPr>
            <p:cNvSpPr/>
            <p:nvPr/>
          </p:nvSpPr>
          <p:spPr>
            <a:xfrm>
              <a:off x="6093416" y="9292939"/>
              <a:ext cx="2840182" cy="2911761"/>
            </a:xfrm>
            <a:prstGeom prst="borderCallout2">
              <a:avLst>
                <a:gd name="adj1" fmla="val 51146"/>
                <a:gd name="adj2" fmla="val 99960"/>
                <a:gd name="adj3" fmla="val 51036"/>
                <a:gd name="adj4" fmla="val 111780"/>
                <a:gd name="adj5" fmla="val 81877"/>
                <a:gd name="adj6" fmla="val 118437"/>
              </a:avLst>
            </a:prstGeom>
            <a:noFill/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A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B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A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buff1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B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buff1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Math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A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B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Math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buff1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…… ……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786E62B-6ECD-42CE-B65D-A04A58D275D9}"/>
                </a:ext>
              </a:extLst>
            </p:cNvPr>
            <p:cNvGrpSpPr/>
            <p:nvPr/>
          </p:nvGrpSpPr>
          <p:grpSpPr>
            <a:xfrm>
              <a:off x="5973617" y="10024415"/>
              <a:ext cx="2959981" cy="864562"/>
              <a:chOff x="5973617" y="10595918"/>
              <a:chExt cx="2959981" cy="864562"/>
            </a:xfrm>
          </p:grpSpPr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625F48A9-ED54-4B47-B3D1-127C2455530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973618" y="10595918"/>
                <a:ext cx="2959980" cy="470408"/>
              </a:xfrm>
              <a:prstGeom prst="bentConnector3">
                <a:avLst>
                  <a:gd name="adj1" fmla="val -6206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7514567-C5DF-47C2-A5AF-4943150703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525" y="11066327"/>
                <a:ext cx="0" cy="394153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1792F37-5484-43ED-AC75-EF0D178A0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617" y="11460480"/>
                <a:ext cx="511003" cy="0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2C50660-6000-42E4-A25A-478918235332}"/>
                </a:ext>
              </a:extLst>
            </p:cNvPr>
            <p:cNvGrpSpPr/>
            <p:nvPr/>
          </p:nvGrpSpPr>
          <p:grpSpPr>
            <a:xfrm>
              <a:off x="5974589" y="10653055"/>
              <a:ext cx="2951076" cy="1041162"/>
              <a:chOff x="5982525" y="9833905"/>
              <a:chExt cx="2951076" cy="1041162"/>
            </a:xfrm>
          </p:grpSpPr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1BE25C0B-317B-4E3E-8B6D-923583CE5F1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990462" y="9833905"/>
                <a:ext cx="2943139" cy="394153"/>
              </a:xfrm>
              <a:prstGeom prst="bentConnector3">
                <a:avLst>
                  <a:gd name="adj1" fmla="val -6960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559CD0D-E2BD-4E8B-9744-E4E85C8247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525" y="10228059"/>
                <a:ext cx="0" cy="634308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A629A03-9B72-4853-A5E3-A4BA469D4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0461" y="10875067"/>
                <a:ext cx="511003" cy="0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AB5E285E-683C-4BA3-9220-F29BBD4B4203}"/>
              </a:ext>
            </a:extLst>
          </p:cNvPr>
          <p:cNvSpPr/>
          <p:nvPr/>
        </p:nvSpPr>
        <p:spPr>
          <a:xfrm>
            <a:off x="-1079397" y="13967332"/>
            <a:ext cx="3216852" cy="595746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fetch_glb_to_lds_loop</a:t>
            </a:r>
            <a:r>
              <a:rPr lang="en-US" altLang="zh-CN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5" name="Callout: Bent Line 94">
            <a:extLst>
              <a:ext uri="{FF2B5EF4-FFF2-40B4-BE49-F238E27FC236}">
                <a16:creationId xmlns:a16="http://schemas.microsoft.com/office/drawing/2014/main" id="{D996D0E4-7D21-485F-9A92-2D348C6E49C9}"/>
              </a:ext>
            </a:extLst>
          </p:cNvPr>
          <p:cNvSpPr/>
          <p:nvPr/>
        </p:nvSpPr>
        <p:spPr>
          <a:xfrm>
            <a:off x="2727232" y="13057858"/>
            <a:ext cx="2840182" cy="1505220"/>
          </a:xfrm>
          <a:prstGeom prst="borderCallout2">
            <a:avLst>
              <a:gd name="adj1" fmla="val 51146"/>
              <a:gd name="adj2" fmla="val -40"/>
              <a:gd name="adj3" fmla="val 51746"/>
              <a:gd name="adj4" fmla="val -13984"/>
              <a:gd name="adj5" fmla="val 75529"/>
              <a:gd name="adj6" fmla="val -21067"/>
            </a:avLst>
          </a:prstGeom>
          <a:noFill/>
          <a:ln w="19050"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Buffer load A MT to LDS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Buffer load B MT to LDS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Switch LDS double buffer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Move to next fetch </a:t>
            </a:r>
            <a:r>
              <a:rPr lang="en-US" altLang="zh-CN" dirty="0" err="1">
                <a:solidFill>
                  <a:srgbClr val="0070C0"/>
                </a:solidFill>
              </a:rPr>
              <a:t>addr</a:t>
            </a:r>
            <a:endParaRPr lang="en-US" altLang="zh-CN" dirty="0">
              <a:solidFill>
                <a:srgbClr val="0070C0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94E6DFE-33A6-4F23-A47E-DDBE56804D6F}"/>
              </a:ext>
            </a:extLst>
          </p:cNvPr>
          <p:cNvGrpSpPr/>
          <p:nvPr/>
        </p:nvGrpSpPr>
        <p:grpSpPr>
          <a:xfrm>
            <a:off x="6259367" y="15371058"/>
            <a:ext cx="6699017" cy="2984324"/>
            <a:chOff x="5973617" y="9292939"/>
            <a:chExt cx="6699017" cy="2984324"/>
          </a:xfrm>
        </p:grpSpPr>
        <p:sp>
          <p:nvSpPr>
            <p:cNvPr id="101" name="Flowchart: Alternate Process 100">
              <a:extLst>
                <a:ext uri="{FF2B5EF4-FFF2-40B4-BE49-F238E27FC236}">
                  <a16:creationId xmlns:a16="http://schemas.microsoft.com/office/drawing/2014/main" id="{0C81B10B-E536-4999-970D-A3149285E4C7}"/>
                </a:ext>
              </a:extLst>
            </p:cNvPr>
            <p:cNvSpPr/>
            <p:nvPr/>
          </p:nvSpPr>
          <p:spPr>
            <a:xfrm>
              <a:off x="9455782" y="11681517"/>
              <a:ext cx="3216852" cy="595746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rgbClr val="00B050"/>
                  </a:solidFill>
                </a:rPr>
                <a:t>math_lds_loop</a:t>
              </a:r>
              <a:r>
                <a:rPr lang="en-US" altLang="zh-CN" b="1" dirty="0">
                  <a:solidFill>
                    <a:srgbClr val="00B050"/>
                  </a:solidFill>
                </a:rPr>
                <a:t>()</a:t>
              </a:r>
            </a:p>
          </p:txBody>
        </p:sp>
        <p:sp>
          <p:nvSpPr>
            <p:cNvPr id="102" name="Callout: Bent Line 101">
              <a:extLst>
                <a:ext uri="{FF2B5EF4-FFF2-40B4-BE49-F238E27FC236}">
                  <a16:creationId xmlns:a16="http://schemas.microsoft.com/office/drawing/2014/main" id="{2D74638A-747F-44F1-87E6-3A88E3875E4C}"/>
                </a:ext>
              </a:extLst>
            </p:cNvPr>
            <p:cNvSpPr/>
            <p:nvPr/>
          </p:nvSpPr>
          <p:spPr>
            <a:xfrm>
              <a:off x="6093416" y="9292939"/>
              <a:ext cx="2840182" cy="2911761"/>
            </a:xfrm>
            <a:prstGeom prst="borderCallout2">
              <a:avLst>
                <a:gd name="adj1" fmla="val 51146"/>
                <a:gd name="adj2" fmla="val 99960"/>
                <a:gd name="adj3" fmla="val 51036"/>
                <a:gd name="adj4" fmla="val 111780"/>
                <a:gd name="adj5" fmla="val 81877"/>
                <a:gd name="adj6" fmla="val 118437"/>
              </a:avLst>
            </a:prstGeom>
            <a:noFill/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A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B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A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buff1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B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buff1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Math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A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B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Math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buff1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…… ……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07B9EFD-6524-4475-8AF0-7652C816F938}"/>
                </a:ext>
              </a:extLst>
            </p:cNvPr>
            <p:cNvGrpSpPr/>
            <p:nvPr/>
          </p:nvGrpSpPr>
          <p:grpSpPr>
            <a:xfrm>
              <a:off x="5973617" y="10024415"/>
              <a:ext cx="2959981" cy="864562"/>
              <a:chOff x="5973617" y="10595918"/>
              <a:chExt cx="2959981" cy="864562"/>
            </a:xfrm>
          </p:grpSpPr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139B9C24-5058-482B-867F-7DE1CFF9D3C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973618" y="10595918"/>
                <a:ext cx="2959980" cy="470408"/>
              </a:xfrm>
              <a:prstGeom prst="bentConnector3">
                <a:avLst>
                  <a:gd name="adj1" fmla="val -6206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6CD0D6C-E32B-4AE7-A689-BCDD62229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525" y="11066327"/>
                <a:ext cx="0" cy="394153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764712D-55C3-41C7-8EC9-86A29DD0E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617" y="11460480"/>
                <a:ext cx="511003" cy="0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6C6EB78-C574-48EA-BDCE-8AD55E59A7F9}"/>
                </a:ext>
              </a:extLst>
            </p:cNvPr>
            <p:cNvGrpSpPr/>
            <p:nvPr/>
          </p:nvGrpSpPr>
          <p:grpSpPr>
            <a:xfrm>
              <a:off x="5974589" y="10653055"/>
              <a:ext cx="2951076" cy="1041162"/>
              <a:chOff x="5982525" y="9833905"/>
              <a:chExt cx="2951076" cy="1041162"/>
            </a:xfrm>
          </p:grpSpPr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A470CADD-B342-446B-9656-676A2DA7EDD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990462" y="9833905"/>
                <a:ext cx="2943139" cy="394153"/>
              </a:xfrm>
              <a:prstGeom prst="bentConnector3">
                <a:avLst>
                  <a:gd name="adj1" fmla="val -6960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FAF62D2-3E8B-4F1E-A263-7927BDC24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525" y="10228059"/>
                <a:ext cx="0" cy="634308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049D689-5E61-4B06-8D0F-508BEFB58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0461" y="10875067"/>
                <a:ext cx="511003" cy="0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Flowchart: Alternate Process 111">
            <a:extLst>
              <a:ext uri="{FF2B5EF4-FFF2-40B4-BE49-F238E27FC236}">
                <a16:creationId xmlns:a16="http://schemas.microsoft.com/office/drawing/2014/main" id="{52EFF77A-3CBB-4ABD-938A-A57678DE1D1F}"/>
              </a:ext>
            </a:extLst>
          </p:cNvPr>
          <p:cNvSpPr/>
          <p:nvPr/>
        </p:nvSpPr>
        <p:spPr>
          <a:xfrm>
            <a:off x="9741532" y="19287223"/>
            <a:ext cx="3216852" cy="595746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B050"/>
                </a:solidFill>
              </a:rPr>
              <a:t>store_result</a:t>
            </a:r>
            <a:r>
              <a:rPr lang="en-US" altLang="zh-CN" b="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13" name="Callout: Bent Line 112">
            <a:extLst>
              <a:ext uri="{FF2B5EF4-FFF2-40B4-BE49-F238E27FC236}">
                <a16:creationId xmlns:a16="http://schemas.microsoft.com/office/drawing/2014/main" id="{4B4A0A5C-D3D9-494E-BFAB-752B46B9099D}"/>
              </a:ext>
            </a:extLst>
          </p:cNvPr>
          <p:cNvSpPr/>
          <p:nvPr/>
        </p:nvSpPr>
        <p:spPr>
          <a:xfrm>
            <a:off x="6371233" y="18576367"/>
            <a:ext cx="2840182" cy="1117727"/>
          </a:xfrm>
          <a:prstGeom prst="borderCallout2">
            <a:avLst>
              <a:gd name="adj1" fmla="val 51146"/>
              <a:gd name="adj2" fmla="val 99960"/>
              <a:gd name="adj3" fmla="val 51036"/>
              <a:gd name="adj4" fmla="val 111780"/>
              <a:gd name="adj5" fmla="val 81877"/>
              <a:gd name="adj6" fmla="val 118437"/>
            </a:avLst>
          </a:prstGeom>
          <a:noFill/>
          <a:ln w="19050">
            <a:solidFill>
              <a:srgbClr val="00B05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Read </a:t>
            </a:r>
            <a:r>
              <a:rPr lang="en-US" altLang="zh-CN" dirty="0" err="1">
                <a:solidFill>
                  <a:srgbClr val="00B050"/>
                </a:solidFill>
              </a:rPr>
              <a:t>accVgpr</a:t>
            </a:r>
            <a:endParaRPr lang="en-US" altLang="zh-CN" dirty="0">
              <a:solidFill>
                <a:srgbClr val="00B050"/>
              </a:solidFill>
            </a:endParaRPr>
          </a:p>
          <a:p>
            <a:pPr algn="ctr"/>
            <a:r>
              <a:rPr lang="en-US" altLang="zh-CN" dirty="0">
                <a:solidFill>
                  <a:srgbClr val="00B050"/>
                </a:solidFill>
              </a:rPr>
              <a:t>Data format </a:t>
            </a:r>
          </a:p>
          <a:p>
            <a:pPr algn="ctr"/>
            <a:r>
              <a:rPr lang="en-US" altLang="zh-CN" dirty="0">
                <a:solidFill>
                  <a:srgbClr val="00B050"/>
                </a:solidFill>
              </a:rPr>
              <a:t>Store to matrix D 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endParaRPr lang="en-US" altLang="zh-CN" dirty="0">
              <a:solidFill>
                <a:srgbClr val="00B050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1E0750D-5ACF-4B20-B255-BA287B912198}"/>
              </a:ext>
            </a:extLst>
          </p:cNvPr>
          <p:cNvGrpSpPr/>
          <p:nvPr/>
        </p:nvGrpSpPr>
        <p:grpSpPr>
          <a:xfrm>
            <a:off x="4249643" y="8399337"/>
            <a:ext cx="3264859" cy="859013"/>
            <a:chOff x="4249643" y="8399337"/>
            <a:chExt cx="3264859" cy="859013"/>
          </a:xfrm>
        </p:grpSpPr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A2EFD1FD-5976-4362-A335-9C493D0431A5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rot="16200000" flipH="1">
              <a:off x="5452567" y="7196414"/>
              <a:ext cx="859012" cy="3264859"/>
            </a:xfrm>
            <a:prstGeom prst="curvedConnector3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B3F60A7-F410-4C23-82D3-C0FC0491EE36}"/>
                </a:ext>
              </a:extLst>
            </p:cNvPr>
            <p:cNvSpPr/>
            <p:nvPr/>
          </p:nvSpPr>
          <p:spPr>
            <a:xfrm>
              <a:off x="6114083" y="8399337"/>
              <a:ext cx="1298099" cy="4675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barrier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645476F-951B-4351-B2F3-514DB67D3350}"/>
              </a:ext>
            </a:extLst>
          </p:cNvPr>
          <p:cNvGrpSpPr/>
          <p:nvPr/>
        </p:nvGrpSpPr>
        <p:grpSpPr>
          <a:xfrm>
            <a:off x="4086368" y="12158348"/>
            <a:ext cx="3427139" cy="899510"/>
            <a:chOff x="4086368" y="12158348"/>
            <a:chExt cx="3427139" cy="899510"/>
          </a:xfrm>
        </p:grpSpPr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C8D338EB-9645-4B53-A5F6-7CF4C7D19C90}"/>
                </a:ext>
              </a:extLst>
            </p:cNvPr>
            <p:cNvCxnSpPr>
              <a:cxnSpLocks/>
              <a:stCxn id="38" idx="1"/>
              <a:endCxn id="95" idx="3"/>
            </p:cNvCxnSpPr>
            <p:nvPr/>
          </p:nvCxnSpPr>
          <p:spPr>
            <a:xfrm rot="5400000">
              <a:off x="5403836" y="10948187"/>
              <a:ext cx="853158" cy="336618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688119-4B4E-4FD3-AAFC-736427AB3B28}"/>
                </a:ext>
              </a:extLst>
            </p:cNvPr>
            <p:cNvSpPr/>
            <p:nvPr/>
          </p:nvSpPr>
          <p:spPr>
            <a:xfrm>
              <a:off x="4086368" y="12158348"/>
              <a:ext cx="1298099" cy="4675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barrier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BD9E109-7FA0-419F-AC45-CC0EC89C0228}"/>
              </a:ext>
            </a:extLst>
          </p:cNvPr>
          <p:cNvGrpSpPr/>
          <p:nvPr/>
        </p:nvGrpSpPr>
        <p:grpSpPr>
          <a:xfrm>
            <a:off x="4147322" y="14577803"/>
            <a:ext cx="3264859" cy="859014"/>
            <a:chOff x="4147322" y="14577803"/>
            <a:chExt cx="3264859" cy="859014"/>
          </a:xfrm>
        </p:grpSpPr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473FF345-2CA2-46AE-A441-3B562AE223A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50246" y="13374881"/>
              <a:ext cx="859012" cy="3264859"/>
            </a:xfrm>
            <a:prstGeom prst="curvedConnector3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690DBD8-3F42-446C-AC96-E44B76D07C1A}"/>
                </a:ext>
              </a:extLst>
            </p:cNvPr>
            <p:cNvSpPr/>
            <p:nvPr/>
          </p:nvSpPr>
          <p:spPr>
            <a:xfrm>
              <a:off x="5992091" y="14577803"/>
              <a:ext cx="1298099" cy="4675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barrier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B78E88B-EA15-4C18-B77A-763395DC2BDA}"/>
              </a:ext>
            </a:extLst>
          </p:cNvPr>
          <p:cNvSpPr/>
          <p:nvPr/>
        </p:nvSpPr>
        <p:spPr>
          <a:xfrm>
            <a:off x="9092482" y="9971641"/>
            <a:ext cx="1298099" cy="4675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s_waitcnt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131CC16-CE80-4D91-8815-51D1802C179C}"/>
              </a:ext>
            </a:extLst>
          </p:cNvPr>
          <p:cNvSpPr/>
          <p:nvPr/>
        </p:nvSpPr>
        <p:spPr>
          <a:xfrm>
            <a:off x="4780735" y="11164582"/>
            <a:ext cx="1298099" cy="4675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s_waitcnt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5964E9-A5A0-4F3C-923E-D29730AB391E}"/>
              </a:ext>
            </a:extLst>
          </p:cNvPr>
          <p:cNvSpPr/>
          <p:nvPr/>
        </p:nvSpPr>
        <p:spPr>
          <a:xfrm>
            <a:off x="9338174" y="16102534"/>
            <a:ext cx="1298099" cy="4675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s_waitcnt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D0E23C4-6D85-4E7F-8172-1AB257AD2E29}"/>
              </a:ext>
            </a:extLst>
          </p:cNvPr>
          <p:cNvSpPr/>
          <p:nvPr/>
        </p:nvSpPr>
        <p:spPr>
          <a:xfrm>
            <a:off x="5073134" y="17211035"/>
            <a:ext cx="1298099" cy="4675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s_waitcnt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76072E4C-3B50-489B-A5AC-F1D3F1D5E2F7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rot="10800000" flipV="1">
            <a:off x="631350" y="4191751"/>
            <a:ext cx="3563980" cy="1621964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3FB4D0C2-E0CF-4EFA-B554-72FD2CD0D28C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7412182" y="4191751"/>
            <a:ext cx="3652026" cy="1674440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7D8A800-DB72-41A4-928B-C0599E8E0B7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11064208" y="6461937"/>
            <a:ext cx="0" cy="52195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439E4BC-2D68-4AAF-9D72-A860E3CBB4D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064208" y="12277263"/>
            <a:ext cx="0" cy="54950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A6023C0-B413-4135-9EAB-68B3AFD3C38F}"/>
              </a:ext>
            </a:extLst>
          </p:cNvPr>
          <p:cNvCxnSpPr>
            <a:cxnSpLocks/>
          </p:cNvCxnSpPr>
          <p:nvPr/>
        </p:nvCxnSpPr>
        <p:spPr>
          <a:xfrm>
            <a:off x="11095002" y="18355382"/>
            <a:ext cx="0" cy="9318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3193C45-243C-48BD-979F-75C9FCEF8ED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27508" y="8399338"/>
            <a:ext cx="3842" cy="556799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B07673E-C2F9-408B-B7D4-BB3AB9101EEE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631350" y="6409461"/>
            <a:ext cx="0" cy="139413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8997DA0-6E18-4459-8D62-77A4B59E186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992091" y="3552709"/>
            <a:ext cx="0" cy="3541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3300C4A-B6AE-4C3F-B3ED-E25D7CD7C7A8}"/>
              </a:ext>
            </a:extLst>
          </p:cNvPr>
          <p:cNvCxnSpPr>
            <a:cxnSpLocks/>
          </p:cNvCxnSpPr>
          <p:nvPr/>
        </p:nvCxnSpPr>
        <p:spPr>
          <a:xfrm>
            <a:off x="5961148" y="2602844"/>
            <a:ext cx="0" cy="3541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Alternate Process 151">
            <a:extLst>
              <a:ext uri="{FF2B5EF4-FFF2-40B4-BE49-F238E27FC236}">
                <a16:creationId xmlns:a16="http://schemas.microsoft.com/office/drawing/2014/main" id="{60053B7D-A56E-4E31-840C-BC4537437EEE}"/>
              </a:ext>
            </a:extLst>
          </p:cNvPr>
          <p:cNvSpPr/>
          <p:nvPr/>
        </p:nvSpPr>
        <p:spPr>
          <a:xfrm>
            <a:off x="4724400" y="2142142"/>
            <a:ext cx="2840182" cy="595746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2"/>
                </a:solidFill>
              </a:rPr>
              <a:t>checkKernelParameters</a:t>
            </a:r>
            <a:r>
              <a:rPr lang="en-US" altLang="zh-CN" b="1" dirty="0">
                <a:solidFill>
                  <a:schemeClr val="tx2"/>
                </a:solidFill>
              </a:rPr>
              <a:t>()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54E187E-5192-4FA5-97A2-B3EF57EC7E94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7335116" y="19887335"/>
            <a:ext cx="3729092" cy="1247930"/>
          </a:xfrm>
          <a:prstGeom prst="bentConnector3">
            <a:avLst>
              <a:gd name="adj1" fmla="val -108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14611C2B-0DEB-417A-A31D-8B30813E4022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-713247" y="15927084"/>
            <a:ext cx="6509430" cy="3906932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0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 shot of a cage&#10;&#10;Description automatically generated">
            <a:extLst>
              <a:ext uri="{FF2B5EF4-FFF2-40B4-BE49-F238E27FC236}">
                <a16:creationId xmlns:a16="http://schemas.microsoft.com/office/drawing/2014/main" id="{E2972E6D-2080-4751-9AFF-B2DADC731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5" y="1146071"/>
            <a:ext cx="5933984" cy="1028393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Global fetch work load:</a:t>
            </a:r>
          </a:p>
          <a:p>
            <a:pPr lvl="1"/>
            <a:r>
              <a:rPr lang="en-US" dirty="0" err="1"/>
              <a:t>Fetcht</a:t>
            </a:r>
            <a:r>
              <a:rPr lang="en-US" dirty="0"/>
              <a:t> instruction width: </a:t>
            </a:r>
          </a:p>
          <a:p>
            <a:pPr lvl="2"/>
            <a:r>
              <a:rPr lang="en-US" dirty="0"/>
              <a:t>1DWORD = 2 element</a:t>
            </a:r>
            <a:endParaRPr lang="en-US" altLang="zh-CN" dirty="0"/>
          </a:p>
          <a:p>
            <a:pPr lvl="1"/>
            <a:r>
              <a:rPr lang="en-US" altLang="zh-CN" dirty="0"/>
              <a:t>Fetch amount:</a:t>
            </a:r>
          </a:p>
          <a:p>
            <a:pPr lvl="2"/>
            <a:r>
              <a:rPr lang="en-US" altLang="zh-CN" dirty="0"/>
              <a:t>A: </a:t>
            </a:r>
            <a:r>
              <a:rPr lang="en-US" altLang="zh-CN" dirty="0" err="1"/>
              <a:t>DepthU</a:t>
            </a:r>
            <a:r>
              <a:rPr lang="en-US" altLang="zh-CN" dirty="0"/>
              <a:t> * MT0 = 32 * 64 elements</a:t>
            </a:r>
          </a:p>
          <a:p>
            <a:pPr lvl="2"/>
            <a:r>
              <a:rPr lang="en-US" altLang="zh-CN" dirty="0"/>
              <a:t>B: </a:t>
            </a:r>
            <a:r>
              <a:rPr lang="en-US" altLang="zh-CN" dirty="0" err="1"/>
              <a:t>DepthU</a:t>
            </a:r>
            <a:r>
              <a:rPr lang="en-US" altLang="zh-CN" dirty="0"/>
              <a:t> * MT1 = 32 * 128 elements</a:t>
            </a:r>
          </a:p>
          <a:p>
            <a:pPr lvl="1"/>
            <a:r>
              <a:rPr lang="en-US" dirty="0"/>
              <a:t>Fetch amount per wave:</a:t>
            </a:r>
          </a:p>
          <a:p>
            <a:pPr lvl="2"/>
            <a:r>
              <a:rPr lang="en-US" dirty="0" err="1"/>
              <a:t>DepthU</a:t>
            </a:r>
            <a:r>
              <a:rPr lang="en-US" dirty="0"/>
              <a:t> * 4 = 32 * 4 elements</a:t>
            </a:r>
          </a:p>
          <a:p>
            <a:pPr lvl="1"/>
            <a:r>
              <a:rPr lang="en-US" dirty="0"/>
              <a:t>Fetch amount per round:</a:t>
            </a:r>
          </a:p>
          <a:p>
            <a:pPr lvl="2"/>
            <a:r>
              <a:rPr lang="en-US" dirty="0" err="1"/>
              <a:t>DepthU</a:t>
            </a:r>
            <a:r>
              <a:rPr lang="en-US" dirty="0"/>
              <a:t> * 4 * </a:t>
            </a:r>
            <a:r>
              <a:rPr lang="en-US" dirty="0" err="1"/>
              <a:t>wave_num</a:t>
            </a:r>
            <a:r>
              <a:rPr lang="en-US" dirty="0"/>
              <a:t> = 32 * 16 elements</a:t>
            </a:r>
          </a:p>
          <a:p>
            <a:pPr lvl="1"/>
            <a:r>
              <a:rPr lang="en-US" dirty="0"/>
              <a:t>Fetch rounds:</a:t>
            </a:r>
          </a:p>
          <a:p>
            <a:pPr lvl="2"/>
            <a:r>
              <a:rPr lang="en-US" dirty="0"/>
              <a:t>A: MT0 / (4* </a:t>
            </a:r>
            <a:r>
              <a:rPr lang="en-US" dirty="0" err="1"/>
              <a:t>wave_num</a:t>
            </a:r>
            <a:r>
              <a:rPr lang="en-US" dirty="0"/>
              <a:t>) = 4</a:t>
            </a:r>
          </a:p>
          <a:p>
            <a:pPr lvl="2"/>
            <a:r>
              <a:rPr lang="en-US" dirty="0"/>
              <a:t>B: MT1 / (4* </a:t>
            </a:r>
            <a:r>
              <a:rPr lang="en-US" dirty="0" err="1"/>
              <a:t>wave_num</a:t>
            </a:r>
            <a:r>
              <a:rPr lang="en-US" dirty="0"/>
              <a:t>) = 8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8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LDS storage :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buffer size:</a:t>
            </a:r>
          </a:p>
          <a:p>
            <a:pPr lvl="2"/>
            <a:r>
              <a:rPr lang="en-US" dirty="0"/>
              <a:t>A: </a:t>
            </a:r>
            <a:r>
              <a:rPr lang="en-US" dirty="0" err="1"/>
              <a:t>depthU</a:t>
            </a:r>
            <a:r>
              <a:rPr lang="en-US" dirty="0"/>
              <a:t> * MT0 * </a:t>
            </a:r>
            <a:r>
              <a:rPr lang="en-US" dirty="0" err="1"/>
              <a:t>ele_sz</a:t>
            </a:r>
            <a:r>
              <a:rPr lang="en-US" dirty="0"/>
              <a:t> = 32 * 64 * 2 = 4KB</a:t>
            </a:r>
          </a:p>
          <a:p>
            <a:pPr lvl="2"/>
            <a:r>
              <a:rPr lang="en-US" dirty="0"/>
              <a:t>B: </a:t>
            </a:r>
            <a:r>
              <a:rPr lang="en-US" dirty="0" err="1"/>
              <a:t>depthU</a:t>
            </a:r>
            <a:r>
              <a:rPr lang="en-US" dirty="0"/>
              <a:t> * MT1 * </a:t>
            </a:r>
            <a:r>
              <a:rPr lang="en-US" dirty="0" err="1"/>
              <a:t>ele_sz</a:t>
            </a:r>
            <a:r>
              <a:rPr lang="en-US" dirty="0"/>
              <a:t> = 32 * 128 * 2 = 8KB</a:t>
            </a:r>
          </a:p>
          <a:p>
            <a:pPr lvl="2"/>
            <a:r>
              <a:rPr lang="en-US" dirty="0"/>
              <a:t>Total LDS size = (A+B) * 2 = 32KB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write instruction size: 2 elements = 4Byte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write per round: 32 * 16 elements = 1KB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write rounds: 4 rounds for A</a:t>
            </a:r>
            <a:r>
              <a:rPr lang="en-US"/>
              <a:t>; 8 round </a:t>
            </a:r>
            <a:r>
              <a:rPr lang="en-US" dirty="0"/>
              <a:t>for 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4121E36B-21F9-4578-B951-7DE691CE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7" y="4478867"/>
            <a:ext cx="10644630" cy="16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0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 shot of a cage&#10;&#10;Description automatically generated">
            <a:extLst>
              <a:ext uri="{FF2B5EF4-FFF2-40B4-BE49-F238E27FC236}">
                <a16:creationId xmlns:a16="http://schemas.microsoft.com/office/drawing/2014/main" id="{7224F359-FCD3-4D36-A4FD-C214F7CD9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33" y="890283"/>
            <a:ext cx="6317610" cy="568958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 err="1"/>
              <a:t>mfma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Matrix A</a:t>
            </a:r>
          </a:p>
          <a:p>
            <a:pPr lvl="2"/>
            <a:r>
              <a:rPr lang="en-US" altLang="zh-CN" dirty="0"/>
              <a:t>M * K = 31 * 4</a:t>
            </a:r>
          </a:p>
          <a:p>
            <a:pPr lvl="2"/>
            <a:r>
              <a:rPr lang="en-US" altLang="zh-CN" dirty="0"/>
              <a:t>Every thread hold 2 elements in K dim</a:t>
            </a:r>
          </a:p>
          <a:p>
            <a:pPr lvl="1"/>
            <a:r>
              <a:rPr lang="en-US" altLang="zh-CN" dirty="0"/>
              <a:t>Matrix B</a:t>
            </a:r>
          </a:p>
          <a:p>
            <a:pPr lvl="2"/>
            <a:r>
              <a:rPr lang="en-US" altLang="zh-CN" dirty="0"/>
              <a:t>N * K = 31 * 4</a:t>
            </a:r>
          </a:p>
          <a:p>
            <a:pPr lvl="2"/>
            <a:r>
              <a:rPr lang="en-US" altLang="zh-CN" dirty="0"/>
              <a:t>Every thread hold 2 elements in </a:t>
            </a:r>
            <a:r>
              <a:rPr lang="en-US" altLang="zh-CN" dirty="0" err="1"/>
              <a:t>Kdim</a:t>
            </a:r>
            <a:endParaRPr lang="en-US" altLang="zh-CN" dirty="0"/>
          </a:p>
          <a:p>
            <a:pPr lvl="1"/>
            <a:r>
              <a:rPr lang="en-US" altLang="zh-CN" dirty="0"/>
              <a:t>Matrix D</a:t>
            </a:r>
          </a:p>
          <a:p>
            <a:pPr lvl="2"/>
            <a:r>
              <a:rPr lang="en-US" altLang="zh-CN" dirty="0"/>
              <a:t>M * N = 31 * 31</a:t>
            </a:r>
          </a:p>
          <a:p>
            <a:pPr lvl="2"/>
            <a:r>
              <a:rPr lang="en-US" altLang="zh-CN" dirty="0"/>
              <a:t>Every thread hold 4 lane in M dim</a:t>
            </a:r>
          </a:p>
          <a:p>
            <a:pPr lvl="2"/>
            <a:r>
              <a:rPr lang="en-US" altLang="zh-CN" dirty="0"/>
              <a:t>Every lane has 4 elements in M dim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9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2 wave iteration 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2"/>
            <a:r>
              <a:rPr lang="en-US" altLang="zh-CN" dirty="0"/>
              <a:t>Fetch finish </a:t>
            </a:r>
          </a:p>
          <a:p>
            <a:pPr lvl="2"/>
            <a:r>
              <a:rPr lang="en-US" altLang="zh-CN" dirty="0"/>
              <a:t>Math finish</a:t>
            </a:r>
          </a:p>
          <a:p>
            <a:pPr lvl="2"/>
            <a:r>
              <a:rPr lang="en-US" altLang="zh-CN" dirty="0"/>
              <a:t>barrier</a:t>
            </a:r>
          </a:p>
          <a:p>
            <a:r>
              <a:rPr lang="en-US" altLang="zh-CN" dirty="0"/>
              <a:t>Thread trace for 2 buffers</a:t>
            </a:r>
          </a:p>
          <a:p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" name="Picture 25" descr="A close up of a computer&#10;&#10;Description automatically generated">
            <a:extLst>
              <a:ext uri="{FF2B5EF4-FFF2-40B4-BE49-F238E27FC236}">
                <a16:creationId xmlns:a16="http://schemas.microsoft.com/office/drawing/2014/main" id="{835D70A9-FD6C-4F4B-9F9A-CF692C04F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" y="4406504"/>
            <a:ext cx="10100723" cy="193981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2882A3C-5BC3-4D23-9E7A-85E5DC10192F}"/>
              </a:ext>
            </a:extLst>
          </p:cNvPr>
          <p:cNvGrpSpPr/>
          <p:nvPr/>
        </p:nvGrpSpPr>
        <p:grpSpPr>
          <a:xfrm>
            <a:off x="537020" y="1571884"/>
            <a:ext cx="11288939" cy="2076192"/>
            <a:chOff x="537020" y="1571884"/>
            <a:chExt cx="11288939" cy="20761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3FC5CB-3305-4355-B66F-EE69A0732043}"/>
                </a:ext>
              </a:extLst>
            </p:cNvPr>
            <p:cNvGrpSpPr/>
            <p:nvPr/>
          </p:nvGrpSpPr>
          <p:grpSpPr>
            <a:xfrm>
              <a:off x="537020" y="1571884"/>
              <a:ext cx="11288939" cy="1112049"/>
              <a:chOff x="537020" y="1571884"/>
              <a:chExt cx="11288939" cy="111204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E6812F9-C6E6-4AC4-8A72-F12982B37A77}"/>
                  </a:ext>
                </a:extLst>
              </p:cNvPr>
              <p:cNvGrpSpPr/>
              <p:nvPr/>
            </p:nvGrpSpPr>
            <p:grpSpPr>
              <a:xfrm>
                <a:off x="537020" y="1595953"/>
                <a:ext cx="11288939" cy="969446"/>
                <a:chOff x="537020" y="1595953"/>
                <a:chExt cx="11288939" cy="969446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A0487B3E-472A-4B46-99AF-8A413C64D5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0" y="1595953"/>
                  <a:ext cx="11288939" cy="969446"/>
                </a:xfrm>
                <a:prstGeom prst="rect">
                  <a:avLst/>
                </a:prstGeom>
              </p:spPr>
            </p:pic>
            <p:cxnSp>
              <p:nvCxnSpPr>
                <p:cNvPr id="10" name="Connector: Curved 9">
                  <a:extLst>
                    <a:ext uri="{FF2B5EF4-FFF2-40B4-BE49-F238E27FC236}">
                      <a16:creationId xmlns:a16="http://schemas.microsoft.com/office/drawing/2014/main" id="{2F5C4861-DFC7-4124-B3B1-70C9F9D555C2}"/>
                    </a:ext>
                  </a:extLst>
                </p:cNvPr>
                <p:cNvCxnSpPr/>
                <p:nvPr/>
              </p:nvCxnSpPr>
              <p:spPr>
                <a:xfrm>
                  <a:off x="2252133" y="1854200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or: Curved 11">
                  <a:extLst>
                    <a:ext uri="{FF2B5EF4-FFF2-40B4-BE49-F238E27FC236}">
                      <a16:creationId xmlns:a16="http://schemas.microsoft.com/office/drawing/2014/main" id="{1CD73BFA-61AC-4358-B06E-655474EA0D51}"/>
                    </a:ext>
                  </a:extLst>
                </p:cNvPr>
                <p:cNvCxnSpPr/>
                <p:nvPr/>
              </p:nvCxnSpPr>
              <p:spPr>
                <a:xfrm>
                  <a:off x="4614333" y="1870605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or: Curved 13">
                  <a:extLst>
                    <a:ext uri="{FF2B5EF4-FFF2-40B4-BE49-F238E27FC236}">
                      <a16:creationId xmlns:a16="http://schemas.microsoft.com/office/drawing/2014/main" id="{36FC12EF-91B3-401A-9EDE-70B07D115F32}"/>
                    </a:ext>
                  </a:extLst>
                </p:cNvPr>
                <p:cNvCxnSpPr/>
                <p:nvPr/>
              </p:nvCxnSpPr>
              <p:spPr>
                <a:xfrm>
                  <a:off x="6976533" y="1870605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or: Curved 14">
                  <a:extLst>
                    <a:ext uri="{FF2B5EF4-FFF2-40B4-BE49-F238E27FC236}">
                      <a16:creationId xmlns:a16="http://schemas.microsoft.com/office/drawing/2014/main" id="{C739EF5B-EF76-476B-BBAA-9982485DFF55}"/>
                    </a:ext>
                  </a:extLst>
                </p:cNvPr>
                <p:cNvCxnSpPr/>
                <p:nvPr/>
              </p:nvCxnSpPr>
              <p:spPr>
                <a:xfrm>
                  <a:off x="9338733" y="1870605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or: Curved 15">
                  <a:extLst>
                    <a:ext uri="{FF2B5EF4-FFF2-40B4-BE49-F238E27FC236}">
                      <a16:creationId xmlns:a16="http://schemas.microsoft.com/office/drawing/2014/main" id="{024666FB-461E-496F-9481-96FB22496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1343" y="1854200"/>
                  <a:ext cx="801924" cy="490538"/>
                </a:xfrm>
                <a:prstGeom prst="curvedConnector3">
                  <a:avLst/>
                </a:prstGeom>
                <a:ln w="190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or: Curved 16">
                  <a:extLst>
                    <a:ext uri="{FF2B5EF4-FFF2-40B4-BE49-F238E27FC236}">
                      <a16:creationId xmlns:a16="http://schemas.microsoft.com/office/drawing/2014/main" id="{D3A1191D-8633-4F98-A4B6-85D0D3634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53543" y="1870605"/>
                  <a:ext cx="801924" cy="490538"/>
                </a:xfrm>
                <a:prstGeom prst="curvedConnector3">
                  <a:avLst/>
                </a:prstGeom>
                <a:ln w="190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AC542-353C-410E-AF1C-BAD3D5A1B0AF}"/>
                  </a:ext>
                </a:extLst>
              </p:cNvPr>
              <p:cNvCxnSpPr/>
              <p:nvPr/>
            </p:nvCxnSpPr>
            <p:spPr>
              <a:xfrm>
                <a:off x="5003800" y="1595953"/>
                <a:ext cx="0" cy="108798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0E91ABC-74E0-41E4-8A26-D750F75EA52B}"/>
                  </a:ext>
                </a:extLst>
              </p:cNvPr>
              <p:cNvCxnSpPr/>
              <p:nvPr/>
            </p:nvCxnSpPr>
            <p:spPr>
              <a:xfrm>
                <a:off x="7354505" y="1571884"/>
                <a:ext cx="0" cy="108798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E98E5A-49BC-4EAF-8452-6CE23726E484}"/>
                </a:ext>
              </a:extLst>
            </p:cNvPr>
            <p:cNvCxnSpPr>
              <a:cxnSpLocks/>
            </p:cNvCxnSpPr>
            <p:nvPr/>
          </p:nvCxnSpPr>
          <p:spPr>
            <a:xfrm>
              <a:off x="2327715" y="3648076"/>
              <a:ext cx="931952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4EED08-B79D-4019-B141-ACE5ADBB47E7}"/>
              </a:ext>
            </a:extLst>
          </p:cNvPr>
          <p:cNvCxnSpPr/>
          <p:nvPr/>
        </p:nvCxnSpPr>
        <p:spPr>
          <a:xfrm>
            <a:off x="2643188" y="2882900"/>
            <a:ext cx="819150" cy="0"/>
          </a:xfrm>
          <a:prstGeom prst="straightConnector1">
            <a:avLst/>
          </a:prstGeom>
          <a:ln w="19050">
            <a:solidFill>
              <a:srgbClr val="ED1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42B3E5-FB19-4192-A0F9-CAE0551445DC}"/>
              </a:ext>
            </a:extLst>
          </p:cNvPr>
          <p:cNvCxnSpPr/>
          <p:nvPr/>
        </p:nvCxnSpPr>
        <p:spPr>
          <a:xfrm>
            <a:off x="2643188" y="3265884"/>
            <a:ext cx="81915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9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Global store work load:</a:t>
            </a:r>
          </a:p>
          <a:p>
            <a:pPr lvl="1"/>
            <a:r>
              <a:rPr lang="en-US" dirty="0"/>
              <a:t>store instruction width: </a:t>
            </a:r>
          </a:p>
          <a:p>
            <a:pPr lvl="2"/>
            <a:r>
              <a:rPr lang="en-US" dirty="0"/>
              <a:t>1DWORD = 2 element</a:t>
            </a:r>
          </a:p>
          <a:p>
            <a:pPr lvl="1"/>
            <a:r>
              <a:rPr lang="en-US" altLang="zh-CN" dirty="0"/>
              <a:t>store amount: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mfma_tile</a:t>
            </a:r>
            <a:r>
              <a:rPr lang="en-US" altLang="zh-CN" dirty="0"/>
              <a:t> * </a:t>
            </a:r>
            <a:r>
              <a:rPr lang="en-US" altLang="zh-CN" dirty="0" err="1"/>
              <a:t>mfma_tile</a:t>
            </a:r>
            <a:r>
              <a:rPr lang="en-US" altLang="zh-CN" dirty="0"/>
              <a:t> * round</a:t>
            </a:r>
          </a:p>
          <a:p>
            <a:pPr marL="1188720" lvl="3" indent="0">
              <a:buNone/>
            </a:pPr>
            <a:r>
              <a:rPr lang="en-US" altLang="zh-CN" dirty="0"/>
              <a:t> = 4 * 4 * 2 = 32 elements / thread</a:t>
            </a:r>
          </a:p>
          <a:p>
            <a:pPr lvl="1"/>
            <a:r>
              <a:rPr lang="en-US" altLang="zh-CN" dirty="0"/>
              <a:t>Store round:</a:t>
            </a:r>
          </a:p>
          <a:p>
            <a:pPr lvl="2"/>
            <a:r>
              <a:rPr lang="en-US" dirty="0" err="1"/>
              <a:t>mfma</a:t>
            </a:r>
            <a:r>
              <a:rPr lang="en-US" dirty="0"/>
              <a:t> per wave = 2 round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 descr="A screen shot of a cage&#10;&#10;Description automatically generated">
            <a:extLst>
              <a:ext uri="{FF2B5EF4-FFF2-40B4-BE49-F238E27FC236}">
                <a16:creationId xmlns:a16="http://schemas.microsoft.com/office/drawing/2014/main" id="{FEA4C8EF-1210-453E-ADC2-051799098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1" y="917297"/>
            <a:ext cx="6211428" cy="56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Usage:</a:t>
            </a:r>
          </a:p>
          <a:p>
            <a:pPr lvl="1"/>
            <a:r>
              <a:rPr lang="en-US" altLang="zh-CN" dirty="0"/>
              <a:t>Example: </a:t>
            </a:r>
            <a:r>
              <a:rPr lang="en-US" altLang="zh-CN" sz="1600" dirty="0">
                <a:latin typeface="Consolas" panose="020B0609020204030204" pitchFamily="49" charset="0"/>
              </a:rPr>
              <a:t>./</a:t>
            </a:r>
            <a:r>
              <a:rPr lang="en-US" altLang="zh-CN" sz="1600" dirty="0" err="1">
                <a:latin typeface="Consolas" panose="020B0609020204030204" pitchFamily="49" charset="0"/>
              </a:rPr>
              <a:t>TensileLite.out</a:t>
            </a:r>
            <a:r>
              <a:rPr lang="en-US" altLang="zh-CN" sz="1600" dirty="0">
                <a:latin typeface="Consolas" panose="020B0609020204030204" pitchFamily="49" charset="0"/>
              </a:rPr>
              <a:t> –m 1024 –n 1024 –k 1024 –t 0 –v 1 –l 100 –r 1 –s 2 –x 2 –y 2 –d 1</a:t>
            </a:r>
          </a:p>
          <a:p>
            <a:pPr lvl="1"/>
            <a:endParaRPr lang="en-US" altLang="zh-CN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-m: </a:t>
            </a:r>
            <a:r>
              <a:rPr lang="en-US" altLang="zh-CN" dirty="0" err="1"/>
              <a:t>gemm</a:t>
            </a:r>
            <a:r>
              <a:rPr lang="en-US" altLang="zh-CN" dirty="0"/>
              <a:t> size in M without padding, default is 1024</a:t>
            </a:r>
          </a:p>
          <a:p>
            <a:pPr lvl="1"/>
            <a:r>
              <a:rPr lang="en-US" altLang="zh-CN" dirty="0"/>
              <a:t>-n: </a:t>
            </a:r>
            <a:r>
              <a:rPr lang="en-US" altLang="zh-CN" dirty="0" err="1"/>
              <a:t>gemm</a:t>
            </a:r>
            <a:r>
              <a:rPr lang="en-US" altLang="zh-CN" dirty="0"/>
              <a:t> size in N without padding, default is 1024</a:t>
            </a:r>
          </a:p>
          <a:p>
            <a:pPr lvl="1"/>
            <a:r>
              <a:rPr lang="en-US" altLang="zh-CN" dirty="0"/>
              <a:t>-k: </a:t>
            </a:r>
            <a:r>
              <a:rPr lang="en-US" altLang="zh-CN" dirty="0" err="1"/>
              <a:t>gemm</a:t>
            </a:r>
            <a:r>
              <a:rPr lang="en-US" altLang="zh-CN" dirty="0"/>
              <a:t> size in K without padding, default is 1024</a:t>
            </a:r>
          </a:p>
          <a:p>
            <a:pPr lvl="1"/>
            <a:r>
              <a:rPr lang="en-US" altLang="zh-CN" dirty="0"/>
              <a:t>-d: data type. 1=fp32, 2=fp16, 3=bf16. default is 1</a:t>
            </a:r>
          </a:p>
          <a:p>
            <a:pPr lvl="1"/>
            <a:r>
              <a:rPr lang="en-US" altLang="zh-CN" dirty="0"/>
              <a:t>-v: if enable </a:t>
            </a:r>
            <a:r>
              <a:rPr lang="en-US" altLang="zh-CN" dirty="0" err="1"/>
              <a:t>cpu</a:t>
            </a:r>
            <a:r>
              <a:rPr lang="en-US" altLang="zh-CN" dirty="0"/>
              <a:t> verification. 1=enable, 0=disable. Default is 1</a:t>
            </a:r>
          </a:p>
          <a:p>
            <a:pPr lvl="1"/>
            <a:r>
              <a:rPr lang="en-US" altLang="zh-CN" dirty="0"/>
              <a:t>-l: iteration times to measure kernel performance</a:t>
            </a:r>
          </a:p>
          <a:p>
            <a:pPr lvl="1"/>
            <a:r>
              <a:rPr lang="en-US" altLang="zh-CN" dirty="0"/>
              <a:t>-t: enable tensile portable kernel name. 1=using tensile format, 0 = using local format</a:t>
            </a:r>
          </a:p>
          <a:p>
            <a:pPr lvl="1"/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4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Usage continue:</a:t>
            </a:r>
          </a:p>
          <a:p>
            <a:pPr lvl="1"/>
            <a:r>
              <a:rPr lang="en-US" altLang="zh-CN" dirty="0"/>
              <a:t>Example: </a:t>
            </a:r>
            <a:r>
              <a:rPr lang="en-US" altLang="zh-CN" sz="1600" dirty="0">
                <a:latin typeface="Consolas" panose="020B0609020204030204" pitchFamily="49" charset="0"/>
              </a:rPr>
              <a:t>./</a:t>
            </a:r>
            <a:r>
              <a:rPr lang="en-US" altLang="zh-CN" sz="1600" dirty="0" err="1">
                <a:latin typeface="Consolas" panose="020B0609020204030204" pitchFamily="49" charset="0"/>
              </a:rPr>
              <a:t>TensileLite.out</a:t>
            </a:r>
            <a:r>
              <a:rPr lang="en-US" altLang="zh-CN" sz="1600" dirty="0">
                <a:latin typeface="Consolas" panose="020B0609020204030204" pitchFamily="49" charset="0"/>
              </a:rPr>
              <a:t> –m 1024 –n 1024 –k 1024 –t 0 –v 1 –l 100 –r 2 –s 2 –x 2 –y 2 –d 1</a:t>
            </a:r>
          </a:p>
          <a:p>
            <a:pPr lvl="1"/>
            <a:endParaRPr lang="en-US" altLang="zh-CN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-r: </a:t>
            </a:r>
            <a:r>
              <a:rPr lang="en-US" altLang="zh-CN" dirty="0" err="1"/>
              <a:t>mfma</a:t>
            </a:r>
            <a:r>
              <a:rPr lang="en-US" altLang="zh-CN" dirty="0"/>
              <a:t> tile per wave in M dim, default is 1</a:t>
            </a:r>
          </a:p>
          <a:p>
            <a:pPr lvl="1"/>
            <a:r>
              <a:rPr lang="en-US" altLang="zh-CN" dirty="0"/>
              <a:t>-s: </a:t>
            </a:r>
            <a:r>
              <a:rPr lang="en-US" altLang="zh-CN" dirty="0" err="1"/>
              <a:t>mfma</a:t>
            </a:r>
            <a:r>
              <a:rPr lang="en-US" altLang="zh-CN" dirty="0"/>
              <a:t> tile per wave in N dim, default is 1</a:t>
            </a:r>
          </a:p>
          <a:p>
            <a:pPr lvl="1"/>
            <a:r>
              <a:rPr lang="en-US" altLang="zh-CN" dirty="0"/>
              <a:t>-x: wave tile per group in M dim, default is 1</a:t>
            </a:r>
          </a:p>
          <a:p>
            <a:pPr lvl="1"/>
            <a:r>
              <a:rPr lang="en-US" altLang="zh-CN" dirty="0"/>
              <a:t>-y: wave tile per group in N dim, default is 1</a:t>
            </a:r>
          </a:p>
          <a:p>
            <a:pPr lvl="1"/>
            <a:r>
              <a:rPr lang="en-US" altLang="zh-CN" dirty="0"/>
              <a:t>-u: </a:t>
            </a:r>
            <a:r>
              <a:rPr lang="en-US" altLang="zh-CN" dirty="0" err="1"/>
              <a:t>depthU</a:t>
            </a:r>
            <a:r>
              <a:rPr lang="en-US" altLang="zh-CN" dirty="0"/>
              <a:t> in K dim, default is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33E55E-C91D-4B18-A9FC-4C564B98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2065141"/>
            <a:ext cx="5017580" cy="4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7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Performance – 1K/2K/4K/8K: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picture containing cabinet, clock&#10;&#10;Description automatically generated">
            <a:extLst>
              <a:ext uri="{FF2B5EF4-FFF2-40B4-BE49-F238E27FC236}">
                <a16:creationId xmlns:a16="http://schemas.microsoft.com/office/drawing/2014/main" id="{DFB92E9B-926D-4C75-BE64-5432A84A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1" y="1667933"/>
            <a:ext cx="9940344" cy="32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29991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948</Words>
  <Application>Microsoft Office PowerPoint</Application>
  <PresentationFormat>Custom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 3</vt:lpstr>
      <vt:lpstr>1_AMD WIDE BLK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487</cp:revision>
  <dcterms:modified xsi:type="dcterms:W3CDTF">2020-04-04T05:00:18Z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