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3"/>
  </p:sldMasterIdLst>
  <p:notesMasterIdLst>
    <p:notesMasterId r:id="rId19"/>
  </p:notesMasterIdLst>
  <p:handoutMasterIdLst>
    <p:handoutMasterId r:id="rId20"/>
  </p:handoutMasterIdLst>
  <p:sldIdLst>
    <p:sldId id="2022" r:id="rId4"/>
    <p:sldId id="2023" r:id="rId5"/>
    <p:sldId id="2024" r:id="rId6"/>
    <p:sldId id="2025" r:id="rId7"/>
    <p:sldId id="2030" r:id="rId8"/>
    <p:sldId id="2026" r:id="rId9"/>
    <p:sldId id="2031" r:id="rId10"/>
    <p:sldId id="2029" r:id="rId11"/>
    <p:sldId id="2027" r:id="rId12"/>
    <p:sldId id="2035" r:id="rId13"/>
    <p:sldId id="2033" r:id="rId14"/>
    <p:sldId id="2034" r:id="rId15"/>
    <p:sldId id="2032" r:id="rId16"/>
    <p:sldId id="2028" r:id="rId17"/>
    <p:sldId id="2036" r:id="rId18"/>
  </p:sldIdLst>
  <p:sldSz cx="12188825" cy="6858000"/>
  <p:notesSz cx="6858000" cy="48196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33D7EF61-34E1-4259-909E-D88D36ABF468}">
          <p14:sldIdLst>
            <p14:sldId id="2022"/>
            <p14:sldId id="2023"/>
            <p14:sldId id="2024"/>
            <p14:sldId id="2025"/>
            <p14:sldId id="2030"/>
            <p14:sldId id="2026"/>
            <p14:sldId id="2031"/>
            <p14:sldId id="2029"/>
            <p14:sldId id="2027"/>
            <p14:sldId id="2035"/>
            <p14:sldId id="2033"/>
            <p14:sldId id="2034"/>
            <p14:sldId id="2032"/>
            <p14:sldId id="2028"/>
            <p14:sldId id="20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3">
          <p15:clr>
            <a:srgbClr val="A4A3A4"/>
          </p15:clr>
        </p15:guide>
        <p15:guide id="2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malai, Pari" initials="AP" lastIdx="1" clrIdx="0"/>
  <p:cmAuthor id="2" name="Aldabagh, Maad" initials="AM" lastIdx="28" clrIdx="1">
    <p:extLst>
      <p:ext uri="{19B8F6BF-5375-455C-9EA6-DF929625EA0E}">
        <p15:presenceInfo xmlns:p15="http://schemas.microsoft.com/office/powerpoint/2012/main" userId="S-1-5-21-249263827-1212357926-315576832-729218" providerId="AD"/>
      </p:ext>
    </p:extLst>
  </p:cmAuthor>
  <p:cmAuthor id="3" name="Van Note, Paul" initials="VP" lastIdx="1" clrIdx="2">
    <p:extLst>
      <p:ext uri="{19B8F6BF-5375-455C-9EA6-DF929625EA0E}">
        <p15:presenceInfo xmlns:p15="http://schemas.microsoft.com/office/powerpoint/2012/main" userId="S0033FFFA54C0747@LIVE.COM" providerId="AD"/>
      </p:ext>
    </p:extLst>
  </p:cmAuthor>
  <p:cmAuthor id="4" name="Aldabagh, Maad" initials="AM [2]" lastIdx="5" clrIdx="3">
    <p:extLst>
      <p:ext uri="{19B8F6BF-5375-455C-9EA6-DF929625EA0E}">
        <p15:presenceInfo xmlns:p15="http://schemas.microsoft.com/office/powerpoint/2012/main" userId="S::maldabag@amd.com::5258af4f-9ca3-42c0-ba9e-a0f81e3ff034" providerId="AD"/>
      </p:ext>
    </p:extLst>
  </p:cmAuthor>
  <p:cmAuthor id="5" name="Aldabagh, Maad" initials="AM [3]" lastIdx="2" clrIdx="4">
    <p:extLst>
      <p:ext uri="{19B8F6BF-5375-455C-9EA6-DF929625EA0E}">
        <p15:presenceInfo xmlns:p15="http://schemas.microsoft.com/office/powerpoint/2012/main" userId="5258af4f-9ca3-42c0-ba9e-a0f81e3ff0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E1E7"/>
    <a:srgbClr val="ED1C24"/>
    <a:srgbClr val="F1FCFD"/>
    <a:srgbClr val="00AAB5"/>
    <a:srgbClr val="70FF5D"/>
    <a:srgbClr val="F26522"/>
    <a:srgbClr val="767DC5"/>
    <a:srgbClr val="A6CE39"/>
    <a:srgbClr val="D6F6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6" autoAdjust="0"/>
    <p:restoredTop sz="95244" autoAdjust="0"/>
  </p:normalViewPr>
  <p:slideViewPr>
    <p:cSldViewPr snapToGrid="0">
      <p:cViewPr>
        <p:scale>
          <a:sx n="75" d="100"/>
          <a:sy n="75" d="100"/>
        </p:scale>
        <p:origin x="348" y="56"/>
      </p:cViewPr>
      <p:guideLst>
        <p:guide orient="horz" pos="413"/>
        <p:guide pos="369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1.xml"/><Relationship Id="rId21" Type="http://schemas.openxmlformats.org/officeDocument/2006/relationships/commentAuthors" Target="commentAuthor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259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569A6F2-41E5-4487-BD96-5B3320428D3B}" type="datetimeFigureOut">
              <a:rPr lang="en-US"/>
              <a:pPr>
                <a:defRPr/>
              </a:pPr>
              <a:t>7/23/2020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259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3E149D6-DCAC-453C-9646-F7ED99F1CB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557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259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fld id="{38607A5D-693E-4C63-ACF6-88FE3734317C}" type="datetimeFigureOut">
              <a:rPr lang="en-US"/>
              <a:pPr>
                <a:defRPr/>
              </a:pPr>
              <a:t>7/23/2020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375" y="698500"/>
            <a:ext cx="6191250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97" tIns="46148" rIns="92297" bIns="4614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64820" y="4439134"/>
            <a:ext cx="6128360" cy="4182909"/>
          </a:xfrm>
          <a:prstGeom prst="rect">
            <a:avLst/>
          </a:prstGeom>
        </p:spPr>
        <p:txBody>
          <a:bodyPr vert="horz" lIns="92297" tIns="46148" rIns="92297" bIns="46148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259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fld id="{829AFB38-0ABE-46A6-A2CD-91E75B392D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14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5888" indent="-115888" algn="l" rtl="0" eaLnBrk="0" fontAlgn="base" hangingPunct="0">
      <a:spcBef>
        <a:spcPct val="30000"/>
      </a:spcBef>
      <a:spcAft>
        <a:spcPct val="0"/>
      </a:spcAft>
      <a:buFont typeface="Wingdings 3" pitchFamily="18" charset="2"/>
      <a:buChar char="}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06400" indent="-171450" algn="l" rtl="0" eaLnBrk="0" fontAlgn="base" hangingPunct="0">
      <a:spcBef>
        <a:spcPct val="30000"/>
      </a:spcBef>
      <a:spcAft>
        <a:spcPct val="0"/>
      </a:spcAft>
      <a:buFont typeface="Arial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73088" indent="-115888" algn="l" rtl="0" eaLnBrk="0" fontAlgn="base" hangingPunct="0">
      <a:spcBef>
        <a:spcPct val="30000"/>
      </a:spcBef>
      <a:spcAft>
        <a:spcPct val="0"/>
      </a:spcAft>
      <a:buFont typeface="Arial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14935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Dark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lum bright="-100000"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2" y="6239287"/>
            <a:ext cx="1201998" cy="469703"/>
          </a:xfrm>
          <a:prstGeom prst="rect">
            <a:avLst/>
          </a:prstGeom>
        </p:spPr>
      </p:pic>
      <p:pic>
        <p:nvPicPr>
          <p:cNvPr id="9" name="Picture 8" descr="RTG-Text-Block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604" y="6299153"/>
            <a:ext cx="1048683" cy="36501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45" y="1381123"/>
            <a:ext cx="11338560" cy="4937760"/>
          </a:xfrm>
        </p:spPr>
        <p:txBody>
          <a:bodyPr/>
          <a:lstStyle>
            <a:lvl1pPr>
              <a:buClrTx/>
              <a:defRPr sz="3000">
                <a:solidFill>
                  <a:schemeClr val="bg1"/>
                </a:solidFill>
              </a:defRPr>
            </a:lvl1pPr>
            <a:lvl2pPr>
              <a:buClrTx/>
              <a:defRPr sz="2600">
                <a:solidFill>
                  <a:schemeClr val="bg1"/>
                </a:solidFill>
              </a:defRPr>
            </a:lvl2pPr>
            <a:lvl3pPr>
              <a:buClrTx/>
              <a:defRPr sz="22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13244" y="752474"/>
            <a:ext cx="11616919" cy="285750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1800" strike="noStrike" kern="1200" cap="all" baseline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415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Dar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lum bright="-9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2" y="6239287"/>
            <a:ext cx="1201998" cy="469703"/>
          </a:xfrm>
          <a:prstGeom prst="rect">
            <a:avLst/>
          </a:prstGeom>
        </p:spPr>
      </p:pic>
      <p:pic>
        <p:nvPicPr>
          <p:cNvPr id="9" name="Picture 8" descr="RTG-Text-Block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604" y="6299153"/>
            <a:ext cx="1048683" cy="36501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45" y="939114"/>
            <a:ext cx="11338560" cy="5379769"/>
          </a:xfrm>
        </p:spPr>
        <p:txBody>
          <a:bodyPr/>
          <a:lstStyle>
            <a:lvl1pPr>
              <a:buClrTx/>
              <a:defRPr sz="3000">
                <a:solidFill>
                  <a:schemeClr val="bg1"/>
                </a:solidFill>
              </a:defRPr>
            </a:lvl1pPr>
            <a:lvl2pPr>
              <a:buClrTx/>
              <a:defRPr sz="2600">
                <a:solidFill>
                  <a:schemeClr val="bg1"/>
                </a:solidFill>
              </a:defRPr>
            </a:lvl2pPr>
            <a:lvl3pPr>
              <a:buClrTx/>
              <a:defRPr sz="22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550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Dar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lum brigh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2" y="6239287"/>
            <a:ext cx="1201998" cy="469703"/>
          </a:xfrm>
          <a:prstGeom prst="rect">
            <a:avLst/>
          </a:prstGeom>
        </p:spPr>
      </p:pic>
      <p:pic>
        <p:nvPicPr>
          <p:cNvPr id="6" name="Picture 5" descr="RTG-Text-Block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604" y="6299153"/>
            <a:ext cx="1048683" cy="365011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13244" y="752474"/>
            <a:ext cx="11616919" cy="285750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1800" strike="noStrike" kern="1200" cap="all" baseline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5237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Dar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bg1">
                <a:tint val="45000"/>
                <a:satMod val="400000"/>
              </a:schemeClr>
            </a:duotone>
            <a:alphaModFix/>
            <a:lum bright="-100000"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2" y="6239287"/>
            <a:ext cx="1201998" cy="469703"/>
          </a:xfrm>
          <a:prstGeom prst="rect">
            <a:avLst/>
          </a:prstGeom>
        </p:spPr>
      </p:pic>
      <p:pic>
        <p:nvPicPr>
          <p:cNvPr id="6" name="Picture 5" descr="RTG-Text-Block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604" y="6299153"/>
            <a:ext cx="1048683" cy="36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63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rd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541300" y="3510148"/>
            <a:ext cx="5106225" cy="640080"/>
          </a:xfrm>
        </p:spPr>
        <p:txBody>
          <a:bodyPr t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600" i="0" cap="all" spc="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71962" y="2866975"/>
            <a:ext cx="6444900" cy="474345"/>
          </a:xfrm>
        </p:spPr>
        <p:txBody>
          <a:bodyPr/>
          <a:lstStyle>
            <a:lvl1pPr algn="ctr">
              <a:defRPr sz="44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Divider 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21052" y="3365383"/>
            <a:ext cx="6346720" cy="0"/>
          </a:xfrm>
          <a:prstGeom prst="line">
            <a:avLst/>
          </a:prstGeom>
          <a:ln w="12700" cmpd="sng">
            <a:solidFill>
              <a:schemeClr val="tx1"/>
            </a:solidFill>
            <a:prstDash val="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90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5625" y="278130"/>
            <a:ext cx="10424160" cy="474345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245" y="1381125"/>
            <a:ext cx="11338560" cy="49377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0183" y="6569077"/>
            <a:ext cx="134652" cy="221359"/>
          </a:xfrm>
          <a:prstGeom prst="rect">
            <a:avLst/>
          </a:prstGeom>
          <a:noFill/>
        </p:spPr>
        <p:txBody>
          <a:bodyPr wrap="none" lIns="0" tIns="41029" rIns="0" bIns="41029" rtlCol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fld id="{B50A2252-0B00-49D0-9A28-2F5CCECF09D1}" type="slidenum">
              <a:rPr lang="en-US" sz="900" cap="all" smtClean="0">
                <a:solidFill>
                  <a:prstClr val="white"/>
                </a:solidFill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000" cap="all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3245" y="6569076"/>
            <a:ext cx="1769715" cy="221359"/>
          </a:xfrm>
          <a:prstGeom prst="rect">
            <a:avLst/>
          </a:prstGeom>
          <a:noFill/>
        </p:spPr>
        <p:txBody>
          <a:bodyPr wrap="none" lIns="0" tIns="41029" rIns="0" bIns="41029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cap="all" dirty="0">
                <a:solidFill>
                  <a:schemeClr val="bg1"/>
                </a:solidFill>
                <a:cs typeface="Arial" pitchFamily="34" charset="0"/>
              </a:rPr>
              <a:t>RTG </a:t>
            </a:r>
            <a:r>
              <a:rPr lang="en-US" altLang="zh-CN" sz="900" cap="all" dirty="0">
                <a:solidFill>
                  <a:schemeClr val="bg1"/>
                </a:solidFill>
                <a:cs typeface="Arial" pitchFamily="34" charset="0"/>
              </a:rPr>
              <a:t>CE  Team 2018 </a:t>
            </a:r>
            <a:r>
              <a:rPr lang="en-US" sz="900" cap="all" dirty="0">
                <a:solidFill>
                  <a:schemeClr val="bg1"/>
                </a:solidFill>
                <a:cs typeface="Arial" pitchFamily="34" charset="0"/>
              </a:rPr>
              <a:t>|  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327" y="325875"/>
            <a:ext cx="1201998" cy="469703"/>
          </a:xfrm>
          <a:prstGeom prst="rect">
            <a:avLst/>
          </a:prstGeom>
        </p:spPr>
      </p:pic>
      <p:sp>
        <p:nvSpPr>
          <p:cNvPr id="4" name="MSIPCMContentMarking" descr="{&quot;HashCode&quot;:1292881367,&quot;Placement&quot;:&quot;Header&quot;,&quot;Top&quot;:0.0,&quot;Left&quot;:0.0,&quot;SlideWidth&quot;:959,&quot;SlideHeight&quot;:540}">
            <a:extLst>
              <a:ext uri="{FF2B5EF4-FFF2-40B4-BE49-F238E27FC236}">
                <a16:creationId xmlns:a16="http://schemas.microsoft.com/office/drawing/2014/main" id="{8ACE8477-A880-4BF4-8426-00AED51D5750}"/>
              </a:ext>
            </a:extLst>
          </p:cNvPr>
          <p:cNvSpPr txBox="1"/>
          <p:nvPr userDrawn="1"/>
        </p:nvSpPr>
        <p:spPr>
          <a:xfrm>
            <a:off x="0" y="0"/>
            <a:ext cx="3183013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marL="174625" indent="-174625" algn="l">
              <a:spcBef>
                <a:spcPct val="0"/>
              </a:spcBef>
              <a:spcAft>
                <a:spcPts val="0"/>
              </a:spcAft>
              <a:buClr>
                <a:schemeClr val="bg2"/>
              </a:buClr>
              <a:buFont typeface="Wingdings 3" pitchFamily="18" charset="2"/>
              <a:buChar char="}"/>
            </a:pPr>
            <a:r>
              <a:rPr lang="en-US" sz="1000">
                <a:solidFill>
                  <a:srgbClr val="0078D7"/>
                </a:solidFill>
                <a:latin typeface="Arial" panose="020B0604020202020204" pitchFamily="34" charset="0"/>
              </a:rPr>
              <a:t>[AMD Official Use Only - Internal Distribution Only]</a:t>
            </a:r>
            <a:endParaRPr lang="en-US" sz="1000" dirty="0">
              <a:solidFill>
                <a:srgbClr val="0078D7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4527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4" r:id="rId1"/>
    <p:sldLayoutId id="2147484383" r:id="rId2"/>
    <p:sldLayoutId id="2147483895" r:id="rId3"/>
    <p:sldLayoutId id="2147484384" r:id="rId4"/>
    <p:sldLayoutId id="2147483904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3200" i="0" strike="noStrike" kern="1200" cap="all" baseline="0">
          <a:solidFill>
            <a:schemeClr val="bg1"/>
          </a:solidFill>
          <a:latin typeface="Calibri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spcAft>
          <a:spcPts val="0"/>
        </a:spcAft>
        <a:buClrTx/>
        <a:buFont typeface="Arial" panose="020B0604020202020204" pitchFamily="34" charset="0"/>
        <a:buChar char="•"/>
        <a:defRPr sz="3000" kern="1200">
          <a:solidFill>
            <a:schemeClr val="bg1"/>
          </a:solidFill>
          <a:latin typeface="Calibri" pitchFamily="34" charset="0"/>
          <a:ea typeface="+mn-ea"/>
          <a:cs typeface="+mn-cs"/>
        </a:defRPr>
      </a:lvl1pPr>
      <a:lvl2pPr marL="548640" indent="-180975" algn="l" defTabSz="914400" rtl="0" eaLnBrk="1" latinLnBrk="0" hangingPunct="1">
        <a:spcBef>
          <a:spcPts val="300"/>
        </a:spcBef>
        <a:spcAft>
          <a:spcPts val="0"/>
        </a:spcAft>
        <a:buClrTx/>
        <a:buFont typeface="Arial" panose="020B0604020202020204" pitchFamily="34" charset="0"/>
        <a:buChar char="•"/>
        <a:defRPr sz="2600" kern="1200">
          <a:solidFill>
            <a:schemeClr val="bg1"/>
          </a:solidFill>
          <a:latin typeface="Calibri" pitchFamily="34" charset="0"/>
          <a:ea typeface="+mn-ea"/>
          <a:cs typeface="+mn-cs"/>
        </a:defRPr>
      </a:lvl2pPr>
      <a:lvl3pPr marL="914400" indent="-168275" algn="l" defTabSz="914400" rtl="0" eaLnBrk="1" latinLnBrk="0" hangingPunct="1">
        <a:spcBef>
          <a:spcPts val="300"/>
        </a:spcBef>
        <a:spcAft>
          <a:spcPts val="0"/>
        </a:spcAft>
        <a:buClrTx/>
        <a:buFont typeface="Arial" panose="020B0604020202020204" pitchFamily="34" charset="0"/>
        <a:buChar char="•"/>
        <a:defRPr sz="2200" kern="1200">
          <a:solidFill>
            <a:schemeClr val="bg1"/>
          </a:solidFill>
          <a:latin typeface="Calibri" pitchFamily="34" charset="0"/>
          <a:ea typeface="+mn-ea"/>
          <a:cs typeface="+mn-cs"/>
        </a:defRPr>
      </a:lvl3pPr>
      <a:lvl4pPr marL="1371600" indent="-182880" algn="l" defTabSz="914400" rtl="0" eaLnBrk="1" latinLnBrk="0" hangingPunct="1">
        <a:spcBef>
          <a:spcPts val="300"/>
        </a:spcBef>
        <a:buClrTx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alibri" pitchFamily="34" charset="0"/>
          <a:ea typeface="+mn-ea"/>
          <a:cs typeface="+mn-cs"/>
        </a:defRPr>
      </a:lvl4pPr>
      <a:lvl5pPr marL="1645920" indent="-164592" algn="l" defTabSz="914400" rtl="0" eaLnBrk="1" latinLnBrk="0" hangingPunct="1">
        <a:spcBef>
          <a:spcPts val="300"/>
        </a:spcBef>
        <a:buClrTx/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4"/>
            <a:ext cx="5552568" cy="5280659"/>
          </a:xfrm>
        </p:spPr>
        <p:txBody>
          <a:bodyPr/>
          <a:lstStyle/>
          <a:p>
            <a:r>
              <a:rPr lang="en-US" altLang="zh-CN" sz="3200" dirty="0"/>
              <a:t>Fp32 480*1K</a:t>
            </a:r>
          </a:p>
          <a:p>
            <a:pPr lvl="1"/>
            <a:r>
              <a:rPr lang="en-US" altLang="zh-CN" sz="2800" dirty="0" err="1"/>
              <a:t>Sclk</a:t>
            </a:r>
            <a:r>
              <a:rPr lang="en-US" altLang="zh-CN" sz="2800" dirty="0"/>
              <a:t> = 1087 MHz</a:t>
            </a:r>
          </a:p>
          <a:p>
            <a:pPr lvl="1"/>
            <a:r>
              <a:rPr lang="en-US" altLang="zh-CN" sz="2800" dirty="0"/>
              <a:t>M=480, N=1024, K=1024</a:t>
            </a:r>
          </a:p>
          <a:p>
            <a:pPr lvl="1"/>
            <a:r>
              <a:rPr lang="en-US" altLang="zh-CN" sz="2800" dirty="0"/>
              <a:t>Pad = 32(32 DW)</a:t>
            </a:r>
          </a:p>
          <a:p>
            <a:pPr lvl="1"/>
            <a:r>
              <a:rPr lang="en-US" altLang="zh-CN" sz="2800" dirty="0"/>
              <a:t>Performance = 18.078 </a:t>
            </a:r>
            <a:r>
              <a:rPr lang="en-US" altLang="zh-CN" sz="2800" dirty="0" err="1"/>
              <a:t>Tflops</a:t>
            </a:r>
            <a:endParaRPr lang="en-US" altLang="zh-CN" sz="2800" dirty="0"/>
          </a:p>
          <a:p>
            <a:pPr lvl="1"/>
            <a:r>
              <a:rPr lang="en-US" altLang="zh-CN" sz="2800" dirty="0"/>
              <a:t>Efficiency = 54.14%</a:t>
            </a:r>
          </a:p>
          <a:p>
            <a:pPr lvl="1"/>
            <a:r>
              <a:rPr lang="en-US" altLang="zh-CN" sz="2800" dirty="0"/>
              <a:t>Macro</a:t>
            </a:r>
            <a:r>
              <a:rPr lang="zh-CN" altLang="en-US" sz="2800" dirty="0"/>
              <a:t> </a:t>
            </a:r>
            <a:r>
              <a:rPr lang="en-US" altLang="zh-CN" sz="2800" dirty="0"/>
              <a:t>tile</a:t>
            </a:r>
            <a:r>
              <a:rPr lang="zh-CN" altLang="en-US" sz="2800" dirty="0"/>
              <a:t> </a:t>
            </a:r>
            <a:r>
              <a:rPr lang="en-US" altLang="zh-CN" sz="2800" dirty="0"/>
              <a:t>=</a:t>
            </a:r>
            <a:r>
              <a:rPr lang="zh-CN" altLang="en-US" sz="2800" dirty="0"/>
              <a:t> </a:t>
            </a:r>
            <a:r>
              <a:rPr lang="en-US" altLang="zh-CN" sz="2800" dirty="0"/>
              <a:t>32*128</a:t>
            </a:r>
          </a:p>
          <a:p>
            <a:pPr lvl="1"/>
            <a:r>
              <a:rPr lang="en-US" altLang="zh-CN" sz="2800" dirty="0" err="1"/>
              <a:t>depthU</a:t>
            </a:r>
            <a:r>
              <a:rPr lang="en-US" altLang="zh-CN" sz="2800" dirty="0"/>
              <a:t> = 32(32 DW)</a:t>
            </a:r>
          </a:p>
          <a:p>
            <a:pPr lvl="1"/>
            <a:r>
              <a:rPr lang="en-US" altLang="zh-CN" sz="2800" dirty="0" err="1"/>
              <a:t>Mfma</a:t>
            </a:r>
            <a:r>
              <a:rPr lang="en-US" altLang="zh-CN" sz="2800" dirty="0"/>
              <a:t> = 32</a:t>
            </a:r>
            <a:r>
              <a:rPr lang="zh-CN" altLang="en-US" sz="2800" dirty="0"/>
              <a:t>*</a:t>
            </a:r>
            <a:r>
              <a:rPr lang="en-US" altLang="zh-CN" sz="2800" dirty="0"/>
              <a:t>32</a:t>
            </a:r>
            <a:r>
              <a:rPr lang="zh-CN" altLang="en-US" sz="2800" dirty="0"/>
              <a:t>*</a:t>
            </a:r>
            <a:r>
              <a:rPr lang="en-US" altLang="zh-CN" sz="2800" dirty="0"/>
              <a:t>2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7A957A0C-4833-4941-A8EE-75785892BCF9}"/>
              </a:ext>
            </a:extLst>
          </p:cNvPr>
          <p:cNvSpPr txBox="1">
            <a:spLocks/>
          </p:cNvSpPr>
          <p:nvPr/>
        </p:nvSpPr>
        <p:spPr>
          <a:xfrm>
            <a:off x="5865813" y="1038224"/>
            <a:ext cx="5552568" cy="528065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30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54864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6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1682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2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182880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4pPr>
            <a:lvl5pPr marL="1645920" indent="-164592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altLang="zh-CN" sz="3200" dirty="0"/>
              <a:t>Fp16 480*1K</a:t>
            </a:r>
          </a:p>
          <a:p>
            <a:pPr lvl="1" fontAlgn="auto"/>
            <a:r>
              <a:rPr lang="en-US" altLang="zh-CN" sz="2800" dirty="0" err="1"/>
              <a:t>Sclk</a:t>
            </a:r>
            <a:r>
              <a:rPr lang="en-US" altLang="zh-CN" sz="2800" dirty="0"/>
              <a:t> = 1087 MHz</a:t>
            </a:r>
          </a:p>
          <a:p>
            <a:pPr lvl="1" fontAlgn="auto"/>
            <a:r>
              <a:rPr lang="en-US" altLang="zh-CN" sz="2800" dirty="0"/>
              <a:t>M=480, N=1024, K=1024</a:t>
            </a:r>
          </a:p>
          <a:p>
            <a:pPr lvl="1" fontAlgn="auto"/>
            <a:r>
              <a:rPr lang="en-US" altLang="zh-CN" sz="2800" dirty="0"/>
              <a:t>Pad = 32(16 DW)</a:t>
            </a:r>
          </a:p>
          <a:p>
            <a:pPr lvl="1" fontAlgn="auto"/>
            <a:r>
              <a:rPr lang="en-US" altLang="zh-CN" sz="2800" dirty="0"/>
              <a:t>Performance = 39.321Tflops</a:t>
            </a:r>
          </a:p>
          <a:p>
            <a:pPr lvl="1" fontAlgn="auto"/>
            <a:r>
              <a:rPr lang="en-US" altLang="zh-CN" sz="2800" dirty="0"/>
              <a:t>Efficiency = 29.44%</a:t>
            </a:r>
          </a:p>
          <a:p>
            <a:pPr lvl="1" fontAlgn="auto"/>
            <a:r>
              <a:rPr lang="en-US" altLang="zh-CN" sz="2800" dirty="0"/>
              <a:t>Macro tile = 32 * 128 </a:t>
            </a:r>
          </a:p>
          <a:p>
            <a:pPr lvl="1" fontAlgn="auto"/>
            <a:r>
              <a:rPr lang="en-US" altLang="zh-CN" sz="2800" dirty="0" err="1"/>
              <a:t>depthU</a:t>
            </a:r>
            <a:r>
              <a:rPr lang="en-US" altLang="zh-CN" sz="2800" dirty="0"/>
              <a:t> = 64(32 DW)</a:t>
            </a:r>
          </a:p>
          <a:p>
            <a:pPr lvl="1" fontAlgn="auto"/>
            <a:r>
              <a:rPr lang="en-US" altLang="zh-CN" sz="2800" dirty="0" err="1"/>
              <a:t>Mfma</a:t>
            </a:r>
            <a:r>
              <a:rPr lang="en-US" altLang="zh-CN" sz="2800" dirty="0"/>
              <a:t> = 16</a:t>
            </a:r>
            <a:r>
              <a:rPr lang="zh-CN" altLang="en-US" sz="2800" dirty="0"/>
              <a:t>*</a:t>
            </a:r>
            <a:r>
              <a:rPr lang="en-US" altLang="zh-CN" sz="2800" dirty="0"/>
              <a:t>16</a:t>
            </a:r>
            <a:r>
              <a:rPr lang="zh-CN" altLang="en-US" sz="2800" dirty="0"/>
              <a:t>*</a:t>
            </a:r>
            <a:r>
              <a:rPr lang="en-US" altLang="zh-CN" sz="2800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50960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</a:t>
            </a:r>
            <a:r>
              <a:rPr lang="zh-CN" altLang="en-US" dirty="0"/>
              <a:t> </a:t>
            </a:r>
            <a:r>
              <a:rPr lang="en-US" altLang="zh-CN" dirty="0"/>
              <a:t>loop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MFMA with barrier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444A156-A7E5-4CC9-9B2A-D790460AA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5830" y="1038224"/>
            <a:ext cx="5552568" cy="3592616"/>
          </a:xfrm>
        </p:spPr>
        <p:txBody>
          <a:bodyPr/>
          <a:lstStyle/>
          <a:p>
            <a:pPr fontAlgn="auto"/>
            <a:r>
              <a:rPr lang="en-US" altLang="zh-CN" sz="3200" dirty="0"/>
              <a:t>fp32</a:t>
            </a:r>
          </a:p>
          <a:p>
            <a:pPr lvl="1" fontAlgn="auto"/>
            <a:r>
              <a:rPr lang="en-US" altLang="zh-CN" sz="2800" dirty="0"/>
              <a:t>Blocked due to 4 </a:t>
            </a:r>
            <a:r>
              <a:rPr lang="en-US" altLang="zh-CN" sz="2800" dirty="0" err="1"/>
              <a:t>vmcnt</a:t>
            </a:r>
            <a:endParaRPr lang="en-US" altLang="zh-CN" sz="2800" dirty="0"/>
          </a:p>
          <a:p>
            <a:pPr lvl="1" fontAlgn="auto"/>
            <a:r>
              <a:rPr lang="en-US" altLang="zh-CN" sz="2800" dirty="0"/>
              <a:t>Could delay </a:t>
            </a:r>
            <a:r>
              <a:rPr lang="en-US" altLang="zh-CN" sz="2800" dirty="0" err="1"/>
              <a:t>vmcnt</a:t>
            </a:r>
            <a:r>
              <a:rPr lang="en-US" altLang="zh-CN" sz="2800" dirty="0"/>
              <a:t> and </a:t>
            </a:r>
            <a:r>
              <a:rPr lang="en-US" altLang="zh-CN" sz="2800" dirty="0" err="1"/>
              <a:t>ds_write</a:t>
            </a:r>
            <a:r>
              <a:rPr lang="en-US" altLang="zh-CN" sz="2800" dirty="0"/>
              <a:t> for 2 interval ?</a:t>
            </a:r>
          </a:p>
          <a:p>
            <a:pPr lvl="1" fontAlgn="auto"/>
            <a:endParaRPr lang="en-US" altLang="zh-CN" sz="2800" dirty="0"/>
          </a:p>
          <a:p>
            <a:endParaRPr lang="en-US" dirty="0"/>
          </a:p>
        </p:txBody>
      </p:sp>
      <p:pic>
        <p:nvPicPr>
          <p:cNvPr id="5" name="Picture 4" descr="A screenshot of text&#10;&#10;Description automatically generated">
            <a:extLst>
              <a:ext uri="{FF2B5EF4-FFF2-40B4-BE49-F238E27FC236}">
                <a16:creationId xmlns:a16="http://schemas.microsoft.com/office/drawing/2014/main" id="{064987DB-25DA-4745-9F61-C11AE7033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62" y="1038224"/>
            <a:ext cx="5552568" cy="766100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4DCC7DB-9B32-49F2-BE89-B2A9EB7A67AE}"/>
              </a:ext>
            </a:extLst>
          </p:cNvPr>
          <p:cNvSpPr/>
          <p:nvPr/>
        </p:nvSpPr>
        <p:spPr>
          <a:xfrm>
            <a:off x="640427" y="3822702"/>
            <a:ext cx="1281506" cy="1778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49634A-0C3D-4A51-90B8-CD0DD0F96747}"/>
              </a:ext>
            </a:extLst>
          </p:cNvPr>
          <p:cNvSpPr/>
          <p:nvPr/>
        </p:nvSpPr>
        <p:spPr>
          <a:xfrm>
            <a:off x="640427" y="4690927"/>
            <a:ext cx="1281506" cy="1778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01CB72-4B94-47E6-91D1-E598E0EDC0E8}"/>
              </a:ext>
            </a:extLst>
          </p:cNvPr>
          <p:cNvSpPr/>
          <p:nvPr/>
        </p:nvSpPr>
        <p:spPr>
          <a:xfrm>
            <a:off x="640427" y="5609560"/>
            <a:ext cx="1281506" cy="1778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9E00D7-2885-4C2F-9873-8052B213DB25}"/>
              </a:ext>
            </a:extLst>
          </p:cNvPr>
          <p:cNvSpPr/>
          <p:nvPr/>
        </p:nvSpPr>
        <p:spPr>
          <a:xfrm>
            <a:off x="640427" y="6490970"/>
            <a:ext cx="1281506" cy="1778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645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</a:t>
            </a:r>
            <a:r>
              <a:rPr lang="zh-CN" altLang="en-US" dirty="0"/>
              <a:t> </a:t>
            </a:r>
            <a:r>
              <a:rPr lang="en-US" altLang="zh-CN" dirty="0"/>
              <a:t>loop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MFMA with </a:t>
            </a:r>
            <a:r>
              <a:rPr lang="en-US" dirty="0" err="1"/>
              <a:t>lds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2182B8-818C-4CB2-B825-0B9F58820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44" y="1038224"/>
            <a:ext cx="9893808" cy="901746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2A2BE38-349F-43EF-8A9A-68D59B817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536" y="2082800"/>
            <a:ext cx="5781167" cy="3922816"/>
          </a:xfrm>
        </p:spPr>
        <p:txBody>
          <a:bodyPr/>
          <a:lstStyle/>
          <a:p>
            <a:pPr fontAlgn="auto"/>
            <a:r>
              <a:rPr lang="en-US" altLang="zh-CN" sz="3200" dirty="0"/>
              <a:t>fp16 480*1K</a:t>
            </a:r>
          </a:p>
          <a:p>
            <a:pPr lvl="1" fontAlgn="auto"/>
            <a:r>
              <a:rPr lang="en-US" altLang="zh-CN" sz="2800" dirty="0"/>
              <a:t>number = 5</a:t>
            </a:r>
          </a:p>
          <a:p>
            <a:pPr lvl="1"/>
            <a:r>
              <a:rPr lang="en-US" altLang="zh-CN" sz="2800" dirty="0" err="1"/>
              <a:t>mfma</a:t>
            </a:r>
            <a:r>
              <a:rPr lang="en-US" altLang="zh-CN" sz="2800" dirty="0"/>
              <a:t>/1 </a:t>
            </a:r>
            <a:r>
              <a:rPr lang="en-US" altLang="zh-CN" sz="2800" dirty="0" err="1"/>
              <a:t>lds_rd</a:t>
            </a:r>
            <a:r>
              <a:rPr lang="en-US" altLang="zh-CN" sz="2800" dirty="0"/>
              <a:t> 		(1*)</a:t>
            </a:r>
          </a:p>
          <a:p>
            <a:pPr lvl="1" fontAlgn="auto"/>
            <a:r>
              <a:rPr lang="en-US" altLang="zh-CN" sz="2800" dirty="0" err="1"/>
              <a:t>mfma</a:t>
            </a:r>
            <a:r>
              <a:rPr lang="en-US" altLang="zh-CN" sz="2800" dirty="0"/>
              <a:t>/1 </a:t>
            </a:r>
            <a:r>
              <a:rPr lang="en-US" altLang="zh-CN" sz="2800" dirty="0" err="1"/>
              <a:t>lds_rd</a:t>
            </a:r>
            <a:r>
              <a:rPr lang="en-US" altLang="zh-CN" sz="2800" dirty="0"/>
              <a:t>/1 </a:t>
            </a:r>
            <a:r>
              <a:rPr lang="en-US" altLang="zh-CN" sz="2800" dirty="0" err="1"/>
              <a:t>lds_wr</a:t>
            </a:r>
            <a:r>
              <a:rPr lang="en-US" altLang="zh-CN" sz="2800" dirty="0"/>
              <a:t>	(4*)</a:t>
            </a:r>
          </a:p>
          <a:p>
            <a:pPr lvl="1" fontAlgn="auto"/>
            <a:r>
              <a:rPr lang="en-US" altLang="zh-CN" sz="2800" dirty="0"/>
              <a:t>interval with </a:t>
            </a:r>
            <a:r>
              <a:rPr lang="en-US" altLang="zh-CN" sz="2800" dirty="0" err="1"/>
              <a:t>lds_rd</a:t>
            </a:r>
            <a:r>
              <a:rPr lang="en-US" altLang="zh-CN" sz="2800" dirty="0"/>
              <a:t> = 32 </a:t>
            </a:r>
            <a:r>
              <a:rPr lang="en-US" altLang="zh-CN" sz="2800" dirty="0" err="1"/>
              <a:t>clk</a:t>
            </a:r>
            <a:r>
              <a:rPr lang="en-US" altLang="zh-CN" sz="2800" dirty="0"/>
              <a:t> (fix)</a:t>
            </a:r>
          </a:p>
          <a:p>
            <a:pPr lvl="1" fontAlgn="auto"/>
            <a:r>
              <a:rPr lang="en-US" altLang="zh-CN" sz="2800" dirty="0"/>
              <a:t>interval with </a:t>
            </a:r>
            <a:r>
              <a:rPr lang="en-US" altLang="zh-CN" sz="2800" dirty="0" err="1"/>
              <a:t>lds_wr</a:t>
            </a:r>
            <a:r>
              <a:rPr lang="en-US" altLang="zh-CN" sz="2800" dirty="0"/>
              <a:t> = 68 ~ 332 </a:t>
            </a:r>
            <a:r>
              <a:rPr lang="en-US" altLang="zh-CN" sz="2800" dirty="0" err="1"/>
              <a:t>clk</a:t>
            </a:r>
            <a:endParaRPr lang="en-US" altLang="zh-CN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478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</a:t>
            </a:r>
            <a:r>
              <a:rPr lang="zh-CN" altLang="en-US" dirty="0"/>
              <a:t> </a:t>
            </a:r>
            <a:r>
              <a:rPr lang="en-US" altLang="zh-CN" dirty="0"/>
              <a:t>loop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MFMA with barrier</a:t>
            </a:r>
          </a:p>
        </p:txBody>
      </p:sp>
      <p:pic>
        <p:nvPicPr>
          <p:cNvPr id="16" name="Picture 15" descr="A screenshot of text&#10;&#10;Description automatically generated">
            <a:extLst>
              <a:ext uri="{FF2B5EF4-FFF2-40B4-BE49-F238E27FC236}">
                <a16:creationId xmlns:a16="http://schemas.microsoft.com/office/drawing/2014/main" id="{EAD68A30-5359-4392-AE18-6B112D5B4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44" y="1038224"/>
            <a:ext cx="1802906" cy="1007507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444A156-A7E5-4CC9-9B2A-D790460AA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2227160"/>
            <a:ext cx="5552568" cy="3592616"/>
          </a:xfrm>
        </p:spPr>
        <p:txBody>
          <a:bodyPr/>
          <a:lstStyle/>
          <a:p>
            <a:pPr fontAlgn="auto"/>
            <a:r>
              <a:rPr lang="en-US" altLang="zh-CN" sz="3200" dirty="0"/>
              <a:t>fp16 480*1K</a:t>
            </a:r>
          </a:p>
          <a:p>
            <a:pPr lvl="1" fontAlgn="auto"/>
            <a:r>
              <a:rPr lang="en-US" altLang="zh-CN" sz="2800" dirty="0"/>
              <a:t>number = 1</a:t>
            </a:r>
          </a:p>
          <a:p>
            <a:pPr lvl="1"/>
            <a:r>
              <a:rPr lang="en-US" altLang="zh-CN" sz="2800" dirty="0" err="1"/>
              <a:t>mfma</a:t>
            </a:r>
            <a:r>
              <a:rPr lang="en-US" altLang="zh-CN" sz="2800" dirty="0"/>
              <a:t>/barrier</a:t>
            </a:r>
          </a:p>
          <a:p>
            <a:pPr lvl="1"/>
            <a:r>
              <a:rPr lang="en-US" altLang="zh-CN" sz="2800" dirty="0"/>
              <a:t>interval = 48 ~ 120 </a:t>
            </a:r>
            <a:r>
              <a:rPr lang="en-US" altLang="zh-CN" sz="2800" dirty="0" err="1"/>
              <a:t>clk</a:t>
            </a:r>
            <a:endParaRPr lang="en-US" altLang="zh-CN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54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5157260"/>
            <a:ext cx="10649930" cy="1662216"/>
          </a:xfrm>
        </p:spPr>
        <p:txBody>
          <a:bodyPr/>
          <a:lstStyle/>
          <a:p>
            <a:pPr lvl="1"/>
            <a:r>
              <a:rPr lang="en-US" altLang="zh-CN" sz="2800" dirty="0"/>
              <a:t>fp16</a:t>
            </a:r>
          </a:p>
          <a:p>
            <a:pPr lvl="2"/>
            <a:r>
              <a:rPr lang="en-US" altLang="zh-CN" sz="2400" dirty="0"/>
              <a:t>Increase </a:t>
            </a:r>
            <a:r>
              <a:rPr lang="en-US" altLang="zh-CN" sz="2400" dirty="0" err="1"/>
              <a:t>s_waitcnt</a:t>
            </a:r>
            <a:r>
              <a:rPr lang="en-US" altLang="zh-CN" sz="2400" dirty="0"/>
              <a:t> by 3</a:t>
            </a:r>
          </a:p>
          <a:p>
            <a:pPr lvl="2"/>
            <a:endParaRPr lang="en-US" altLang="zh-CN" sz="2400" dirty="0"/>
          </a:p>
          <a:p>
            <a:pPr lvl="2"/>
            <a:endParaRPr lang="en-US" altLang="zh-CN" sz="2400" dirty="0"/>
          </a:p>
          <a:p>
            <a:endParaRPr lang="en-US" altLang="zh-CN" sz="3200" dirty="0"/>
          </a:p>
          <a:p>
            <a:pPr lvl="1"/>
            <a:endParaRPr lang="en-US" altLang="zh-CN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</a:t>
            </a:r>
            <a:r>
              <a:rPr lang="zh-CN" altLang="en-US" dirty="0"/>
              <a:t> </a:t>
            </a:r>
            <a:r>
              <a:rPr lang="en-US" altLang="zh-CN" dirty="0"/>
              <a:t>loop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MFMA with barrier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5CE2347-C1B8-4A46-BD79-CB1EF6FC3D16}"/>
              </a:ext>
            </a:extLst>
          </p:cNvPr>
          <p:cNvGrpSpPr/>
          <p:nvPr/>
        </p:nvGrpSpPr>
        <p:grpSpPr>
          <a:xfrm>
            <a:off x="305624" y="1038224"/>
            <a:ext cx="7754650" cy="4035426"/>
            <a:chOff x="305624" y="1038224"/>
            <a:chExt cx="7754650" cy="4035426"/>
          </a:xfrm>
        </p:grpSpPr>
        <p:pic>
          <p:nvPicPr>
            <p:cNvPr id="7" name="Picture 6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6B4CCA7F-8C6C-41AF-BDCE-97095930D1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624" y="1038224"/>
              <a:ext cx="7754650" cy="4033309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6D0F43C-3AE9-4286-9E6C-65BD85665C2F}"/>
                </a:ext>
              </a:extLst>
            </p:cNvPr>
            <p:cNvSpPr/>
            <p:nvPr/>
          </p:nvSpPr>
          <p:spPr>
            <a:xfrm>
              <a:off x="5429250" y="4883150"/>
              <a:ext cx="2470150" cy="1905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83DEC7-F8E4-4E19-B0BA-DDA64CF6A373}"/>
                </a:ext>
              </a:extLst>
            </p:cNvPr>
            <p:cNvSpPr/>
            <p:nvPr/>
          </p:nvSpPr>
          <p:spPr>
            <a:xfrm>
              <a:off x="2819400" y="2978678"/>
              <a:ext cx="2470150" cy="1905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77A64A3-2299-4FC4-ADE0-EE2B180470CC}"/>
                </a:ext>
              </a:extLst>
            </p:cNvPr>
            <p:cNvSpPr/>
            <p:nvPr/>
          </p:nvSpPr>
          <p:spPr>
            <a:xfrm>
              <a:off x="2819400" y="4881033"/>
              <a:ext cx="2470150" cy="1905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Connector: Curved 9">
              <a:extLst>
                <a:ext uri="{FF2B5EF4-FFF2-40B4-BE49-F238E27FC236}">
                  <a16:creationId xmlns:a16="http://schemas.microsoft.com/office/drawing/2014/main" id="{D33BAABB-6870-4081-AE83-48F06CDEB89A}"/>
                </a:ext>
              </a:extLst>
            </p:cNvPr>
            <p:cNvCxnSpPr>
              <a:cxnSpLocks/>
              <a:stCxn id="11" idx="2"/>
              <a:endCxn id="8" idx="0"/>
            </p:cNvCxnSpPr>
            <p:nvPr/>
          </p:nvCxnSpPr>
          <p:spPr>
            <a:xfrm rot="16200000" flipH="1">
              <a:off x="4502414" y="2721239"/>
              <a:ext cx="1713972" cy="2609850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1AA03A9-15B1-42DF-AD02-54ABAA169F6C}"/>
                </a:ext>
              </a:extLst>
            </p:cNvPr>
            <p:cNvSpPr/>
            <p:nvPr/>
          </p:nvSpPr>
          <p:spPr>
            <a:xfrm>
              <a:off x="2819400" y="4239153"/>
              <a:ext cx="2470150" cy="190500"/>
            </a:xfrm>
            <a:prstGeom prst="rect">
              <a:avLst/>
            </a:prstGeom>
            <a:noFill/>
            <a:ln>
              <a:solidFill>
                <a:srgbClr val="00B0F0"/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BDC5009-E672-4908-BC6D-0A363C13E4CC}"/>
                </a:ext>
              </a:extLst>
            </p:cNvPr>
            <p:cNvSpPr/>
            <p:nvPr/>
          </p:nvSpPr>
          <p:spPr>
            <a:xfrm>
              <a:off x="673100" y="4617509"/>
              <a:ext cx="1295400" cy="176742"/>
            </a:xfrm>
            <a:prstGeom prst="rect">
              <a:avLst/>
            </a:prstGeom>
            <a:noFill/>
            <a:ln>
              <a:solidFill>
                <a:srgbClr val="00B0F0"/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Connector: Curved 18">
              <a:extLst>
                <a:ext uri="{FF2B5EF4-FFF2-40B4-BE49-F238E27FC236}">
                  <a16:creationId xmlns:a16="http://schemas.microsoft.com/office/drawing/2014/main" id="{4981301A-2CC1-459D-8731-1014EDA12E99}"/>
                </a:ext>
              </a:extLst>
            </p:cNvPr>
            <p:cNvCxnSpPr>
              <a:cxnSpLocks/>
              <a:stCxn id="18" idx="3"/>
              <a:endCxn id="17" idx="1"/>
            </p:cNvCxnSpPr>
            <p:nvPr/>
          </p:nvCxnSpPr>
          <p:spPr>
            <a:xfrm flipV="1">
              <a:off x="1968500" y="4334403"/>
              <a:ext cx="850900" cy="371477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5165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902856"/>
            <a:ext cx="5552568" cy="4413277"/>
          </a:xfrm>
        </p:spPr>
        <p:txBody>
          <a:bodyPr/>
          <a:lstStyle/>
          <a:p>
            <a:r>
              <a:rPr lang="en-US" altLang="zh-CN" sz="3200" dirty="0"/>
              <a:t>fp32 480*1K</a:t>
            </a:r>
          </a:p>
          <a:p>
            <a:pPr lvl="1"/>
            <a:r>
              <a:rPr lang="en-US" altLang="zh-CN" sz="2800" dirty="0"/>
              <a:t>number = 1</a:t>
            </a:r>
          </a:p>
          <a:p>
            <a:pPr lvl="1"/>
            <a:r>
              <a:rPr lang="en-US" altLang="zh-CN" sz="2800" dirty="0" err="1"/>
              <a:t>mfma</a:t>
            </a:r>
            <a:r>
              <a:rPr lang="en-US" altLang="zh-CN" sz="2800" dirty="0"/>
              <a:t>/2 </a:t>
            </a:r>
            <a:r>
              <a:rPr lang="en-US" altLang="zh-CN" sz="2800" dirty="0" err="1"/>
              <a:t>salu</a:t>
            </a:r>
            <a:r>
              <a:rPr lang="en-US" altLang="zh-CN" sz="2800" dirty="0"/>
              <a:t>/branch/2 </a:t>
            </a:r>
            <a:r>
              <a:rPr lang="en-US" altLang="zh-CN" sz="2800" dirty="0" err="1"/>
              <a:t>lds</a:t>
            </a:r>
            <a:r>
              <a:rPr lang="en-US" altLang="zh-CN" sz="2800" dirty="0"/>
              <a:t>/</a:t>
            </a:r>
            <a:r>
              <a:rPr lang="en-US" altLang="zh-CN" sz="2800" dirty="0" err="1"/>
              <a:t>vmem</a:t>
            </a:r>
            <a:endParaRPr lang="en-US" altLang="zh-CN" sz="2800" dirty="0"/>
          </a:p>
          <a:p>
            <a:pPr lvl="1"/>
            <a:r>
              <a:rPr lang="en-US" altLang="zh-CN" sz="2800" dirty="0"/>
              <a:t>interval = 76 ~ 88 </a:t>
            </a:r>
            <a:r>
              <a:rPr lang="en-US" altLang="zh-CN" sz="2800" dirty="0" err="1"/>
              <a:t>clk</a:t>
            </a:r>
            <a:endParaRPr lang="en-US" altLang="zh-CN" sz="2800" dirty="0"/>
          </a:p>
          <a:p>
            <a:endParaRPr lang="en-US" altLang="zh-CN" sz="3200" dirty="0"/>
          </a:p>
          <a:p>
            <a:pPr lvl="1"/>
            <a:endParaRPr lang="en-US" altLang="zh-CN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</a:t>
            </a:r>
            <a:r>
              <a:rPr lang="zh-CN" altLang="en-US" dirty="0"/>
              <a:t> </a:t>
            </a:r>
            <a:r>
              <a:rPr lang="en-US" altLang="zh-CN" dirty="0"/>
              <a:t>loop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MFMA with branch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7A957A0C-4833-4941-A8EE-75785892BCF9}"/>
              </a:ext>
            </a:extLst>
          </p:cNvPr>
          <p:cNvSpPr txBox="1">
            <a:spLocks/>
          </p:cNvSpPr>
          <p:nvPr/>
        </p:nvSpPr>
        <p:spPr>
          <a:xfrm>
            <a:off x="5865813" y="1902856"/>
            <a:ext cx="6064350" cy="441602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30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54864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6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1682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2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182880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4pPr>
            <a:lvl5pPr marL="1645920" indent="-164592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altLang="zh-CN" sz="3200" dirty="0"/>
              <a:t>fp16 480*1K</a:t>
            </a:r>
          </a:p>
          <a:p>
            <a:pPr lvl="1" fontAlgn="auto"/>
            <a:r>
              <a:rPr lang="en-US" altLang="zh-CN" sz="2800" dirty="0"/>
              <a:t>number = 4</a:t>
            </a:r>
          </a:p>
          <a:p>
            <a:pPr lvl="1"/>
            <a:r>
              <a:rPr lang="en-US" altLang="zh-CN" sz="2800" dirty="0" err="1"/>
              <a:t>mfma</a:t>
            </a:r>
            <a:r>
              <a:rPr lang="en-US" altLang="zh-CN" sz="2800" dirty="0"/>
              <a:t>/2 </a:t>
            </a:r>
            <a:r>
              <a:rPr lang="en-US" altLang="zh-CN" sz="2800" dirty="0" err="1"/>
              <a:t>lds</a:t>
            </a:r>
            <a:r>
              <a:rPr lang="en-US" altLang="zh-CN" sz="2800" dirty="0"/>
              <a:t> (1*)</a:t>
            </a:r>
          </a:p>
          <a:p>
            <a:pPr lvl="1" fontAlgn="auto"/>
            <a:r>
              <a:rPr lang="en-US" altLang="zh-CN" sz="2800" dirty="0" err="1"/>
              <a:t>mfma</a:t>
            </a:r>
            <a:r>
              <a:rPr lang="en-US" altLang="zh-CN" sz="2800" dirty="0"/>
              <a:t>/1 </a:t>
            </a:r>
            <a:r>
              <a:rPr lang="en-US" altLang="zh-CN" sz="2800" dirty="0" err="1"/>
              <a:t>lds</a:t>
            </a:r>
            <a:r>
              <a:rPr lang="en-US" altLang="zh-CN" sz="2800" dirty="0"/>
              <a:t> (2*)</a:t>
            </a:r>
          </a:p>
          <a:p>
            <a:pPr lvl="1" fontAlgn="auto"/>
            <a:r>
              <a:rPr lang="en-US" altLang="zh-CN" sz="2800" dirty="0" err="1"/>
              <a:t>mfma</a:t>
            </a:r>
            <a:r>
              <a:rPr lang="en-US" altLang="zh-CN" sz="2800" dirty="0"/>
              <a:t>/2 </a:t>
            </a:r>
            <a:r>
              <a:rPr lang="en-US" altLang="zh-CN" sz="2800" dirty="0" err="1"/>
              <a:t>salu</a:t>
            </a:r>
            <a:r>
              <a:rPr lang="en-US" altLang="zh-CN" sz="2800" dirty="0"/>
              <a:t>/branch/</a:t>
            </a:r>
            <a:r>
              <a:rPr lang="en-US" altLang="zh-CN" sz="2800" dirty="0" err="1"/>
              <a:t>vmem</a:t>
            </a:r>
            <a:r>
              <a:rPr lang="en-US" altLang="zh-CN" sz="2800" dirty="0"/>
              <a:t> (1*)</a:t>
            </a:r>
          </a:p>
          <a:p>
            <a:pPr lvl="1"/>
            <a:r>
              <a:rPr lang="en-US" altLang="zh-CN" sz="2800" dirty="0"/>
              <a:t>interval with </a:t>
            </a:r>
            <a:r>
              <a:rPr lang="en-US" altLang="zh-CN" sz="2800" dirty="0" err="1"/>
              <a:t>lds</a:t>
            </a:r>
            <a:r>
              <a:rPr lang="en-US" altLang="zh-CN" sz="2800" dirty="0"/>
              <a:t> only = 32 </a:t>
            </a:r>
            <a:r>
              <a:rPr lang="en-US" altLang="zh-CN" sz="2800" dirty="0" err="1"/>
              <a:t>clk</a:t>
            </a:r>
            <a:r>
              <a:rPr lang="en-US" altLang="zh-CN" sz="2800" dirty="0"/>
              <a:t>(fix)</a:t>
            </a:r>
            <a:endParaRPr lang="en-US" altLang="zh-CN" sz="2200" dirty="0">
              <a:solidFill>
                <a:schemeClr val="bg1"/>
              </a:solidFill>
            </a:endParaRPr>
          </a:p>
          <a:p>
            <a:pPr lvl="1" fontAlgn="auto"/>
            <a:endParaRPr lang="en-US" altLang="zh-CN" sz="2800" dirty="0"/>
          </a:p>
        </p:txBody>
      </p:sp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7190E479-F932-4F92-9F05-4445E816D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23" y="1038224"/>
            <a:ext cx="2161579" cy="864632"/>
          </a:xfrm>
          <a:prstGeom prst="rect">
            <a:avLst/>
          </a:prstGeom>
        </p:spPr>
      </p:pic>
      <p:pic>
        <p:nvPicPr>
          <p:cNvPr id="14" name="Picture 13" descr="A picture containing riding, road, grass, track&#10;&#10;Description automatically generated">
            <a:extLst>
              <a:ext uri="{FF2B5EF4-FFF2-40B4-BE49-F238E27FC236}">
                <a16:creationId xmlns:a16="http://schemas.microsoft.com/office/drawing/2014/main" id="{1FD7530B-1609-46FB-A125-CF01998ED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812" y="1012798"/>
            <a:ext cx="3665509" cy="89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669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623" y="1115457"/>
            <a:ext cx="11616919" cy="3024744"/>
          </a:xfrm>
        </p:spPr>
        <p:txBody>
          <a:bodyPr/>
          <a:lstStyle/>
          <a:p>
            <a:r>
              <a:rPr lang="en-US" altLang="zh-CN" sz="3200" dirty="0"/>
              <a:t>fp32 / fp16</a:t>
            </a:r>
          </a:p>
          <a:p>
            <a:pPr lvl="1"/>
            <a:r>
              <a:rPr lang="en-US" altLang="zh-CN" sz="2800" dirty="0"/>
              <a:t>Bring first </a:t>
            </a:r>
            <a:r>
              <a:rPr lang="en-US" altLang="zh-CN" sz="2800" dirty="0" err="1"/>
              <a:t>lds</a:t>
            </a:r>
            <a:r>
              <a:rPr lang="en-US" altLang="zh-CN" sz="2800" dirty="0"/>
              <a:t> read to the end of pre-loop, before </a:t>
            </a:r>
            <a:r>
              <a:rPr lang="en-US" altLang="zh-CN" sz="2800" dirty="0" err="1"/>
              <a:t>salu</a:t>
            </a:r>
            <a:r>
              <a:rPr lang="en-US" altLang="zh-CN" sz="2800" dirty="0"/>
              <a:t> </a:t>
            </a:r>
            <a:r>
              <a:rPr lang="en-US" altLang="zh-CN" sz="2800"/>
              <a:t>and branch</a:t>
            </a:r>
            <a:endParaRPr lang="en-US" altLang="zh-CN" sz="2800" dirty="0"/>
          </a:p>
          <a:p>
            <a:pPr lvl="1"/>
            <a:endParaRPr lang="en-US" altLang="zh-CN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</a:t>
            </a:r>
            <a:r>
              <a:rPr lang="zh-CN" altLang="en-US" dirty="0"/>
              <a:t> </a:t>
            </a:r>
            <a:r>
              <a:rPr lang="en-US" altLang="zh-CN" dirty="0"/>
              <a:t>loop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MFMA with branch</a:t>
            </a:r>
          </a:p>
        </p:txBody>
      </p:sp>
    </p:spTree>
    <p:extLst>
      <p:ext uri="{BB962C8B-B14F-4D97-AF65-F5344CB8AC3E}">
        <p14:creationId xmlns:p14="http://schemas.microsoft.com/office/powerpoint/2010/main" val="3830126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4"/>
            <a:ext cx="5552568" cy="5280659"/>
          </a:xfrm>
        </p:spPr>
        <p:txBody>
          <a:bodyPr/>
          <a:lstStyle/>
          <a:p>
            <a:r>
              <a:rPr lang="en-US" altLang="zh-CN" sz="3200" dirty="0"/>
              <a:t>Fp32 480*1K</a:t>
            </a:r>
          </a:p>
          <a:p>
            <a:pPr lvl="1"/>
            <a:r>
              <a:rPr lang="en-US" altLang="zh-CN" sz="2800" dirty="0"/>
              <a:t>Iteration = 32</a:t>
            </a:r>
          </a:p>
          <a:p>
            <a:pPr lvl="1"/>
            <a:r>
              <a:rPr lang="en-US" altLang="zh-CN" sz="2800" dirty="0"/>
              <a:t>Fetch data = 6016 KB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sulotion</a:t>
            </a: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7A957A0C-4833-4941-A8EE-75785892BCF9}"/>
              </a:ext>
            </a:extLst>
          </p:cNvPr>
          <p:cNvSpPr txBox="1">
            <a:spLocks/>
          </p:cNvSpPr>
          <p:nvPr/>
        </p:nvSpPr>
        <p:spPr>
          <a:xfrm>
            <a:off x="5865813" y="1038224"/>
            <a:ext cx="5552568" cy="528065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30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54864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6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1682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2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182880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4pPr>
            <a:lvl5pPr marL="1645920" indent="-164592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altLang="zh-CN" sz="3200" dirty="0"/>
              <a:t>Fp16 480*1K</a:t>
            </a:r>
          </a:p>
          <a:p>
            <a:pPr lvl="1" fontAlgn="auto"/>
            <a:r>
              <a:rPr lang="en-US" altLang="zh-CN" sz="2800" dirty="0"/>
              <a:t>Iteration = 16</a:t>
            </a:r>
          </a:p>
          <a:p>
            <a:pPr lvl="1" fontAlgn="auto"/>
            <a:r>
              <a:rPr lang="en-US" altLang="zh-CN" sz="2800" dirty="0"/>
              <a:t>Fetch data = 3008 KB</a:t>
            </a:r>
          </a:p>
        </p:txBody>
      </p:sp>
    </p:spTree>
    <p:extLst>
      <p:ext uri="{BB962C8B-B14F-4D97-AF65-F5344CB8AC3E}">
        <p14:creationId xmlns:p14="http://schemas.microsoft.com/office/powerpoint/2010/main" val="45348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902856"/>
            <a:ext cx="5552568" cy="4416027"/>
          </a:xfrm>
        </p:spPr>
        <p:txBody>
          <a:bodyPr/>
          <a:lstStyle/>
          <a:p>
            <a:r>
              <a:rPr lang="en-US" altLang="zh-CN" sz="3200" dirty="0"/>
              <a:t>fp32 480*1K</a:t>
            </a:r>
          </a:p>
          <a:p>
            <a:pPr lvl="1"/>
            <a:r>
              <a:rPr lang="en-US" altLang="zh-CN" sz="2800" dirty="0"/>
              <a:t>fetch data = 32</a:t>
            </a:r>
            <a:r>
              <a:rPr lang="zh-CN" altLang="en-US" sz="2800" dirty="0"/>
              <a:t>*</a:t>
            </a:r>
            <a:r>
              <a:rPr lang="en-US" altLang="zh-CN" sz="2800" dirty="0"/>
              <a:t>32</a:t>
            </a:r>
            <a:r>
              <a:rPr lang="zh-CN" altLang="en-US" sz="2800" dirty="0"/>
              <a:t>*</a:t>
            </a:r>
            <a:r>
              <a:rPr lang="en-US" altLang="zh-CN" sz="2800" dirty="0"/>
              <a:t>2 * 2 = 16KB</a:t>
            </a:r>
          </a:p>
          <a:p>
            <a:pPr lvl="1"/>
            <a:r>
              <a:rPr lang="en-US" altLang="zh-CN" sz="2800" dirty="0" err="1"/>
              <a:t>clk</a:t>
            </a:r>
            <a:r>
              <a:rPr lang="en-US" altLang="zh-CN" sz="2800" dirty="0"/>
              <a:t> = 1460 </a:t>
            </a:r>
            <a:r>
              <a:rPr lang="en-US" altLang="zh-CN" sz="2800" dirty="0" err="1"/>
              <a:t>clk</a:t>
            </a:r>
            <a:endParaRPr lang="en-US" altLang="zh-CN" sz="2800" dirty="0"/>
          </a:p>
          <a:p>
            <a:pPr lvl="1"/>
            <a:r>
              <a:rPr lang="en-US" altLang="zh-CN" sz="2800" dirty="0"/>
              <a:t>fetch instr. = vmem_4</a:t>
            </a:r>
          </a:p>
          <a:p>
            <a:pPr lvl="1"/>
            <a:r>
              <a:rPr lang="en-US" altLang="zh-CN" sz="2800" dirty="0"/>
              <a:t>fetch instr. </a:t>
            </a:r>
            <a:r>
              <a:rPr lang="en-US" altLang="zh-CN" sz="2800" dirty="0" err="1"/>
              <a:t>cnt</a:t>
            </a:r>
            <a:r>
              <a:rPr lang="en-US" altLang="zh-CN" sz="2800" dirty="0"/>
              <a:t> = 5</a:t>
            </a:r>
          </a:p>
          <a:p>
            <a:pPr lvl="1"/>
            <a:r>
              <a:rPr lang="en-US" altLang="zh-CN" sz="2800" dirty="0" err="1"/>
              <a:t>mfma</a:t>
            </a:r>
            <a:r>
              <a:rPr lang="en-US" altLang="zh-CN" sz="2800" dirty="0"/>
              <a:t> instr. </a:t>
            </a:r>
            <a:r>
              <a:rPr lang="en-US" altLang="zh-CN" sz="2800" dirty="0" err="1"/>
              <a:t>cnt</a:t>
            </a:r>
            <a:r>
              <a:rPr lang="en-US" altLang="zh-CN" sz="2800" dirty="0"/>
              <a:t> = 16</a:t>
            </a:r>
          </a:p>
          <a:p>
            <a:endParaRPr lang="en-US" altLang="zh-CN" sz="3200" dirty="0"/>
          </a:p>
          <a:p>
            <a:pPr lvl="1"/>
            <a:endParaRPr lang="en-US" altLang="zh-CN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</a:t>
            </a:r>
            <a:r>
              <a:rPr lang="zh-CN" altLang="en-US" dirty="0"/>
              <a:t> </a:t>
            </a:r>
            <a:r>
              <a:rPr lang="en-US" altLang="zh-CN" dirty="0"/>
              <a:t>loop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7A957A0C-4833-4941-A8EE-75785892BCF9}"/>
              </a:ext>
            </a:extLst>
          </p:cNvPr>
          <p:cNvSpPr txBox="1">
            <a:spLocks/>
          </p:cNvSpPr>
          <p:nvPr/>
        </p:nvSpPr>
        <p:spPr>
          <a:xfrm>
            <a:off x="5865813" y="1902856"/>
            <a:ext cx="6064350" cy="441602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30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54864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6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1682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2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182880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4pPr>
            <a:lvl5pPr marL="1645920" indent="-164592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altLang="zh-CN" sz="3200" dirty="0"/>
              <a:t>fp16 480*1K</a:t>
            </a:r>
          </a:p>
          <a:p>
            <a:pPr lvl="1" fontAlgn="auto"/>
            <a:r>
              <a:rPr lang="en-US" altLang="zh-CN" sz="2800" dirty="0"/>
              <a:t>fetch data = 16</a:t>
            </a:r>
            <a:r>
              <a:rPr lang="zh-CN" altLang="en-US" sz="2800" dirty="0"/>
              <a:t>*</a:t>
            </a:r>
            <a:r>
              <a:rPr lang="en-US" altLang="zh-CN" sz="2800" dirty="0"/>
              <a:t>16</a:t>
            </a:r>
            <a:r>
              <a:rPr lang="zh-CN" altLang="en-US" sz="2800" dirty="0"/>
              <a:t>*</a:t>
            </a:r>
            <a:r>
              <a:rPr lang="en-US" altLang="zh-CN" sz="2800" dirty="0"/>
              <a:t>16 * 2 = 16KB</a:t>
            </a:r>
          </a:p>
          <a:p>
            <a:pPr lvl="1" fontAlgn="auto"/>
            <a:r>
              <a:rPr lang="en-US" altLang="zh-CN" sz="2800" dirty="0" err="1"/>
              <a:t>clk</a:t>
            </a:r>
            <a:r>
              <a:rPr lang="en-US" altLang="zh-CN" sz="2800" dirty="0"/>
              <a:t> = 1552 </a:t>
            </a:r>
            <a:r>
              <a:rPr lang="en-US" altLang="zh-CN" sz="2800" dirty="0" err="1"/>
              <a:t>clk</a:t>
            </a:r>
            <a:endParaRPr lang="en-US" altLang="zh-CN" sz="2800" dirty="0"/>
          </a:p>
          <a:p>
            <a:pPr lvl="1" fontAlgn="auto"/>
            <a:r>
              <a:rPr lang="en-US" altLang="zh-CN" sz="2800" dirty="0"/>
              <a:t>fetch instr. = vmem_4</a:t>
            </a:r>
          </a:p>
          <a:p>
            <a:pPr lvl="1" fontAlgn="auto"/>
            <a:r>
              <a:rPr lang="en-US" altLang="zh-CN" sz="2800" dirty="0"/>
              <a:t>fetch instr. </a:t>
            </a:r>
            <a:r>
              <a:rPr lang="en-US" altLang="zh-CN" sz="2800" dirty="0" err="1"/>
              <a:t>cnt</a:t>
            </a:r>
            <a:r>
              <a:rPr lang="en-US" altLang="zh-CN" sz="2800" dirty="0"/>
              <a:t> = 5</a:t>
            </a:r>
          </a:p>
          <a:p>
            <a:pPr lvl="1" fontAlgn="auto"/>
            <a:r>
              <a:rPr lang="en-US" altLang="zh-CN" sz="2800" dirty="0" err="1"/>
              <a:t>mfma</a:t>
            </a:r>
            <a:r>
              <a:rPr lang="en-US" altLang="zh-CN" sz="2800" dirty="0"/>
              <a:t> instr. </a:t>
            </a:r>
            <a:r>
              <a:rPr lang="en-US" altLang="zh-CN" sz="2800" dirty="0" err="1"/>
              <a:t>cnt</a:t>
            </a:r>
            <a:r>
              <a:rPr lang="en-US" altLang="zh-CN" sz="2800" dirty="0"/>
              <a:t> = 16</a:t>
            </a:r>
          </a:p>
          <a:p>
            <a:pPr lvl="1" fontAlgn="auto"/>
            <a:endParaRPr lang="en-US" altLang="zh-CN" sz="2800" dirty="0"/>
          </a:p>
        </p:txBody>
      </p:sp>
      <p:pic>
        <p:nvPicPr>
          <p:cNvPr id="7" name="Picture 6" descr="A picture containing indoor, clock, monitor, train&#10;&#10;Description automatically generated">
            <a:extLst>
              <a:ext uri="{FF2B5EF4-FFF2-40B4-BE49-F238E27FC236}">
                <a16:creationId xmlns:a16="http://schemas.microsoft.com/office/drawing/2014/main" id="{84F3B71D-2A97-42DF-9CF0-655208476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1038"/>
            <a:ext cx="5638591" cy="8218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60B733-7073-43CD-835B-55A4B780E2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813" y="1081038"/>
            <a:ext cx="6702258" cy="82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892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902856"/>
            <a:ext cx="5552568" cy="4416027"/>
          </a:xfrm>
        </p:spPr>
        <p:txBody>
          <a:bodyPr/>
          <a:lstStyle/>
          <a:p>
            <a:r>
              <a:rPr lang="en-US" altLang="zh-CN" sz="3200" dirty="0"/>
              <a:t>fp32 480*1K</a:t>
            </a:r>
          </a:p>
          <a:p>
            <a:pPr lvl="1"/>
            <a:r>
              <a:rPr lang="en-US" altLang="zh-CN" sz="2800" dirty="0"/>
              <a:t>number = 4</a:t>
            </a:r>
          </a:p>
          <a:p>
            <a:pPr lvl="1"/>
            <a:r>
              <a:rPr lang="en-US" altLang="zh-CN" sz="2800" dirty="0" err="1"/>
              <a:t>mfma</a:t>
            </a:r>
            <a:r>
              <a:rPr lang="en-US" altLang="zh-CN" sz="2800" dirty="0"/>
              <a:t>/2 </a:t>
            </a:r>
            <a:r>
              <a:rPr lang="en-US" altLang="zh-CN" sz="2800" dirty="0" err="1"/>
              <a:t>lds_rd</a:t>
            </a:r>
            <a:r>
              <a:rPr lang="en-US" altLang="zh-CN" sz="2800" dirty="0"/>
              <a:t>/</a:t>
            </a:r>
            <a:r>
              <a:rPr lang="en-US" altLang="zh-CN" sz="2800" dirty="0" err="1"/>
              <a:t>vmem</a:t>
            </a:r>
            <a:endParaRPr lang="en-US" altLang="zh-CN" sz="2800" dirty="0"/>
          </a:p>
          <a:p>
            <a:pPr lvl="1"/>
            <a:endParaRPr lang="en-US" altLang="zh-CN" sz="2800" dirty="0"/>
          </a:p>
          <a:p>
            <a:pPr lvl="1"/>
            <a:r>
              <a:rPr lang="en-US" altLang="zh-CN" sz="2800" dirty="0"/>
              <a:t>interval = 64 </a:t>
            </a:r>
            <a:r>
              <a:rPr lang="en-US" altLang="zh-CN" sz="2800" dirty="0" err="1"/>
              <a:t>clk</a:t>
            </a:r>
            <a:endParaRPr lang="en-US" altLang="zh-CN" sz="2800" dirty="0"/>
          </a:p>
          <a:p>
            <a:pPr lvl="1"/>
            <a:endParaRPr lang="en-US" altLang="zh-CN" sz="2800" dirty="0"/>
          </a:p>
          <a:p>
            <a:endParaRPr lang="en-US" altLang="zh-CN" sz="3200" dirty="0"/>
          </a:p>
          <a:p>
            <a:pPr lvl="1"/>
            <a:endParaRPr lang="en-US" altLang="zh-CN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</a:t>
            </a:r>
            <a:r>
              <a:rPr lang="zh-CN" altLang="en-US" dirty="0"/>
              <a:t> </a:t>
            </a:r>
            <a:r>
              <a:rPr lang="en-US" altLang="zh-CN" dirty="0"/>
              <a:t>loop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MFMA WITH VMEM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7A957A0C-4833-4941-A8EE-75785892BCF9}"/>
              </a:ext>
            </a:extLst>
          </p:cNvPr>
          <p:cNvSpPr txBox="1">
            <a:spLocks/>
          </p:cNvSpPr>
          <p:nvPr/>
        </p:nvSpPr>
        <p:spPr>
          <a:xfrm>
            <a:off x="5865813" y="1902856"/>
            <a:ext cx="6064350" cy="441602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30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54864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6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1682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2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182880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4pPr>
            <a:lvl5pPr marL="1645920" indent="-164592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altLang="zh-CN" sz="3200" dirty="0"/>
              <a:t>fp16 480*1K</a:t>
            </a:r>
          </a:p>
          <a:p>
            <a:pPr lvl="1" fontAlgn="auto"/>
            <a:r>
              <a:rPr lang="en-US" altLang="zh-CN" sz="2800" dirty="0"/>
              <a:t>number = 4</a:t>
            </a:r>
          </a:p>
          <a:p>
            <a:pPr lvl="1" fontAlgn="auto"/>
            <a:r>
              <a:rPr lang="en-US" altLang="zh-CN" sz="2800" dirty="0" err="1"/>
              <a:t>mfma</a:t>
            </a:r>
            <a:r>
              <a:rPr lang="en-US" altLang="zh-CN" sz="2800" dirty="0"/>
              <a:t>/2 </a:t>
            </a:r>
            <a:r>
              <a:rPr lang="en-US" altLang="zh-CN" sz="2800" dirty="0" err="1"/>
              <a:t>lds</a:t>
            </a:r>
            <a:r>
              <a:rPr lang="en-US" altLang="zh-CN" sz="2800" dirty="0"/>
              <a:t>/</a:t>
            </a:r>
            <a:r>
              <a:rPr lang="en-US" altLang="zh-CN" sz="2800" dirty="0" err="1"/>
              <a:t>vmem</a:t>
            </a:r>
            <a:endParaRPr lang="en-US" altLang="zh-CN" sz="2800" dirty="0"/>
          </a:p>
          <a:p>
            <a:pPr lvl="1" fontAlgn="auto"/>
            <a:r>
              <a:rPr lang="en-US" altLang="zh-CN" sz="2800" dirty="0" err="1"/>
              <a:t>mfma</a:t>
            </a:r>
            <a:r>
              <a:rPr lang="en-US" altLang="zh-CN" sz="2800" dirty="0"/>
              <a:t>/1 </a:t>
            </a:r>
            <a:r>
              <a:rPr lang="en-US" altLang="zh-CN" sz="2800" dirty="0" err="1"/>
              <a:t>lds</a:t>
            </a:r>
            <a:r>
              <a:rPr lang="en-US" altLang="zh-CN" sz="2800" dirty="0"/>
              <a:t>/</a:t>
            </a:r>
            <a:r>
              <a:rPr lang="en-US" altLang="zh-CN" sz="2800" dirty="0" err="1"/>
              <a:t>vmem</a:t>
            </a:r>
            <a:endParaRPr lang="en-US" altLang="zh-CN" sz="2800" dirty="0"/>
          </a:p>
          <a:p>
            <a:pPr lvl="1" fontAlgn="auto"/>
            <a:r>
              <a:rPr lang="en-US" altLang="zh-CN" sz="2800" dirty="0"/>
              <a:t>interval = 32 </a:t>
            </a:r>
            <a:r>
              <a:rPr lang="en-US" altLang="zh-CN" sz="2800" dirty="0" err="1"/>
              <a:t>clk</a:t>
            </a:r>
            <a:endParaRPr lang="en-US" altLang="zh-CN" sz="2800" dirty="0"/>
          </a:p>
          <a:p>
            <a:pPr lvl="1" fontAlgn="auto"/>
            <a:r>
              <a:rPr lang="en-US" altLang="zh-CN" sz="2800" dirty="0"/>
              <a:t>last interval: </a:t>
            </a:r>
          </a:p>
          <a:p>
            <a:pPr lvl="2" fontAlgn="auto"/>
            <a:r>
              <a:rPr lang="en-US" altLang="zh-CN" sz="2400" dirty="0"/>
              <a:t>60 </a:t>
            </a:r>
            <a:r>
              <a:rPr lang="en-US" altLang="zh-CN" sz="2400" dirty="0" err="1"/>
              <a:t>clk</a:t>
            </a:r>
            <a:r>
              <a:rPr lang="en-US" altLang="zh-CN" sz="2400" dirty="0"/>
              <a:t> for 2 wave</a:t>
            </a:r>
          </a:p>
          <a:p>
            <a:pPr lvl="2" fontAlgn="auto"/>
            <a:r>
              <a:rPr lang="en-US" altLang="zh-CN" sz="2400" dirty="0"/>
              <a:t>76/78 </a:t>
            </a:r>
            <a:r>
              <a:rPr lang="en-US" altLang="zh-CN" sz="2400" dirty="0" err="1"/>
              <a:t>clk</a:t>
            </a:r>
            <a:r>
              <a:rPr lang="en-US" altLang="zh-CN" sz="2400" dirty="0"/>
              <a:t> for 2 wave</a:t>
            </a:r>
          </a:p>
          <a:p>
            <a:pPr lvl="1" fontAlgn="auto"/>
            <a:endParaRPr lang="en-US" altLang="zh-CN" sz="2200" dirty="0">
              <a:solidFill>
                <a:schemeClr val="bg1"/>
              </a:solidFill>
            </a:endParaRPr>
          </a:p>
          <a:p>
            <a:pPr lvl="1" fontAlgn="auto"/>
            <a:endParaRPr lang="en-US" altLang="zh-CN" sz="2800" dirty="0"/>
          </a:p>
        </p:txBody>
      </p:sp>
      <p:pic>
        <p:nvPicPr>
          <p:cNvPr id="8" name="Picture 7" descr="A picture containing track, driving, riding&#10;&#10;Description automatically generated">
            <a:extLst>
              <a:ext uri="{FF2B5EF4-FFF2-40B4-BE49-F238E27FC236}">
                <a16:creationId xmlns:a16="http://schemas.microsoft.com/office/drawing/2014/main" id="{4E2A4C4A-CC56-4EC3-AF5D-4A701AE82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44" y="1013324"/>
            <a:ext cx="5364150" cy="889532"/>
          </a:xfrm>
          <a:prstGeom prst="rect">
            <a:avLst/>
          </a:prstGeom>
        </p:spPr>
      </p:pic>
      <p:pic>
        <p:nvPicPr>
          <p:cNvPr id="11" name="Picture 10" descr="A picture containing riding, driving, track, horse&#10;&#10;Description automatically generated">
            <a:extLst>
              <a:ext uri="{FF2B5EF4-FFF2-40B4-BE49-F238E27FC236}">
                <a16:creationId xmlns:a16="http://schemas.microsoft.com/office/drawing/2014/main" id="{B41DB3D8-5966-449C-9061-3724FBCB5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813" y="1013323"/>
            <a:ext cx="3458278" cy="88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660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19614CC5-809D-4180-9847-BFE745EEEB7C}"/>
              </a:ext>
            </a:extLst>
          </p:cNvPr>
          <p:cNvGrpSpPr/>
          <p:nvPr/>
        </p:nvGrpSpPr>
        <p:grpSpPr>
          <a:xfrm>
            <a:off x="258662" y="1038224"/>
            <a:ext cx="9642709" cy="3701310"/>
            <a:chOff x="258662" y="1038224"/>
            <a:chExt cx="9642709" cy="370131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F033778-4FEE-466C-8D6A-A2CBD15B751C}"/>
                </a:ext>
              </a:extLst>
            </p:cNvPr>
            <p:cNvGrpSpPr/>
            <p:nvPr/>
          </p:nvGrpSpPr>
          <p:grpSpPr>
            <a:xfrm>
              <a:off x="258662" y="1038224"/>
              <a:ext cx="9642709" cy="3701310"/>
              <a:chOff x="5851199" y="895349"/>
              <a:chExt cx="6337626" cy="2127359"/>
            </a:xfrm>
          </p:grpSpPr>
          <p:pic>
            <p:nvPicPr>
              <p:cNvPr id="10" name="Picture 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318BF27D-36FA-49FA-8022-3D09AC981A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51199" y="895349"/>
                <a:ext cx="6337626" cy="2127359"/>
              </a:xfrm>
              <a:prstGeom prst="rect">
                <a:avLst/>
              </a:prstGeom>
            </p:spPr>
          </p:pic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816C123-E021-4585-9550-9146FA3B0FEC}"/>
                  </a:ext>
                </a:extLst>
              </p:cNvPr>
              <p:cNvSpPr/>
              <p:nvPr/>
            </p:nvSpPr>
            <p:spPr>
              <a:xfrm>
                <a:off x="10012680" y="2849880"/>
                <a:ext cx="2091288" cy="17282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9813E46-D247-4E30-B53A-5A2F8E9BF477}"/>
                  </a:ext>
                </a:extLst>
              </p:cNvPr>
              <p:cNvSpPr/>
              <p:nvPr/>
            </p:nvSpPr>
            <p:spPr>
              <a:xfrm>
                <a:off x="7797800" y="1014545"/>
                <a:ext cx="2091288" cy="24458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09FB90C-D8DE-48E7-9CC3-58A13752898F}"/>
                  </a:ext>
                </a:extLst>
              </p:cNvPr>
              <p:cNvSpPr/>
              <p:nvPr/>
            </p:nvSpPr>
            <p:spPr>
              <a:xfrm>
                <a:off x="7797800" y="1992089"/>
                <a:ext cx="2091288" cy="136256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  <a:prstDash val="sys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599036E-6C5D-4CB8-8551-B35F187CAE78}"/>
                  </a:ext>
                </a:extLst>
              </p:cNvPr>
              <p:cNvSpPr/>
              <p:nvPr/>
            </p:nvSpPr>
            <p:spPr>
              <a:xfrm>
                <a:off x="6172200" y="2652127"/>
                <a:ext cx="1107440" cy="157113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  <a:prstDash val="sys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" name="Connector: Curved 18">
                <a:extLst>
                  <a:ext uri="{FF2B5EF4-FFF2-40B4-BE49-F238E27FC236}">
                    <a16:creationId xmlns:a16="http://schemas.microsoft.com/office/drawing/2014/main" id="{8B766785-478F-4BBC-B0B3-55BF1EE1617F}"/>
                  </a:ext>
                </a:extLst>
              </p:cNvPr>
              <p:cNvCxnSpPr>
                <a:cxnSpLocks/>
                <a:stCxn id="17" idx="3"/>
                <a:endCxn id="16" idx="1"/>
              </p:cNvCxnSpPr>
              <p:nvPr/>
            </p:nvCxnSpPr>
            <p:spPr>
              <a:xfrm flipV="1">
                <a:off x="7279640" y="2060218"/>
                <a:ext cx="518160" cy="670466"/>
              </a:xfrm>
              <a:prstGeom prst="curvedConnector3">
                <a:avLst>
                  <a:gd name="adj1" fmla="val 50000"/>
                </a:avLst>
              </a:prstGeom>
              <a:ln w="19050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or: Curved 20">
                <a:extLst>
                  <a:ext uri="{FF2B5EF4-FFF2-40B4-BE49-F238E27FC236}">
                    <a16:creationId xmlns:a16="http://schemas.microsoft.com/office/drawing/2014/main" id="{B94D8BB3-41AE-4E87-9E7F-ADA90819CCF9}"/>
                  </a:ext>
                </a:extLst>
              </p:cNvPr>
              <p:cNvCxnSpPr>
                <a:cxnSpLocks/>
                <a:stCxn id="14" idx="2"/>
                <a:endCxn id="13" idx="0"/>
              </p:cNvCxnSpPr>
              <p:nvPr/>
            </p:nvCxnSpPr>
            <p:spPr>
              <a:xfrm rot="16200000" flipH="1">
                <a:off x="9155508" y="947063"/>
                <a:ext cx="1590754" cy="2214880"/>
              </a:xfrm>
              <a:prstGeom prst="curvedConnector3">
                <a:avLst>
                  <a:gd name="adj1" fmla="val 50000"/>
                </a:avLst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861E793-B253-4ACF-B333-20ADA015D363}"/>
                </a:ext>
              </a:extLst>
            </p:cNvPr>
            <p:cNvSpPr/>
            <p:nvPr/>
          </p:nvSpPr>
          <p:spPr>
            <a:xfrm>
              <a:off x="3220419" y="4438837"/>
              <a:ext cx="3181898" cy="300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662" y="4801710"/>
            <a:ext cx="8727546" cy="1804243"/>
          </a:xfrm>
        </p:spPr>
        <p:txBody>
          <a:bodyPr/>
          <a:lstStyle/>
          <a:p>
            <a:r>
              <a:rPr lang="en-US" altLang="zh-CN" sz="3200" dirty="0"/>
              <a:t>fp16</a:t>
            </a:r>
          </a:p>
          <a:p>
            <a:pPr lvl="1"/>
            <a:r>
              <a:rPr lang="en-US" altLang="zh-CN" sz="2800" dirty="0"/>
              <a:t>increase </a:t>
            </a:r>
            <a:r>
              <a:rPr lang="en-US" altLang="zh-CN" sz="2800" dirty="0" err="1"/>
              <a:t>s_waitcnt</a:t>
            </a:r>
            <a:r>
              <a:rPr lang="en-US" altLang="zh-CN" sz="2800" dirty="0"/>
              <a:t> num to 3</a:t>
            </a:r>
          </a:p>
          <a:p>
            <a:pPr lvl="1"/>
            <a:r>
              <a:rPr lang="en-US" altLang="zh-CN" sz="2800" dirty="0"/>
              <a:t>but need insert more </a:t>
            </a:r>
            <a:r>
              <a:rPr lang="en-US" altLang="zh-CN" sz="2800" dirty="0" err="1"/>
              <a:t>s_waitcnt</a:t>
            </a:r>
            <a:r>
              <a:rPr lang="en-US" altLang="zh-CN" sz="2800" dirty="0"/>
              <a:t> instruction after</a:t>
            </a:r>
          </a:p>
          <a:p>
            <a:endParaRPr lang="en-US" altLang="zh-CN" sz="3200" dirty="0"/>
          </a:p>
          <a:p>
            <a:pPr lvl="1"/>
            <a:endParaRPr lang="en-US" altLang="zh-CN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</a:t>
            </a:r>
            <a:r>
              <a:rPr lang="zh-CN" altLang="en-US" dirty="0"/>
              <a:t> </a:t>
            </a:r>
            <a:r>
              <a:rPr lang="en-US" altLang="zh-CN" dirty="0"/>
              <a:t>loop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MFMA WITH VMEM</a:t>
            </a:r>
          </a:p>
        </p:txBody>
      </p:sp>
    </p:spTree>
    <p:extLst>
      <p:ext uri="{BB962C8B-B14F-4D97-AF65-F5344CB8AC3E}">
        <p14:creationId xmlns:p14="http://schemas.microsoft.com/office/powerpoint/2010/main" val="2559944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902856"/>
            <a:ext cx="5552568" cy="4416027"/>
          </a:xfrm>
        </p:spPr>
        <p:txBody>
          <a:bodyPr/>
          <a:lstStyle/>
          <a:p>
            <a:r>
              <a:rPr lang="en-US" altLang="zh-CN" sz="3200" dirty="0"/>
              <a:t>fp32 480*1K</a:t>
            </a:r>
          </a:p>
          <a:p>
            <a:pPr lvl="1"/>
            <a:r>
              <a:rPr lang="en-US" altLang="zh-CN" sz="2800" dirty="0"/>
              <a:t>number = 2</a:t>
            </a:r>
          </a:p>
          <a:p>
            <a:pPr lvl="1"/>
            <a:r>
              <a:rPr lang="en-US" altLang="zh-CN" sz="2800" dirty="0" err="1"/>
              <a:t>mfma</a:t>
            </a:r>
            <a:r>
              <a:rPr lang="en-US" altLang="zh-CN" sz="2800" dirty="0"/>
              <a:t>/2 </a:t>
            </a:r>
            <a:r>
              <a:rPr lang="en-US" altLang="zh-CN" sz="2800" dirty="0" err="1"/>
              <a:t>lds</a:t>
            </a:r>
            <a:r>
              <a:rPr lang="en-US" altLang="zh-CN" sz="2800" dirty="0"/>
              <a:t>/9 </a:t>
            </a:r>
            <a:r>
              <a:rPr lang="en-US" altLang="zh-CN" sz="2800" dirty="0" err="1"/>
              <a:t>salu</a:t>
            </a:r>
            <a:endParaRPr lang="en-US" altLang="zh-CN" sz="2800" dirty="0"/>
          </a:p>
          <a:p>
            <a:pPr lvl="1"/>
            <a:endParaRPr lang="en-US" altLang="zh-CN" sz="2800" dirty="0"/>
          </a:p>
          <a:p>
            <a:pPr lvl="1"/>
            <a:r>
              <a:rPr lang="en-US" altLang="zh-CN" sz="2800" dirty="0"/>
              <a:t>interval = 64 </a:t>
            </a:r>
            <a:r>
              <a:rPr lang="en-US" altLang="zh-CN" sz="2800" dirty="0" err="1"/>
              <a:t>clk</a:t>
            </a:r>
            <a:endParaRPr lang="en-US" altLang="zh-CN" sz="2800" dirty="0"/>
          </a:p>
          <a:p>
            <a:pPr lvl="1"/>
            <a:endParaRPr lang="en-US" altLang="zh-CN" sz="2800" dirty="0"/>
          </a:p>
          <a:p>
            <a:endParaRPr lang="en-US" altLang="zh-CN" sz="3200" dirty="0"/>
          </a:p>
          <a:p>
            <a:pPr lvl="1"/>
            <a:endParaRPr lang="en-US" altLang="zh-CN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</a:t>
            </a:r>
            <a:r>
              <a:rPr lang="zh-CN" altLang="en-US" dirty="0"/>
              <a:t> </a:t>
            </a:r>
            <a:r>
              <a:rPr lang="en-US" altLang="zh-CN" dirty="0"/>
              <a:t>loop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MFMA with </a:t>
            </a:r>
            <a:r>
              <a:rPr lang="en-US" dirty="0" err="1"/>
              <a:t>salu</a:t>
            </a: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7A957A0C-4833-4941-A8EE-75785892BCF9}"/>
              </a:ext>
            </a:extLst>
          </p:cNvPr>
          <p:cNvSpPr txBox="1">
            <a:spLocks/>
          </p:cNvSpPr>
          <p:nvPr/>
        </p:nvSpPr>
        <p:spPr>
          <a:xfrm>
            <a:off x="5865813" y="1902856"/>
            <a:ext cx="6064350" cy="441602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30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54864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6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1682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2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182880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4pPr>
            <a:lvl5pPr marL="1645920" indent="-164592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altLang="zh-CN" sz="3200" dirty="0"/>
              <a:t>fp16 480*1K</a:t>
            </a:r>
          </a:p>
          <a:p>
            <a:pPr lvl="1" fontAlgn="auto"/>
            <a:r>
              <a:rPr lang="en-US" altLang="zh-CN" sz="2800" dirty="0"/>
              <a:t>number = 2</a:t>
            </a:r>
          </a:p>
          <a:p>
            <a:pPr lvl="1"/>
            <a:r>
              <a:rPr lang="en-US" altLang="zh-CN" sz="2800" dirty="0" err="1"/>
              <a:t>mfma</a:t>
            </a:r>
            <a:r>
              <a:rPr lang="en-US" altLang="zh-CN" sz="2800" dirty="0"/>
              <a:t>/1 </a:t>
            </a:r>
            <a:r>
              <a:rPr lang="en-US" altLang="zh-CN" sz="2800" dirty="0" err="1"/>
              <a:t>lds</a:t>
            </a:r>
            <a:r>
              <a:rPr lang="en-US" altLang="zh-CN" sz="2800" dirty="0"/>
              <a:t>/9 </a:t>
            </a:r>
            <a:r>
              <a:rPr lang="en-US" altLang="zh-CN" sz="2800" dirty="0" err="1"/>
              <a:t>salu</a:t>
            </a:r>
            <a:endParaRPr lang="en-US" altLang="zh-CN" sz="2800" dirty="0"/>
          </a:p>
          <a:p>
            <a:pPr lvl="1" fontAlgn="auto"/>
            <a:r>
              <a:rPr lang="en-US" altLang="zh-CN" sz="2800" dirty="0" err="1"/>
              <a:t>mfma</a:t>
            </a:r>
            <a:r>
              <a:rPr lang="en-US" altLang="zh-CN" sz="2800" dirty="0"/>
              <a:t>/1 </a:t>
            </a:r>
            <a:r>
              <a:rPr lang="en-US" altLang="zh-CN" sz="2800" dirty="0" err="1"/>
              <a:t>lds</a:t>
            </a:r>
            <a:r>
              <a:rPr lang="en-US" altLang="zh-CN" sz="2800" dirty="0"/>
              <a:t>/9 </a:t>
            </a:r>
            <a:r>
              <a:rPr lang="en-US" altLang="zh-CN" sz="2800" dirty="0" err="1"/>
              <a:t>salu</a:t>
            </a:r>
            <a:r>
              <a:rPr lang="en-US" altLang="zh-CN" sz="2800" dirty="0"/>
              <a:t>/1 </a:t>
            </a:r>
            <a:r>
              <a:rPr lang="en-US" altLang="zh-CN" sz="2800" dirty="0" err="1"/>
              <a:t>lds</a:t>
            </a:r>
            <a:endParaRPr lang="en-US" altLang="zh-CN" sz="2800" dirty="0"/>
          </a:p>
          <a:p>
            <a:pPr lvl="1" fontAlgn="auto"/>
            <a:r>
              <a:rPr lang="en-US" altLang="zh-CN" sz="2800" dirty="0"/>
              <a:t>first interval = 48 </a:t>
            </a:r>
            <a:r>
              <a:rPr lang="en-US" altLang="zh-CN" sz="2800" dirty="0" err="1"/>
              <a:t>clk</a:t>
            </a:r>
            <a:r>
              <a:rPr lang="en-US" altLang="zh-CN" sz="2800" dirty="0"/>
              <a:t> (fix)</a:t>
            </a:r>
          </a:p>
          <a:p>
            <a:pPr lvl="1" fontAlgn="auto"/>
            <a:r>
              <a:rPr lang="en-US" altLang="zh-CN" sz="2800" dirty="0"/>
              <a:t>second interval = 96 ~ 480</a:t>
            </a:r>
          </a:p>
          <a:p>
            <a:pPr lvl="1" fontAlgn="auto"/>
            <a:endParaRPr lang="en-US" altLang="zh-CN" sz="2200" dirty="0">
              <a:solidFill>
                <a:schemeClr val="bg1"/>
              </a:solidFill>
            </a:endParaRPr>
          </a:p>
          <a:p>
            <a:pPr lvl="1" fontAlgn="auto"/>
            <a:endParaRPr lang="en-US" altLang="zh-CN" sz="2800" dirty="0"/>
          </a:p>
        </p:txBody>
      </p:sp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1FD4F564-A914-415B-A9E6-0E22966D9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44" y="1026526"/>
            <a:ext cx="3156663" cy="8763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33675D-B8B9-4497-821D-26752C1738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168" y="1026509"/>
            <a:ext cx="7267799" cy="87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211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</a:t>
            </a:r>
            <a:r>
              <a:rPr lang="zh-CN" altLang="en-US" dirty="0"/>
              <a:t> </a:t>
            </a:r>
            <a:r>
              <a:rPr lang="en-US" altLang="zh-CN" dirty="0"/>
              <a:t>loop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MFMA with </a:t>
            </a:r>
            <a:r>
              <a:rPr lang="en-US" dirty="0" err="1"/>
              <a:t>salu</a:t>
            </a:r>
            <a:endParaRPr lang="en-US" dirty="0"/>
          </a:p>
        </p:txBody>
      </p:sp>
      <p:pic>
        <p:nvPicPr>
          <p:cNvPr id="8" name="Picture 7" descr="A screenshot of text&#10;&#10;Description automatically generated">
            <a:extLst>
              <a:ext uri="{FF2B5EF4-FFF2-40B4-BE49-F238E27FC236}">
                <a16:creationId xmlns:a16="http://schemas.microsoft.com/office/drawing/2014/main" id="{A731BD8F-BE24-4A55-BE85-F63436794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24" y="1038224"/>
            <a:ext cx="7890109" cy="4016387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85A4C59-53CF-4722-951C-AE62BB97F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624" y="5085606"/>
            <a:ext cx="11616918" cy="2466549"/>
          </a:xfrm>
        </p:spPr>
        <p:txBody>
          <a:bodyPr/>
          <a:lstStyle/>
          <a:p>
            <a:pPr fontAlgn="auto"/>
            <a:r>
              <a:rPr lang="en-US" altLang="zh-CN" sz="3200" dirty="0"/>
              <a:t>fp16</a:t>
            </a:r>
          </a:p>
          <a:p>
            <a:pPr lvl="1"/>
            <a:r>
              <a:rPr lang="en-US" dirty="0"/>
              <a:t> move some of the global read </a:t>
            </a:r>
            <a:r>
              <a:rPr lang="en-US" dirty="0" err="1"/>
              <a:t>inc</a:t>
            </a:r>
            <a:r>
              <a:rPr lang="en-US" dirty="0"/>
              <a:t> A to the 2</a:t>
            </a:r>
            <a:r>
              <a:rPr lang="en-US" baseline="30000" dirty="0"/>
              <a:t>nd</a:t>
            </a:r>
            <a:r>
              <a:rPr lang="en-US" dirty="0"/>
              <a:t> interval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71DF26-A445-443B-B9D4-57B6139FC2AA}"/>
              </a:ext>
            </a:extLst>
          </p:cNvPr>
          <p:cNvSpPr/>
          <p:nvPr/>
        </p:nvSpPr>
        <p:spPr>
          <a:xfrm>
            <a:off x="702733" y="4580266"/>
            <a:ext cx="1346200" cy="22033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F2C00C-6E9E-4FD2-BFA1-9B63CA3354B0}"/>
              </a:ext>
            </a:extLst>
          </p:cNvPr>
          <p:cNvSpPr/>
          <p:nvPr/>
        </p:nvSpPr>
        <p:spPr>
          <a:xfrm>
            <a:off x="5604933" y="4715934"/>
            <a:ext cx="1886481" cy="22033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598FBE44-9F03-4BF3-9826-C46E93BAD1E0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2048933" y="4690433"/>
            <a:ext cx="3556000" cy="135668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641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2082800"/>
            <a:ext cx="5552568" cy="4236083"/>
          </a:xfrm>
        </p:spPr>
        <p:txBody>
          <a:bodyPr/>
          <a:lstStyle/>
          <a:p>
            <a:r>
              <a:rPr lang="en-US" altLang="zh-CN" sz="3200" dirty="0"/>
              <a:t>fp32 480*1K</a:t>
            </a:r>
          </a:p>
          <a:p>
            <a:pPr lvl="1"/>
            <a:r>
              <a:rPr lang="en-US" altLang="zh-CN" sz="2800" dirty="0"/>
              <a:t>number = 8</a:t>
            </a:r>
          </a:p>
          <a:p>
            <a:pPr lvl="1"/>
            <a:r>
              <a:rPr lang="en-US" altLang="zh-CN" sz="2800" dirty="0" err="1"/>
              <a:t>mfma</a:t>
            </a:r>
            <a:r>
              <a:rPr lang="en-US" altLang="zh-CN" sz="2800" dirty="0"/>
              <a:t>/2 </a:t>
            </a:r>
            <a:r>
              <a:rPr lang="en-US" altLang="zh-CN" sz="2800" dirty="0" err="1"/>
              <a:t>lds_rd</a:t>
            </a:r>
            <a:r>
              <a:rPr lang="en-US" altLang="zh-CN" sz="2800" dirty="0"/>
              <a:t> 		(3*)</a:t>
            </a:r>
          </a:p>
          <a:p>
            <a:pPr lvl="1"/>
            <a:r>
              <a:rPr lang="en-US" altLang="zh-CN" sz="2800" dirty="0" err="1"/>
              <a:t>mfma</a:t>
            </a:r>
            <a:r>
              <a:rPr lang="en-US" altLang="zh-CN" sz="2800" dirty="0"/>
              <a:t>/2 </a:t>
            </a:r>
            <a:r>
              <a:rPr lang="en-US" altLang="zh-CN" sz="2800" dirty="0" err="1"/>
              <a:t>lds_rd</a:t>
            </a:r>
            <a:r>
              <a:rPr lang="en-US" altLang="zh-CN" sz="2800" dirty="0"/>
              <a:t>/1 </a:t>
            </a:r>
            <a:r>
              <a:rPr lang="en-US" altLang="zh-CN" sz="2800" dirty="0" err="1"/>
              <a:t>lds_wr</a:t>
            </a:r>
            <a:r>
              <a:rPr lang="en-US" altLang="zh-CN" sz="2800" dirty="0"/>
              <a:t>	(5*)</a:t>
            </a:r>
          </a:p>
          <a:p>
            <a:pPr lvl="1"/>
            <a:r>
              <a:rPr lang="en-US" altLang="zh-CN" sz="2800" dirty="0"/>
              <a:t>interval with </a:t>
            </a:r>
            <a:r>
              <a:rPr lang="en-US" altLang="zh-CN" sz="2800" dirty="0" err="1"/>
              <a:t>lds_rd</a:t>
            </a:r>
            <a:r>
              <a:rPr lang="en-US" altLang="zh-CN" sz="2800" dirty="0"/>
              <a:t> = 64 </a:t>
            </a:r>
            <a:r>
              <a:rPr lang="en-US" altLang="zh-CN" sz="2800" dirty="0" err="1"/>
              <a:t>clk</a:t>
            </a:r>
            <a:r>
              <a:rPr lang="en-US" altLang="zh-CN" sz="2800" dirty="0"/>
              <a:t> (fix)</a:t>
            </a:r>
          </a:p>
          <a:p>
            <a:pPr lvl="1"/>
            <a:r>
              <a:rPr lang="en-US" altLang="zh-CN" sz="2800" dirty="0"/>
              <a:t>interval with </a:t>
            </a:r>
            <a:r>
              <a:rPr lang="en-US" altLang="zh-CN" sz="2800" dirty="0" err="1"/>
              <a:t>lds_wr</a:t>
            </a:r>
            <a:r>
              <a:rPr lang="en-US" altLang="zh-CN" sz="2800" dirty="0"/>
              <a:t> = 64 ~ 340 </a:t>
            </a:r>
            <a:r>
              <a:rPr lang="en-US" altLang="zh-CN" sz="2800" dirty="0" err="1"/>
              <a:t>clk</a:t>
            </a:r>
            <a:endParaRPr lang="en-US" altLang="zh-CN" sz="2800" dirty="0"/>
          </a:p>
          <a:p>
            <a:endParaRPr lang="en-US" altLang="zh-CN" sz="3200" dirty="0"/>
          </a:p>
          <a:p>
            <a:pPr lvl="1"/>
            <a:endParaRPr lang="en-US" altLang="zh-CN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</a:t>
            </a:r>
            <a:r>
              <a:rPr lang="zh-CN" altLang="en-US" dirty="0"/>
              <a:t> </a:t>
            </a:r>
            <a:r>
              <a:rPr lang="en-US" altLang="zh-CN" dirty="0"/>
              <a:t>loop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MFMA with </a:t>
            </a:r>
            <a:r>
              <a:rPr lang="en-US" dirty="0" err="1"/>
              <a:t>lds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72E484-25E7-4E29-B786-57A947D56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44" y="1038224"/>
            <a:ext cx="9836656" cy="90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809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624" y="2081739"/>
            <a:ext cx="5552568" cy="4329216"/>
          </a:xfrm>
        </p:spPr>
        <p:txBody>
          <a:bodyPr/>
          <a:lstStyle/>
          <a:p>
            <a:r>
              <a:rPr lang="en-US" altLang="zh-CN" sz="3200" dirty="0"/>
              <a:t>fp32</a:t>
            </a:r>
          </a:p>
          <a:p>
            <a:pPr lvl="1"/>
            <a:r>
              <a:rPr lang="en-US" altLang="zh-CN" sz="2800" dirty="0"/>
              <a:t>number = 1</a:t>
            </a:r>
          </a:p>
          <a:p>
            <a:pPr lvl="1"/>
            <a:r>
              <a:rPr lang="en-US" altLang="zh-CN" sz="2800" dirty="0" err="1"/>
              <a:t>mfma</a:t>
            </a:r>
            <a:r>
              <a:rPr lang="en-US" altLang="zh-CN" sz="2800" dirty="0"/>
              <a:t>/barrier/2 </a:t>
            </a:r>
            <a:r>
              <a:rPr lang="en-US" altLang="zh-CN" sz="2800" dirty="0" err="1"/>
              <a:t>lds</a:t>
            </a:r>
            <a:endParaRPr lang="en-US" altLang="zh-CN" sz="2800" dirty="0"/>
          </a:p>
          <a:p>
            <a:pPr lvl="1"/>
            <a:r>
              <a:rPr lang="en-US" altLang="zh-CN" sz="2800" dirty="0"/>
              <a:t>interval = 64 ~ 156 </a:t>
            </a:r>
            <a:r>
              <a:rPr lang="en-US" altLang="zh-CN" sz="2800" dirty="0" err="1"/>
              <a:t>clk</a:t>
            </a:r>
            <a:endParaRPr lang="en-US" altLang="zh-CN" sz="2800" dirty="0"/>
          </a:p>
          <a:p>
            <a:pPr lvl="1"/>
            <a:endParaRPr lang="en-US" altLang="zh-CN" sz="2800" dirty="0"/>
          </a:p>
          <a:p>
            <a:endParaRPr lang="en-US" altLang="zh-CN" sz="3200" dirty="0"/>
          </a:p>
          <a:p>
            <a:pPr lvl="1"/>
            <a:endParaRPr lang="en-US" altLang="zh-CN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</a:t>
            </a:r>
            <a:r>
              <a:rPr lang="zh-CN" altLang="en-US" dirty="0"/>
              <a:t> </a:t>
            </a:r>
            <a:r>
              <a:rPr lang="en-US" altLang="zh-CN" dirty="0"/>
              <a:t>loop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MFMA with barrier</a:t>
            </a:r>
          </a:p>
        </p:txBody>
      </p:sp>
      <p:pic>
        <p:nvPicPr>
          <p:cNvPr id="14" name="Picture 13" descr="A picture containing clock, meter&#10;&#10;Description automatically generated">
            <a:extLst>
              <a:ext uri="{FF2B5EF4-FFF2-40B4-BE49-F238E27FC236}">
                <a16:creationId xmlns:a16="http://schemas.microsoft.com/office/drawing/2014/main" id="{117B5295-E006-4EDA-9A51-013FDFAF4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44" y="1038223"/>
            <a:ext cx="1902194" cy="86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113035"/>
      </p:ext>
    </p:extLst>
  </p:cSld>
  <p:clrMapOvr>
    <a:masterClrMapping/>
  </p:clrMapOvr>
</p:sld>
</file>

<file path=ppt/theme/theme1.xml><?xml version="1.0" encoding="utf-8"?>
<a:theme xmlns:a="http://schemas.openxmlformats.org/drawingml/2006/main" name="1_AMD WIDE BLK">
  <a:themeElements>
    <a:clrScheme name="Custom 8">
      <a:dk1>
        <a:sysClr val="windowText" lastClr="000000"/>
      </a:dk1>
      <a:lt1>
        <a:sysClr val="window" lastClr="FFFFFF"/>
      </a:lt1>
      <a:dk2>
        <a:srgbClr val="FFFFFF"/>
      </a:dk2>
      <a:lt2>
        <a:srgbClr val="000000"/>
      </a:lt2>
      <a:accent1>
        <a:srgbClr val="F26522"/>
      </a:accent1>
      <a:accent2>
        <a:srgbClr val="ED1C24"/>
      </a:accent2>
      <a:accent3>
        <a:srgbClr val="00AAB5"/>
      </a:accent3>
      <a:accent4>
        <a:srgbClr val="A6CE39"/>
      </a:accent4>
      <a:accent5>
        <a:srgbClr val="812990"/>
      </a:accent5>
      <a:accent6>
        <a:srgbClr val="C7C8CA"/>
      </a:accent6>
      <a:hlink>
        <a:srgbClr val="ED1C24"/>
      </a:hlink>
      <a:folHlink>
        <a:srgbClr val="C7C8C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174625" indent="-174625">
          <a:spcAft>
            <a:spcPts val="600"/>
          </a:spcAft>
          <a:buClr>
            <a:schemeClr val="bg2"/>
          </a:buClr>
          <a:buFont typeface="Wingdings 3" pitchFamily="18" charset="2"/>
          <a:buChar char="}"/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9CC0EF7-87AF-4332-8238-07EB064EF708}" vid="{88888B7A-3F48-4C5C-94F6-68DD76F37C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40F28C9190714F9051F1661A72B344" ma:contentTypeVersion="0" ma:contentTypeDescription="Create a new document." ma:contentTypeScope="" ma:versionID="b8b95d69f10381dae1e3fc8aa097d9b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C7C7BA-398C-443C-9325-A8C61CE3C0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B9B9DAE-0203-490A-8CF8-6A331C5A0B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4390</TotalTime>
  <Words>623</Words>
  <Application>Microsoft Office PowerPoint</Application>
  <PresentationFormat>Custom</PresentationFormat>
  <Paragraphs>135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 3</vt:lpstr>
      <vt:lpstr>1_AMD WIDE BLK</vt:lpstr>
      <vt:lpstr>general</vt:lpstr>
      <vt:lpstr>general</vt:lpstr>
      <vt:lpstr>Main loop</vt:lpstr>
      <vt:lpstr>Main loop</vt:lpstr>
      <vt:lpstr>Main loop</vt:lpstr>
      <vt:lpstr>Main loop</vt:lpstr>
      <vt:lpstr>Main loop</vt:lpstr>
      <vt:lpstr>Main loop</vt:lpstr>
      <vt:lpstr>Main loop</vt:lpstr>
      <vt:lpstr>Main loop</vt:lpstr>
      <vt:lpstr>Main loop</vt:lpstr>
      <vt:lpstr>Main loop</vt:lpstr>
      <vt:lpstr>Main loop</vt:lpstr>
      <vt:lpstr>Main loop</vt:lpstr>
      <vt:lpstr>Main loop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XiaoNing</dc:creator>
  <cp:lastModifiedBy>Wang, Fei</cp:lastModifiedBy>
  <cp:revision>676</cp:revision>
  <dcterms:modified xsi:type="dcterms:W3CDTF">2020-07-23T09:31:28Z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0x010100B040F28C9190714F9051F1661A72B344</vt:lpwstr>
  </property>
  <property fmtid="{D5CDD505-2E9C-101B-9397-08002B2CF9AE}" pid="3" name="MSIP_Label_76546daa-41b6-470c-bb85-f6f40f044d7f_Enabled">
    <vt:lpwstr>true</vt:lpwstr>
  </property>
  <property fmtid="{D5CDD505-2E9C-101B-9397-08002B2CF9AE}" pid="4" name="MSIP_Label_76546daa-41b6-470c-bb85-f6f40f044d7f_SetDate">
    <vt:lpwstr>2020-02-10T02:29:11Z</vt:lpwstr>
  </property>
  <property fmtid="{D5CDD505-2E9C-101B-9397-08002B2CF9AE}" pid="5" name="MSIP_Label_76546daa-41b6-470c-bb85-f6f40f044d7f_Method">
    <vt:lpwstr>Standard</vt:lpwstr>
  </property>
  <property fmtid="{D5CDD505-2E9C-101B-9397-08002B2CF9AE}" pid="6" name="MSIP_Label_76546daa-41b6-470c-bb85-f6f40f044d7f_Name">
    <vt:lpwstr>Internal Use Only - Unrestricted</vt:lpwstr>
  </property>
  <property fmtid="{D5CDD505-2E9C-101B-9397-08002B2CF9AE}" pid="7" name="MSIP_Label_76546daa-41b6-470c-bb85-f6f40f044d7f_SiteId">
    <vt:lpwstr>3dd8961f-e488-4e60-8e11-a82d994e183d</vt:lpwstr>
  </property>
  <property fmtid="{D5CDD505-2E9C-101B-9397-08002B2CF9AE}" pid="8" name="MSIP_Label_76546daa-41b6-470c-bb85-f6f40f044d7f_ActionId">
    <vt:lpwstr>bb72beb5-bcbb-4cf6-b671-000055ada162</vt:lpwstr>
  </property>
  <property fmtid="{D5CDD505-2E9C-101B-9397-08002B2CF9AE}" pid="9" name="MSIP_Label_76546daa-41b6-470c-bb85-f6f40f044d7f_ContentBits">
    <vt:lpwstr>1</vt:lpwstr>
  </property>
</Properties>
</file>