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13"/>
  </p:notesMasterIdLst>
  <p:handoutMasterIdLst>
    <p:handoutMasterId r:id="rId14"/>
  </p:handoutMasterIdLst>
  <p:sldIdLst>
    <p:sldId id="2053" r:id="rId4"/>
    <p:sldId id="2061" r:id="rId5"/>
    <p:sldId id="2054" r:id="rId6"/>
    <p:sldId id="2055" r:id="rId7"/>
    <p:sldId id="2056" r:id="rId8"/>
    <p:sldId id="2058" r:id="rId9"/>
    <p:sldId id="2057" r:id="rId10"/>
    <p:sldId id="2059" r:id="rId11"/>
    <p:sldId id="2060" r:id="rId12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53"/>
            <p14:sldId id="2061"/>
            <p14:sldId id="2054"/>
            <p14:sldId id="2055"/>
            <p14:sldId id="2056"/>
            <p14:sldId id="2058"/>
            <p14:sldId id="2057"/>
            <p14:sldId id="2059"/>
            <p14:sldId id="20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73E1E7"/>
    <a:srgbClr val="F1FCFD"/>
    <a:srgbClr val="00AAB5"/>
    <a:srgbClr val="70FF5D"/>
    <a:srgbClr val="F26522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964888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492171" cy="2649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1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1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fw/glfw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How to use </a:t>
            </a:r>
            <a:r>
              <a:rPr lang="en-US" altLang="zh-CN" sz="2800" dirty="0" err="1"/>
              <a:t>glfw</a:t>
            </a:r>
            <a:r>
              <a:rPr lang="en-US" altLang="zh-CN" sz="2800" dirty="0"/>
              <a:t>:</a:t>
            </a:r>
          </a:p>
          <a:p>
            <a:pPr lvl="1"/>
            <a:r>
              <a:rPr lang="en-US" altLang="zh-CN" sz="2000" dirty="0"/>
              <a:t>Git clone </a:t>
            </a:r>
            <a:r>
              <a:rPr lang="en-US" altLang="zh-CN" sz="2000" dirty="0">
                <a:hlinkClick r:id="rId2"/>
              </a:rPr>
              <a:t>https://github.com/glfw/glfw.git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Mkdir</a:t>
            </a:r>
            <a:r>
              <a:rPr lang="en-US" altLang="zh-CN" sz="2000" dirty="0"/>
              <a:t> build &amp; cd build &amp; </a:t>
            </a:r>
            <a:r>
              <a:rPr lang="en-US" altLang="zh-CN" sz="2000" dirty="0" err="1"/>
              <a:t>cmake</a:t>
            </a:r>
            <a:r>
              <a:rPr lang="en-US" altLang="zh-CN" sz="2000" dirty="0"/>
              <a:t> .. &amp; build</a:t>
            </a:r>
          </a:p>
          <a:p>
            <a:pPr lvl="1"/>
            <a:r>
              <a:rPr lang="zh-CN" altLang="en-US" sz="2000" dirty="0"/>
              <a:t>复制 </a:t>
            </a:r>
            <a:r>
              <a:rPr lang="en-US" altLang="zh-CN" sz="2000" dirty="0" err="1"/>
              <a:t>glfw</a:t>
            </a:r>
            <a:r>
              <a:rPr lang="en-US" altLang="zh-CN" sz="2000" dirty="0"/>
              <a:t>\\build\\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\\Debug\\glfw3.lib </a:t>
            </a:r>
            <a:r>
              <a:rPr lang="zh-CN" altLang="en-US" sz="2000" dirty="0"/>
              <a:t>，并链接到程序</a:t>
            </a:r>
            <a:endParaRPr lang="en-US" altLang="zh-CN" sz="2000" dirty="0"/>
          </a:p>
          <a:p>
            <a:pPr lvl="1"/>
            <a:r>
              <a:rPr lang="zh-CN" altLang="en-US" sz="2000" dirty="0"/>
              <a:t>复制 </a:t>
            </a:r>
            <a:r>
              <a:rPr lang="en-US" altLang="zh-CN" sz="2000" dirty="0" err="1"/>
              <a:t>glfw</a:t>
            </a:r>
            <a:r>
              <a:rPr lang="en-US" altLang="zh-CN" sz="2000" dirty="0"/>
              <a:t>\\glad</a:t>
            </a:r>
            <a:r>
              <a:rPr lang="zh-CN" altLang="en-US" sz="2000" dirty="0"/>
              <a:t>目录以及</a:t>
            </a:r>
            <a:r>
              <a:rPr lang="en-US" altLang="zh-CN" sz="2000" dirty="0" err="1"/>
              <a:t>glfw</a:t>
            </a:r>
            <a:r>
              <a:rPr lang="en-US" altLang="zh-CN" sz="2000" dirty="0"/>
              <a:t>\\</a:t>
            </a:r>
            <a:r>
              <a:rPr lang="en-US" altLang="zh-CN" sz="2000" dirty="0" err="1"/>
              <a:t>glad_gl.c</a:t>
            </a:r>
            <a:r>
              <a:rPr lang="zh-CN" altLang="en-US" sz="2000" dirty="0"/>
              <a:t>文件到工程，</a:t>
            </a:r>
            <a:endParaRPr lang="en-US" altLang="zh-CN" sz="2000" dirty="0"/>
          </a:p>
          <a:p>
            <a:pPr lvl="2"/>
            <a:r>
              <a:rPr lang="en-US" altLang="zh-CN" sz="1600" dirty="0"/>
              <a:t>Include “glad\</a:t>
            </a:r>
            <a:r>
              <a:rPr lang="en-US" altLang="zh-CN" sz="1600" dirty="0" err="1"/>
              <a:t>gl.h</a:t>
            </a:r>
            <a:r>
              <a:rPr lang="en-US" altLang="zh-CN" sz="1600" dirty="0"/>
              <a:t>”</a:t>
            </a:r>
          </a:p>
          <a:p>
            <a:pPr lvl="2"/>
            <a:r>
              <a:rPr lang="zh-CN" altLang="en-US" sz="1600" dirty="0"/>
              <a:t>加入</a:t>
            </a:r>
            <a:r>
              <a:rPr lang="en-US" altLang="zh-CN" sz="1600" dirty="0" err="1"/>
              <a:t>glad_gl.c</a:t>
            </a:r>
            <a:r>
              <a:rPr lang="zh-CN" altLang="en-US" sz="1600" dirty="0"/>
              <a:t>文件到工程</a:t>
            </a:r>
            <a:endParaRPr lang="en-US" altLang="zh-CN" sz="1600" dirty="0"/>
          </a:p>
          <a:p>
            <a:pPr lvl="1"/>
            <a:r>
              <a:rPr lang="zh-CN" altLang="en-US" sz="2000" dirty="0"/>
              <a:t>复制 </a:t>
            </a:r>
            <a:r>
              <a:rPr lang="en-US" altLang="zh-CN" sz="2000" dirty="0" err="1"/>
              <a:t>glfw</a:t>
            </a:r>
            <a:r>
              <a:rPr lang="en-US" altLang="zh-CN" sz="2000" dirty="0"/>
              <a:t>\\include\\GLFW</a:t>
            </a:r>
            <a:r>
              <a:rPr lang="zh-CN" altLang="en-US" sz="2000" dirty="0"/>
              <a:t>目录到工程</a:t>
            </a:r>
            <a:endParaRPr lang="en-US" altLang="zh-CN" sz="2000" dirty="0"/>
          </a:p>
          <a:p>
            <a:pPr lvl="2"/>
            <a:r>
              <a:rPr lang="en-US" altLang="zh-CN" sz="1600" dirty="0"/>
              <a:t>Include “GLFW/glfw3.h”</a:t>
            </a:r>
          </a:p>
          <a:p>
            <a:pPr lvl="1"/>
            <a:r>
              <a:rPr lang="en-US" altLang="zh-CN" sz="2000" dirty="0"/>
              <a:t>Main()</a:t>
            </a:r>
            <a:r>
              <a:rPr lang="zh-CN" altLang="en-US" sz="2000"/>
              <a:t>函数中</a:t>
            </a:r>
            <a:endParaRPr lang="en-US" altLang="zh-CN" sz="2000" dirty="0"/>
          </a:p>
          <a:p>
            <a:pPr lvl="2"/>
            <a:r>
              <a:rPr lang="en-US" altLang="zh-CN" sz="1800" dirty="0"/>
              <a:t>// initialize </a:t>
            </a:r>
            <a:r>
              <a:rPr lang="en-US" altLang="zh-CN" sz="1800" dirty="0" err="1"/>
              <a:t>glfw</a:t>
            </a:r>
            <a:r>
              <a:rPr lang="en-US" altLang="zh-CN" sz="1800" dirty="0"/>
              <a:t>:</a:t>
            </a:r>
          </a:p>
          <a:p>
            <a:pPr lvl="3"/>
            <a:r>
              <a:rPr lang="en-US" altLang="zh-CN" sz="1400" dirty="0" err="1"/>
              <a:t>glfwInit</a:t>
            </a:r>
            <a:r>
              <a:rPr lang="en-US" altLang="zh-CN" sz="1400" dirty="0"/>
              <a:t>();</a:t>
            </a:r>
          </a:p>
          <a:p>
            <a:pPr lvl="3"/>
            <a:r>
              <a:rPr lang="en-US" altLang="zh-CN" sz="1400" dirty="0" err="1"/>
              <a:t>glfwCreateWindow</a:t>
            </a:r>
            <a:r>
              <a:rPr lang="en-US" altLang="zh-CN" sz="1400" dirty="0"/>
              <a:t>();</a:t>
            </a:r>
          </a:p>
          <a:p>
            <a:pPr lvl="3"/>
            <a:r>
              <a:rPr lang="en-US" altLang="zh-CN" sz="1400" dirty="0" err="1"/>
              <a:t>glfwMakeContextCurrent</a:t>
            </a:r>
            <a:r>
              <a:rPr lang="en-US" altLang="zh-CN" sz="1400" dirty="0"/>
              <a:t>();</a:t>
            </a:r>
          </a:p>
          <a:p>
            <a:pPr lvl="2"/>
            <a:r>
              <a:rPr lang="en-US" altLang="zh-CN" sz="1800" dirty="0"/>
              <a:t>// initialize glad:</a:t>
            </a:r>
          </a:p>
          <a:p>
            <a:pPr lvl="3"/>
            <a:r>
              <a:rPr lang="en-US" altLang="zh-CN" sz="1400" dirty="0" err="1"/>
              <a:t>gladLoadGL</a:t>
            </a:r>
            <a:r>
              <a:rPr lang="en-US" altLang="zh-CN" sz="1400" dirty="0"/>
              <a:t>();</a:t>
            </a:r>
          </a:p>
          <a:p>
            <a:pPr lvl="1"/>
            <a:endParaRPr lang="en-US" altLang="zh-CN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GLFW</a:t>
            </a:r>
          </a:p>
        </p:txBody>
      </p:sp>
    </p:spTree>
    <p:extLst>
      <p:ext uri="{BB962C8B-B14F-4D97-AF65-F5344CB8AC3E}">
        <p14:creationId xmlns:p14="http://schemas.microsoft.com/office/powerpoint/2010/main" val="321240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000" dirty="0" err="1"/>
              <a:t>Mkdir</a:t>
            </a:r>
            <a:r>
              <a:rPr lang="en-US" altLang="zh-CN" sz="2000" dirty="0"/>
              <a:t> build32</a:t>
            </a:r>
          </a:p>
          <a:p>
            <a:r>
              <a:rPr lang="en-US" altLang="zh-CN" sz="2000" dirty="0" err="1"/>
              <a:t>Mkdir</a:t>
            </a:r>
            <a:r>
              <a:rPr lang="en-US" altLang="zh-CN" sz="2000" dirty="0"/>
              <a:t> build64</a:t>
            </a:r>
          </a:p>
          <a:p>
            <a:r>
              <a:rPr lang="en-US" altLang="zh-CN" sz="2000" dirty="0"/>
              <a:t>Cd build32/64</a:t>
            </a:r>
          </a:p>
          <a:p>
            <a:r>
              <a:rPr lang="en-US" altLang="zh-CN" sz="2000" dirty="0" err="1"/>
              <a:t>Cmake</a:t>
            </a:r>
            <a:r>
              <a:rPr lang="en-US" altLang="zh-CN" sz="2000" dirty="0"/>
              <a:t> ..</a:t>
            </a:r>
          </a:p>
          <a:p>
            <a:r>
              <a:rPr lang="en-US" altLang="zh-CN" sz="2000" dirty="0"/>
              <a:t>Do not remove build folder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8408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738" y="752475"/>
            <a:ext cx="11616919" cy="285750"/>
          </a:xfrm>
        </p:spPr>
        <p:txBody>
          <a:bodyPr/>
          <a:lstStyle/>
          <a:p>
            <a:r>
              <a:rPr lang="zh-CN" altLang="en-US" dirty="0"/>
              <a:t>渲染管线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F58E57-BD9A-45AA-A9AA-F2DBEB4C3399}"/>
              </a:ext>
            </a:extLst>
          </p:cNvPr>
          <p:cNvSpPr/>
          <p:nvPr/>
        </p:nvSpPr>
        <p:spPr>
          <a:xfrm>
            <a:off x="1312333" y="1710267"/>
            <a:ext cx="1363134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顶点着色器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22AD3-75F9-43CA-97FD-953712045E2F}"/>
              </a:ext>
            </a:extLst>
          </p:cNvPr>
          <p:cNvSpPr/>
          <p:nvPr/>
        </p:nvSpPr>
        <p:spPr>
          <a:xfrm>
            <a:off x="1312333" y="2988733"/>
            <a:ext cx="1363134" cy="53340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细分着色器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EDCF7-AE50-400F-A65D-49CE58F96396}"/>
              </a:ext>
            </a:extLst>
          </p:cNvPr>
          <p:cNvSpPr/>
          <p:nvPr/>
        </p:nvSpPr>
        <p:spPr>
          <a:xfrm>
            <a:off x="1312333" y="4267199"/>
            <a:ext cx="1363134" cy="53340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几何着色器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70CD91-6381-4DB2-83F8-41A7635AA30A}"/>
              </a:ext>
            </a:extLst>
          </p:cNvPr>
          <p:cNvSpPr/>
          <p:nvPr/>
        </p:nvSpPr>
        <p:spPr>
          <a:xfrm>
            <a:off x="1312333" y="5545665"/>
            <a:ext cx="1363134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片元着色器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CC4135-9B36-4F35-9663-0FBBB8AD640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993900" y="2243667"/>
            <a:ext cx="0" cy="7450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60C582-5A84-4AB1-A9CB-6DF2B95A8FA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93900" y="3522133"/>
            <a:ext cx="0" cy="7450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3A2E0D-3F38-4A44-A30F-63AC0931912F}"/>
              </a:ext>
            </a:extLst>
          </p:cNvPr>
          <p:cNvCxnSpPr>
            <a:cxnSpLocks/>
            <a:stCxn id="44" idx="2"/>
            <a:endCxn id="8" idx="3"/>
          </p:cNvCxnSpPr>
          <p:nvPr/>
        </p:nvCxnSpPr>
        <p:spPr>
          <a:xfrm rot="5400000">
            <a:off x="5372134" y="2103933"/>
            <a:ext cx="1011766" cy="6405099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1347183-41EE-4A00-AB2E-698F547BDEB4}"/>
              </a:ext>
            </a:extLst>
          </p:cNvPr>
          <p:cNvSpPr/>
          <p:nvPr/>
        </p:nvSpPr>
        <p:spPr>
          <a:xfrm>
            <a:off x="3674555" y="4267199"/>
            <a:ext cx="1363134" cy="5334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图元装配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13A84D-70FA-4819-B777-2EFEC65AC88E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2675467" y="4533899"/>
            <a:ext cx="99908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25706-1FD7-46E8-930B-9B60DB180C89}"/>
              </a:ext>
            </a:extLst>
          </p:cNvPr>
          <p:cNvSpPr/>
          <p:nvPr/>
        </p:nvSpPr>
        <p:spPr>
          <a:xfrm>
            <a:off x="6036777" y="4267199"/>
            <a:ext cx="1363134" cy="5334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剪裁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AF0811-2B2F-4276-B620-E8660D825D54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5037689" y="4533899"/>
            <a:ext cx="99908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87018F2-190E-42A6-A1A4-5A625069DBCA}"/>
              </a:ext>
            </a:extLst>
          </p:cNvPr>
          <p:cNvSpPr/>
          <p:nvPr/>
        </p:nvSpPr>
        <p:spPr>
          <a:xfrm>
            <a:off x="8398999" y="4267199"/>
            <a:ext cx="1363134" cy="5334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光栅化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D3FAF7-BB89-4236-948F-C7FB302BEC54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7399911" y="4533899"/>
            <a:ext cx="99908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6C50F942-B1B8-4FE8-A29F-FA21592A1EE5}"/>
              </a:ext>
            </a:extLst>
          </p:cNvPr>
          <p:cNvSpPr/>
          <p:nvPr/>
        </p:nvSpPr>
        <p:spPr>
          <a:xfrm>
            <a:off x="2977446" y="772836"/>
            <a:ext cx="2718504" cy="364788"/>
          </a:xfrm>
          <a:prstGeom prst="wedgeRectCallout">
            <a:avLst>
              <a:gd name="adj1" fmla="val -61329"/>
              <a:gd name="adj2" fmla="val 214696"/>
            </a:avLst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每个</a:t>
            </a:r>
            <a:r>
              <a:rPr lang="en-US" altLang="zh-CN" dirty="0">
                <a:solidFill>
                  <a:schemeClr val="bg1"/>
                </a:solidFill>
              </a:rPr>
              <a:t>thread</a:t>
            </a:r>
            <a:r>
              <a:rPr lang="zh-CN" altLang="en-US" dirty="0">
                <a:solidFill>
                  <a:schemeClr val="bg1"/>
                </a:solidFill>
              </a:rPr>
              <a:t>处理一个顶点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C67382-40AD-4E1D-B82E-8AFAAF878C1D}"/>
              </a:ext>
            </a:extLst>
          </p:cNvPr>
          <p:cNvSpPr/>
          <p:nvPr/>
        </p:nvSpPr>
        <p:spPr>
          <a:xfrm>
            <a:off x="28777" y="2013811"/>
            <a:ext cx="1363134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gl_Position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B5AD79-E2FB-42A4-A2DD-281DC7396564}"/>
              </a:ext>
            </a:extLst>
          </p:cNvPr>
          <p:cNvSpPr/>
          <p:nvPr/>
        </p:nvSpPr>
        <p:spPr>
          <a:xfrm>
            <a:off x="710344" y="1718305"/>
            <a:ext cx="601989" cy="49265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BFD48A-5CA1-48DC-828A-1EAA61332C89}"/>
              </a:ext>
            </a:extLst>
          </p:cNvPr>
          <p:cNvSpPr/>
          <p:nvPr/>
        </p:nvSpPr>
        <p:spPr>
          <a:xfrm>
            <a:off x="710344" y="5570333"/>
            <a:ext cx="601989" cy="49265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7BA3B-60FD-4B05-BD0A-7D6030BBBA64}"/>
              </a:ext>
            </a:extLst>
          </p:cNvPr>
          <p:cNvSpPr/>
          <p:nvPr/>
        </p:nvSpPr>
        <p:spPr>
          <a:xfrm>
            <a:off x="3672195" y="3735297"/>
            <a:ext cx="1363134" cy="5334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Transform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feedback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D42EB9-891B-4FAC-8430-0FCF76A84408}"/>
              </a:ext>
            </a:extLst>
          </p:cNvPr>
          <p:cNvSpPr/>
          <p:nvPr/>
        </p:nvSpPr>
        <p:spPr>
          <a:xfrm>
            <a:off x="533629" y="2497260"/>
            <a:ext cx="83829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gl_</a:t>
            </a:r>
            <a:r>
              <a:rPr lang="en-US" altLang="zh-CN" dirty="0" err="1">
                <a:solidFill>
                  <a:schemeClr val="bg1"/>
                </a:solidFill>
              </a:rPr>
              <a:t>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2AAA413C-ED02-4EEB-BA90-E9CD7503BDDA}"/>
              </a:ext>
            </a:extLst>
          </p:cNvPr>
          <p:cNvSpPr/>
          <p:nvPr/>
        </p:nvSpPr>
        <p:spPr>
          <a:xfrm>
            <a:off x="2977446" y="1774296"/>
            <a:ext cx="3824043" cy="745066"/>
          </a:xfrm>
          <a:prstGeom prst="wedgeRectCallout">
            <a:avLst>
              <a:gd name="adj1" fmla="val -58454"/>
              <a:gd name="adj2" fmla="val 115775"/>
            </a:avLst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每个</a:t>
            </a:r>
            <a:r>
              <a:rPr lang="en-US" altLang="zh-CN" dirty="0">
                <a:solidFill>
                  <a:schemeClr val="bg1"/>
                </a:solidFill>
              </a:rPr>
              <a:t>thread</a:t>
            </a:r>
            <a:r>
              <a:rPr lang="zh-CN" altLang="en-US" dirty="0">
                <a:solidFill>
                  <a:schemeClr val="bg1"/>
                </a:solidFill>
              </a:rPr>
              <a:t>处理一个</a:t>
            </a:r>
            <a:r>
              <a:rPr lang="en-US" altLang="zh-CN" dirty="0">
                <a:solidFill>
                  <a:schemeClr val="bg1"/>
                </a:solidFill>
              </a:rPr>
              <a:t>patch(</a:t>
            </a:r>
            <a:r>
              <a:rPr lang="zh-CN" altLang="en-US" dirty="0">
                <a:solidFill>
                  <a:schemeClr val="bg1"/>
                </a:solidFill>
              </a:rPr>
              <a:t>面片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即一个面片的所有顶点列表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52BC5B-1787-4298-BB3D-26CD30DF850A}"/>
              </a:ext>
            </a:extLst>
          </p:cNvPr>
          <p:cNvSpPr/>
          <p:nvPr/>
        </p:nvSpPr>
        <p:spPr>
          <a:xfrm>
            <a:off x="493933" y="3201897"/>
            <a:ext cx="83829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gl_out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0CEA43CD-0F44-4A4D-A231-515353D198B1}"/>
              </a:ext>
            </a:extLst>
          </p:cNvPr>
          <p:cNvSpPr/>
          <p:nvPr/>
        </p:nvSpPr>
        <p:spPr>
          <a:xfrm>
            <a:off x="2894302" y="3044089"/>
            <a:ext cx="2801648" cy="500709"/>
          </a:xfrm>
          <a:prstGeom prst="wedgeRectCallout">
            <a:avLst>
              <a:gd name="adj1" fmla="val -54220"/>
              <a:gd name="adj2" fmla="val 192959"/>
            </a:avLst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每个</a:t>
            </a:r>
            <a:r>
              <a:rPr lang="en-US" altLang="zh-CN" dirty="0">
                <a:solidFill>
                  <a:schemeClr val="bg1"/>
                </a:solidFill>
              </a:rPr>
              <a:t>thread</a:t>
            </a:r>
            <a:r>
              <a:rPr lang="zh-CN" altLang="en-US" dirty="0">
                <a:solidFill>
                  <a:schemeClr val="bg1"/>
                </a:solidFill>
              </a:rPr>
              <a:t>处理一个图元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C106EAF3-893B-4EA7-B50C-0B2316731C22}"/>
              </a:ext>
            </a:extLst>
          </p:cNvPr>
          <p:cNvSpPr/>
          <p:nvPr/>
        </p:nvSpPr>
        <p:spPr>
          <a:xfrm>
            <a:off x="2802600" y="4886851"/>
            <a:ext cx="3824043" cy="448526"/>
          </a:xfrm>
          <a:prstGeom prst="wedgeRectCallout">
            <a:avLst>
              <a:gd name="adj1" fmla="val -55465"/>
              <a:gd name="adj2" fmla="val 103551"/>
            </a:avLst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每个</a:t>
            </a:r>
            <a:r>
              <a:rPr lang="en-US" altLang="zh-CN" dirty="0">
                <a:solidFill>
                  <a:schemeClr val="bg1"/>
                </a:solidFill>
              </a:rPr>
              <a:t>thread</a:t>
            </a:r>
            <a:r>
              <a:rPr lang="zh-CN" altLang="en-US" dirty="0">
                <a:solidFill>
                  <a:schemeClr val="bg1"/>
                </a:solidFill>
              </a:rPr>
              <a:t>处理一个片元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zh-CN" altLang="en-US" sz="2800" dirty="0"/>
              <a:t>顶点数组（</a:t>
            </a:r>
            <a:r>
              <a:rPr lang="en-US" altLang="zh-CN" sz="2800" dirty="0"/>
              <a:t>GPU/CPU</a:t>
            </a:r>
            <a:r>
              <a:rPr lang="en-US" altLang="zh-CN" sz="2800" dirty="0">
                <a:solidFill>
                  <a:srgbClr val="FF0000"/>
                </a:solidFill>
              </a:rPr>
              <a:t>???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创建对象：</a:t>
            </a:r>
            <a:r>
              <a:rPr lang="en-US" altLang="zh-CN" sz="2400" dirty="0" err="1"/>
              <a:t>glCreateVertexArrays</a:t>
            </a:r>
            <a:r>
              <a:rPr lang="en-US" altLang="zh-CN" sz="2400" dirty="0"/>
              <a:t>();</a:t>
            </a:r>
          </a:p>
          <a:p>
            <a:pPr lvl="1"/>
            <a:r>
              <a:rPr lang="zh-CN" altLang="en-US" sz="2400" dirty="0"/>
              <a:t>绑定对象：</a:t>
            </a:r>
            <a:r>
              <a:rPr lang="en-US" altLang="zh-CN" sz="2400" dirty="0" err="1"/>
              <a:t>glBindVertexArrays</a:t>
            </a:r>
            <a:r>
              <a:rPr lang="en-US" altLang="zh-CN" sz="2400" dirty="0"/>
              <a:t>();</a:t>
            </a:r>
          </a:p>
          <a:p>
            <a:pPr lvl="1"/>
            <a:r>
              <a:rPr lang="zh-CN" altLang="en-US" sz="2400" dirty="0"/>
              <a:t>释放对象：</a:t>
            </a:r>
            <a:r>
              <a:rPr lang="en-US" altLang="zh-CN" sz="2400" dirty="0" err="1"/>
              <a:t>glDeleteVertexArrays</a:t>
            </a:r>
            <a:r>
              <a:rPr lang="en-US" altLang="zh-CN" sz="2400" dirty="0"/>
              <a:t>();</a:t>
            </a:r>
          </a:p>
          <a:p>
            <a:pPr lvl="1"/>
            <a:endParaRPr lang="en-US" altLang="zh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存储类型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3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Uniform</a:t>
            </a:r>
          </a:p>
          <a:p>
            <a:pPr lvl="1"/>
            <a:r>
              <a:rPr lang="en-US" altLang="zh-CN" sz="2400" dirty="0"/>
              <a:t>host </a:t>
            </a:r>
            <a:r>
              <a:rPr lang="zh-CN" altLang="en-US" sz="2400" dirty="0"/>
              <a:t>直接传入的数据，不需要</a:t>
            </a:r>
            <a:r>
              <a:rPr lang="en-US" altLang="zh-CN" sz="2400" dirty="0" err="1"/>
              <a:t>memcpy</a:t>
            </a:r>
            <a:r>
              <a:rPr lang="zh-CN" altLang="en-US" sz="2400" dirty="0"/>
              <a:t>，</a:t>
            </a:r>
            <a:r>
              <a:rPr lang="en-US" altLang="zh-CN" sz="2400" dirty="0"/>
              <a:t>shader</a:t>
            </a:r>
            <a:r>
              <a:rPr lang="zh-CN" altLang="en-US" sz="2400" dirty="0"/>
              <a:t>无法修改</a:t>
            </a:r>
            <a:endParaRPr lang="en-US" altLang="zh-CN" sz="2400" dirty="0"/>
          </a:p>
          <a:p>
            <a:pPr lvl="1"/>
            <a:r>
              <a:rPr lang="zh-CN" altLang="en-US" sz="2400" dirty="0"/>
              <a:t>获得</a:t>
            </a:r>
            <a:r>
              <a:rPr lang="en-US" altLang="zh-CN" sz="2400" dirty="0"/>
              <a:t>shader</a:t>
            </a:r>
            <a:r>
              <a:rPr lang="zh-CN" altLang="en-US" sz="2400" dirty="0"/>
              <a:t>中</a:t>
            </a:r>
            <a:r>
              <a:rPr lang="en-US" altLang="zh-CN" sz="2400" dirty="0"/>
              <a:t>uniform</a:t>
            </a:r>
            <a:r>
              <a:rPr lang="zh-CN" altLang="en-US" sz="2400" dirty="0"/>
              <a:t>变量的索引值：</a:t>
            </a:r>
            <a:r>
              <a:rPr lang="en-US" altLang="zh-CN" sz="2400" dirty="0" err="1"/>
              <a:t>glGetUniformLoacation</a:t>
            </a:r>
            <a:r>
              <a:rPr lang="en-US" altLang="zh-CN" sz="2400" dirty="0"/>
              <a:t>();</a:t>
            </a:r>
          </a:p>
          <a:p>
            <a:pPr lvl="1"/>
            <a:r>
              <a:rPr lang="zh-CN" altLang="en-US" sz="2400" dirty="0"/>
              <a:t>赋值：</a:t>
            </a:r>
            <a:r>
              <a:rPr lang="en-US" altLang="zh-CN" sz="2400" dirty="0"/>
              <a:t>glUniform1f(); glUniform1fv(); glUniformMatrix1fv(); glUniformMatrix2x4fv();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endParaRPr lang="en-US" altLang="zh-C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参数类型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6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Buffer </a:t>
            </a:r>
            <a:r>
              <a:rPr lang="zh-CN" altLang="en-US" sz="2800" dirty="0"/>
              <a:t>（显存对象）</a:t>
            </a:r>
            <a:endParaRPr lang="en-US" altLang="zh-CN" sz="2800" dirty="0"/>
          </a:p>
          <a:p>
            <a:pPr lvl="1"/>
            <a:r>
              <a:rPr lang="zh-CN" altLang="en-US" sz="2400" dirty="0"/>
              <a:t>创建对象：</a:t>
            </a:r>
            <a:r>
              <a:rPr lang="en-US" altLang="zh-CN" sz="2400" dirty="0" err="1"/>
              <a:t>glGenBuffers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glCreateBuffers</a:t>
            </a:r>
            <a:r>
              <a:rPr lang="en-US" altLang="zh-CN" sz="2400" dirty="0"/>
              <a:t>();</a:t>
            </a:r>
          </a:p>
          <a:p>
            <a:pPr lvl="1"/>
            <a:r>
              <a:rPr lang="zh-CN" altLang="en-US" sz="2400" dirty="0"/>
              <a:t>绑定对象</a:t>
            </a:r>
            <a:r>
              <a:rPr lang="en-US" altLang="zh-CN" sz="2400" dirty="0">
                <a:solidFill>
                  <a:srgbClr val="FF0000"/>
                </a:solidFill>
              </a:rPr>
              <a:t>???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glBindBuffer</a:t>
            </a:r>
            <a:r>
              <a:rPr lang="en-US" altLang="zh-CN" sz="2400" dirty="0"/>
              <a:t>(); </a:t>
            </a:r>
          </a:p>
          <a:p>
            <a:pPr lvl="2"/>
            <a:r>
              <a:rPr lang="en-US" altLang="zh-CN" sz="2000" dirty="0"/>
              <a:t>GL_ARRAY_BUFFER; GL_ELEMENT_ARRAY_BUFFER</a:t>
            </a:r>
          </a:p>
          <a:p>
            <a:pPr lvl="1"/>
            <a:r>
              <a:rPr lang="zh-CN" altLang="en-US" sz="2400" dirty="0"/>
              <a:t>分配空间并拷贝数据到</a:t>
            </a:r>
            <a:r>
              <a:rPr lang="en-US" altLang="zh-CN" sz="2400" dirty="0"/>
              <a:t>GPU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glBufferStorage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glBufferData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glBufferSubData</a:t>
            </a:r>
            <a:r>
              <a:rPr lang="en-US" altLang="zh-CN" sz="2400" dirty="0"/>
              <a:t>();</a:t>
            </a:r>
          </a:p>
          <a:p>
            <a:pPr lvl="1"/>
            <a:r>
              <a:rPr lang="zh-CN" altLang="en-US" sz="2400" dirty="0"/>
              <a:t>释放空间和对象：</a:t>
            </a:r>
            <a:r>
              <a:rPr lang="en-US" altLang="zh-CN" sz="2400" dirty="0" err="1"/>
              <a:t>glDeleteBuffers</a:t>
            </a:r>
            <a:r>
              <a:rPr lang="en-US" altLang="zh-CN" sz="2400" dirty="0"/>
              <a:t>();</a:t>
            </a:r>
          </a:p>
          <a:p>
            <a:pPr lvl="1"/>
            <a:r>
              <a:rPr lang="zh-CN" altLang="en-US" sz="2400" dirty="0"/>
              <a:t>映射到</a:t>
            </a:r>
            <a:r>
              <a:rPr lang="en-US" altLang="zh-CN" sz="2400" dirty="0"/>
              <a:t>CPU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glMapBuffer</a:t>
            </a:r>
            <a:r>
              <a:rPr lang="en-US" altLang="zh-CN" sz="2400" dirty="0"/>
              <a:t>(); </a:t>
            </a:r>
          </a:p>
          <a:p>
            <a:pPr lvl="2"/>
            <a:r>
              <a:rPr lang="en-US" altLang="zh-CN" sz="2000" dirty="0"/>
              <a:t>only for </a:t>
            </a:r>
            <a:r>
              <a:rPr lang="en-US" altLang="zh-CN" sz="2000" dirty="0" err="1"/>
              <a:t>glBufferData</a:t>
            </a:r>
            <a:r>
              <a:rPr lang="en-US" altLang="zh-CN" sz="2000" dirty="0"/>
              <a:t>();</a:t>
            </a:r>
          </a:p>
          <a:p>
            <a:pPr lvl="1"/>
            <a:r>
              <a:rPr lang="zh-CN" altLang="en-US" sz="2400" dirty="0"/>
              <a:t>拷贝回</a:t>
            </a:r>
            <a:r>
              <a:rPr lang="en-US" altLang="zh-CN" sz="2400" dirty="0"/>
              <a:t>CPU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glGetNamedBufferData</a:t>
            </a:r>
            <a:r>
              <a:rPr lang="en-US" altLang="zh-CN" sz="2400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参数类型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3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 err="1"/>
              <a:t>LoadShaders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400" dirty="0" err="1"/>
              <a:t>glCreateProgram</a:t>
            </a:r>
            <a:r>
              <a:rPr lang="en-US" altLang="zh-CN" sz="2000" dirty="0"/>
              <a:t>(); // create empty program obj</a:t>
            </a:r>
          </a:p>
          <a:p>
            <a:pPr lvl="1"/>
            <a:r>
              <a:rPr lang="en-US" altLang="zh-CN" sz="2000" dirty="0"/>
              <a:t>For each shader file</a:t>
            </a:r>
          </a:p>
          <a:p>
            <a:pPr lvl="1"/>
            <a:r>
              <a:rPr lang="en-US" altLang="zh-CN" sz="2000" dirty="0"/>
              <a:t>{</a:t>
            </a:r>
          </a:p>
          <a:p>
            <a:pPr lvl="2"/>
            <a:r>
              <a:rPr lang="en-US" altLang="zh-CN" sz="2000" dirty="0" err="1"/>
              <a:t>glCreateShader</a:t>
            </a:r>
            <a:r>
              <a:rPr lang="en-US" altLang="zh-CN" sz="2000" dirty="0"/>
              <a:t>(TYPE);	// </a:t>
            </a:r>
          </a:p>
          <a:p>
            <a:pPr lvl="2"/>
            <a:r>
              <a:rPr lang="en-US" altLang="zh-CN" sz="2000" dirty="0"/>
              <a:t>read shader string</a:t>
            </a:r>
          </a:p>
          <a:p>
            <a:pPr lvl="2"/>
            <a:r>
              <a:rPr lang="en-US" altLang="zh-CN" sz="2000" dirty="0" err="1"/>
              <a:t>glShaderSource</a:t>
            </a:r>
            <a:r>
              <a:rPr lang="en-US" altLang="zh-CN" sz="2000" dirty="0"/>
              <a:t>(); 	// set shader source code to a string</a:t>
            </a:r>
          </a:p>
          <a:p>
            <a:pPr lvl="2"/>
            <a:r>
              <a:rPr lang="en-US" altLang="zh-CN" sz="2000" dirty="0" err="1"/>
              <a:t>glCompileShader</a:t>
            </a:r>
            <a:r>
              <a:rPr lang="en-US" altLang="zh-CN" sz="2000" dirty="0"/>
              <a:t>();	// compiles source to shader obj</a:t>
            </a:r>
          </a:p>
          <a:p>
            <a:pPr lvl="2"/>
            <a:r>
              <a:rPr lang="en-US" altLang="zh-CN" sz="2000" dirty="0" err="1"/>
              <a:t>glAttachShader</a:t>
            </a:r>
            <a:r>
              <a:rPr lang="en-US" altLang="zh-CN" sz="2000" dirty="0"/>
              <a:t>();		// attach to program obj to prepare for link</a:t>
            </a:r>
          </a:p>
          <a:p>
            <a:pPr lvl="1"/>
            <a:r>
              <a:rPr lang="en-US" altLang="zh-CN" sz="2400" dirty="0"/>
              <a:t>}</a:t>
            </a:r>
          </a:p>
          <a:p>
            <a:pPr lvl="1"/>
            <a:r>
              <a:rPr lang="en-US" altLang="zh-CN" sz="2400" dirty="0" err="1"/>
              <a:t>glLinkProgram</a:t>
            </a:r>
            <a:r>
              <a:rPr lang="en-US" altLang="zh-CN" sz="2400" dirty="0"/>
              <a:t>(); </a:t>
            </a:r>
          </a:p>
          <a:p>
            <a:pPr lvl="1"/>
            <a:r>
              <a:rPr lang="en-US" altLang="zh-CN" sz="2400" dirty="0"/>
              <a:t>For each shader </a:t>
            </a:r>
            <a:r>
              <a:rPr lang="en-US" altLang="zh-CN" sz="2400" dirty="0" err="1"/>
              <a:t>glDeleteShader</a:t>
            </a:r>
            <a:r>
              <a:rPr lang="en-US" altLang="zh-CN" sz="2400" dirty="0"/>
              <a:t>() // free mem and invalidate shader name</a:t>
            </a:r>
          </a:p>
          <a:p>
            <a:r>
              <a:rPr lang="en-US" altLang="zh-CN" sz="2800" dirty="0" err="1"/>
              <a:t>glUseProgram</a:t>
            </a:r>
            <a:r>
              <a:rPr lang="en-US" altLang="zh-CN" sz="2800" dirty="0"/>
              <a:t>();		// install program obj as current rendering state</a:t>
            </a:r>
          </a:p>
          <a:p>
            <a:r>
              <a:rPr lang="zh-CN" altLang="en-US" sz="2800" dirty="0"/>
              <a:t>设置参数：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glVertexAttribPointer</a:t>
            </a:r>
            <a:r>
              <a:rPr lang="en-US" altLang="zh-CN" sz="2400" dirty="0"/>
              <a:t>(); </a:t>
            </a:r>
          </a:p>
          <a:p>
            <a:pPr lvl="1"/>
            <a:r>
              <a:rPr lang="en-US" altLang="zh-CN" sz="2400" dirty="0" err="1"/>
              <a:t>glEnableVertexAttribArray</a:t>
            </a:r>
            <a:r>
              <a:rPr lang="en-US" altLang="zh-CN" sz="2400" dirty="0"/>
              <a:t>();</a:t>
            </a:r>
          </a:p>
          <a:p>
            <a:r>
              <a:rPr lang="en-US" altLang="zh-CN" sz="2800" dirty="0" err="1"/>
              <a:t>glDeleteProgram</a:t>
            </a:r>
            <a:r>
              <a:rPr lang="en-US" altLang="zh-CN" sz="2800" dirty="0"/>
              <a:t>();</a:t>
            </a:r>
          </a:p>
          <a:p>
            <a:pPr lvl="1"/>
            <a:endParaRPr lang="en-US" altLang="zh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9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zh-CN" altLang="en-US" sz="2800" dirty="0"/>
              <a:t>清除缓存：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glClearBufferfv</a:t>
            </a:r>
            <a:r>
              <a:rPr lang="en-US" altLang="zh-CN" sz="2800" dirty="0"/>
              <a:t>(); </a:t>
            </a:r>
            <a:r>
              <a:rPr lang="en-US" altLang="zh-CN" sz="2400" dirty="0"/>
              <a:t>GL_COLOR, GL_DEPTH</a:t>
            </a:r>
          </a:p>
          <a:p>
            <a:r>
              <a:rPr lang="zh-CN" altLang="en-US" sz="2800" dirty="0"/>
              <a:t>图元模式：</a:t>
            </a:r>
            <a:endParaRPr lang="en-US" altLang="zh-CN" sz="2800" dirty="0"/>
          </a:p>
          <a:p>
            <a:pPr lvl="1"/>
            <a:r>
              <a:rPr lang="en-US" altLang="zh-CN" sz="2400" dirty="0"/>
              <a:t>GL_POINTS; GL_LINE; GL_TRIANGLES; 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glPointSize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glLineWidth</a:t>
            </a:r>
            <a:r>
              <a:rPr lang="en-US" altLang="zh-CN" sz="2400" dirty="0"/>
              <a:t>();</a:t>
            </a:r>
          </a:p>
          <a:p>
            <a:r>
              <a:rPr lang="zh-CN" altLang="en-US" sz="2800" dirty="0"/>
              <a:t>非索引形式：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glBindVertexArray</a:t>
            </a:r>
            <a:r>
              <a:rPr lang="en-US" altLang="zh-CN" sz="2400" dirty="0"/>
              <a:t>();</a:t>
            </a:r>
          </a:p>
          <a:p>
            <a:pPr lvl="1"/>
            <a:r>
              <a:rPr lang="en-US" altLang="zh-CN" sz="2400" dirty="0" err="1"/>
              <a:t>glDrawArrays</a:t>
            </a:r>
            <a:r>
              <a:rPr lang="en-US" altLang="zh-CN" sz="2400" dirty="0"/>
              <a:t>();</a:t>
            </a:r>
          </a:p>
          <a:p>
            <a:r>
              <a:rPr lang="zh-CN" altLang="en-US" sz="2800" dirty="0"/>
              <a:t>索引形式：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glBindBuffer</a:t>
            </a:r>
            <a:r>
              <a:rPr lang="en-US" altLang="zh-CN" sz="2400" dirty="0"/>
              <a:t>(GL_ELEMENT_ARRAY_BUFFER);</a:t>
            </a:r>
          </a:p>
          <a:p>
            <a:pPr lvl="1"/>
            <a:r>
              <a:rPr lang="en-US" altLang="zh-CN" sz="2400" dirty="0" err="1"/>
              <a:t>glDrawElements</a:t>
            </a:r>
            <a:r>
              <a:rPr lang="en-US" altLang="zh-CN" sz="2400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绘制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9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1800" dirty="0"/>
              <a:t>Vertex obj </a:t>
            </a:r>
            <a:r>
              <a:rPr lang="zh-CN" altLang="en-US" sz="1800" dirty="0"/>
              <a:t>和 </a:t>
            </a:r>
            <a:r>
              <a:rPr lang="en-US" altLang="zh-CN" sz="1800" dirty="0"/>
              <a:t>buffer obj </a:t>
            </a:r>
            <a:r>
              <a:rPr lang="zh-CN" altLang="en-US" sz="1800" dirty="0"/>
              <a:t>关系，怎么赋值，</a:t>
            </a:r>
            <a:r>
              <a:rPr lang="en-US" altLang="zh-CN" sz="1800" dirty="0"/>
              <a:t>vert obj</a:t>
            </a:r>
            <a:r>
              <a:rPr lang="zh-CN" altLang="en-US" sz="1800" dirty="0"/>
              <a:t>在</a:t>
            </a:r>
            <a:r>
              <a:rPr lang="en-US" altLang="zh-CN" sz="1800" dirty="0"/>
              <a:t>GPU</a:t>
            </a:r>
            <a:r>
              <a:rPr lang="zh-CN" altLang="en-US" sz="1800" dirty="0"/>
              <a:t>还是</a:t>
            </a:r>
            <a:r>
              <a:rPr lang="en-US" altLang="zh-CN" sz="1800" dirty="0"/>
              <a:t>CPU</a:t>
            </a:r>
            <a:r>
              <a:rPr lang="zh-CN" altLang="en-US" sz="1800" dirty="0"/>
              <a:t>上</a:t>
            </a:r>
            <a:endParaRPr lang="en-US" altLang="zh-CN" sz="1800" dirty="0"/>
          </a:p>
          <a:p>
            <a:pPr lvl="1"/>
            <a:r>
              <a:rPr lang="en-US" altLang="zh-CN" sz="1400" dirty="0"/>
              <a:t>Vertex obj </a:t>
            </a:r>
            <a:r>
              <a:rPr lang="zh-CN" altLang="en-US" sz="1400" dirty="0"/>
              <a:t>即描述符</a:t>
            </a:r>
            <a:endParaRPr lang="en-US" altLang="zh-CN" sz="1400" dirty="0"/>
          </a:p>
          <a:p>
            <a:r>
              <a:rPr lang="en-US" altLang="zh-CN" sz="1800" dirty="0"/>
              <a:t>Bind</a:t>
            </a:r>
            <a:r>
              <a:rPr lang="zh-CN" altLang="en-US" sz="1800" dirty="0"/>
              <a:t>是什么操作，为什么</a:t>
            </a:r>
            <a:r>
              <a:rPr lang="en-US" altLang="zh-CN" sz="1800" dirty="0"/>
              <a:t>create vertex obj</a:t>
            </a:r>
            <a:r>
              <a:rPr lang="zh-CN" altLang="en-US" sz="1800" dirty="0"/>
              <a:t>后需要</a:t>
            </a:r>
            <a:r>
              <a:rPr lang="en-US" altLang="zh-CN" sz="1800" dirty="0"/>
              <a:t>bind obj</a:t>
            </a:r>
            <a:r>
              <a:rPr lang="zh-CN" altLang="en-US" sz="1800" dirty="0"/>
              <a:t>？</a:t>
            </a:r>
            <a:endParaRPr lang="en-US" altLang="zh-CN" sz="1800" dirty="0"/>
          </a:p>
          <a:p>
            <a:r>
              <a:rPr lang="zh-CN" altLang="en-US" sz="1800" dirty="0"/>
              <a:t>怎样回读</a:t>
            </a:r>
            <a:r>
              <a:rPr lang="en-US" altLang="zh-CN" sz="1800" dirty="0"/>
              <a:t>shader</a:t>
            </a:r>
            <a:r>
              <a:rPr lang="zh-CN" altLang="en-US" sz="1800" dirty="0"/>
              <a:t>改写的</a:t>
            </a:r>
            <a:r>
              <a:rPr lang="en-US" altLang="zh-CN" sz="1800" dirty="0"/>
              <a:t>buffer</a:t>
            </a:r>
          </a:p>
          <a:p>
            <a:pPr lvl="1"/>
            <a:r>
              <a:rPr lang="en-US" altLang="zh-CN" sz="1400" dirty="0"/>
              <a:t>#version 400 core</a:t>
            </a:r>
          </a:p>
          <a:p>
            <a:pPr lvl="1"/>
            <a:r>
              <a:rPr lang="en-US" altLang="zh-CN" sz="1400" dirty="0"/>
              <a:t>layout( location = 0 ) in vec4 </a:t>
            </a:r>
            <a:r>
              <a:rPr lang="en-US" altLang="zh-CN" sz="1400" dirty="0" err="1"/>
              <a:t>vPosition</a:t>
            </a:r>
            <a:r>
              <a:rPr lang="en-US" altLang="zh-CN" sz="1400" dirty="0"/>
              <a:t>; // ??????????why can not read back </a:t>
            </a:r>
            <a:r>
              <a:rPr lang="en-US" altLang="zh-CN" sz="1400" dirty="0" err="1"/>
              <a:t>vPos</a:t>
            </a:r>
            <a:r>
              <a:rPr lang="en-US" altLang="zh-CN" sz="1400" dirty="0"/>
              <a:t> even </a:t>
            </a:r>
            <a:r>
              <a:rPr lang="en-US" altLang="zh-CN" sz="1400" dirty="0" err="1"/>
              <a:t>ue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inout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/>
              <a:t>layout  buffer </a:t>
            </a:r>
            <a:r>
              <a:rPr lang="en-US" altLang="zh-CN" sz="1400" dirty="0" err="1"/>
              <a:t>outputBuffer</a:t>
            </a:r>
            <a:r>
              <a:rPr lang="en-US" altLang="zh-CN" sz="1400" dirty="0"/>
              <a:t> {	vec4 output;}</a:t>
            </a:r>
          </a:p>
          <a:p>
            <a:pPr lvl="1"/>
            <a:r>
              <a:rPr lang="en-US" altLang="zh-CN" sz="1400" dirty="0"/>
              <a:t>Void </a:t>
            </a:r>
            <a:r>
              <a:rPr lang="fr-FR" altLang="zh-CN" sz="1400" dirty="0"/>
              <a:t>main() { output = </a:t>
            </a:r>
            <a:r>
              <a:rPr lang="fr-FR" altLang="zh-CN" sz="1400" dirty="0" err="1"/>
              <a:t>vPosition</a:t>
            </a:r>
            <a:r>
              <a:rPr lang="fr-FR" altLang="zh-CN" sz="1400" dirty="0"/>
              <a:t>;</a:t>
            </a:r>
            <a:r>
              <a:rPr lang="en-US" altLang="zh-CN" sz="1400" dirty="0"/>
              <a:t>} </a:t>
            </a:r>
          </a:p>
          <a:p>
            <a:r>
              <a:rPr lang="zh-CN" altLang="en-US" sz="1800" dirty="0"/>
              <a:t>一个</a:t>
            </a:r>
            <a:r>
              <a:rPr lang="en-US" altLang="zh-CN" sz="1800" dirty="0"/>
              <a:t>thread</a:t>
            </a:r>
            <a:r>
              <a:rPr lang="zh-CN" altLang="en-US" sz="1800" dirty="0"/>
              <a:t>处理多少数据量？</a:t>
            </a:r>
            <a:r>
              <a:rPr lang="en-US" altLang="zh-CN" sz="1800" dirty="0"/>
              <a:t>Group size, global size</a:t>
            </a:r>
            <a:r>
              <a:rPr lang="zh-CN" altLang="en-US" sz="1800" dirty="0"/>
              <a:t>是多少？</a:t>
            </a:r>
            <a:endParaRPr lang="en-US" altLang="zh-CN" sz="1800" dirty="0"/>
          </a:p>
          <a:p>
            <a:pPr lvl="1"/>
            <a:r>
              <a:rPr lang="en-US" altLang="zh-CN" sz="1400" dirty="0"/>
              <a:t>Vertex shader </a:t>
            </a:r>
            <a:r>
              <a:rPr lang="zh-CN" altLang="en-US" sz="1400" dirty="0"/>
              <a:t>只处理一个顶点。</a:t>
            </a:r>
            <a:r>
              <a:rPr lang="en-US" altLang="zh-CN" sz="1400" dirty="0"/>
              <a:t>Size</a:t>
            </a:r>
            <a:r>
              <a:rPr lang="zh-CN" altLang="en-US" sz="1400" dirty="0"/>
              <a:t>由运行时确定</a:t>
            </a:r>
            <a:endParaRPr lang="en-US" altLang="zh-CN" sz="1400" dirty="0"/>
          </a:p>
          <a:p>
            <a:r>
              <a:rPr lang="en-US" altLang="zh-CN" sz="1800" dirty="0"/>
              <a:t>03-drawcommand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primitive_restart.vs</a:t>
            </a:r>
            <a:r>
              <a:rPr lang="zh-CN" altLang="en-US" sz="1800" dirty="0"/>
              <a:t>中为什么不需要分配</a:t>
            </a:r>
            <a:r>
              <a:rPr lang="en-US" altLang="zh-CN" sz="1800" dirty="0" err="1"/>
              <a:t>vs_fs_color</a:t>
            </a:r>
            <a:r>
              <a:rPr lang="en-US" altLang="zh-CN" sz="1800" dirty="0"/>
              <a:t>?</a:t>
            </a:r>
          </a:p>
          <a:p>
            <a:r>
              <a:rPr lang="zh-CN" altLang="en-US" sz="1800" dirty="0"/>
              <a:t>不同阶段</a:t>
            </a:r>
            <a:r>
              <a:rPr lang="en-US" altLang="zh-CN" sz="1800" dirty="0" err="1"/>
              <a:t>hw</a:t>
            </a:r>
            <a:r>
              <a:rPr lang="zh-CN" altLang="en-US" sz="1800" dirty="0"/>
              <a:t>有什么区别</a:t>
            </a:r>
            <a:endParaRPr lang="en-US" altLang="zh-CN" sz="1800" dirty="0"/>
          </a:p>
          <a:p>
            <a:pPr lvl="1"/>
            <a:r>
              <a:rPr lang="zh-CN" altLang="en-US" sz="1400" dirty="0"/>
              <a:t>参见</a:t>
            </a:r>
            <a:r>
              <a:rPr lang="en-US" altLang="zh-CN" sz="1400" dirty="0"/>
              <a:t>IA_VGT_Spec.pdf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Dump </a:t>
            </a:r>
            <a:r>
              <a:rPr lang="zh-CN" altLang="en-US" sz="1800" dirty="0"/>
              <a:t>工具，调试工具，调试方法</a:t>
            </a:r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857208809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15249</TotalTime>
  <Words>772</Words>
  <Application>Microsoft Office PowerPoint</Application>
  <PresentationFormat>Custom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 3</vt:lpstr>
      <vt:lpstr>1_AMD WIDE BLK</vt:lpstr>
      <vt:lpstr>opengl </vt:lpstr>
      <vt:lpstr>opengl </vt:lpstr>
      <vt:lpstr>opengl </vt:lpstr>
      <vt:lpstr>opengl </vt:lpstr>
      <vt:lpstr>opengl </vt:lpstr>
      <vt:lpstr>opengl </vt:lpstr>
      <vt:lpstr>opengl </vt:lpstr>
      <vt:lpstr>opengl </vt:lpstr>
      <vt:lpstr>opengl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1845</cp:revision>
  <dcterms:modified xsi:type="dcterms:W3CDTF">2021-01-25T08:29:32Z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