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1"/>
  </p:notesMasterIdLst>
  <p:handoutMasterIdLst>
    <p:handoutMasterId r:id="rId12"/>
  </p:handoutMasterIdLst>
  <p:sldIdLst>
    <p:sldId id="2053" r:id="rId4"/>
    <p:sldId id="2054" r:id="rId5"/>
    <p:sldId id="2055" r:id="rId6"/>
    <p:sldId id="2056" r:id="rId7"/>
    <p:sldId id="2058" r:id="rId8"/>
    <p:sldId id="2057" r:id="rId9"/>
    <p:sldId id="2059" r:id="rId10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53"/>
            <p14:sldId id="2054"/>
            <p14:sldId id="2055"/>
            <p14:sldId id="2056"/>
            <p14:sldId id="2058"/>
            <p14:sldId id="2057"/>
            <p14:sldId id="20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73E1E7"/>
    <a:srgbClr val="F1FCFD"/>
    <a:srgbClr val="00AAB5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000" dirty="0" err="1"/>
              <a:t>Mkdir</a:t>
            </a:r>
            <a:r>
              <a:rPr lang="en-US" altLang="zh-CN" sz="2000" dirty="0"/>
              <a:t> build32</a:t>
            </a:r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build64</a:t>
            </a:r>
          </a:p>
          <a:p>
            <a:r>
              <a:rPr lang="en-US" altLang="zh-CN" sz="2000" dirty="0"/>
              <a:t>Cd build32/64</a:t>
            </a:r>
          </a:p>
          <a:p>
            <a:r>
              <a:rPr lang="en-US" altLang="zh-CN" sz="2000" dirty="0" err="1"/>
              <a:t>Cmake</a:t>
            </a:r>
            <a:r>
              <a:rPr lang="en-US" altLang="zh-CN" sz="2000" dirty="0"/>
              <a:t> ..</a:t>
            </a:r>
          </a:p>
          <a:p>
            <a:r>
              <a:rPr lang="en-US" altLang="zh-CN" sz="2000" dirty="0"/>
              <a:t>Do not remove </a:t>
            </a:r>
            <a:r>
              <a:rPr lang="en-US" altLang="zh-CN" sz="2000"/>
              <a:t>build folder</a:t>
            </a:r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0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渲染管线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58E57-BD9A-45AA-A9AA-F2DBEB4C3399}"/>
              </a:ext>
            </a:extLst>
          </p:cNvPr>
          <p:cNvSpPr/>
          <p:nvPr/>
        </p:nvSpPr>
        <p:spPr>
          <a:xfrm>
            <a:off x="1312333" y="1710267"/>
            <a:ext cx="1363134" cy="533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顶点着色器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22AD3-75F9-43CA-97FD-953712045E2F}"/>
              </a:ext>
            </a:extLst>
          </p:cNvPr>
          <p:cNvSpPr/>
          <p:nvPr/>
        </p:nvSpPr>
        <p:spPr>
          <a:xfrm>
            <a:off x="1312333" y="2988733"/>
            <a:ext cx="1363134" cy="533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细分着色器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EDCF7-AE50-400F-A65D-49CE58F96396}"/>
              </a:ext>
            </a:extLst>
          </p:cNvPr>
          <p:cNvSpPr/>
          <p:nvPr/>
        </p:nvSpPr>
        <p:spPr>
          <a:xfrm>
            <a:off x="1312333" y="4267199"/>
            <a:ext cx="1363134" cy="533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几何着色器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0CD91-6381-4DB2-83F8-41A7635AA30A}"/>
              </a:ext>
            </a:extLst>
          </p:cNvPr>
          <p:cNvSpPr/>
          <p:nvPr/>
        </p:nvSpPr>
        <p:spPr>
          <a:xfrm>
            <a:off x="1312333" y="5545665"/>
            <a:ext cx="1363134" cy="533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片元着色器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CC4135-9B36-4F35-9663-0FBBB8AD640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93900" y="2243667"/>
            <a:ext cx="0" cy="7450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0C582-5A84-4AB1-A9CB-6DF2B95A8FA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93900" y="3522133"/>
            <a:ext cx="0" cy="7450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3A2E0D-3F38-4A44-A30F-63AC0931912F}"/>
              </a:ext>
            </a:extLst>
          </p:cNvPr>
          <p:cNvCxnSpPr>
            <a:cxnSpLocks/>
            <a:stCxn id="44" idx="2"/>
            <a:endCxn id="8" idx="3"/>
          </p:cNvCxnSpPr>
          <p:nvPr/>
        </p:nvCxnSpPr>
        <p:spPr>
          <a:xfrm rot="5400000">
            <a:off x="5372134" y="2103933"/>
            <a:ext cx="1011766" cy="640509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347183-41EE-4A00-AB2E-698F547BDEB4}"/>
              </a:ext>
            </a:extLst>
          </p:cNvPr>
          <p:cNvSpPr/>
          <p:nvPr/>
        </p:nvSpPr>
        <p:spPr>
          <a:xfrm>
            <a:off x="3674555" y="4267199"/>
            <a:ext cx="1363134" cy="533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图元装配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13A84D-70FA-4819-B777-2EFEC65AC88E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675467" y="4533899"/>
            <a:ext cx="99908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25706-1FD7-46E8-930B-9B60DB180C89}"/>
              </a:ext>
            </a:extLst>
          </p:cNvPr>
          <p:cNvSpPr/>
          <p:nvPr/>
        </p:nvSpPr>
        <p:spPr>
          <a:xfrm>
            <a:off x="6036777" y="4267199"/>
            <a:ext cx="1363134" cy="533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剪裁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AF0811-2B2F-4276-B620-E8660D825D54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5037689" y="4533899"/>
            <a:ext cx="99908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87018F2-190E-42A6-A1A4-5A625069DBCA}"/>
              </a:ext>
            </a:extLst>
          </p:cNvPr>
          <p:cNvSpPr/>
          <p:nvPr/>
        </p:nvSpPr>
        <p:spPr>
          <a:xfrm>
            <a:off x="8398999" y="4267199"/>
            <a:ext cx="1363134" cy="533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光栅化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D3FAF7-BB89-4236-948F-C7FB302BEC54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7399911" y="4533899"/>
            <a:ext cx="99908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6C50F942-B1B8-4FE8-A29F-FA21592A1EE5}"/>
              </a:ext>
            </a:extLst>
          </p:cNvPr>
          <p:cNvSpPr/>
          <p:nvPr/>
        </p:nvSpPr>
        <p:spPr>
          <a:xfrm>
            <a:off x="9439891" y="2802993"/>
            <a:ext cx="1701798" cy="977902"/>
          </a:xfrm>
          <a:prstGeom prst="wedgeRectCallout">
            <a:avLst>
              <a:gd name="adj1" fmla="val -70522"/>
              <a:gd name="adj2" fmla="val 98863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计算出窗口中哪些像素受到几何体影像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zh-CN" altLang="en-US" sz="2800" dirty="0"/>
              <a:t>顶点数组（</a:t>
            </a:r>
            <a:r>
              <a:rPr lang="en-US" altLang="zh-CN" sz="2800" dirty="0"/>
              <a:t>GPU/CPU</a:t>
            </a:r>
            <a:r>
              <a:rPr lang="en-US" altLang="zh-CN" sz="2800" dirty="0">
                <a:solidFill>
                  <a:srgbClr val="FF0000"/>
                </a:solidFill>
              </a:rPr>
              <a:t>???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创建对象：</a:t>
            </a:r>
            <a:r>
              <a:rPr lang="en-US" altLang="zh-CN" sz="2400" dirty="0" err="1"/>
              <a:t>glCreateVertexArrays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绑定对象：</a:t>
            </a:r>
            <a:r>
              <a:rPr lang="en-US" altLang="zh-CN" sz="2400" dirty="0" err="1"/>
              <a:t>glBindVertexArrays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释放对象：</a:t>
            </a:r>
            <a:r>
              <a:rPr lang="en-US" altLang="zh-CN" sz="2400" dirty="0" err="1"/>
              <a:t>glDeleteVertexArrays</a:t>
            </a:r>
            <a:r>
              <a:rPr lang="en-US" altLang="zh-CN" sz="2400" dirty="0"/>
              <a:t>();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存储类型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Uniform</a:t>
            </a:r>
          </a:p>
          <a:p>
            <a:pPr lvl="1"/>
            <a:r>
              <a:rPr lang="en-US" altLang="zh-CN" sz="2400" dirty="0"/>
              <a:t>host </a:t>
            </a:r>
            <a:r>
              <a:rPr lang="zh-CN" altLang="en-US" sz="2400" dirty="0"/>
              <a:t>直接传入的数据，不需要</a:t>
            </a:r>
            <a:r>
              <a:rPr lang="en-US" altLang="zh-CN" sz="2400" dirty="0" err="1"/>
              <a:t>memcpy</a:t>
            </a:r>
            <a:r>
              <a:rPr lang="zh-CN" altLang="en-US" sz="2400" dirty="0"/>
              <a:t>，</a:t>
            </a:r>
            <a:r>
              <a:rPr lang="en-US" altLang="zh-CN" sz="2400" dirty="0"/>
              <a:t>shader</a:t>
            </a:r>
            <a:r>
              <a:rPr lang="zh-CN" altLang="en-US" sz="2400" dirty="0"/>
              <a:t>无法修改</a:t>
            </a:r>
            <a:endParaRPr lang="en-US" altLang="zh-CN" sz="2400" dirty="0"/>
          </a:p>
          <a:p>
            <a:pPr lvl="1"/>
            <a:r>
              <a:rPr lang="zh-CN" altLang="en-US" sz="2400" dirty="0"/>
              <a:t>获得</a:t>
            </a:r>
            <a:r>
              <a:rPr lang="en-US" altLang="zh-CN" sz="2400" dirty="0"/>
              <a:t>shader</a:t>
            </a:r>
            <a:r>
              <a:rPr lang="zh-CN" altLang="en-US" sz="2400" dirty="0"/>
              <a:t>中</a:t>
            </a:r>
            <a:r>
              <a:rPr lang="en-US" altLang="zh-CN" sz="2400" dirty="0"/>
              <a:t>uniform</a:t>
            </a:r>
            <a:r>
              <a:rPr lang="zh-CN" altLang="en-US" sz="2400" dirty="0"/>
              <a:t>变量的索引值：</a:t>
            </a:r>
            <a:r>
              <a:rPr lang="en-US" altLang="zh-CN" sz="2400" dirty="0" err="1"/>
              <a:t>glGetUniformLoacation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赋值：</a:t>
            </a:r>
            <a:r>
              <a:rPr lang="en-US" altLang="zh-CN" sz="2400" dirty="0"/>
              <a:t>glUniform1f(); glUniform1fv(); glUniformMatrix1fv(); glUniformMatrix2x4fv();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Buffer </a:t>
            </a:r>
            <a:r>
              <a:rPr lang="zh-CN" altLang="en-US" sz="2800" dirty="0"/>
              <a:t>（显存对象）</a:t>
            </a:r>
            <a:endParaRPr lang="en-US" altLang="zh-CN" sz="2800" dirty="0"/>
          </a:p>
          <a:p>
            <a:pPr lvl="1"/>
            <a:r>
              <a:rPr lang="zh-CN" altLang="en-US" sz="2400" dirty="0"/>
              <a:t>创建对象：</a:t>
            </a:r>
            <a:r>
              <a:rPr lang="en-US" altLang="zh-CN" sz="2400" dirty="0" err="1"/>
              <a:t>glGenBuffers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glCreateBuffers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绑定对象</a:t>
            </a:r>
            <a:r>
              <a:rPr lang="en-US" altLang="zh-CN" sz="2400" dirty="0">
                <a:solidFill>
                  <a:srgbClr val="FF0000"/>
                </a:solidFill>
              </a:rPr>
              <a:t>???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glBindBuffer</a:t>
            </a:r>
            <a:r>
              <a:rPr lang="en-US" altLang="zh-CN" sz="2400" dirty="0"/>
              <a:t>(); </a:t>
            </a:r>
          </a:p>
          <a:p>
            <a:pPr lvl="2"/>
            <a:r>
              <a:rPr lang="en-US" altLang="zh-CN" sz="2000" dirty="0"/>
              <a:t>GL_ARRAY_BUFFER; GL_ELEMENT_ARRAY_BUFFER</a:t>
            </a:r>
          </a:p>
          <a:p>
            <a:pPr lvl="1"/>
            <a:r>
              <a:rPr lang="zh-CN" altLang="en-US" sz="2400" dirty="0"/>
              <a:t>分配空间并拷贝数据到</a:t>
            </a:r>
            <a:r>
              <a:rPr lang="en-US" altLang="zh-CN" sz="2400" dirty="0"/>
              <a:t>GPU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glBufferStorage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glBufferData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glBufferSubData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释放空间和对象：</a:t>
            </a:r>
            <a:r>
              <a:rPr lang="en-US" altLang="zh-CN" sz="2400" dirty="0" err="1"/>
              <a:t>glDeleteBuffers</a:t>
            </a:r>
            <a:r>
              <a:rPr lang="en-US" altLang="zh-CN" sz="2400" dirty="0"/>
              <a:t>();</a:t>
            </a:r>
          </a:p>
          <a:p>
            <a:pPr lvl="1"/>
            <a:r>
              <a:rPr lang="zh-CN" altLang="en-US" sz="2400" dirty="0"/>
              <a:t>映射到</a:t>
            </a:r>
            <a:r>
              <a:rPr lang="en-US" altLang="zh-CN" sz="2400" dirty="0"/>
              <a:t>CPU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glMapBuffer</a:t>
            </a:r>
            <a:r>
              <a:rPr lang="en-US" altLang="zh-CN" sz="2400" dirty="0"/>
              <a:t>(); </a:t>
            </a:r>
          </a:p>
          <a:p>
            <a:pPr lvl="2"/>
            <a:r>
              <a:rPr lang="en-US" altLang="zh-CN" sz="2000" dirty="0"/>
              <a:t>only for </a:t>
            </a:r>
            <a:r>
              <a:rPr lang="en-US" altLang="zh-CN" sz="2000" dirty="0" err="1"/>
              <a:t>glBufferData</a:t>
            </a:r>
            <a:r>
              <a:rPr lang="en-US" altLang="zh-CN" sz="2000" dirty="0"/>
              <a:t>();</a:t>
            </a:r>
          </a:p>
          <a:p>
            <a:pPr lvl="1"/>
            <a:r>
              <a:rPr lang="zh-CN" altLang="en-US" sz="2400" dirty="0"/>
              <a:t>拷贝回</a:t>
            </a:r>
            <a:r>
              <a:rPr lang="en-US" altLang="zh-CN" sz="2400" dirty="0"/>
              <a:t>CPU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glGetNamedBufferData</a:t>
            </a:r>
            <a:r>
              <a:rPr lang="en-US" altLang="zh-CN" sz="2400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3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 err="1"/>
              <a:t>LoadShaders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 err="1"/>
              <a:t>glCreateProgram</a:t>
            </a:r>
            <a:r>
              <a:rPr lang="en-US" altLang="zh-CN" sz="2000" dirty="0"/>
              <a:t>(); // create empty program obj</a:t>
            </a:r>
          </a:p>
          <a:p>
            <a:pPr lvl="1"/>
            <a:r>
              <a:rPr lang="en-US" altLang="zh-CN" sz="2000" dirty="0"/>
              <a:t>For each shader file</a:t>
            </a:r>
          </a:p>
          <a:p>
            <a:pPr lvl="1"/>
            <a:r>
              <a:rPr lang="en-US" altLang="zh-CN" sz="2000" dirty="0"/>
              <a:t>{</a:t>
            </a:r>
          </a:p>
          <a:p>
            <a:pPr lvl="2"/>
            <a:r>
              <a:rPr lang="en-US" altLang="zh-CN" sz="2000" dirty="0" err="1"/>
              <a:t>glCreateShader</a:t>
            </a:r>
            <a:r>
              <a:rPr lang="en-US" altLang="zh-CN" sz="2000" dirty="0"/>
              <a:t>(TYPE);	// </a:t>
            </a:r>
          </a:p>
          <a:p>
            <a:pPr lvl="2"/>
            <a:r>
              <a:rPr lang="en-US" altLang="zh-CN" sz="2000" dirty="0"/>
              <a:t>read shader string</a:t>
            </a:r>
          </a:p>
          <a:p>
            <a:pPr lvl="2"/>
            <a:r>
              <a:rPr lang="en-US" altLang="zh-CN" sz="2000" dirty="0" err="1"/>
              <a:t>glShaderSource</a:t>
            </a:r>
            <a:r>
              <a:rPr lang="en-US" altLang="zh-CN" sz="2000" dirty="0"/>
              <a:t>(); 	// set shader source code to a string</a:t>
            </a:r>
          </a:p>
          <a:p>
            <a:pPr lvl="2"/>
            <a:r>
              <a:rPr lang="en-US" altLang="zh-CN" sz="2000" dirty="0" err="1"/>
              <a:t>glCompileShader</a:t>
            </a:r>
            <a:r>
              <a:rPr lang="en-US" altLang="zh-CN" sz="2000" dirty="0"/>
              <a:t>();	// compiles source to shader obj</a:t>
            </a:r>
          </a:p>
          <a:p>
            <a:pPr lvl="2"/>
            <a:r>
              <a:rPr lang="en-US" altLang="zh-CN" sz="2000" dirty="0" err="1"/>
              <a:t>glAttachShader</a:t>
            </a:r>
            <a:r>
              <a:rPr lang="en-US" altLang="zh-CN" sz="2000" dirty="0"/>
              <a:t>();		// attach to program obj to prepare for link</a:t>
            </a:r>
          </a:p>
          <a:p>
            <a:pPr lvl="1"/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 err="1"/>
              <a:t>glLinkProgram</a:t>
            </a:r>
            <a:r>
              <a:rPr lang="en-US" altLang="zh-CN" sz="2400" dirty="0"/>
              <a:t>(); </a:t>
            </a:r>
          </a:p>
          <a:p>
            <a:pPr lvl="1"/>
            <a:r>
              <a:rPr lang="en-US" altLang="zh-CN" sz="2400" dirty="0"/>
              <a:t>For each shader </a:t>
            </a:r>
            <a:r>
              <a:rPr lang="en-US" altLang="zh-CN" sz="2400" dirty="0" err="1"/>
              <a:t>glDeleteShader</a:t>
            </a:r>
            <a:r>
              <a:rPr lang="en-US" altLang="zh-CN" sz="2400" dirty="0"/>
              <a:t>() // free mem and invalidate shader name</a:t>
            </a:r>
          </a:p>
          <a:p>
            <a:r>
              <a:rPr lang="en-US" altLang="zh-CN" sz="2800" dirty="0" err="1"/>
              <a:t>glUseProgram</a:t>
            </a:r>
            <a:r>
              <a:rPr lang="en-US" altLang="zh-CN" sz="2800" dirty="0"/>
              <a:t>();		// install program obj as current rendering state</a:t>
            </a:r>
          </a:p>
          <a:p>
            <a:r>
              <a:rPr lang="zh-CN" altLang="en-US" sz="2800" dirty="0"/>
              <a:t>设置参数：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glVertexAttribPointer</a:t>
            </a:r>
            <a:r>
              <a:rPr lang="en-US" altLang="zh-CN" sz="2400" dirty="0"/>
              <a:t>(); </a:t>
            </a:r>
          </a:p>
          <a:p>
            <a:pPr lvl="1"/>
            <a:r>
              <a:rPr lang="en-US" altLang="zh-CN" sz="2400" dirty="0" err="1"/>
              <a:t>glEnableVertexAttribArray</a:t>
            </a:r>
            <a:r>
              <a:rPr lang="en-US" altLang="zh-CN" sz="2400" dirty="0"/>
              <a:t>();</a:t>
            </a:r>
          </a:p>
          <a:p>
            <a:r>
              <a:rPr lang="en-US" altLang="zh-CN" sz="2800" dirty="0" err="1"/>
              <a:t>glDeleteProgram</a:t>
            </a:r>
            <a:r>
              <a:rPr lang="en-US" altLang="zh-CN" sz="2800" dirty="0"/>
              <a:t>();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9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zh-CN" altLang="en-US" sz="2800" dirty="0"/>
              <a:t>清除缓存：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glClearBufferfv</a:t>
            </a:r>
            <a:r>
              <a:rPr lang="en-US" altLang="zh-CN" sz="2800" dirty="0"/>
              <a:t>(); </a:t>
            </a:r>
            <a:r>
              <a:rPr lang="en-US" altLang="zh-CN" sz="2400" dirty="0"/>
              <a:t>GL_COLOR, GL_DEPTH</a:t>
            </a:r>
          </a:p>
          <a:p>
            <a:r>
              <a:rPr lang="zh-CN" altLang="en-US" sz="2800" dirty="0"/>
              <a:t>图元模式：</a:t>
            </a:r>
            <a:endParaRPr lang="en-US" altLang="zh-CN" sz="2800" dirty="0"/>
          </a:p>
          <a:p>
            <a:pPr lvl="1"/>
            <a:r>
              <a:rPr lang="en-US" altLang="zh-CN" sz="2400" dirty="0"/>
              <a:t>GL_POINTS; GL_LINE; GL_TRIANGLES;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glPointSize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glLineWidth</a:t>
            </a:r>
            <a:r>
              <a:rPr lang="en-US" altLang="zh-CN" sz="2400" dirty="0"/>
              <a:t>();</a:t>
            </a:r>
          </a:p>
          <a:p>
            <a:r>
              <a:rPr lang="zh-CN" altLang="en-US" sz="2800" dirty="0"/>
              <a:t>非索引形式：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glBindVertexArray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400" dirty="0" err="1"/>
              <a:t>glDrawArrays</a:t>
            </a:r>
            <a:r>
              <a:rPr lang="en-US" altLang="zh-CN" sz="2400" dirty="0"/>
              <a:t>();</a:t>
            </a:r>
          </a:p>
          <a:p>
            <a:r>
              <a:rPr lang="zh-CN" altLang="en-US" sz="2800" dirty="0"/>
              <a:t>索引形式：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glBindBuffer</a:t>
            </a:r>
            <a:r>
              <a:rPr lang="en-US" altLang="zh-CN" sz="2400" dirty="0"/>
              <a:t>(GL_ELEMENT_ARRAY_BUFFER);</a:t>
            </a:r>
          </a:p>
          <a:p>
            <a:pPr lvl="1"/>
            <a:r>
              <a:rPr lang="en-US" altLang="zh-CN" sz="2400" dirty="0" err="1"/>
              <a:t>glDrawElements</a:t>
            </a:r>
            <a:r>
              <a:rPr lang="en-US" altLang="zh-CN" sz="2400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91058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13116</TotalTime>
  <Words>401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1_AMD WIDE BLK</vt:lpstr>
      <vt:lpstr>opengl </vt:lpstr>
      <vt:lpstr>opengl </vt:lpstr>
      <vt:lpstr>opengl </vt:lpstr>
      <vt:lpstr>opengl </vt:lpstr>
      <vt:lpstr>opengl </vt:lpstr>
      <vt:lpstr>opengl </vt:lpstr>
      <vt:lpstr>opengl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1763</cp:revision>
  <dcterms:modified xsi:type="dcterms:W3CDTF">2021-01-20T10:48:45Z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