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3"/>
  </p:sldMasterIdLst>
  <p:notesMasterIdLst>
    <p:notesMasterId r:id="rId17"/>
  </p:notesMasterIdLst>
  <p:handoutMasterIdLst>
    <p:handoutMasterId r:id="rId18"/>
  </p:handoutMasterIdLst>
  <p:sldIdLst>
    <p:sldId id="2022" r:id="rId4"/>
    <p:sldId id="2024" r:id="rId5"/>
    <p:sldId id="2035" r:id="rId6"/>
    <p:sldId id="2028" r:id="rId7"/>
    <p:sldId id="2037" r:id="rId8"/>
    <p:sldId id="2034" r:id="rId9"/>
    <p:sldId id="2038" r:id="rId10"/>
    <p:sldId id="2039" r:id="rId11"/>
    <p:sldId id="2040" r:id="rId12"/>
    <p:sldId id="2041" r:id="rId13"/>
    <p:sldId id="2033" r:id="rId14"/>
    <p:sldId id="2029" r:id="rId15"/>
    <p:sldId id="2032" r:id="rId16"/>
  </p:sldIdLst>
  <p:sldSz cx="12188825" cy="6858000"/>
  <p:notesSz cx="6858000" cy="48196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3D7EF61-34E1-4259-909E-D88D36ABF468}">
          <p14:sldIdLst>
            <p14:sldId id="2022"/>
            <p14:sldId id="2024"/>
            <p14:sldId id="2035"/>
            <p14:sldId id="2028"/>
            <p14:sldId id="2037"/>
            <p14:sldId id="2034"/>
            <p14:sldId id="2038"/>
            <p14:sldId id="2039"/>
            <p14:sldId id="2040"/>
            <p14:sldId id="2041"/>
            <p14:sldId id="2033"/>
            <p14:sldId id="2029"/>
            <p14:sldId id="20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3">
          <p15:clr>
            <a:srgbClr val="A4A3A4"/>
          </p15:clr>
        </p15:guide>
        <p15:guide id="2" pos="37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malai, Pari" initials="AP" lastIdx="1" clrIdx="0"/>
  <p:cmAuthor id="2" name="Aldabagh, Maad" initials="AM" lastIdx="28" clrIdx="1">
    <p:extLst>
      <p:ext uri="{19B8F6BF-5375-455C-9EA6-DF929625EA0E}">
        <p15:presenceInfo xmlns:p15="http://schemas.microsoft.com/office/powerpoint/2012/main" userId="S-1-5-21-249263827-1212357926-315576832-729218" providerId="AD"/>
      </p:ext>
    </p:extLst>
  </p:cmAuthor>
  <p:cmAuthor id="3" name="Van Note, Paul" initials="VP" lastIdx="1" clrIdx="2">
    <p:extLst>
      <p:ext uri="{19B8F6BF-5375-455C-9EA6-DF929625EA0E}">
        <p15:presenceInfo xmlns:p15="http://schemas.microsoft.com/office/powerpoint/2012/main" userId="S0033FFFA54C0747@LIVE.COM" providerId="AD"/>
      </p:ext>
    </p:extLst>
  </p:cmAuthor>
  <p:cmAuthor id="4" name="Aldabagh, Maad" initials="AM [2]" lastIdx="5" clrIdx="3">
    <p:extLst>
      <p:ext uri="{19B8F6BF-5375-455C-9EA6-DF929625EA0E}">
        <p15:presenceInfo xmlns:p15="http://schemas.microsoft.com/office/powerpoint/2012/main" userId="S::maldabag@amd.com::5258af4f-9ca3-42c0-ba9e-a0f81e3ff034" providerId="AD"/>
      </p:ext>
    </p:extLst>
  </p:cmAuthor>
  <p:cmAuthor id="5" name="Aldabagh, Maad" initials="AM [3]" lastIdx="2" clrIdx="4">
    <p:extLst>
      <p:ext uri="{19B8F6BF-5375-455C-9EA6-DF929625EA0E}">
        <p15:presenceInfo xmlns:p15="http://schemas.microsoft.com/office/powerpoint/2012/main" userId="5258af4f-9ca3-42c0-ba9e-a0f81e3ff0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FF5D"/>
    <a:srgbClr val="73E1E7"/>
    <a:srgbClr val="ED1C24"/>
    <a:srgbClr val="F1FCFD"/>
    <a:srgbClr val="00AAB5"/>
    <a:srgbClr val="F26522"/>
    <a:srgbClr val="767DC5"/>
    <a:srgbClr val="A6CE39"/>
    <a:srgbClr val="D6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04" autoAdjust="0"/>
  </p:normalViewPr>
  <p:slideViewPr>
    <p:cSldViewPr snapToGrid="0">
      <p:cViewPr>
        <p:scale>
          <a:sx n="75" d="100"/>
          <a:sy n="75" d="100"/>
        </p:scale>
        <p:origin x="324" y="56"/>
      </p:cViewPr>
      <p:guideLst>
        <p:guide orient="horz" pos="413"/>
        <p:guide pos="3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569A6F2-41E5-4487-BD96-5B3320428D3B}" type="datetimeFigureOut">
              <a:rPr lang="en-US"/>
              <a:pPr>
                <a:defRPr/>
              </a:pPr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3E149D6-DCAC-453C-9646-F7ED99F1C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55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38607A5D-693E-4C63-ACF6-88FE3734317C}" type="datetimeFigureOut">
              <a:rPr lang="en-US"/>
              <a:pPr>
                <a:defRPr/>
              </a:pPr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375" y="698500"/>
            <a:ext cx="6191250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7" tIns="46148" rIns="92297" bIns="4614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64820" y="4439134"/>
            <a:ext cx="6128360" cy="4182909"/>
          </a:xfrm>
          <a:prstGeom prst="rect">
            <a:avLst/>
          </a:prstGeom>
        </p:spPr>
        <p:txBody>
          <a:bodyPr vert="horz" lIns="92297" tIns="46148" rIns="92297" bIns="46148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829AFB38-0ABE-46A6-A2CD-91E75B392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5888" indent="-115888" algn="l" rtl="0" eaLnBrk="0" fontAlgn="base" hangingPunct="0">
      <a:spcBef>
        <a:spcPct val="30000"/>
      </a:spcBef>
      <a:spcAft>
        <a:spcPct val="0"/>
      </a:spcAft>
      <a:buFont typeface="Wingdings 3" pitchFamily="18" charset="2"/>
      <a:buChar char="}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6400" indent="-17145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73088" indent="-115888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1493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__constant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43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0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66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45" y="1381123"/>
            <a:ext cx="11338560" cy="4937760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4" y="752474"/>
            <a:ext cx="11616919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15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Da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9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45" y="939114"/>
            <a:ext cx="11338560" cy="5379769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55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6" name="Picture 5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4" y="752474"/>
            <a:ext cx="11616919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523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alphaModFix/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6" name="Picture 5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6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d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541300" y="3510148"/>
            <a:ext cx="5106225" cy="640080"/>
          </a:xfrm>
        </p:spPr>
        <p:txBody>
          <a:bodyPr t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 i="0" cap="all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71962" y="2866975"/>
            <a:ext cx="6444900" cy="474345"/>
          </a:xfrm>
        </p:spPr>
        <p:txBody>
          <a:bodyPr/>
          <a:lstStyle>
            <a:lvl1pPr algn="ctr"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21052" y="3365383"/>
            <a:ext cx="6346720" cy="0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0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5625" y="278130"/>
            <a:ext cx="10424160" cy="474345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45" y="1381125"/>
            <a:ext cx="11338560" cy="49377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183" y="6569077"/>
            <a:ext cx="134652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fld id="{B50A2252-0B00-49D0-9A28-2F5CCECF09D1}" type="slidenum">
              <a:rPr lang="en-US" sz="900" cap="all" smtClean="0">
                <a:solidFill>
                  <a:prstClr val="white"/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00" cap="all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245" y="6569076"/>
            <a:ext cx="1769715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cap="all" dirty="0">
                <a:solidFill>
                  <a:schemeClr val="bg1"/>
                </a:solidFill>
                <a:cs typeface="Arial" pitchFamily="34" charset="0"/>
              </a:rPr>
              <a:t>RTG </a:t>
            </a:r>
            <a:r>
              <a:rPr lang="en-US" altLang="zh-CN" sz="900" cap="all" dirty="0">
                <a:solidFill>
                  <a:schemeClr val="bg1"/>
                </a:solidFill>
                <a:cs typeface="Arial" pitchFamily="34" charset="0"/>
              </a:rPr>
              <a:t>CE  Team 2018 </a:t>
            </a:r>
            <a:r>
              <a:rPr lang="en-US" sz="900" cap="all" dirty="0">
                <a:solidFill>
                  <a:schemeClr val="bg1"/>
                </a:solidFill>
                <a:cs typeface="Arial" pitchFamily="34" charset="0"/>
              </a:rPr>
              <a:t>|  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27" y="325875"/>
            <a:ext cx="1201998" cy="469703"/>
          </a:xfrm>
          <a:prstGeom prst="rect">
            <a:avLst/>
          </a:prstGeom>
        </p:spPr>
      </p:pic>
      <p:sp>
        <p:nvSpPr>
          <p:cNvPr id="4" name="MSIPCMContentMarking" descr="{&quot;HashCode&quot;:1292964888,&quot;Placement&quot;:&quot;Header&quot;,&quot;Top&quot;:0.0,&quot;Left&quot;:0.0,&quot;SlideWidth&quot;:959,&quot;SlideHeight&quot;:540}">
            <a:extLst>
              <a:ext uri="{FF2B5EF4-FFF2-40B4-BE49-F238E27FC236}">
                <a16:creationId xmlns:a16="http://schemas.microsoft.com/office/drawing/2014/main" id="{8ACE8477-A880-4BF4-8426-00AED51D5750}"/>
              </a:ext>
            </a:extLst>
          </p:cNvPr>
          <p:cNvSpPr txBox="1"/>
          <p:nvPr userDrawn="1"/>
        </p:nvSpPr>
        <p:spPr>
          <a:xfrm>
            <a:off x="0" y="0"/>
            <a:ext cx="3492171" cy="2649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174625" indent="-174625" algn="l">
              <a:spcBef>
                <a:spcPct val="0"/>
              </a:spcBef>
              <a:spcAft>
                <a:spcPts val="0"/>
              </a:spcAft>
              <a:buClr>
                <a:schemeClr val="bg2"/>
              </a:buClr>
              <a:buFont typeface="Wingdings 3" pitchFamily="18" charset="2"/>
              <a:buChar char="}"/>
            </a:pPr>
            <a:r>
              <a:rPr lang="en-US" sz="1100">
                <a:solidFill>
                  <a:srgbClr val="0078D7"/>
                </a:solidFill>
                <a:latin typeface="Arial" panose="020B0604020202020204" pitchFamily="34" charset="0"/>
              </a:rPr>
              <a:t>[AMD Official Use Only - Internal Distribution Only]</a:t>
            </a:r>
            <a:endParaRPr lang="en-US" sz="1100" dirty="0">
              <a:solidFill>
                <a:srgbClr val="0078D7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452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4383" r:id="rId2"/>
    <p:sldLayoutId id="2147483895" r:id="rId3"/>
    <p:sldLayoutId id="2147484384" r:id="rId4"/>
    <p:sldLayoutId id="2147483904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3200" i="0" strike="noStrike" kern="1200" cap="all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spcAft>
          <a:spcPts val="0"/>
        </a:spcAft>
        <a:buClrTx/>
        <a:buFont typeface="Arial" panose="020B0604020202020204" pitchFamily="34" charset="0"/>
        <a:buChar char="•"/>
        <a:defRPr sz="3000" kern="1200">
          <a:solidFill>
            <a:schemeClr val="bg1"/>
          </a:solidFill>
          <a:latin typeface="Calibri" pitchFamily="34" charset="0"/>
          <a:ea typeface="+mn-ea"/>
          <a:cs typeface="+mn-cs"/>
        </a:defRPr>
      </a:lvl1pPr>
      <a:lvl2pPr marL="548640" indent="-1809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60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914400" indent="-1682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Calibri" pitchFamily="34" charset="0"/>
          <a:ea typeface="+mn-ea"/>
          <a:cs typeface="+mn-cs"/>
        </a:defRPr>
      </a:lvl3pPr>
      <a:lvl4pPr marL="1371600" indent="-182880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libri" pitchFamily="34" charset="0"/>
          <a:ea typeface="+mn-ea"/>
          <a:cs typeface="+mn-cs"/>
        </a:defRPr>
      </a:lvl4pPr>
      <a:lvl5pPr marL="1645920" indent="-164592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ntrack-internal.amd.com/browse/SWDEV-253931" TargetMode="Externa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altLang="zh-CN" sz="2800" dirty="0"/>
              <a:t>Delivery item 1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1"/>
            <a:r>
              <a:rPr lang="en-US" sz="2400" dirty="0">
                <a:solidFill>
                  <a:srgbClr val="FF0000"/>
                </a:solidFill>
                <a:effectLst/>
              </a:rPr>
              <a:t>analysis with radix16 </a:t>
            </a:r>
            <a:r>
              <a:rPr lang="en-US" sz="2400" dirty="0" err="1">
                <a:solidFill>
                  <a:srgbClr val="FF0000"/>
                </a:solidFill>
                <a:effectLst/>
              </a:rPr>
              <a:t>vgpr</a:t>
            </a:r>
            <a:r>
              <a:rPr lang="en-US" sz="2400" dirty="0">
                <a:solidFill>
                  <a:srgbClr val="FF0000"/>
                </a:solidFill>
                <a:effectLst/>
              </a:rPr>
              <a:t> consumption for size 4096</a:t>
            </a:r>
          </a:p>
          <a:p>
            <a:pPr lvl="2"/>
            <a:r>
              <a:rPr lang="en-US" altLang="zh-CN" sz="2000" dirty="0"/>
              <a:t>JIRA</a:t>
            </a:r>
            <a:r>
              <a:rPr lang="zh-CN" altLang="en-US" sz="2000" dirty="0"/>
              <a:t>：</a:t>
            </a:r>
            <a:r>
              <a:rPr lang="en-US" altLang="zh-CN" sz="20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Analyze and improve butterfly performance</a:t>
            </a:r>
            <a:r>
              <a:rPr lang="en-US" altLang="zh-CN" sz="2000" dirty="0">
                <a:solidFill>
                  <a:srgbClr val="00B0F0"/>
                </a:solidFill>
              </a:rPr>
              <a:t> </a:t>
            </a:r>
          </a:p>
          <a:p>
            <a:pPr lvl="2"/>
            <a:r>
              <a:rPr lang="en-US" altLang="zh-CN" sz="2000" dirty="0"/>
              <a:t>Dump info :</a:t>
            </a:r>
          </a:p>
          <a:p>
            <a:pPr lvl="3"/>
            <a:r>
              <a:rPr lang="en-US" altLang="zh-CN" sz="1600" i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rocprof</a:t>
            </a:r>
            <a:r>
              <a:rPr lang="en-US" altLang="zh-CN" sz="1600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-</a:t>
            </a:r>
            <a:r>
              <a:rPr lang="en-US" altLang="zh-CN" sz="1600" i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i</a:t>
            </a:r>
            <a:r>
              <a:rPr lang="en-US" altLang="zh-CN" sz="1600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input.txt -d ./ ./</a:t>
            </a:r>
            <a:r>
              <a:rPr lang="en-US" altLang="zh-CN" sz="1600" i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rocfft_test</a:t>
            </a:r>
            <a:endParaRPr lang="en-US" altLang="zh-CN" sz="1600" i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lvl="3"/>
            <a:r>
              <a:rPr lang="en-US" altLang="zh-CN" sz="1600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rpl_data_201112_014912_64111/input1_results_201112_014912/results.txt</a:t>
            </a:r>
          </a:p>
          <a:p>
            <a:pPr lvl="2"/>
            <a:r>
              <a:rPr lang="en-US" altLang="zh-CN" sz="2000" dirty="0"/>
              <a:t>1d c2c 4096len kernel:</a:t>
            </a:r>
          </a:p>
          <a:p>
            <a:pPr lvl="3"/>
            <a:r>
              <a:rPr lang="en-US" altLang="zh-CN" sz="1600" dirty="0"/>
              <a:t>fft_fwd_op_len4096</a:t>
            </a:r>
          </a:p>
          <a:p>
            <a:pPr lvl="3"/>
            <a:r>
              <a:rPr lang="en-US" altLang="zh-CN" sz="1600" dirty="0"/>
              <a:t>group size = 256 (4 wave)</a:t>
            </a:r>
          </a:p>
          <a:p>
            <a:pPr lvl="3"/>
            <a:r>
              <a:rPr lang="en-US" altLang="zh-CN" sz="1600" dirty="0" err="1"/>
              <a:t>lds</a:t>
            </a:r>
            <a:r>
              <a:rPr lang="en-US" altLang="zh-CN" sz="1600" dirty="0"/>
              <a:t> = 4096DW (4 group per CU at most, 4 wave per SIMD)</a:t>
            </a:r>
          </a:p>
          <a:p>
            <a:pPr lvl="3"/>
            <a:r>
              <a:rPr lang="en-US" altLang="zh-CN" sz="1600" dirty="0"/>
              <a:t>VGPR = 68 (3 wave per SIMD, 3 group per CU at most)</a:t>
            </a:r>
          </a:p>
          <a:p>
            <a:pPr lvl="2"/>
            <a:r>
              <a:rPr lang="en-US" altLang="zh-CN" sz="2000" dirty="0"/>
              <a:t>If launch 4 group per CU</a:t>
            </a:r>
          </a:p>
          <a:p>
            <a:pPr lvl="3"/>
            <a:r>
              <a:rPr lang="en-US" altLang="zh-CN" sz="1600" dirty="0"/>
              <a:t>Batch = 4 * CU_NUM</a:t>
            </a:r>
          </a:p>
          <a:p>
            <a:pPr lvl="3"/>
            <a:r>
              <a:rPr lang="en-US" altLang="zh-CN" sz="1600" dirty="0"/>
              <a:t>Only 3 group inflight </a:t>
            </a:r>
          </a:p>
          <a:p>
            <a:pPr lvl="3"/>
            <a:r>
              <a:rPr lang="en-US" altLang="zh-CN" sz="1600" dirty="0"/>
              <a:t>12 wave inflight per CU</a:t>
            </a:r>
          </a:p>
          <a:p>
            <a:endParaRPr lang="en-US" altLang="zh-C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7A740D-4D0D-45F6-A7B6-24A331BED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758" y="4968744"/>
            <a:ext cx="7631416" cy="155994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C05F3CA-D7D1-4B23-A754-D69FC58B763A}"/>
              </a:ext>
            </a:extLst>
          </p:cNvPr>
          <p:cNvGrpSpPr/>
          <p:nvPr/>
        </p:nvGrpSpPr>
        <p:grpSpPr>
          <a:xfrm>
            <a:off x="8168436" y="1491987"/>
            <a:ext cx="3754107" cy="3113881"/>
            <a:chOff x="8168436" y="1458119"/>
            <a:chExt cx="3754107" cy="311388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7AE-4F9C-4AAD-AE84-FD26A0127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22365" y="1458119"/>
              <a:ext cx="3200178" cy="3113881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3A5B2DA-8517-4E81-9AEC-7523E218056A}"/>
                </a:ext>
              </a:extLst>
            </p:cNvPr>
            <p:cNvCxnSpPr/>
            <p:nvPr/>
          </p:nvCxnSpPr>
          <p:spPr>
            <a:xfrm>
              <a:off x="8168436" y="3015059"/>
              <a:ext cx="1077164" cy="41394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F6572775-09F4-4513-B4D8-6F6EDF55D1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635076"/>
              </p:ext>
            </p:extLst>
          </p:nvPr>
        </p:nvGraphicFramePr>
        <p:xfrm>
          <a:off x="4689475" y="2478616"/>
          <a:ext cx="4730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1" name="Packager Shell Object" showAsIcon="1" r:id="rId6" imgW="473400" imgH="478800" progId="Package">
                  <p:embed/>
                </p:oleObj>
              </mc:Choice>
              <mc:Fallback>
                <p:oleObj name="Packager Shell Object" showAsIcon="1" r:id="rId6" imgW="47340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89475" y="2478616"/>
                        <a:ext cx="473075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96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09299" cy="5159375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Dangerous </a:t>
            </a:r>
            <a:endParaRPr lang="en-US" altLang="zh-CN" sz="2000" dirty="0"/>
          </a:p>
          <a:p>
            <a:pPr lvl="1"/>
            <a:r>
              <a:rPr lang="en-US" altLang="zh-CN" sz="1600" dirty="0"/>
              <a:t>If limit the </a:t>
            </a:r>
            <a:r>
              <a:rPr lang="en-US" altLang="zh-CN" sz="1600" dirty="0" err="1"/>
              <a:t>vgpr</a:t>
            </a:r>
            <a:r>
              <a:rPr lang="en-US" altLang="zh-CN" sz="1600" dirty="0"/>
              <a:t> to a not reasonable small number,</a:t>
            </a:r>
          </a:p>
          <a:p>
            <a:pPr lvl="1"/>
            <a:r>
              <a:rPr lang="en-US" altLang="zh-CN" sz="1600" dirty="0"/>
              <a:t>the compiler won’t have enough </a:t>
            </a:r>
            <a:r>
              <a:rPr lang="en-US" altLang="zh-CN" sz="1600" dirty="0" err="1"/>
              <a:t>vgprs</a:t>
            </a:r>
            <a:r>
              <a:rPr lang="en-US" altLang="zh-CN" sz="1600" dirty="0"/>
              <a:t> to do it’s work, it will use scratch buffer.</a:t>
            </a:r>
          </a:p>
          <a:p>
            <a:pPr lvl="1"/>
            <a:r>
              <a:rPr lang="en-US" altLang="zh-CN" sz="1600" dirty="0"/>
              <a:t>That will generate numbers of global memory read/write instructions</a:t>
            </a:r>
          </a:p>
          <a:p>
            <a:pPr lvl="1"/>
            <a:r>
              <a:rPr lang="en-US" altLang="zh-CN" sz="1600" dirty="0"/>
              <a:t>Cause sharply perf-drop </a:t>
            </a:r>
          </a:p>
          <a:p>
            <a:pPr lvl="2"/>
            <a:r>
              <a:rPr lang="en-US" altLang="zh-CN" sz="1200" dirty="0" err="1"/>
              <a:t>Amdgpu_vgpr_num</a:t>
            </a:r>
            <a:r>
              <a:rPr lang="en-US" altLang="zh-CN" sz="1200" dirty="0"/>
              <a:t>(16)</a:t>
            </a:r>
          </a:p>
          <a:p>
            <a:pPr lvl="2"/>
            <a:r>
              <a:rPr lang="en-US" altLang="zh-CN" sz="1200" dirty="0"/>
              <a:t>Duration 0.033ms -&gt; 0.35ms</a:t>
            </a:r>
          </a:p>
          <a:p>
            <a:pPr lvl="2"/>
            <a:endParaRPr lang="en-US" altLang="zh-CN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Solution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0E358C-F111-409B-BF8E-67D1E7210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82" y="3111276"/>
            <a:ext cx="7273703" cy="317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5"/>
            <a:ext cx="11609299" cy="1793876"/>
          </a:xfrm>
        </p:spPr>
        <p:txBody>
          <a:bodyPr/>
          <a:lstStyle/>
          <a:p>
            <a:r>
              <a:rPr lang="en-US" altLang="zh-CN" sz="2800" dirty="0"/>
              <a:t>Performance</a:t>
            </a:r>
          </a:p>
          <a:p>
            <a:pPr lvl="1"/>
            <a:r>
              <a:rPr lang="en-US" altLang="zh-CN" sz="2400" dirty="0"/>
              <a:t>FFT: length = 4096, dim = 1d, c2c forward, batch size = 240, iteration = 1000</a:t>
            </a:r>
          </a:p>
          <a:p>
            <a:pPr lvl="1"/>
            <a:r>
              <a:rPr lang="en-US" altLang="zh-CN" sz="2400" dirty="0"/>
              <a:t>GPU: 60CU</a:t>
            </a:r>
          </a:p>
          <a:p>
            <a:pPr lvl="1"/>
            <a:r>
              <a:rPr lang="en-US" altLang="zh-CN" sz="2400" dirty="0"/>
              <a:t>Workload: group size = 256(4wave), group num = 240, LDS usage = 4K DW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7503197-2C46-4988-8BE7-08D925855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14292"/>
              </p:ext>
            </p:extLst>
          </p:nvPr>
        </p:nvGraphicFramePr>
        <p:xfrm>
          <a:off x="211702" y="2936873"/>
          <a:ext cx="1166387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198">
                  <a:extLst>
                    <a:ext uri="{9D8B030D-6E8A-4147-A177-3AD203B41FA5}">
                      <a16:colId xmlns:a16="http://schemas.microsoft.com/office/drawing/2014/main" val="1676970153"/>
                    </a:ext>
                  </a:extLst>
                </a:gridCol>
                <a:gridCol w="2578100">
                  <a:extLst>
                    <a:ext uri="{9D8B030D-6E8A-4147-A177-3AD203B41FA5}">
                      <a16:colId xmlns:a16="http://schemas.microsoft.com/office/drawing/2014/main" val="65151655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958155149"/>
                    </a:ext>
                  </a:extLst>
                </a:gridCol>
                <a:gridCol w="2381300">
                  <a:extLst>
                    <a:ext uri="{9D8B030D-6E8A-4147-A177-3AD203B41FA5}">
                      <a16:colId xmlns:a16="http://schemas.microsoft.com/office/drawing/2014/main" val="645772418"/>
                    </a:ext>
                  </a:extLst>
                </a:gridCol>
                <a:gridCol w="2648981">
                  <a:extLst>
                    <a:ext uri="{9D8B030D-6E8A-4147-A177-3AD203B41FA5}">
                      <a16:colId xmlns:a16="http://schemas.microsoft.com/office/drawing/2014/main" val="3696266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Parallel wave / SIMD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Parallel group / CU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Dispatch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Duration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855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0.032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4608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0.033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2117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0.035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81411816"/>
                  </a:ext>
                </a:extLst>
              </a:tr>
            </a:tbl>
          </a:graphicData>
        </a:graphic>
      </p:graphicFrame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8CC890C9-2EC7-40F6-B57E-0E63B30D8D8A}"/>
              </a:ext>
            </a:extLst>
          </p:cNvPr>
          <p:cNvSpPr txBox="1">
            <a:spLocks/>
          </p:cNvSpPr>
          <p:nvPr/>
        </p:nvSpPr>
        <p:spPr>
          <a:xfrm>
            <a:off x="275144" y="4525005"/>
            <a:ext cx="11609299" cy="167259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/>
            <a:r>
              <a:rPr lang="en-US" altLang="zh-CN" sz="2400" dirty="0"/>
              <a:t>for multi-batch, increase parallel wave/group number will reduce dispatch times</a:t>
            </a:r>
          </a:p>
          <a:p>
            <a:pPr lvl="1" fontAlgn="auto"/>
            <a:r>
              <a:rPr lang="en-US" altLang="zh-CN" sz="2400" dirty="0"/>
              <a:t>reduce </a:t>
            </a:r>
            <a:r>
              <a:rPr lang="en-US" altLang="zh-CN" sz="2400" dirty="0" err="1"/>
              <a:t>vgpr</a:t>
            </a:r>
            <a:r>
              <a:rPr lang="en-US" altLang="zh-CN" sz="2400" dirty="0"/>
              <a:t> usage will increase instruction number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36116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CBCE1C-6BFF-4C7E-B438-1544F920E3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507"/>
          <a:stretch/>
        </p:blipFill>
        <p:spPr>
          <a:xfrm>
            <a:off x="125105" y="3486018"/>
            <a:ext cx="11938614" cy="24417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6D795D-B528-482A-A43C-766802B6C4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28"/>
          <a:stretch/>
        </p:blipFill>
        <p:spPr>
          <a:xfrm>
            <a:off x="139695" y="1095242"/>
            <a:ext cx="11964015" cy="23337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D82A88-4EC6-4C14-889A-DEDA1D6228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3110"/>
          <a:stretch/>
        </p:blipFill>
        <p:spPr>
          <a:xfrm>
            <a:off x="139695" y="5984746"/>
            <a:ext cx="11983066" cy="244171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495A567-8CC8-452D-91A8-B76A973FF2D7}"/>
              </a:ext>
            </a:extLst>
          </p:cNvPr>
          <p:cNvSpPr/>
          <p:nvPr/>
        </p:nvSpPr>
        <p:spPr>
          <a:xfrm>
            <a:off x="139695" y="1619119"/>
            <a:ext cx="1524000" cy="6430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52 VGPR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07D6A5-5FBB-47FD-B107-DDCE0F071186}"/>
              </a:ext>
            </a:extLst>
          </p:cNvPr>
          <p:cNvSpPr/>
          <p:nvPr/>
        </p:nvSpPr>
        <p:spPr>
          <a:xfrm>
            <a:off x="139695" y="4174865"/>
            <a:ext cx="1524000" cy="6430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64 VGPR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34D785-590F-4F35-8454-FDFA22261D85}"/>
              </a:ext>
            </a:extLst>
          </p:cNvPr>
          <p:cNvSpPr/>
          <p:nvPr/>
        </p:nvSpPr>
        <p:spPr>
          <a:xfrm>
            <a:off x="139695" y="6665466"/>
            <a:ext cx="1524000" cy="6430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68 VGPR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A69337-1B1E-4033-BC71-9067501F5841}"/>
              </a:ext>
            </a:extLst>
          </p:cNvPr>
          <p:cNvCxnSpPr>
            <a:cxnSpLocks/>
          </p:cNvCxnSpPr>
          <p:nvPr/>
        </p:nvCxnSpPr>
        <p:spPr>
          <a:xfrm flipV="1">
            <a:off x="10134600" y="7037768"/>
            <a:ext cx="0" cy="5441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E505724-F69F-4E07-BDA0-F12D7B2182EE}"/>
              </a:ext>
            </a:extLst>
          </p:cNvPr>
          <p:cNvSpPr/>
          <p:nvPr/>
        </p:nvSpPr>
        <p:spPr>
          <a:xfrm>
            <a:off x="8499780" y="7474933"/>
            <a:ext cx="3450895" cy="6430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70FF5D"/>
                </a:solidFill>
              </a:rPr>
              <a:t>second dispatch</a:t>
            </a:r>
          </a:p>
        </p:txBody>
      </p:sp>
    </p:spTree>
    <p:extLst>
      <p:ext uri="{BB962C8B-B14F-4D97-AF65-F5344CB8AC3E}">
        <p14:creationId xmlns:p14="http://schemas.microsoft.com/office/powerpoint/2010/main" val="4035646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CBCE1C-6BFF-4C7E-B438-1544F920E3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484"/>
          <a:stretch/>
        </p:blipFill>
        <p:spPr>
          <a:xfrm>
            <a:off x="132075" y="3638683"/>
            <a:ext cx="11938614" cy="26004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6D795D-B528-482A-A43C-766802B6C4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>
            <a:off x="132075" y="1038224"/>
            <a:ext cx="11964015" cy="26004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D82A88-4EC6-4C14-889A-DEDA1D6228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0000"/>
          <a:stretch/>
        </p:blipFill>
        <p:spPr>
          <a:xfrm>
            <a:off x="118136" y="6235967"/>
            <a:ext cx="11983066" cy="26036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4C7E2C5-702A-4D38-87A0-7185F67F15FD}"/>
              </a:ext>
            </a:extLst>
          </p:cNvPr>
          <p:cNvSpPr/>
          <p:nvPr/>
        </p:nvSpPr>
        <p:spPr>
          <a:xfrm>
            <a:off x="76195" y="1987419"/>
            <a:ext cx="1524000" cy="6430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52 VGPR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C8EB66-18D4-4292-BB0B-E6741818AE2C}"/>
              </a:ext>
            </a:extLst>
          </p:cNvPr>
          <p:cNvSpPr/>
          <p:nvPr/>
        </p:nvSpPr>
        <p:spPr>
          <a:xfrm>
            <a:off x="50795" y="4476619"/>
            <a:ext cx="1524000" cy="6430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64 VGPR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638B8C-3080-41BA-A558-ACF97449614E}"/>
              </a:ext>
            </a:extLst>
          </p:cNvPr>
          <p:cNvSpPr/>
          <p:nvPr/>
        </p:nvSpPr>
        <p:spPr>
          <a:xfrm>
            <a:off x="63495" y="7054719"/>
            <a:ext cx="1524000" cy="6430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68 VGPR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8622E0A-0C70-4094-8857-0B2D2194983A}"/>
              </a:ext>
            </a:extLst>
          </p:cNvPr>
          <p:cNvSpPr/>
          <p:nvPr/>
        </p:nvSpPr>
        <p:spPr>
          <a:xfrm>
            <a:off x="8496300" y="6565900"/>
            <a:ext cx="3200400" cy="227052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031768-062C-4513-AFFF-A6CF5525CD8E}"/>
              </a:ext>
            </a:extLst>
          </p:cNvPr>
          <p:cNvSpPr/>
          <p:nvPr/>
        </p:nvSpPr>
        <p:spPr>
          <a:xfrm>
            <a:off x="8471648" y="8059133"/>
            <a:ext cx="3450895" cy="6430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70FF5D"/>
                </a:solidFill>
              </a:rPr>
              <a:t>second dispatch</a:t>
            </a:r>
          </a:p>
        </p:txBody>
      </p:sp>
    </p:spTree>
    <p:extLst>
      <p:ext uri="{BB962C8B-B14F-4D97-AF65-F5344CB8AC3E}">
        <p14:creationId xmlns:p14="http://schemas.microsoft.com/office/powerpoint/2010/main" val="162286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altLang="zh-CN" sz="2800" dirty="0"/>
              <a:t>Delivery item 1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1"/>
            <a:r>
              <a:rPr lang="en-US" sz="2400" dirty="0">
                <a:effectLst/>
              </a:rPr>
              <a:t>Analysis </a:t>
            </a:r>
            <a:r>
              <a:rPr lang="en-US" sz="2400" dirty="0" err="1">
                <a:effectLst/>
              </a:rPr>
              <a:t>vgpr</a:t>
            </a:r>
            <a:r>
              <a:rPr lang="en-US" sz="2400" dirty="0">
                <a:effectLst/>
              </a:rPr>
              <a:t> usage for all size in the </a:t>
            </a:r>
            <a:r>
              <a:rPr lang="en-US" sz="2400" dirty="0"/>
              <a:t>JIRA</a:t>
            </a:r>
          </a:p>
          <a:p>
            <a:pPr lvl="2"/>
            <a:r>
              <a:rPr lang="en-US" altLang="zh-CN" sz="2000" dirty="0"/>
              <a:t>LDS: 16K DW per CU</a:t>
            </a:r>
          </a:p>
          <a:p>
            <a:pPr lvl="2"/>
            <a:r>
              <a:rPr lang="en-US" altLang="zh-CN" sz="2000" dirty="0"/>
              <a:t>VGPR: 16K DW per SIMD, 64 thread per WAVE, 256 VGPR per thread</a:t>
            </a:r>
          </a:p>
          <a:p>
            <a:pPr lvl="1"/>
            <a:endParaRPr lang="en-US" sz="2400" dirty="0">
              <a:effectLst/>
            </a:endParaRPr>
          </a:p>
          <a:p>
            <a:pPr lvl="2"/>
            <a:endParaRPr lang="en-US" altLang="zh-CN" sz="2000" dirty="0"/>
          </a:p>
          <a:p>
            <a:endParaRPr lang="en-US" altLang="zh-C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823C9C2-08E5-4677-8283-D73B49B1C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826777"/>
              </p:ext>
            </p:extLst>
          </p:nvPr>
        </p:nvGraphicFramePr>
        <p:xfrm>
          <a:off x="258664" y="2997906"/>
          <a:ext cx="11569959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136">
                  <a:extLst>
                    <a:ext uri="{9D8B030D-6E8A-4147-A177-3AD203B41FA5}">
                      <a16:colId xmlns:a16="http://schemas.microsoft.com/office/drawing/2014/main" val="1676970153"/>
                    </a:ext>
                  </a:extLst>
                </a:gridCol>
                <a:gridCol w="782320">
                  <a:extLst>
                    <a:ext uri="{9D8B030D-6E8A-4147-A177-3AD203B41FA5}">
                      <a16:colId xmlns:a16="http://schemas.microsoft.com/office/drawing/2014/main" val="65151655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95815514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96266526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1172647011"/>
                    </a:ext>
                  </a:extLst>
                </a:gridCol>
                <a:gridCol w="1376680">
                  <a:extLst>
                    <a:ext uri="{9D8B030D-6E8A-4147-A177-3AD203B41FA5}">
                      <a16:colId xmlns:a16="http://schemas.microsoft.com/office/drawing/2014/main" val="2043937918"/>
                    </a:ext>
                  </a:extLst>
                </a:gridCol>
                <a:gridCol w="1468120">
                  <a:extLst>
                    <a:ext uri="{9D8B030D-6E8A-4147-A177-3AD203B41FA5}">
                      <a16:colId xmlns:a16="http://schemas.microsoft.com/office/drawing/2014/main" val="27431316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128549547"/>
                    </a:ext>
                  </a:extLst>
                </a:gridCol>
                <a:gridCol w="2339183">
                  <a:extLst>
                    <a:ext uri="{9D8B030D-6E8A-4147-A177-3AD203B41FA5}">
                      <a16:colId xmlns:a16="http://schemas.microsoft.com/office/drawing/2014/main" val="586535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radix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VGPR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LDS(DW)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grp_size</a:t>
                      </a:r>
                      <a:r>
                        <a:rPr lang="en-US" dirty="0"/>
                        <a:t>/</a:t>
                      </a:r>
                    </a:p>
                    <a:p>
                      <a:r>
                        <a:rPr lang="en-US" dirty="0"/>
                        <a:t>Wave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grp_lmt_lds</a:t>
                      </a:r>
                      <a:endParaRPr lang="en-US" dirty="0"/>
                    </a:p>
                    <a:p>
                      <a:r>
                        <a:rPr lang="en-US" dirty="0"/>
                        <a:t>(CU)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wv_lmt_vgpr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(SIMD)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gpr_lmt_vgpr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(CU)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Best </a:t>
                      </a:r>
                      <a:r>
                        <a:rPr lang="en-US" dirty="0" err="1"/>
                        <a:t>Vgpr</a:t>
                      </a:r>
                      <a:r>
                        <a:rPr lang="en-US" dirty="0"/>
                        <a:t> usage 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(reduce) / group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855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   / 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(17)  </a:t>
                      </a:r>
                      <a:r>
                        <a:rPr lang="en-US" dirty="0"/>
                        <a:t>/ 20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8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512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   / 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(8)</a:t>
                      </a:r>
                      <a:r>
                        <a:rPr lang="en-US" dirty="0"/>
                        <a:t>    / 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17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2187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2187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243 / 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(12)  </a:t>
                      </a:r>
                      <a:r>
                        <a:rPr lang="en-US" dirty="0"/>
                        <a:t>/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411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3125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3125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 / 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(35)  </a:t>
                      </a:r>
                      <a:r>
                        <a:rPr lang="en-US" dirty="0"/>
                        <a:t>/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97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4096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4096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 / 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(4)</a:t>
                      </a:r>
                      <a:r>
                        <a:rPr lang="en-US" dirty="0"/>
                        <a:t>    /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302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22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09299" cy="5159375"/>
          </a:xfrm>
        </p:spPr>
        <p:txBody>
          <a:bodyPr/>
          <a:lstStyle/>
          <a:p>
            <a:r>
              <a:rPr lang="en-US" altLang="zh-CN" sz="2400" dirty="0"/>
              <a:t>Why compiler use 68 </a:t>
            </a:r>
            <a:r>
              <a:rPr lang="en-US" altLang="zh-CN" sz="2400" dirty="0" err="1"/>
              <a:t>vgprs</a:t>
            </a:r>
            <a:r>
              <a:rPr lang="en-US" altLang="zh-CN" sz="2400" dirty="0"/>
              <a:t> </a:t>
            </a:r>
          </a:p>
          <a:p>
            <a:pPr lvl="1"/>
            <a:r>
              <a:rPr lang="en-US" altLang="zh-CN" sz="2000" dirty="0"/>
              <a:t>Input load and result write has the same address calculation in the beginning and end of the kernel</a:t>
            </a:r>
          </a:p>
          <a:p>
            <a:pPr lvl="2"/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addr_in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= </a:t>
            </a:r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inOffset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+ ( 0 + me*1 + 0 + </a:t>
            </a:r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instr_step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) * </a:t>
            </a:r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stride_in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;  x16</a:t>
            </a:r>
          </a:p>
          <a:p>
            <a:pPr lvl="2"/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addr_out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outOffset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+ ( 0 + me*1 + 0 + </a:t>
            </a:r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instr_step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) * </a:t>
            </a:r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stride_out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; x16</a:t>
            </a:r>
          </a:p>
          <a:p>
            <a:pPr lvl="1"/>
            <a:r>
              <a:rPr lang="en-US" altLang="zh-CN" sz="2000" dirty="0"/>
              <a:t>Compiler will reserve some </a:t>
            </a:r>
            <a:r>
              <a:rPr lang="en-US" altLang="zh-CN" sz="2000" dirty="0" err="1"/>
              <a:t>vgpr</a:t>
            </a:r>
            <a:r>
              <a:rPr lang="en-US" altLang="zh-CN" sz="2000" dirty="0"/>
              <a:t> (about 16 </a:t>
            </a:r>
            <a:r>
              <a:rPr lang="en-US" altLang="zh-CN" sz="2000" dirty="0" err="1"/>
              <a:t>vgprs</a:t>
            </a:r>
            <a:r>
              <a:rPr lang="en-US" altLang="zh-CN" sz="2000" dirty="0"/>
              <a:t>) to hold the template variable, and allocate new </a:t>
            </a:r>
            <a:r>
              <a:rPr lang="en-US" altLang="zh-CN" sz="2000" dirty="0" err="1"/>
              <a:t>vgprs</a:t>
            </a:r>
            <a:r>
              <a:rPr lang="en-US" altLang="zh-CN" sz="2000" dirty="0"/>
              <a:t> to do global load</a:t>
            </a:r>
          </a:p>
          <a:p>
            <a:pPr lvl="2"/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temp_var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( 0 + me*1 + 0 + </a:t>
            </a:r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instr_step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endParaRPr lang="en-US" altLang="zh-CN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reason</a:t>
            </a:r>
          </a:p>
        </p:txBody>
      </p:sp>
    </p:spTree>
    <p:extLst>
      <p:ext uri="{BB962C8B-B14F-4D97-AF65-F5344CB8AC3E}">
        <p14:creationId xmlns:p14="http://schemas.microsoft.com/office/powerpoint/2010/main" val="210463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A11C93-4A24-4E57-9BB6-A20EA118F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497776" y="1698722"/>
            <a:ext cx="8471335" cy="382924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03ED4-8381-4DE9-96D3-346EB86C8F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73"/>
          <a:stretch/>
        </p:blipFill>
        <p:spPr>
          <a:xfrm>
            <a:off x="8640234" y="69847"/>
            <a:ext cx="7467278" cy="38292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0411E5-46B3-4D7B-98D8-EF3E262742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0234" y="4223141"/>
            <a:ext cx="7455283" cy="3784795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7EEC028-A162-4122-ABA9-006955EA1BEE}"/>
              </a:ext>
            </a:extLst>
          </p:cNvPr>
          <p:cNvCxnSpPr>
            <a:cxnSpLocks/>
          </p:cNvCxnSpPr>
          <p:nvPr/>
        </p:nvCxnSpPr>
        <p:spPr>
          <a:xfrm flipV="1">
            <a:off x="6973559" y="1328784"/>
            <a:ext cx="2195841" cy="1071517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9">
            <a:extLst>
              <a:ext uri="{FF2B5EF4-FFF2-40B4-BE49-F238E27FC236}">
                <a16:creationId xmlns:a16="http://schemas.microsoft.com/office/drawing/2014/main" id="{92D98014-3F6D-46BF-B2CD-FBA40AAE9AC9}"/>
              </a:ext>
            </a:extLst>
          </p:cNvPr>
          <p:cNvCxnSpPr>
            <a:cxnSpLocks/>
          </p:cNvCxnSpPr>
          <p:nvPr/>
        </p:nvCxnSpPr>
        <p:spPr>
          <a:xfrm>
            <a:off x="6973559" y="3822696"/>
            <a:ext cx="2297441" cy="2282830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9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09299" cy="5159375"/>
          </a:xfrm>
        </p:spPr>
        <p:txBody>
          <a:bodyPr/>
          <a:lstStyle/>
          <a:p>
            <a:pPr lvl="1"/>
            <a:r>
              <a:rPr lang="en-US" altLang="zh-CN" sz="2000" dirty="0"/>
              <a:t>Example V8</a:t>
            </a:r>
          </a:p>
          <a:p>
            <a:pPr lvl="2"/>
            <a:r>
              <a:rPr lang="en-US" altLang="zh-CN" sz="1600" dirty="0"/>
              <a:t>V8  (= me * 1 ) are allocate in the beginning of the kernel </a:t>
            </a:r>
          </a:p>
          <a:p>
            <a:pPr lvl="3"/>
            <a:r>
              <a:rPr lang="en-US" altLang="zh-CN" sz="1200" dirty="0"/>
              <a:t>V8 = 0 + me * 1 + 0;</a:t>
            </a:r>
          </a:p>
          <a:p>
            <a:pPr lvl="3"/>
            <a:r>
              <a:rPr lang="en-US" altLang="zh-CN" sz="1200" dirty="0"/>
              <a:t>S[4:5] = </a:t>
            </a:r>
            <a:r>
              <a:rPr lang="en-US" altLang="zh-CN" sz="1200" dirty="0" err="1"/>
              <a:t>stride_in</a:t>
            </a:r>
            <a:endParaRPr lang="en-US" altLang="zh-CN" sz="1200" dirty="0"/>
          </a:p>
          <a:p>
            <a:pPr lvl="3"/>
            <a:r>
              <a:rPr lang="en-US" altLang="zh-CN" sz="1200" dirty="0"/>
              <a:t>V[6:7] = (0 + me*1 + 0) * </a:t>
            </a:r>
            <a:r>
              <a:rPr lang="en-US" altLang="zh-CN" sz="1200" dirty="0" err="1"/>
              <a:t>stride_in</a:t>
            </a:r>
            <a:endParaRPr lang="en-US" altLang="zh-CN" sz="1200" dirty="0"/>
          </a:p>
          <a:p>
            <a:pPr lvl="3"/>
            <a:r>
              <a:rPr lang="en-US" altLang="zh-CN" sz="1200" dirty="0"/>
              <a:t>S[2:3] = </a:t>
            </a:r>
            <a:r>
              <a:rPr lang="en-US" altLang="zh-CN" sz="1200" dirty="0" err="1"/>
              <a:t>InBuff</a:t>
            </a:r>
            <a:endParaRPr lang="en-US" altLang="zh-CN" sz="1200" dirty="0"/>
          </a:p>
          <a:p>
            <a:pPr lvl="3"/>
            <a:r>
              <a:rPr lang="en-US" altLang="zh-CN" sz="1200" dirty="0"/>
              <a:t>V[32:33] = </a:t>
            </a:r>
            <a:r>
              <a:rPr lang="en-US" altLang="zh-CN" sz="1200" dirty="0" err="1"/>
              <a:t>global_load_addr</a:t>
            </a:r>
            <a:endParaRPr lang="en-US" altLang="zh-CN" sz="1200" dirty="0"/>
          </a:p>
          <a:p>
            <a:pPr lvl="2"/>
            <a:r>
              <a:rPr lang="en-US" altLang="zh-CN" sz="1600" dirty="0"/>
              <a:t>Compiler allocate new </a:t>
            </a:r>
            <a:r>
              <a:rPr lang="en-US" altLang="zh-CN" sz="1600" dirty="0" err="1"/>
              <a:t>vgprs</a:t>
            </a:r>
            <a:r>
              <a:rPr lang="en-US" altLang="zh-CN" sz="1600" dirty="0"/>
              <a:t> (V16~V49)to do global load</a:t>
            </a:r>
          </a:p>
          <a:p>
            <a:pPr lvl="2"/>
            <a:r>
              <a:rPr lang="en-US" altLang="zh-CN" sz="1600" dirty="0"/>
              <a:t>V8 is </a:t>
            </a:r>
            <a:r>
              <a:rPr lang="en-US" altLang="zh-CN" sz="1600" b="1" dirty="0"/>
              <a:t>not used </a:t>
            </a:r>
            <a:r>
              <a:rPr lang="en-US" altLang="zh-CN" sz="1600" dirty="0"/>
              <a:t>during </a:t>
            </a:r>
            <a:r>
              <a:rPr lang="en-US" altLang="zh-CN" sz="1600" dirty="0" err="1"/>
              <a:t>fft</a:t>
            </a:r>
            <a:r>
              <a:rPr lang="en-US" altLang="zh-CN" sz="1600" dirty="0"/>
              <a:t> calculation </a:t>
            </a:r>
          </a:p>
          <a:p>
            <a:pPr lvl="2"/>
            <a:r>
              <a:rPr lang="en-US" altLang="zh-CN" sz="1600" dirty="0"/>
              <a:t>At the end of the kernel, V8 still holds the value of me*1</a:t>
            </a:r>
          </a:p>
          <a:p>
            <a:pPr lvl="2"/>
            <a:r>
              <a:rPr lang="en-US" altLang="zh-CN" sz="1600" dirty="0"/>
              <a:t>Compiler could use V8 to calculate global write address</a:t>
            </a:r>
          </a:p>
          <a:p>
            <a:pPr lvl="3"/>
            <a:r>
              <a:rPr lang="en-US" altLang="zh-CN" sz="1200" dirty="0"/>
              <a:t>S[0:1] = </a:t>
            </a:r>
            <a:r>
              <a:rPr lang="en-US" altLang="zh-CN" sz="1200" dirty="0" err="1"/>
              <a:t>OutBuff</a:t>
            </a:r>
            <a:endParaRPr lang="en-US" altLang="zh-CN" sz="1200" dirty="0"/>
          </a:p>
          <a:p>
            <a:pPr lvl="3"/>
            <a:r>
              <a:rPr lang="en-US" altLang="zh-CN" sz="1200" dirty="0"/>
              <a:t>S[2:3] = </a:t>
            </a:r>
            <a:r>
              <a:rPr lang="en-US" altLang="zh-CN" sz="1200" dirty="0" err="1"/>
              <a:t>stride_out</a:t>
            </a:r>
            <a:endParaRPr lang="en-US" altLang="zh-CN" sz="1200" dirty="0"/>
          </a:p>
          <a:p>
            <a:pPr lvl="3"/>
            <a:r>
              <a:rPr lang="en-US" altLang="zh-CN" sz="1200" dirty="0"/>
              <a:t>V[0:1] = </a:t>
            </a:r>
            <a:r>
              <a:rPr lang="en-US" altLang="zh-CN" sz="1200" dirty="0" err="1"/>
              <a:t>global_store_addr</a:t>
            </a:r>
            <a:endParaRPr lang="en-US" altLang="zh-CN" sz="1200" dirty="0"/>
          </a:p>
          <a:p>
            <a:pPr lvl="3"/>
            <a:r>
              <a:rPr lang="en-US" altLang="zh-CN" sz="1200" dirty="0"/>
              <a:t>V[8:9] = (0+me*1+0) * </a:t>
            </a:r>
            <a:r>
              <a:rPr lang="en-US" altLang="zh-CN" sz="1200" dirty="0" err="1"/>
              <a:t>stride_out</a:t>
            </a:r>
            <a:endParaRPr lang="en-US" altLang="zh-CN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reason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821577-7AF1-4FE5-A38F-B36BC2A7E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016" y="2601875"/>
            <a:ext cx="3168813" cy="1460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3B242D-B81E-4A0C-ACA5-2FA226923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016" y="4186679"/>
            <a:ext cx="3238666" cy="25528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FD6D9D-B6C1-46F9-BECC-BDC2141B1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451" y="895348"/>
            <a:ext cx="3166378" cy="1509027"/>
          </a:xfrm>
          <a:prstGeom prst="rect">
            <a:avLst/>
          </a:prstGeom>
        </p:spPr>
      </p:pic>
      <p:cxnSp>
        <p:nvCxnSpPr>
          <p:cNvPr id="13" name="Connector: Elbow 9">
            <a:extLst>
              <a:ext uri="{FF2B5EF4-FFF2-40B4-BE49-F238E27FC236}">
                <a16:creationId xmlns:a16="http://schemas.microsoft.com/office/drawing/2014/main" id="{B1F8FEAA-F857-4C72-84C5-F49370FA83A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878513" y="2937933"/>
            <a:ext cx="1437503" cy="3942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9">
            <a:extLst>
              <a:ext uri="{FF2B5EF4-FFF2-40B4-BE49-F238E27FC236}">
                <a16:creationId xmlns:a16="http://schemas.microsoft.com/office/drawing/2014/main" id="{9278CE53-ECD4-4A40-AA41-914B7CC710D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878513" y="3865721"/>
            <a:ext cx="1437503" cy="15973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9">
            <a:extLst>
              <a:ext uri="{FF2B5EF4-FFF2-40B4-BE49-F238E27FC236}">
                <a16:creationId xmlns:a16="http://schemas.microsoft.com/office/drawing/2014/main" id="{59DFE8A8-369D-4A70-9C11-15E7AE58FD48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969000" y="1571782"/>
            <a:ext cx="1349451" cy="780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959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09299" cy="5159375"/>
          </a:xfrm>
        </p:spPr>
        <p:txBody>
          <a:bodyPr/>
          <a:lstStyle/>
          <a:p>
            <a:r>
              <a:rPr lang="en-US" altLang="zh-CN" sz="2400" dirty="0"/>
              <a:t>Solution 1: Cheat compiler</a:t>
            </a:r>
          </a:p>
          <a:p>
            <a:pPr lvl="1"/>
            <a:r>
              <a:rPr lang="en-US" altLang="zh-CN" sz="2000" dirty="0"/>
              <a:t>Use different formula to calculate input/output address.</a:t>
            </a:r>
          </a:p>
          <a:p>
            <a:pPr lvl="2"/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addr_in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= </a:t>
            </a:r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inOffset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+ ( 0 + me*1 + 0 + </a:t>
            </a:r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instr_step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 * </a:t>
            </a:r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stride_in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addr_out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outOffset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+ ( 0 + me*1 + 0 + (</a:t>
            </a:r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instr_step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+ 1)) * </a:t>
            </a:r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stride_out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– </a:t>
            </a:r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stride_out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altLang="zh-CN" sz="2000" dirty="0"/>
          </a:p>
          <a:p>
            <a:pPr lvl="1"/>
            <a:r>
              <a:rPr lang="en-US" altLang="zh-CN" sz="2000" dirty="0"/>
              <a:t>Compiler won’t reserve </a:t>
            </a:r>
            <a:r>
              <a:rPr lang="en-US" altLang="zh-CN" sz="2000" dirty="0" err="1"/>
              <a:t>vgprs</a:t>
            </a:r>
            <a:r>
              <a:rPr lang="en-US" altLang="zh-CN" sz="2000" dirty="0"/>
              <a:t> for to hold template variable </a:t>
            </a:r>
          </a:p>
          <a:p>
            <a:pPr lvl="1"/>
            <a:r>
              <a:rPr lang="en-US" altLang="zh-CN" sz="2000" dirty="0"/>
              <a:t>Compiler will allocate fewer </a:t>
            </a:r>
            <a:r>
              <a:rPr lang="en-US" altLang="zh-CN" sz="2000" dirty="0" err="1"/>
              <a:t>vgpr</a:t>
            </a:r>
            <a:r>
              <a:rPr lang="en-US" altLang="zh-CN" sz="2000" dirty="0"/>
              <a:t> for global load</a:t>
            </a:r>
          </a:p>
          <a:p>
            <a:pPr lvl="1"/>
            <a:r>
              <a:rPr lang="en-US" altLang="zh-CN" sz="2000" dirty="0" err="1"/>
              <a:t>Vgprs</a:t>
            </a:r>
            <a:r>
              <a:rPr lang="en-US" altLang="zh-CN" sz="2000" dirty="0"/>
              <a:t> will be re-used during </a:t>
            </a:r>
            <a:r>
              <a:rPr lang="en-US" altLang="zh-CN" sz="2000" dirty="0" err="1"/>
              <a:t>fft</a:t>
            </a:r>
            <a:r>
              <a:rPr lang="en-US" altLang="zh-CN" sz="2000" dirty="0"/>
              <a:t> calculation</a:t>
            </a:r>
          </a:p>
          <a:p>
            <a:pPr lvl="2"/>
            <a:r>
              <a:rPr lang="en-US" altLang="zh-CN" sz="1600" dirty="0"/>
              <a:t>16 data (32 VGPR)</a:t>
            </a:r>
          </a:p>
          <a:p>
            <a:pPr lvl="2"/>
            <a:r>
              <a:rPr lang="en-US" altLang="zh-CN" sz="1600" dirty="0"/>
              <a:t>Twiddle (12 VGPR)</a:t>
            </a:r>
          </a:p>
          <a:p>
            <a:pPr lvl="2"/>
            <a:r>
              <a:rPr lang="en-US" altLang="zh-CN" sz="1600" dirty="0"/>
              <a:t>Addressing (8 VGPR)</a:t>
            </a:r>
          </a:p>
          <a:p>
            <a:pPr lvl="1"/>
            <a:endParaRPr lang="en-US" altLang="zh-CN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Solution 1</a:t>
            </a:r>
          </a:p>
        </p:txBody>
      </p:sp>
    </p:spTree>
    <p:extLst>
      <p:ext uri="{BB962C8B-B14F-4D97-AF65-F5344CB8AC3E}">
        <p14:creationId xmlns:p14="http://schemas.microsoft.com/office/powerpoint/2010/main" val="2919110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09299" cy="5159375"/>
          </a:xfrm>
        </p:spPr>
        <p:txBody>
          <a:bodyPr/>
          <a:lstStyle/>
          <a:p>
            <a:r>
              <a:rPr lang="en-US" altLang="zh-CN" sz="2000" dirty="0"/>
              <a:t>Solution 1: Cheat compiler</a:t>
            </a:r>
          </a:p>
          <a:p>
            <a:pPr lvl="2"/>
            <a:endParaRPr lang="en-US" altLang="zh-CN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Solution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06CC19-21CD-4792-B969-46A60131E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85" y="1428685"/>
            <a:ext cx="5302523" cy="25274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470B63-5EF9-4321-9E7D-26B05563C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184" y="1428685"/>
            <a:ext cx="5962956" cy="25274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811E2D-2A02-430B-A061-ACC522396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84" y="4131797"/>
            <a:ext cx="5302523" cy="23101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A6CFFD-A040-4134-B21E-2D1F514EDF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3184" y="4131797"/>
            <a:ext cx="5256580" cy="2310106"/>
          </a:xfrm>
          <a:prstGeom prst="rect">
            <a:avLst/>
          </a:prstGeom>
        </p:spPr>
      </p:pic>
      <p:cxnSp>
        <p:nvCxnSpPr>
          <p:cNvPr id="16" name="Connector: Elbow 9">
            <a:extLst>
              <a:ext uri="{FF2B5EF4-FFF2-40B4-BE49-F238E27FC236}">
                <a16:creationId xmlns:a16="http://schemas.microsoft.com/office/drawing/2014/main" id="{6635E5B1-0B1A-4B72-9A75-D9CC48FB7890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5435208" y="2692400"/>
            <a:ext cx="65797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9">
            <a:extLst>
              <a:ext uri="{FF2B5EF4-FFF2-40B4-BE49-F238E27FC236}">
                <a16:creationId xmlns:a16="http://schemas.microsoft.com/office/drawing/2014/main" id="{05BB640B-997C-4553-BE3E-F7D9EBD6226B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5435207" y="5286850"/>
            <a:ext cx="6579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20B2F36-9834-4355-90AC-63B515B2D3AD}"/>
              </a:ext>
            </a:extLst>
          </p:cNvPr>
          <p:cNvSpPr/>
          <p:nvPr/>
        </p:nvSpPr>
        <p:spPr>
          <a:xfrm>
            <a:off x="8805333" y="1625603"/>
            <a:ext cx="423334" cy="226188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24B6972-CFC8-495A-90CE-BE53DF64A3C4}"/>
              </a:ext>
            </a:extLst>
          </p:cNvPr>
          <p:cNvSpPr/>
          <p:nvPr/>
        </p:nvSpPr>
        <p:spPr>
          <a:xfrm>
            <a:off x="10718798" y="1625602"/>
            <a:ext cx="630965" cy="226188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56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09299" cy="5159375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Disadvantage</a:t>
            </a:r>
            <a:r>
              <a:rPr lang="en-US" altLang="zh-CN" sz="2000" dirty="0"/>
              <a:t> </a:t>
            </a:r>
          </a:p>
          <a:p>
            <a:pPr lvl="1"/>
            <a:r>
              <a:rPr lang="en-US" altLang="zh-CN" sz="1600" dirty="0"/>
              <a:t>Because template variable need to re-calculate during global write, compiler will generate more instruction for output address.</a:t>
            </a:r>
          </a:p>
          <a:p>
            <a:pPr lvl="1"/>
            <a:r>
              <a:rPr lang="en-US" altLang="zh-CN" sz="1600" dirty="0"/>
              <a:t>Increase </a:t>
            </a:r>
            <a:r>
              <a:rPr lang="en-US" altLang="zh-CN" sz="1600" b="1" dirty="0"/>
              <a:t>4</a:t>
            </a:r>
            <a:r>
              <a:rPr lang="en-US" altLang="zh-CN" sz="1600" dirty="0"/>
              <a:t> instructions per address, totally </a:t>
            </a:r>
            <a:r>
              <a:rPr lang="en-US" altLang="zh-CN" sz="1600" b="1" dirty="0"/>
              <a:t>64</a:t>
            </a:r>
            <a:r>
              <a:rPr lang="en-US" altLang="zh-CN" sz="1600" dirty="0"/>
              <a:t> instructions</a:t>
            </a:r>
          </a:p>
          <a:p>
            <a:pPr lvl="1"/>
            <a:r>
              <a:rPr lang="en-US" altLang="zh-CN" sz="1600" dirty="0"/>
              <a:t>This will cause perf-drop for small batch size (parallel group less than 4 per CU)</a:t>
            </a:r>
          </a:p>
          <a:p>
            <a:pPr lvl="2"/>
            <a:endParaRPr lang="en-US" altLang="zh-CN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Solution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55FD46-D4F3-4482-9798-F527DC05B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33" y="2376453"/>
            <a:ext cx="4748819" cy="19013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0D6FB8-8F41-4BFF-A350-230A85257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075" y="2376453"/>
            <a:ext cx="4751045" cy="2842994"/>
          </a:xfrm>
          <a:prstGeom prst="rect">
            <a:avLst/>
          </a:prstGeom>
        </p:spPr>
      </p:pic>
      <p:cxnSp>
        <p:nvCxnSpPr>
          <p:cNvPr id="17" name="Connector: Elbow 9">
            <a:extLst>
              <a:ext uri="{FF2B5EF4-FFF2-40B4-BE49-F238E27FC236}">
                <a16:creationId xmlns:a16="http://schemas.microsoft.com/office/drawing/2014/main" id="{74FF46EE-E86B-4A9F-A95F-E8AD9CA3B36E}"/>
              </a:ext>
            </a:extLst>
          </p:cNvPr>
          <p:cNvCxnSpPr>
            <a:cxnSpLocks/>
          </p:cNvCxnSpPr>
          <p:nvPr/>
        </p:nvCxnSpPr>
        <p:spPr>
          <a:xfrm>
            <a:off x="5436436" y="3403600"/>
            <a:ext cx="65797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591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09299" cy="5159375"/>
          </a:xfrm>
        </p:spPr>
        <p:txBody>
          <a:bodyPr/>
          <a:lstStyle/>
          <a:p>
            <a:r>
              <a:rPr lang="en-US" altLang="zh-CN" sz="2400" dirty="0"/>
              <a:t>Solution 2: compiler attribute </a:t>
            </a:r>
          </a:p>
          <a:p>
            <a:pPr lvl="1"/>
            <a:r>
              <a:rPr lang="en-US" altLang="zh-CN" sz="2000" dirty="0"/>
              <a:t>Use attribute for </a:t>
            </a:r>
            <a:r>
              <a:rPr lang="en-US" altLang="zh-CN" sz="2000" dirty="0" err="1"/>
              <a:t>fft_op_kernel</a:t>
            </a:r>
            <a:r>
              <a:rPr lang="en-US" altLang="zh-CN" sz="2000" dirty="0"/>
              <a:t> to limited </a:t>
            </a:r>
            <a:r>
              <a:rPr lang="en-US" altLang="zh-CN" sz="2000" dirty="0" err="1"/>
              <a:t>vgpr</a:t>
            </a:r>
            <a:r>
              <a:rPr lang="en-US" altLang="zh-CN" sz="2000" dirty="0"/>
              <a:t> usage</a:t>
            </a:r>
          </a:p>
          <a:p>
            <a:pPr lvl="2"/>
            <a:r>
              <a:rPr lang="en-US" altLang="zh-CN" sz="1600" dirty="0"/>
              <a:t> </a:t>
            </a:r>
            <a:r>
              <a:rPr lang="fr-FR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__</a:t>
            </a:r>
            <a:r>
              <a:rPr lang="fr-FR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attribute</a:t>
            </a:r>
            <a:r>
              <a:rPr lang="fr-FR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__((</a:t>
            </a:r>
            <a:r>
              <a:rPr lang="fr-FR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amdgpu_num_vgpr</a:t>
            </a:r>
            <a:r>
              <a:rPr lang="fr-FR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(64))) </a:t>
            </a:r>
          </a:p>
          <a:p>
            <a:pPr lvl="1"/>
            <a:r>
              <a:rPr lang="fr-FR" altLang="zh-CN" sz="2000" dirty="0"/>
              <a:t>Compiler </a:t>
            </a:r>
            <a:r>
              <a:rPr lang="fr-FR" altLang="zh-CN" sz="2000" dirty="0" err="1"/>
              <a:t>could</a:t>
            </a:r>
            <a:r>
              <a:rPr lang="fr-FR" altLang="zh-CN" sz="2000" dirty="0"/>
              <a:t> </a:t>
            </a:r>
            <a:r>
              <a:rPr lang="fr-FR" altLang="zh-CN" sz="2000" dirty="0" err="1"/>
              <a:t>only</a:t>
            </a:r>
            <a:r>
              <a:rPr lang="fr-FR" altLang="zh-CN" sz="2000" dirty="0"/>
              <a:t> use 64 </a:t>
            </a:r>
            <a:r>
              <a:rPr lang="fr-FR" altLang="zh-CN" sz="2000" dirty="0" err="1"/>
              <a:t>vgprs</a:t>
            </a:r>
            <a:r>
              <a:rPr lang="fr-FR" altLang="zh-CN" sz="2000" dirty="0"/>
              <a:t> at </a:t>
            </a:r>
            <a:r>
              <a:rPr lang="fr-FR" altLang="zh-CN" sz="2000" dirty="0" err="1"/>
              <a:t>most</a:t>
            </a:r>
            <a:r>
              <a:rPr lang="en-US" altLang="zh-CN" sz="2000" dirty="0"/>
              <a:t>.</a:t>
            </a:r>
            <a:endParaRPr lang="en-US" altLang="zh-CN" sz="16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How the compiler save the 4 </a:t>
            </a:r>
            <a:r>
              <a:rPr lang="en-US" altLang="zh-CN" sz="2000" dirty="0" err="1"/>
              <a:t>vgprs</a:t>
            </a:r>
            <a:r>
              <a:rPr lang="en-US" altLang="zh-CN" sz="2000" dirty="0"/>
              <a:t>??? </a:t>
            </a:r>
          </a:p>
          <a:p>
            <a:pPr lvl="1"/>
            <a:r>
              <a:rPr lang="en-US" altLang="zh-CN" sz="2000" b="1" dirty="0"/>
              <a:t>NOT figure out yet </a:t>
            </a:r>
            <a:r>
              <a:rPr lang="en-US" altLang="zh-CN" sz="2000" dirty="0"/>
              <a:t>(on going)  </a:t>
            </a:r>
          </a:p>
          <a:p>
            <a:pPr lvl="1"/>
            <a:r>
              <a:rPr lang="en-US" altLang="zh-CN" sz="2000" dirty="0"/>
              <a:t>How to set the limit number???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Solution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11DA24-1CDF-401E-8B0D-B8F019324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833" y="2070607"/>
            <a:ext cx="6156992" cy="7498337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77B0D9-259F-4438-A167-3339864DBE2D}"/>
              </a:ext>
            </a:extLst>
          </p:cNvPr>
          <p:cNvSpPr/>
          <p:nvPr/>
        </p:nvSpPr>
        <p:spPr>
          <a:xfrm>
            <a:off x="6460067" y="2226732"/>
            <a:ext cx="2768600" cy="37253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186646"/>
      </p:ext>
    </p:extLst>
  </p:cSld>
  <p:clrMapOvr>
    <a:masterClrMapping/>
  </p:clrMapOvr>
</p:sld>
</file>

<file path=ppt/theme/theme1.xml><?xml version="1.0" encoding="utf-8"?>
<a:theme xmlns:a="http://schemas.openxmlformats.org/drawingml/2006/main" name="1_AMD WIDE BLK">
  <a:themeElements>
    <a:clrScheme name="Custom 8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F26522"/>
      </a:accent1>
      <a:accent2>
        <a:srgbClr val="ED1C24"/>
      </a:accent2>
      <a:accent3>
        <a:srgbClr val="00AAB5"/>
      </a:accent3>
      <a:accent4>
        <a:srgbClr val="A6CE39"/>
      </a:accent4>
      <a:accent5>
        <a:srgbClr val="812990"/>
      </a:accent5>
      <a:accent6>
        <a:srgbClr val="C7C8CA"/>
      </a:accent6>
      <a:hlink>
        <a:srgbClr val="ED1C24"/>
      </a:hlink>
      <a:folHlink>
        <a:srgbClr val="C7C8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4625" indent="-174625">
          <a:spcAft>
            <a:spcPts val="600"/>
          </a:spcAft>
          <a:buClr>
            <a:schemeClr val="bg2"/>
          </a:buClr>
          <a:buFont typeface="Wingdings 3" pitchFamily="18" charset="2"/>
          <a:buChar char="}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9CC0EF7-87AF-4332-8238-07EB064EF708}" vid="{88888B7A-3F48-4C5C-94F6-68DD76F37C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40F28C9190714F9051F1661A72B344" ma:contentTypeVersion="0" ma:contentTypeDescription="Create a new document." ma:contentTypeScope="" ma:versionID="b8b95d69f10381dae1e3fc8aa097d9b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C7C7BA-398C-443C-9325-A8C61CE3C0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9B9DAE-0203-490A-8CF8-6A331C5A0B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6778</TotalTime>
  <Words>971</Words>
  <Application>Microsoft Office PowerPoint</Application>
  <PresentationFormat>Custom</PresentationFormat>
  <Paragraphs>192</Paragraphs>
  <Slides>13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Wingdings 3</vt:lpstr>
      <vt:lpstr>1_AMD WIDE BLK</vt:lpstr>
      <vt:lpstr>Packager Shell Object</vt:lpstr>
      <vt:lpstr>Weekly </vt:lpstr>
      <vt:lpstr>Weekly </vt:lpstr>
      <vt:lpstr>Weekly </vt:lpstr>
      <vt:lpstr>Weekly </vt:lpstr>
      <vt:lpstr>Weekly </vt:lpstr>
      <vt:lpstr>Weekly </vt:lpstr>
      <vt:lpstr>Weekly </vt:lpstr>
      <vt:lpstr>Weekly </vt:lpstr>
      <vt:lpstr>Weekly </vt:lpstr>
      <vt:lpstr>Weekly </vt:lpstr>
      <vt:lpstr>Weekly </vt:lpstr>
      <vt:lpstr>Weekly </vt:lpstr>
      <vt:lpstr>Weekly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XiaoNing</dc:creator>
  <cp:lastModifiedBy>Wang, Fei</cp:lastModifiedBy>
  <cp:revision>1416</cp:revision>
  <dcterms:modified xsi:type="dcterms:W3CDTF">2020-11-18T09:26:29Z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0x010100B040F28C9190714F9051F1661A72B344</vt:lpwstr>
  </property>
  <property fmtid="{D5CDD505-2E9C-101B-9397-08002B2CF9AE}" pid="3" name="MSIP_Label_76546daa-41b6-470c-bb85-f6f40f044d7f_Enabled">
    <vt:lpwstr>true</vt:lpwstr>
  </property>
  <property fmtid="{D5CDD505-2E9C-101B-9397-08002B2CF9AE}" pid="4" name="MSIP_Label_76546daa-41b6-470c-bb85-f6f40f044d7f_SetDate">
    <vt:lpwstr>2020-02-10T02:29:11Z</vt:lpwstr>
  </property>
  <property fmtid="{D5CDD505-2E9C-101B-9397-08002B2CF9AE}" pid="5" name="MSIP_Label_76546daa-41b6-470c-bb85-f6f40f044d7f_Method">
    <vt:lpwstr>Standard</vt:lpwstr>
  </property>
  <property fmtid="{D5CDD505-2E9C-101B-9397-08002B2CF9AE}" pid="6" name="MSIP_Label_76546daa-41b6-470c-bb85-f6f40f044d7f_Name">
    <vt:lpwstr>Internal Use Only - Unrestricted</vt:lpwstr>
  </property>
  <property fmtid="{D5CDD505-2E9C-101B-9397-08002B2CF9AE}" pid="7" name="MSIP_Label_76546daa-41b6-470c-bb85-f6f40f044d7f_SiteId">
    <vt:lpwstr>3dd8961f-e488-4e60-8e11-a82d994e183d</vt:lpwstr>
  </property>
  <property fmtid="{D5CDD505-2E9C-101B-9397-08002B2CF9AE}" pid="8" name="MSIP_Label_76546daa-41b6-470c-bb85-f6f40f044d7f_ActionId">
    <vt:lpwstr>bb72beb5-bcbb-4cf6-b671-000055ada162</vt:lpwstr>
  </property>
  <property fmtid="{D5CDD505-2E9C-101B-9397-08002B2CF9AE}" pid="9" name="MSIP_Label_76546daa-41b6-470c-bb85-f6f40f044d7f_ContentBits">
    <vt:lpwstr>1</vt:lpwstr>
  </property>
</Properties>
</file>