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3"/>
  </p:sldMasterIdLst>
  <p:notesMasterIdLst>
    <p:notesMasterId r:id="rId7"/>
  </p:notesMasterIdLst>
  <p:handoutMasterIdLst>
    <p:handoutMasterId r:id="rId8"/>
  </p:handoutMasterIdLst>
  <p:sldIdLst>
    <p:sldId id="2024" r:id="rId4"/>
    <p:sldId id="2025" r:id="rId5"/>
    <p:sldId id="2026" r:id="rId6"/>
  </p:sldIdLst>
  <p:sldSz cx="12188825" cy="6858000"/>
  <p:notesSz cx="6858000" cy="48196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3D7EF61-34E1-4259-909E-D88D36ABF468}">
          <p14:sldIdLst>
            <p14:sldId id="2024"/>
            <p14:sldId id="2025"/>
            <p14:sldId id="20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3">
          <p15:clr>
            <a:srgbClr val="A4A3A4"/>
          </p15:clr>
        </p15:guide>
        <p15:guide id="2" pos="37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malai, Pari" initials="AP" lastIdx="1" clrIdx="0"/>
  <p:cmAuthor id="2" name="Aldabagh, Maad" initials="AM" lastIdx="28" clrIdx="1">
    <p:extLst>
      <p:ext uri="{19B8F6BF-5375-455C-9EA6-DF929625EA0E}">
        <p15:presenceInfo xmlns:p15="http://schemas.microsoft.com/office/powerpoint/2012/main" userId="S-1-5-21-249263827-1212357926-315576832-729218" providerId="AD"/>
      </p:ext>
    </p:extLst>
  </p:cmAuthor>
  <p:cmAuthor id="3" name="Van Note, Paul" initials="VP" lastIdx="1" clrIdx="2">
    <p:extLst>
      <p:ext uri="{19B8F6BF-5375-455C-9EA6-DF929625EA0E}">
        <p15:presenceInfo xmlns:p15="http://schemas.microsoft.com/office/powerpoint/2012/main" userId="S0033FFFA54C0747@LIVE.COM" providerId="AD"/>
      </p:ext>
    </p:extLst>
  </p:cmAuthor>
  <p:cmAuthor id="4" name="Aldabagh, Maad" initials="AM [2]" lastIdx="5" clrIdx="3">
    <p:extLst>
      <p:ext uri="{19B8F6BF-5375-455C-9EA6-DF929625EA0E}">
        <p15:presenceInfo xmlns:p15="http://schemas.microsoft.com/office/powerpoint/2012/main" userId="S::maldabag@amd.com::5258af4f-9ca3-42c0-ba9e-a0f81e3ff034" providerId="AD"/>
      </p:ext>
    </p:extLst>
  </p:cmAuthor>
  <p:cmAuthor id="5" name="Aldabagh, Maad" initials="AM [3]" lastIdx="2" clrIdx="4">
    <p:extLst>
      <p:ext uri="{19B8F6BF-5375-455C-9EA6-DF929625EA0E}">
        <p15:presenceInfo xmlns:p15="http://schemas.microsoft.com/office/powerpoint/2012/main" userId="5258af4f-9ca3-42c0-ba9e-a0f81e3ff0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70FF5D"/>
    <a:srgbClr val="73E1E7"/>
    <a:srgbClr val="F1FCFD"/>
    <a:srgbClr val="00AAB5"/>
    <a:srgbClr val="F26522"/>
    <a:srgbClr val="767DC5"/>
    <a:srgbClr val="A6CE39"/>
    <a:srgbClr val="D6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04" autoAdjust="0"/>
  </p:normalViewPr>
  <p:slideViewPr>
    <p:cSldViewPr snapToGrid="0">
      <p:cViewPr varScale="1">
        <p:scale>
          <a:sx n="62" d="100"/>
          <a:sy n="62" d="100"/>
        </p:scale>
        <p:origin x="1264" y="52"/>
      </p:cViewPr>
      <p:guideLst>
        <p:guide orient="horz" pos="413"/>
        <p:guide pos="3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69A6F2-41E5-4487-BD96-5B3320428D3B}" type="datetimeFigureOut">
              <a:rPr lang="en-US"/>
              <a:pPr>
                <a:defRPr/>
              </a:pPr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E149D6-DCAC-453C-9646-F7ED99F1C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5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259" y="1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38607A5D-693E-4C63-ACF6-88FE3734317C}" type="datetimeFigureOut">
              <a:rPr lang="en-US"/>
              <a:pPr>
                <a:defRPr/>
              </a:pPr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8500"/>
            <a:ext cx="6191250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7" tIns="46148" rIns="92297" bIns="4614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4820" y="4439134"/>
            <a:ext cx="6128360" cy="4182909"/>
          </a:xfrm>
          <a:prstGeom prst="rect">
            <a:avLst/>
          </a:prstGeom>
        </p:spPr>
        <p:txBody>
          <a:bodyPr vert="horz" lIns="92297" tIns="46148" rIns="92297" bIns="4614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259" y="8829537"/>
            <a:ext cx="2972209" cy="465292"/>
          </a:xfrm>
          <a:prstGeom prst="rect">
            <a:avLst/>
          </a:prstGeom>
        </p:spPr>
        <p:txBody>
          <a:bodyPr vert="horz" lIns="92297" tIns="46148" rIns="92297" bIns="4614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+mn-cs"/>
              </a:defRPr>
            </a:lvl1pPr>
          </a:lstStyle>
          <a:p>
            <a:pPr>
              <a:defRPr/>
            </a:pPr>
            <a:fld id="{829AFB38-0ABE-46A6-A2CD-91E75B392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4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5888" indent="-115888" algn="l" rtl="0" eaLnBrk="0" fontAlgn="base" hangingPunct="0">
      <a:spcBef>
        <a:spcPct val="30000"/>
      </a:spcBef>
      <a:spcAft>
        <a:spcPct val="0"/>
      </a:spcAft>
      <a:buFont typeface="Wingdings 3" pitchFamily="18" charset="2"/>
      <a:buChar char="}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6400" indent="-1714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73088" indent="-115888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1381123"/>
            <a:ext cx="11338560" cy="4937760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-9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9" name="Picture 8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45" y="939114"/>
            <a:ext cx="11338560" cy="5379769"/>
          </a:xfrm>
        </p:spPr>
        <p:txBody>
          <a:bodyPr/>
          <a:lstStyle>
            <a:lvl1pPr>
              <a:buClrTx/>
              <a:defRPr sz="3000">
                <a:solidFill>
                  <a:schemeClr val="bg1"/>
                </a:solidFill>
              </a:defRPr>
            </a:lvl1pPr>
            <a:lvl2pPr>
              <a:buClrTx/>
              <a:defRPr sz="2600">
                <a:solidFill>
                  <a:schemeClr val="bg1"/>
                </a:solidFill>
              </a:defRPr>
            </a:lvl2pPr>
            <a:lvl3pPr>
              <a:buClrTx/>
              <a:defRPr sz="22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5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5624" y="278130"/>
            <a:ext cx="11616919" cy="474345"/>
          </a:xfrm>
        </p:spPr>
        <p:txBody>
          <a:bodyPr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13244" y="752474"/>
            <a:ext cx="11616919" cy="285750"/>
          </a:xfrm>
        </p:spPr>
        <p:txBody>
          <a:bodyPr tIns="0" bIns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US" sz="1800" strike="noStrike" kern="1200" cap="all" baseline="0" dirty="0" smtClean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  <a:lvl2pPr marL="36766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2pPr>
            <a:lvl3pPr marL="746125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3pPr>
            <a:lvl4pPr marL="1188720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4pPr>
            <a:lvl5pPr marL="1481328" indent="0" algn="l" defTabSz="914400" rtl="0" eaLnBrk="1" latinLnBrk="0" hangingPunct="1">
              <a:spcBef>
                <a:spcPct val="0"/>
              </a:spcBef>
              <a:buNone/>
              <a:defRPr lang="en-US" sz="2400" strike="noStrike" kern="1200" cap="all" baseline="0" dirty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1">
                <a:tint val="45000"/>
                <a:satMod val="400000"/>
              </a:schemeClr>
            </a:duotone>
            <a:alphaModFix/>
            <a:lum bright="-10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2" y="6239287"/>
            <a:ext cx="1201998" cy="469703"/>
          </a:xfrm>
          <a:prstGeom prst="rect">
            <a:avLst/>
          </a:prstGeom>
        </p:spPr>
      </p:pic>
      <p:pic>
        <p:nvPicPr>
          <p:cNvPr id="6" name="Picture 5" descr="RTG-Text-Block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04" y="6299153"/>
            <a:ext cx="1048683" cy="3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541300" y="3510148"/>
            <a:ext cx="5106225" cy="640080"/>
          </a:xfrm>
        </p:spPr>
        <p:txBody>
          <a:bodyPr t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 i="0" cap="all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871962" y="2866975"/>
            <a:ext cx="6444900" cy="474345"/>
          </a:xfrm>
        </p:spPr>
        <p:txBody>
          <a:bodyPr/>
          <a:lstStyle>
            <a:lvl1pPr algn="ctr"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21052" y="3365383"/>
            <a:ext cx="634672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5625" y="278130"/>
            <a:ext cx="10424160" cy="474345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45" y="1381125"/>
            <a:ext cx="11338560" cy="49377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83" y="6569077"/>
            <a:ext cx="134652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0A2252-0B00-49D0-9A28-2F5CCECF09D1}" type="slidenum">
              <a:rPr lang="en-US" sz="900" cap="all" smtClean="0">
                <a:solidFill>
                  <a:prstClr val="white"/>
                </a:solidFill>
                <a:cs typeface="Arial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cap="all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245" y="6569076"/>
            <a:ext cx="1769715" cy="221359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RTG </a:t>
            </a:r>
            <a:r>
              <a:rPr lang="en-US" altLang="zh-CN" sz="900" cap="all" dirty="0">
                <a:solidFill>
                  <a:schemeClr val="bg1"/>
                </a:solidFill>
                <a:cs typeface="Arial" pitchFamily="34" charset="0"/>
              </a:rPr>
              <a:t>CE  Team 2018 </a:t>
            </a:r>
            <a:r>
              <a:rPr lang="en-US" sz="900" cap="all" dirty="0">
                <a:solidFill>
                  <a:schemeClr val="bg1"/>
                </a:solidFill>
                <a:cs typeface="Arial" pitchFamily="34" charset="0"/>
              </a:rPr>
              <a:t>|  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27" y="325875"/>
            <a:ext cx="1201998" cy="469703"/>
          </a:xfrm>
          <a:prstGeom prst="rect">
            <a:avLst/>
          </a:prstGeom>
        </p:spPr>
      </p:pic>
      <p:sp>
        <p:nvSpPr>
          <p:cNvPr id="4" name="MSIPCMContentMarking" descr="{&quot;HashCode&quot;:1292964888,&quot;Placement&quot;:&quot;Header&quot;,&quot;Top&quot;:0.0,&quot;Left&quot;:0.0,&quot;SlideWidth&quot;:959,&quot;SlideHeight&quot;:540}">
            <a:extLst>
              <a:ext uri="{FF2B5EF4-FFF2-40B4-BE49-F238E27FC236}">
                <a16:creationId xmlns:a16="http://schemas.microsoft.com/office/drawing/2014/main" id="{8ACE8477-A880-4BF4-8426-00AED51D5750}"/>
              </a:ext>
            </a:extLst>
          </p:cNvPr>
          <p:cNvSpPr txBox="1"/>
          <p:nvPr userDrawn="1"/>
        </p:nvSpPr>
        <p:spPr>
          <a:xfrm>
            <a:off x="0" y="0"/>
            <a:ext cx="3492171" cy="2649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174625" indent="-174625" algn="l">
              <a:spcBef>
                <a:spcPct val="0"/>
              </a:spcBef>
              <a:spcAft>
                <a:spcPts val="0"/>
              </a:spcAft>
              <a:buClr>
                <a:schemeClr val="bg2"/>
              </a:buClr>
              <a:buFont typeface="Wingdings 3" pitchFamily="18" charset="2"/>
              <a:buChar char="}"/>
            </a:pPr>
            <a:r>
              <a:rPr lang="en-US" sz="1100">
                <a:solidFill>
                  <a:srgbClr val="0078D7"/>
                </a:solidFill>
                <a:latin typeface="Arial" panose="020B0604020202020204" pitchFamily="34" charset="0"/>
              </a:rPr>
              <a:t>[AMD Official Use Only - Internal Distribution Only]</a:t>
            </a:r>
            <a:endParaRPr lang="en-US" sz="1100" dirty="0">
              <a:solidFill>
                <a:srgbClr val="0078D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5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4383" r:id="rId2"/>
    <p:sldLayoutId id="2147483895" r:id="rId3"/>
    <p:sldLayoutId id="2147484384" r:id="rId4"/>
    <p:sldLayoutId id="2147483904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3200" i="0" strike="noStrike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spcAft>
          <a:spcPts val="0"/>
        </a:spcAft>
        <a:buClrTx/>
        <a:buFont typeface="Arial" panose="020B0604020202020204" pitchFamily="34" charset="0"/>
        <a:buChar char="•"/>
        <a:defRPr sz="30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548640" indent="-1809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914400" indent="-168275" algn="l" defTabSz="914400" rtl="0" eaLnBrk="1" latinLnBrk="0" hangingPunct="1">
        <a:spcBef>
          <a:spcPts val="300"/>
        </a:spcBef>
        <a:spcAft>
          <a:spcPts val="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1371600" indent="-182880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1645920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A9C925E-1391-4FDE-8458-C01C5BE7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8" y="2940590"/>
            <a:ext cx="11837008" cy="165108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Multi-pass optimization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/>
              <a:t>Origin multi-pass use different function for each pass</a:t>
            </a:r>
          </a:p>
          <a:p>
            <a:pPr lvl="1"/>
            <a:r>
              <a:rPr lang="en-US" altLang="zh-CN" sz="2400" dirty="0"/>
              <a:t>Every pass will have instruction cache miss</a:t>
            </a:r>
          </a:p>
          <a:p>
            <a:pPr lvl="1"/>
            <a:r>
              <a:rPr lang="en-US" altLang="zh-CN" sz="2400" dirty="0"/>
              <a:t>loop a same function for multiple passes (except first and last pass)</a:t>
            </a:r>
          </a:p>
          <a:p>
            <a:pPr lvl="1"/>
            <a:endParaRPr lang="en-US" sz="2400" dirty="0">
              <a:effectLst/>
            </a:endParaRP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E8F31-9D85-4662-80B9-0D1E3CF712D1}"/>
              </a:ext>
            </a:extLst>
          </p:cNvPr>
          <p:cNvSpPr/>
          <p:nvPr/>
        </p:nvSpPr>
        <p:spPr>
          <a:xfrm>
            <a:off x="-2420636" y="3688692"/>
            <a:ext cx="2733880" cy="70891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No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03ECE-A99F-4407-8DE7-22DAF234A639}"/>
              </a:ext>
            </a:extLst>
          </p:cNvPr>
          <p:cNvSpPr/>
          <p:nvPr/>
        </p:nvSpPr>
        <p:spPr>
          <a:xfrm>
            <a:off x="-3179449" y="5450709"/>
            <a:ext cx="3991107" cy="70891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Loop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en-US" altLang="zh-CN" sz="2800" b="1" dirty="0">
                <a:solidFill>
                  <a:srgbClr val="FF0000"/>
                </a:solidFill>
              </a:rPr>
              <a:t>2600 </a:t>
            </a:r>
            <a:r>
              <a:rPr lang="en-US" altLang="zh-CN" sz="2800" b="1" dirty="0" err="1">
                <a:solidFill>
                  <a:srgbClr val="FF0000"/>
                </a:solidFill>
              </a:rPr>
              <a:t>clk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913BF8-28EB-4AE3-BA47-94318D1C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8" y="4621989"/>
            <a:ext cx="11837008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Multi-pass optimization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endParaRPr lang="en-US" sz="2400" dirty="0">
              <a:effectLst/>
            </a:endParaRP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982E1C-2ED7-41DE-BA3E-FDA8A1224B76}"/>
              </a:ext>
            </a:extLst>
          </p:cNvPr>
          <p:cNvGrpSpPr/>
          <p:nvPr/>
        </p:nvGrpSpPr>
        <p:grpSpPr>
          <a:xfrm>
            <a:off x="217989" y="1532143"/>
            <a:ext cx="5454930" cy="4206849"/>
            <a:chOff x="217989" y="1532143"/>
            <a:chExt cx="5454930" cy="42068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242672-FEF8-4A1B-9EAA-AEA41AD77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244" y="1532143"/>
              <a:ext cx="5264421" cy="214641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5A752F-F1C2-40ED-96C3-3D178A39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989" y="3897397"/>
              <a:ext cx="5454930" cy="1841595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4E60BD-A8B9-42CD-B991-516ECCE6F7AE}"/>
                </a:ext>
              </a:extLst>
            </p:cNvPr>
            <p:cNvCxnSpPr/>
            <p:nvPr/>
          </p:nvCxnSpPr>
          <p:spPr>
            <a:xfrm>
              <a:off x="2945454" y="2917861"/>
              <a:ext cx="229261" cy="13459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561E99-D541-4C6C-AC21-4F1469517960}"/>
              </a:ext>
            </a:extLst>
          </p:cNvPr>
          <p:cNvGrpSpPr/>
          <p:nvPr/>
        </p:nvGrpSpPr>
        <p:grpSpPr>
          <a:xfrm>
            <a:off x="6316138" y="1532143"/>
            <a:ext cx="5391427" cy="1739989"/>
            <a:chOff x="6316138" y="1532143"/>
            <a:chExt cx="5391427" cy="173998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02708-EF4A-4C5F-8821-7E632F0C7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6138" y="1532143"/>
              <a:ext cx="5391427" cy="173998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04F357-2721-425C-9076-F571C93FF29E}"/>
                </a:ext>
              </a:extLst>
            </p:cNvPr>
            <p:cNvSpPr/>
            <p:nvPr/>
          </p:nvSpPr>
          <p:spPr>
            <a:xfrm>
              <a:off x="7346022" y="1532775"/>
              <a:ext cx="4027470" cy="285750"/>
            </a:xfrm>
            <a:prstGeom prst="rect">
              <a:avLst/>
            </a:prstGeom>
            <a:noFill/>
            <a:ln w="28575">
              <a:solidFill>
                <a:srgbClr val="ED1C2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8A1ED0-37DE-4372-92AE-D24C1818804C}"/>
              </a:ext>
            </a:extLst>
          </p:cNvPr>
          <p:cNvGrpSpPr/>
          <p:nvPr/>
        </p:nvGrpSpPr>
        <p:grpSpPr>
          <a:xfrm>
            <a:off x="6316138" y="3429000"/>
            <a:ext cx="7360028" cy="5169166"/>
            <a:chOff x="6316138" y="3429000"/>
            <a:chExt cx="7360028" cy="51691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635A1B-2C01-4892-9A5C-D5D6AFB4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138" y="3429000"/>
              <a:ext cx="7360028" cy="516916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AA348D-EF10-4319-A87A-BA500F5C4A8B}"/>
                </a:ext>
              </a:extLst>
            </p:cNvPr>
            <p:cNvSpPr/>
            <p:nvPr/>
          </p:nvSpPr>
          <p:spPr>
            <a:xfrm>
              <a:off x="7364859" y="3647533"/>
              <a:ext cx="4027470" cy="285750"/>
            </a:xfrm>
            <a:prstGeom prst="rect">
              <a:avLst/>
            </a:prstGeom>
            <a:noFill/>
            <a:ln w="28575">
              <a:solidFill>
                <a:srgbClr val="ED1C2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593802-9875-4179-AF6C-37DA3255598B}"/>
                </a:ext>
              </a:extLst>
            </p:cNvPr>
            <p:cNvSpPr/>
            <p:nvPr/>
          </p:nvSpPr>
          <p:spPr>
            <a:xfrm>
              <a:off x="9822094" y="3933283"/>
              <a:ext cx="924676" cy="2172242"/>
            </a:xfrm>
            <a:prstGeom prst="rect">
              <a:avLst/>
            </a:prstGeom>
            <a:noFill/>
            <a:ln w="28575">
              <a:solidFill>
                <a:srgbClr val="ED1C2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42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0C778-32F6-4750-AA9D-CF74A2AD5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45" y="1038224"/>
            <a:ext cx="11338560" cy="5280659"/>
          </a:xfrm>
        </p:spPr>
        <p:txBody>
          <a:bodyPr/>
          <a:lstStyle/>
          <a:p>
            <a:r>
              <a:rPr lang="en-US" altLang="zh-CN" sz="2800" dirty="0"/>
              <a:t>Multi-pass optimization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sz="2400" dirty="0">
                <a:effectLst/>
              </a:rPr>
              <a:t>Performance </a:t>
            </a:r>
          </a:p>
          <a:p>
            <a:pPr lvl="2"/>
            <a:endParaRPr lang="en-US" altLang="zh-CN" sz="2000" dirty="0"/>
          </a:p>
          <a:p>
            <a:endParaRPr lang="en-US" altLang="zh-C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C0840-5118-4BFD-899F-D50C1A68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3E91-3C7D-4DD3-9DC0-25A44DC23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23C9C2-08E5-4677-8283-D73B49B1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58706"/>
              </p:ext>
            </p:extLst>
          </p:nvPr>
        </p:nvGraphicFramePr>
        <p:xfrm>
          <a:off x="313244" y="2124182"/>
          <a:ext cx="11624539" cy="236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333">
                  <a:extLst>
                    <a:ext uri="{9D8B030D-6E8A-4147-A177-3AD203B41FA5}">
                      <a16:colId xmlns:a16="http://schemas.microsoft.com/office/drawing/2014/main" val="1676970153"/>
                    </a:ext>
                  </a:extLst>
                </a:gridCol>
                <a:gridCol w="1518283">
                  <a:extLst>
                    <a:ext uri="{9D8B030D-6E8A-4147-A177-3AD203B41FA5}">
                      <a16:colId xmlns:a16="http://schemas.microsoft.com/office/drawing/2014/main" val="65151655"/>
                    </a:ext>
                  </a:extLst>
                </a:gridCol>
                <a:gridCol w="1734725">
                  <a:extLst>
                    <a:ext uri="{9D8B030D-6E8A-4147-A177-3AD203B41FA5}">
                      <a16:colId xmlns:a16="http://schemas.microsoft.com/office/drawing/2014/main" val="958155149"/>
                    </a:ext>
                  </a:extLst>
                </a:gridCol>
                <a:gridCol w="1932813">
                  <a:extLst>
                    <a:ext uri="{9D8B030D-6E8A-4147-A177-3AD203B41FA5}">
                      <a16:colId xmlns:a16="http://schemas.microsoft.com/office/drawing/2014/main" val="2877202925"/>
                    </a:ext>
                  </a:extLst>
                </a:gridCol>
                <a:gridCol w="2129538">
                  <a:extLst>
                    <a:ext uri="{9D8B030D-6E8A-4147-A177-3AD203B41FA5}">
                      <a16:colId xmlns:a16="http://schemas.microsoft.com/office/drawing/2014/main" val="3696266526"/>
                    </a:ext>
                  </a:extLst>
                </a:gridCol>
                <a:gridCol w="2247847">
                  <a:extLst>
                    <a:ext uri="{9D8B030D-6E8A-4147-A177-3AD203B41FA5}">
                      <a16:colId xmlns:a16="http://schemas.microsoft.com/office/drawing/2014/main" val="1172647011"/>
                    </a:ext>
                  </a:extLst>
                </a:gridCol>
              </a:tblGrid>
              <a:tr h="532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before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55646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480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0.013ms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0.012ms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46082759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21173354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1411816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3125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2197233"/>
                  </a:ext>
                </a:extLst>
              </a:tr>
              <a:tr h="3395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need</a:t>
                      </a:r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5730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84667"/>
      </p:ext>
    </p:extLst>
  </p:cSld>
  <p:clrMapOvr>
    <a:masterClrMapping/>
  </p:clrMapOvr>
</p:sld>
</file>

<file path=ppt/theme/theme1.xml><?xml version="1.0" encoding="utf-8"?>
<a:theme xmlns:a="http://schemas.openxmlformats.org/drawingml/2006/main" name="1_AMD WIDE BLK">
  <a:themeElements>
    <a:clrScheme name="Custom 8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F26522"/>
      </a:accent1>
      <a:accent2>
        <a:srgbClr val="ED1C24"/>
      </a:accent2>
      <a:accent3>
        <a:srgbClr val="00AAB5"/>
      </a:accent3>
      <a:accent4>
        <a:srgbClr val="A6CE39"/>
      </a:accent4>
      <a:accent5>
        <a:srgbClr val="812990"/>
      </a:accent5>
      <a:accent6>
        <a:srgbClr val="C7C8CA"/>
      </a:accent6>
      <a:hlink>
        <a:srgbClr val="ED1C24"/>
      </a:hlink>
      <a:folHlink>
        <a:srgbClr val="C7C8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4625" indent="-174625">
          <a:spcAft>
            <a:spcPts val="600"/>
          </a:spcAft>
          <a:buClr>
            <a:schemeClr val="bg2"/>
          </a:buClr>
          <a:buFont typeface="Wingdings 3" pitchFamily="18" charset="2"/>
          <a:buChar char="}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9CC0EF7-87AF-4332-8238-07EB064EF708}" vid="{88888B7A-3F48-4C5C-94F6-68DD76F37C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0F28C9190714F9051F1661A72B344" ma:contentTypeVersion="0" ma:contentTypeDescription="Create a new document." ma:contentTypeScope="" ma:versionID="b8b95d69f10381dae1e3fc8aa097d9b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C7C7BA-398C-443C-9325-A8C61CE3C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9B9DAE-0203-490A-8CF8-6A331C5A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6963</TotalTime>
  <Words>83</Words>
  <Application>Microsoft Office PowerPoint</Application>
  <PresentationFormat>Custom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 3</vt:lpstr>
      <vt:lpstr>1_AMD WIDE BLK</vt:lpstr>
      <vt:lpstr>Weekly </vt:lpstr>
      <vt:lpstr>Weekly </vt:lpstr>
      <vt:lpstr>Weekly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XiaoNing</dc:creator>
  <cp:lastModifiedBy>Wang, Fei</cp:lastModifiedBy>
  <cp:revision>1487</cp:revision>
  <dcterms:modified xsi:type="dcterms:W3CDTF">2020-11-19T09:32:55Z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0x010100B040F28C9190714F9051F1661A72B344</vt:lpwstr>
  </property>
  <property fmtid="{D5CDD505-2E9C-101B-9397-08002B2CF9AE}" pid="3" name="MSIP_Label_76546daa-41b6-470c-bb85-f6f40f044d7f_Enabled">
    <vt:lpwstr>true</vt:lpwstr>
  </property>
  <property fmtid="{D5CDD505-2E9C-101B-9397-08002B2CF9AE}" pid="4" name="MSIP_Label_76546daa-41b6-470c-bb85-f6f40f044d7f_SetDate">
    <vt:lpwstr>2020-02-10T02:29:11Z</vt:lpwstr>
  </property>
  <property fmtid="{D5CDD505-2E9C-101B-9397-08002B2CF9AE}" pid="5" name="MSIP_Label_76546daa-41b6-470c-bb85-f6f40f044d7f_Method">
    <vt:lpwstr>Standard</vt:lpwstr>
  </property>
  <property fmtid="{D5CDD505-2E9C-101B-9397-08002B2CF9AE}" pid="6" name="MSIP_Label_76546daa-41b6-470c-bb85-f6f40f044d7f_Name">
    <vt:lpwstr>Internal Use Only - Unrestricted</vt:lpwstr>
  </property>
  <property fmtid="{D5CDD505-2E9C-101B-9397-08002B2CF9AE}" pid="7" name="MSIP_Label_76546daa-41b6-470c-bb85-f6f40f044d7f_SiteId">
    <vt:lpwstr>3dd8961f-e488-4e60-8e11-a82d994e183d</vt:lpwstr>
  </property>
  <property fmtid="{D5CDD505-2E9C-101B-9397-08002B2CF9AE}" pid="8" name="MSIP_Label_76546daa-41b6-470c-bb85-f6f40f044d7f_ActionId">
    <vt:lpwstr>bb72beb5-bcbb-4cf6-b671-000055ada162</vt:lpwstr>
  </property>
  <property fmtid="{D5CDD505-2E9C-101B-9397-08002B2CF9AE}" pid="9" name="MSIP_Label_76546daa-41b6-470c-bb85-f6f40f044d7f_ContentBits">
    <vt:lpwstr>1</vt:lpwstr>
  </property>
</Properties>
</file>