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20"/>
  </p:notesMasterIdLst>
  <p:handoutMasterIdLst>
    <p:handoutMasterId r:id="rId21"/>
  </p:handoutMasterIdLst>
  <p:sldIdLst>
    <p:sldId id="2022" r:id="rId4"/>
    <p:sldId id="2051" r:id="rId5"/>
    <p:sldId id="2043" r:id="rId6"/>
    <p:sldId id="2042" r:id="rId7"/>
    <p:sldId id="2044" r:id="rId8"/>
    <p:sldId id="2045" r:id="rId9"/>
    <p:sldId id="2046" r:id="rId10"/>
    <p:sldId id="2052" r:id="rId11"/>
    <p:sldId id="2053" r:id="rId12"/>
    <p:sldId id="2054" r:id="rId13"/>
    <p:sldId id="2055" r:id="rId14"/>
    <p:sldId id="2056" r:id="rId15"/>
    <p:sldId id="2057" r:id="rId16"/>
    <p:sldId id="2058" r:id="rId17"/>
    <p:sldId id="2061" r:id="rId18"/>
    <p:sldId id="2062" r:id="rId19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51"/>
            <p14:sldId id="2043"/>
            <p14:sldId id="2042"/>
            <p14:sldId id="2044"/>
            <p14:sldId id="2045"/>
            <p14:sldId id="2046"/>
            <p14:sldId id="2052"/>
            <p14:sldId id="2053"/>
            <p14:sldId id="2054"/>
            <p14:sldId id="2055"/>
            <p14:sldId id="2056"/>
            <p14:sldId id="2057"/>
            <p14:sldId id="2058"/>
            <p14:sldId id="2061"/>
            <p14:sldId id="2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  <p:cmAuthor id="6" name="Wang, Fei" initials="WF" lastIdx="1" clrIdx="5">
    <p:extLst>
      <p:ext uri="{19B8F6BF-5375-455C-9EA6-DF929625EA0E}">
        <p15:presenceInfo xmlns:p15="http://schemas.microsoft.com/office/powerpoint/2012/main" userId="S::feiw@amd.com::022cf6a6-1206-4b97-baf1-336d7c7a1e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00AAB5"/>
    <a:srgbClr val="73E1E7"/>
    <a:srgbClr val="F1FCFD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244" autoAdjust="0"/>
  </p:normalViewPr>
  <p:slideViewPr>
    <p:cSldViewPr snapToGrid="0">
      <p:cViewPr>
        <p:scale>
          <a:sx n="66" d="100"/>
          <a:sy n="66" d="100"/>
        </p:scale>
        <p:origin x="644" y="56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mdcloud-my.sharepoint.com/:x:/r/personal/wei-liao_amd_com/_layouts/15/Doc.aspx?sourcedoc=%7BB60D56A9-9FBE-49FB-9D1C-A51FE62E6D00%7D&amp;file=FFT%20plan.xlsx&amp;action=default&amp;mobileredirect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ntrack-internal.amd.com/browse/SWDEV-25650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ntrack-internal.amd.com/browse/SWDEV-256507" TargetMode="External"/><Relationship Id="rId2" Type="http://schemas.openxmlformats.org/officeDocument/2006/relationships/hyperlink" Target="https://amdcloud-my.sharepoint.com/:x:/r/personal/wei-liao_amd_com/_layouts/15/Doc.aspx?sourcedoc=%7BB60D56A9-9FBE-49FB-9D1C-A51FE62E6D00%7D&amp;file=FFT%20plan.xlsx&amp;action=default&amp;mobileredirect=tr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Delivery item ww49/50</a:t>
            </a:r>
            <a:r>
              <a:rPr lang="zh-CN" altLang="en-US" sz="2800" dirty="0"/>
              <a:t>：</a:t>
            </a:r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FFT plan.xlsx (sharepoint.com)</a:t>
            </a:r>
            <a:endParaRPr lang="en-US" sz="1600" dirty="0">
              <a:solidFill>
                <a:srgbClr val="0070C0"/>
              </a:solidFill>
            </a:endParaRPr>
          </a:p>
          <a:p>
            <a:pPr lvl="1"/>
            <a:r>
              <a:rPr lang="fr-FR" altLang="zh-CN" sz="2400" dirty="0"/>
              <a:t>WW49: </a:t>
            </a:r>
            <a:r>
              <a:rPr lang="fr-FR" altLang="zh-CN" sz="2400" dirty="0" err="1"/>
              <a:t>bluestein</a:t>
            </a:r>
            <a:r>
              <a:rPr lang="fr-FR" altLang="zh-CN" sz="2400" dirty="0"/>
              <a:t>: </a:t>
            </a:r>
            <a:r>
              <a:rPr lang="fr-FR" altLang="zh-CN" sz="2400" dirty="0" err="1"/>
              <a:t>study</a:t>
            </a:r>
            <a:r>
              <a:rPr lang="fr-FR" altLang="zh-CN" sz="2400" dirty="0"/>
              <a:t> and </a:t>
            </a:r>
            <a:r>
              <a:rPr lang="fr-FR" altLang="zh-CN" sz="2400" dirty="0" err="1"/>
              <a:t>analysis</a:t>
            </a:r>
            <a:r>
              <a:rPr lang="fr-FR" altLang="zh-CN" sz="2400" dirty="0"/>
              <a:t> CS_KERNEL_COPY_R_TO_CMPLX, CS_KERNEL_CHIRP, CS_KERNEL_PAD_MUL</a:t>
            </a:r>
          </a:p>
          <a:p>
            <a:pPr lvl="1"/>
            <a:r>
              <a:rPr lang="fr-FR" altLang="zh-CN" sz="2400" dirty="0"/>
              <a:t>2250: </a:t>
            </a:r>
            <a:r>
              <a:rPr lang="fr-FR" altLang="zh-CN" sz="2400" dirty="0" err="1"/>
              <a:t>bluestein</a:t>
            </a:r>
            <a:r>
              <a:rPr lang="fr-FR" altLang="zh-CN" sz="2400" dirty="0"/>
              <a:t>: </a:t>
            </a:r>
            <a:r>
              <a:rPr lang="fr-FR" altLang="zh-CN" sz="2400" dirty="0" err="1"/>
              <a:t>study</a:t>
            </a:r>
            <a:r>
              <a:rPr lang="fr-FR" altLang="zh-CN" sz="2400" dirty="0"/>
              <a:t> and </a:t>
            </a:r>
            <a:r>
              <a:rPr lang="fr-FR" altLang="zh-CN" sz="2400" dirty="0" err="1"/>
              <a:t>analysis</a:t>
            </a:r>
            <a:r>
              <a:rPr lang="fr-FR" altLang="zh-CN" sz="2400" dirty="0"/>
              <a:t> CS_KERNEL_FFT_MUL, CS_KERNEL_RES_MUL, CS_KERNEL_COPY_CMPLX_TO_HERM</a:t>
            </a:r>
          </a:p>
          <a:p>
            <a:pPr lvl="1"/>
            <a:r>
              <a:rPr lang="en-US" altLang="zh-CN" sz="2400" dirty="0"/>
              <a:t>Fei –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80" y="1038224"/>
            <a:ext cx="5474739" cy="5280659"/>
          </a:xfrm>
        </p:spPr>
        <p:txBody>
          <a:bodyPr/>
          <a:lstStyle/>
          <a:p>
            <a:r>
              <a:rPr lang="en-US" altLang="zh-CN" sz="2800" dirty="0" err="1"/>
              <a:t>Plannode</a:t>
            </a:r>
            <a:endParaRPr lang="en-US" altLang="zh-CN" sz="2800" dirty="0"/>
          </a:p>
          <a:p>
            <a:pPr lvl="1"/>
            <a:r>
              <a:rPr lang="en-US" altLang="zh-CN" sz="2400" dirty="0"/>
              <a:t>Only step </a:t>
            </a:r>
            <a:r>
              <a:rPr lang="en-US" altLang="zh-CN" sz="2400" dirty="0">
                <a:solidFill>
                  <a:srgbClr val="00B0F0"/>
                </a:solidFill>
              </a:rPr>
              <a:t>(4)</a:t>
            </a:r>
            <a:r>
              <a:rPr lang="en-US" altLang="zh-CN" sz="2400" dirty="0"/>
              <a:t> could be </a:t>
            </a:r>
            <a:r>
              <a:rPr lang="fr-FR" altLang="zh-CN" sz="2400" dirty="0" err="1"/>
              <a:t>parallelized</a:t>
            </a:r>
            <a:r>
              <a:rPr lang="fr-FR" altLang="zh-CN" sz="2400" dirty="0"/>
              <a:t> </a:t>
            </a:r>
            <a:r>
              <a:rPr lang="en-US" altLang="zh-CN" sz="2400" dirty="0"/>
              <a:t>with step </a:t>
            </a:r>
            <a:r>
              <a:rPr lang="en-US" altLang="zh-CN" sz="2400" dirty="0">
                <a:solidFill>
                  <a:srgbClr val="00B0F0"/>
                </a:solidFill>
              </a:rPr>
              <a:t>(2)</a:t>
            </a:r>
            <a:r>
              <a:rPr lang="en-US" altLang="zh-CN" sz="2400" dirty="0"/>
              <a:t> and </a:t>
            </a:r>
            <a:r>
              <a:rPr lang="zh-CN" altLang="en-US" sz="2400" dirty="0"/>
              <a:t> </a:t>
            </a:r>
            <a:r>
              <a:rPr lang="en-US" altLang="zh-CN" sz="2400" dirty="0"/>
              <a:t>step </a:t>
            </a:r>
            <a:r>
              <a:rPr lang="en-US" altLang="zh-CN" sz="2400" dirty="0">
                <a:solidFill>
                  <a:srgbClr val="00B0F0"/>
                </a:solidFill>
              </a:rPr>
              <a:t>(3)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Bluestein study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ED9062-D4C8-4B4F-AB91-CFD00287E1FC}"/>
              </a:ext>
            </a:extLst>
          </p:cNvPr>
          <p:cNvGrpSpPr/>
          <p:nvPr/>
        </p:nvGrpSpPr>
        <p:grpSpPr>
          <a:xfrm>
            <a:off x="6094412" y="515302"/>
            <a:ext cx="5192258" cy="6094729"/>
            <a:chOff x="5245549" y="-1170450"/>
            <a:chExt cx="6591543" cy="78157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E24B47-F026-4548-AF65-2A7394512973}"/>
                </a:ext>
              </a:extLst>
            </p:cNvPr>
            <p:cNvSpPr/>
            <p:nvPr/>
          </p:nvSpPr>
          <p:spPr>
            <a:xfrm>
              <a:off x="5245549" y="-162145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DA854D-57B0-4662-9FC8-BDD681D2715F}"/>
                </a:ext>
              </a:extLst>
            </p:cNvPr>
            <p:cNvCxnSpPr>
              <a:cxnSpLocks/>
              <a:stCxn id="5" idx="2"/>
              <a:endCxn id="11" idx="2"/>
            </p:cNvCxnSpPr>
            <p:nvPr/>
          </p:nvCxnSpPr>
          <p:spPr>
            <a:xfrm rot="16200000" flipH="1">
              <a:off x="5937576" y="89862"/>
              <a:ext cx="415834" cy="741554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Summing Junction 10">
              <a:extLst>
                <a:ext uri="{FF2B5EF4-FFF2-40B4-BE49-F238E27FC236}">
                  <a16:creationId xmlns:a16="http://schemas.microsoft.com/office/drawing/2014/main" id="{612FBB1C-233B-4E6B-B826-0D74C3CDDD87}"/>
                </a:ext>
              </a:extLst>
            </p:cNvPr>
            <p:cNvSpPr/>
            <p:nvPr/>
          </p:nvSpPr>
          <p:spPr>
            <a:xfrm>
              <a:off x="6516270" y="525681"/>
              <a:ext cx="285750" cy="285750"/>
            </a:xfrm>
            <a:prstGeom prst="flowChartSummingJunction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6">
              <a:extLst>
                <a:ext uri="{FF2B5EF4-FFF2-40B4-BE49-F238E27FC236}">
                  <a16:creationId xmlns:a16="http://schemas.microsoft.com/office/drawing/2014/main" id="{0BEF7F83-1C21-4882-A1AF-7C6C5C418BCA}"/>
                </a:ext>
              </a:extLst>
            </p:cNvPr>
            <p:cNvCxnSpPr>
              <a:cxnSpLocks/>
              <a:stCxn id="61" idx="2"/>
              <a:endCxn id="11" idx="6"/>
            </p:cNvCxnSpPr>
            <p:nvPr/>
          </p:nvCxnSpPr>
          <p:spPr>
            <a:xfrm rot="5400000">
              <a:off x="6962076" y="92667"/>
              <a:ext cx="415834" cy="735945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26073A-5F8C-4FC7-BA5D-8EC71F04057E}"/>
                </a:ext>
              </a:extLst>
            </p:cNvPr>
            <p:cNvSpPr/>
            <p:nvPr/>
          </p:nvSpPr>
          <p:spPr>
            <a:xfrm>
              <a:off x="6126350" y="1163852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6">
              <a:extLst>
                <a:ext uri="{FF2B5EF4-FFF2-40B4-BE49-F238E27FC236}">
                  <a16:creationId xmlns:a16="http://schemas.microsoft.com/office/drawing/2014/main" id="{00C05559-E5FF-4422-89CA-8F29B3A0A8D4}"/>
                </a:ext>
              </a:extLst>
            </p:cNvPr>
            <p:cNvCxnSpPr>
              <a:cxnSpLocks/>
              <a:stCxn id="11" idx="4"/>
              <a:endCxn id="17" idx="0"/>
            </p:cNvCxnSpPr>
            <p:nvPr/>
          </p:nvCxnSpPr>
          <p:spPr>
            <a:xfrm flipH="1">
              <a:off x="6655517" y="811431"/>
              <a:ext cx="3628" cy="35242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C7EBE0-63A9-46FE-8D47-50F6476E1718}"/>
                </a:ext>
              </a:extLst>
            </p:cNvPr>
            <p:cNvSpPr/>
            <p:nvPr/>
          </p:nvSpPr>
          <p:spPr>
            <a:xfrm>
              <a:off x="6126350" y="2155515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fft_p</a:t>
              </a:r>
              <a:r>
                <a:rPr lang="en-US" altLang="zh-CN" dirty="0">
                  <a:solidFill>
                    <a:schemeClr val="bg1"/>
                  </a:solidFill>
                </a:rPr>
                <a:t>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7B4435-C99A-42E7-9938-52797CEF7A70}"/>
                </a:ext>
              </a:extLst>
            </p:cNvPr>
            <p:cNvGrpSpPr/>
            <p:nvPr/>
          </p:nvGrpSpPr>
          <p:grpSpPr>
            <a:xfrm>
              <a:off x="6435375" y="1578719"/>
              <a:ext cx="811884" cy="576796"/>
              <a:chOff x="1738234" y="1717719"/>
              <a:chExt cx="811884" cy="576796"/>
            </a:xfrm>
          </p:grpSpPr>
          <p:cxnSp>
            <p:nvCxnSpPr>
              <p:cNvPr id="23" name="Straight Arrow Connector 6">
                <a:extLst>
                  <a:ext uri="{FF2B5EF4-FFF2-40B4-BE49-F238E27FC236}">
                    <a16:creationId xmlns:a16="http://schemas.microsoft.com/office/drawing/2014/main" id="{0D2B4168-1214-4AAD-A8BA-D010BCCA9421}"/>
                  </a:ext>
                </a:extLst>
              </p:cNvPr>
              <p:cNvCxnSpPr>
                <a:cxnSpLocks/>
                <a:stCxn id="17" idx="2"/>
                <a:endCxn id="22" idx="0"/>
              </p:cNvCxnSpPr>
              <p:nvPr/>
            </p:nvCxnSpPr>
            <p:spPr>
              <a:xfrm>
                <a:off x="1958376" y="1717719"/>
                <a:ext cx="0" cy="576796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2D4374-C020-4ECE-B028-3D6E78437BEB}"/>
                  </a:ext>
                </a:extLst>
              </p:cNvPr>
              <p:cNvSpPr/>
              <p:nvPr/>
            </p:nvSpPr>
            <p:spPr>
              <a:xfrm>
                <a:off x="1738234" y="1849954"/>
                <a:ext cx="811884" cy="414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Edwardian Script ITC" panose="030303020407070D0804" pitchFamily="66" charset="0"/>
                  </a:rPr>
                  <a:t>F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94932E-FE2D-4B77-A995-6570757F41B2}"/>
                </a:ext>
              </a:extLst>
            </p:cNvPr>
            <p:cNvSpPr/>
            <p:nvPr/>
          </p:nvSpPr>
          <p:spPr>
            <a:xfrm>
              <a:off x="8967213" y="-1170450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chirp(n)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Flowchart: Summing Junction 29">
              <a:extLst>
                <a:ext uri="{FF2B5EF4-FFF2-40B4-BE49-F238E27FC236}">
                  <a16:creationId xmlns:a16="http://schemas.microsoft.com/office/drawing/2014/main" id="{F70E82D2-B586-49C0-BF19-6319A26DCB90}"/>
                </a:ext>
              </a:extLst>
            </p:cNvPr>
            <p:cNvSpPr/>
            <p:nvPr/>
          </p:nvSpPr>
          <p:spPr>
            <a:xfrm>
              <a:off x="7932467" y="2845545"/>
              <a:ext cx="285750" cy="285750"/>
            </a:xfrm>
            <a:prstGeom prst="flowChartSummingJunction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6">
              <a:extLst>
                <a:ext uri="{FF2B5EF4-FFF2-40B4-BE49-F238E27FC236}">
                  <a16:creationId xmlns:a16="http://schemas.microsoft.com/office/drawing/2014/main" id="{C6B6E61E-8F64-4D23-8305-0D852E5265FD}"/>
                </a:ext>
              </a:extLst>
            </p:cNvPr>
            <p:cNvCxnSpPr>
              <a:cxnSpLocks/>
              <a:stCxn id="22" idx="2"/>
              <a:endCxn id="30" idx="2"/>
            </p:cNvCxnSpPr>
            <p:nvPr/>
          </p:nvCxnSpPr>
          <p:spPr>
            <a:xfrm rot="16200000" flipH="1">
              <a:off x="7084973" y="2140926"/>
              <a:ext cx="418038" cy="1276950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6">
              <a:extLst>
                <a:ext uri="{FF2B5EF4-FFF2-40B4-BE49-F238E27FC236}">
                  <a16:creationId xmlns:a16="http://schemas.microsoft.com/office/drawing/2014/main" id="{C2595978-0C2F-4E43-BB89-2EBB59B8815C}"/>
                </a:ext>
              </a:extLst>
            </p:cNvPr>
            <p:cNvCxnSpPr>
              <a:cxnSpLocks/>
              <a:stCxn id="37" idx="2"/>
              <a:endCxn id="30" idx="6"/>
            </p:cNvCxnSpPr>
            <p:nvPr/>
          </p:nvCxnSpPr>
          <p:spPr>
            <a:xfrm rot="5400000">
              <a:off x="8633624" y="2159210"/>
              <a:ext cx="413803" cy="1244616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C03C6C9-C9CB-4740-BF38-D489F5DBDBA6}"/>
                </a:ext>
              </a:extLst>
            </p:cNvPr>
            <p:cNvSpPr/>
            <p:nvPr/>
          </p:nvSpPr>
          <p:spPr>
            <a:xfrm>
              <a:off x="8933666" y="2159750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fft_q</a:t>
              </a:r>
              <a:r>
                <a:rPr lang="en-US" altLang="zh-CN" dirty="0">
                  <a:solidFill>
                    <a:schemeClr val="bg1"/>
                  </a:solidFill>
                </a:rPr>
                <a:t>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BF65FC-3160-49D8-84F2-E1F1AE3933E2}"/>
                </a:ext>
              </a:extLst>
            </p:cNvPr>
            <p:cNvGrpSpPr/>
            <p:nvPr/>
          </p:nvGrpSpPr>
          <p:grpSpPr>
            <a:xfrm>
              <a:off x="9230949" y="254282"/>
              <a:ext cx="811884" cy="1905468"/>
              <a:chOff x="1749773" y="911860"/>
              <a:chExt cx="811884" cy="1905468"/>
            </a:xfrm>
          </p:grpSpPr>
          <p:cxnSp>
            <p:nvCxnSpPr>
              <p:cNvPr id="40" name="Straight Arrow Connector 6">
                <a:extLst>
                  <a:ext uri="{FF2B5EF4-FFF2-40B4-BE49-F238E27FC236}">
                    <a16:creationId xmlns:a16="http://schemas.microsoft.com/office/drawing/2014/main" id="{816133A7-0586-46FB-BBB1-9A9CE0C888B2}"/>
                  </a:ext>
                </a:extLst>
              </p:cNvPr>
              <p:cNvCxnSpPr>
                <a:cxnSpLocks/>
                <a:stCxn id="67" idx="2"/>
                <a:endCxn id="37" idx="0"/>
              </p:cNvCxnSpPr>
              <p:nvPr/>
            </p:nvCxnSpPr>
            <p:spPr>
              <a:xfrm flipH="1">
                <a:off x="1981657" y="911860"/>
                <a:ext cx="30091" cy="190546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29E2799-E43F-4677-A805-3E4BFD5BD34D}"/>
                  </a:ext>
                </a:extLst>
              </p:cNvPr>
              <p:cNvSpPr/>
              <p:nvPr/>
            </p:nvSpPr>
            <p:spPr>
              <a:xfrm>
                <a:off x="1749773" y="1679334"/>
                <a:ext cx="811884" cy="414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Edwardian Script ITC" panose="030303020407070D0804" pitchFamily="66" charset="0"/>
                  </a:rPr>
                  <a:t>F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DCBA45-9E85-40FE-8EF4-3C21FD13585D}"/>
                </a:ext>
              </a:extLst>
            </p:cNvPr>
            <p:cNvSpPr/>
            <p:nvPr/>
          </p:nvSpPr>
          <p:spPr>
            <a:xfrm>
              <a:off x="7207966" y="3579816"/>
              <a:ext cx="1725700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fft_conv_pq</a:t>
              </a:r>
              <a:r>
                <a:rPr lang="en-US" altLang="zh-CN" sz="1600" dirty="0">
                  <a:solidFill>
                    <a:schemeClr val="bg1"/>
                  </a:solidFill>
                </a:rPr>
                <a:t>(n)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Arrow Connector 6">
              <a:extLst>
                <a:ext uri="{FF2B5EF4-FFF2-40B4-BE49-F238E27FC236}">
                  <a16:creationId xmlns:a16="http://schemas.microsoft.com/office/drawing/2014/main" id="{392BDEA3-5634-45A4-9CFB-1B46C2D22A04}"/>
                </a:ext>
              </a:extLst>
            </p:cNvPr>
            <p:cNvCxnSpPr>
              <a:cxnSpLocks/>
              <a:stCxn id="30" idx="4"/>
              <a:endCxn id="44" idx="0"/>
            </p:cNvCxnSpPr>
            <p:nvPr/>
          </p:nvCxnSpPr>
          <p:spPr>
            <a:xfrm flipH="1">
              <a:off x="8070816" y="3131295"/>
              <a:ext cx="4526" cy="44852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0DCD99-93E3-4227-9FBA-74ABC1179EA3}"/>
                </a:ext>
              </a:extLst>
            </p:cNvPr>
            <p:cNvSpPr/>
            <p:nvPr/>
          </p:nvSpPr>
          <p:spPr>
            <a:xfrm>
              <a:off x="7201618" y="4676718"/>
              <a:ext cx="1725700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conv_pq</a:t>
              </a:r>
              <a:r>
                <a:rPr lang="en-US" altLang="zh-CN" dirty="0">
                  <a:solidFill>
                    <a:schemeClr val="bg1"/>
                  </a:solidFill>
                </a:rPr>
                <a:t>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CE188D-886F-4643-BC34-640024D48C73}"/>
                </a:ext>
              </a:extLst>
            </p:cNvPr>
            <p:cNvSpPr/>
            <p:nvPr/>
          </p:nvSpPr>
          <p:spPr>
            <a:xfrm>
              <a:off x="7105723" y="3864988"/>
              <a:ext cx="2101574" cy="118607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Edwardian Script ITC" panose="030303020407070D0804" pitchFamily="66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6B7B96-B5A2-4823-8BA6-4D321FE3B65F}"/>
                </a:ext>
              </a:extLst>
            </p:cNvPr>
            <p:cNvGrpSpPr/>
            <p:nvPr/>
          </p:nvGrpSpPr>
          <p:grpSpPr>
            <a:xfrm>
              <a:off x="7825846" y="3994683"/>
              <a:ext cx="1137911" cy="682035"/>
              <a:chOff x="3128705" y="4133683"/>
              <a:chExt cx="1137911" cy="682035"/>
            </a:xfrm>
          </p:grpSpPr>
          <p:cxnSp>
            <p:nvCxnSpPr>
              <p:cNvPr id="54" name="Straight Arrow Connector 6">
                <a:extLst>
                  <a:ext uri="{FF2B5EF4-FFF2-40B4-BE49-F238E27FC236}">
                    <a16:creationId xmlns:a16="http://schemas.microsoft.com/office/drawing/2014/main" id="{A9DD92A7-6B01-44DF-9A35-33BB1B172C8E}"/>
                  </a:ext>
                </a:extLst>
              </p:cNvPr>
              <p:cNvCxnSpPr>
                <a:cxnSpLocks/>
                <a:stCxn id="44" idx="2"/>
                <a:endCxn id="51" idx="0"/>
              </p:cNvCxnSpPr>
              <p:nvPr/>
            </p:nvCxnSpPr>
            <p:spPr>
              <a:xfrm flipH="1">
                <a:off x="3367327" y="4133683"/>
                <a:ext cx="6348" cy="68203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4756D3D-9D1D-4B90-BF1A-526B84DFBA0F}"/>
                  </a:ext>
                </a:extLst>
              </p:cNvPr>
              <p:cNvSpPr/>
              <p:nvPr/>
            </p:nvSpPr>
            <p:spPr>
              <a:xfrm>
                <a:off x="3128705" y="4333307"/>
                <a:ext cx="811884" cy="414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Edwardian Script ITC" panose="030303020407070D0804" pitchFamily="66" charset="0"/>
                  </a:rPr>
                  <a:t>F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763B3C7-B69B-4CFC-AABE-FAC7C20B22CE}"/>
                  </a:ext>
                </a:extLst>
              </p:cNvPr>
              <p:cNvSpPr/>
              <p:nvPr/>
            </p:nvSpPr>
            <p:spPr>
              <a:xfrm>
                <a:off x="3454732" y="4235127"/>
                <a:ext cx="811884" cy="414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Edwardian Script ITC" panose="030303020407070D0804" pitchFamily="66" charset="0"/>
                  </a:rPr>
                  <a:t>-1</a:t>
                </a:r>
              </a:p>
            </p:txBody>
          </p:sp>
        </p:grpSp>
        <p:sp>
          <p:nvSpPr>
            <p:cNvPr id="62" name="Flowchart: Summing Junction 61">
              <a:extLst>
                <a:ext uri="{FF2B5EF4-FFF2-40B4-BE49-F238E27FC236}">
                  <a16:creationId xmlns:a16="http://schemas.microsoft.com/office/drawing/2014/main" id="{20D03F4B-BD46-481F-8F12-8F72F8572CB1}"/>
                </a:ext>
              </a:extLst>
            </p:cNvPr>
            <p:cNvSpPr/>
            <p:nvPr/>
          </p:nvSpPr>
          <p:spPr>
            <a:xfrm>
              <a:off x="9189445" y="5482106"/>
              <a:ext cx="285750" cy="285750"/>
            </a:xfrm>
            <a:prstGeom prst="flowChartSummingJunction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Straight Arrow Connector 6">
              <a:extLst>
                <a:ext uri="{FF2B5EF4-FFF2-40B4-BE49-F238E27FC236}">
                  <a16:creationId xmlns:a16="http://schemas.microsoft.com/office/drawing/2014/main" id="{1D583E9F-0B80-42B5-82BC-63B58CB5615C}"/>
                </a:ext>
              </a:extLst>
            </p:cNvPr>
            <p:cNvCxnSpPr>
              <a:cxnSpLocks/>
              <a:stCxn id="51" idx="2"/>
              <a:endCxn id="62" idx="2"/>
            </p:cNvCxnSpPr>
            <p:nvPr/>
          </p:nvCxnSpPr>
          <p:spPr>
            <a:xfrm rot="16200000" flipH="1">
              <a:off x="8360258" y="4795794"/>
              <a:ext cx="533396" cy="1124977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">
              <a:extLst>
                <a:ext uri="{FF2B5EF4-FFF2-40B4-BE49-F238E27FC236}">
                  <a16:creationId xmlns:a16="http://schemas.microsoft.com/office/drawing/2014/main" id="{B1113AD4-3605-41FA-AEAD-B7B261F281FE}"/>
                </a:ext>
              </a:extLst>
            </p:cNvPr>
            <p:cNvCxnSpPr>
              <a:cxnSpLocks/>
              <a:stCxn id="68" idx="2"/>
              <a:endCxn id="62" idx="6"/>
            </p:cNvCxnSpPr>
            <p:nvPr/>
          </p:nvCxnSpPr>
          <p:spPr>
            <a:xfrm rot="5400000">
              <a:off x="7705430" y="2022486"/>
              <a:ext cx="5372260" cy="1832730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10A58FA-2CDE-4C74-9137-198050703A8D}"/>
                </a:ext>
              </a:extLst>
            </p:cNvPr>
            <p:cNvSpPr/>
            <p:nvPr/>
          </p:nvSpPr>
          <p:spPr>
            <a:xfrm>
              <a:off x="8803153" y="6230419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fft_x</a:t>
              </a:r>
              <a:r>
                <a:rPr lang="en-US" altLang="zh-CN" dirty="0">
                  <a:solidFill>
                    <a:schemeClr val="bg1"/>
                  </a:solidFill>
                </a:rPr>
                <a:t>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Arrow Connector 6">
              <a:extLst>
                <a:ext uri="{FF2B5EF4-FFF2-40B4-BE49-F238E27FC236}">
                  <a16:creationId xmlns:a16="http://schemas.microsoft.com/office/drawing/2014/main" id="{E617962E-130B-440E-A7FC-8886A2974270}"/>
                </a:ext>
              </a:extLst>
            </p:cNvPr>
            <p:cNvCxnSpPr>
              <a:cxnSpLocks/>
              <a:stCxn id="62" idx="4"/>
              <a:endCxn id="69" idx="0"/>
            </p:cNvCxnSpPr>
            <p:nvPr/>
          </p:nvCxnSpPr>
          <p:spPr>
            <a:xfrm>
              <a:off x="9332320" y="5767856"/>
              <a:ext cx="0" cy="46256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2465976-ED60-42BF-A743-C964E84382D7}"/>
                </a:ext>
              </a:extLst>
            </p:cNvPr>
            <p:cNvSpPr/>
            <p:nvPr/>
          </p:nvSpPr>
          <p:spPr>
            <a:xfrm>
              <a:off x="6581764" y="670279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CB470A-BF0D-41E9-9D94-4D7E37D11796}"/>
                </a:ext>
              </a:extLst>
            </p:cNvPr>
            <p:cNvSpPr/>
            <p:nvPr/>
          </p:nvSpPr>
          <p:spPr>
            <a:xfrm>
              <a:off x="6905004" y="1660951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1349F9-A2D8-4429-B686-9B9CD4452F8C}"/>
                </a:ext>
              </a:extLst>
            </p:cNvPr>
            <p:cNvSpPr/>
            <p:nvPr/>
          </p:nvSpPr>
          <p:spPr>
            <a:xfrm>
              <a:off x="9678655" y="-802607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8C6CC20-6089-472C-835E-4452FECD6E48}"/>
                </a:ext>
              </a:extLst>
            </p:cNvPr>
            <p:cNvSpPr/>
            <p:nvPr/>
          </p:nvSpPr>
          <p:spPr>
            <a:xfrm>
              <a:off x="9678655" y="1007320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4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0F311F-AD01-465A-A11A-78E8DE11735F}"/>
                </a:ext>
              </a:extLst>
            </p:cNvPr>
            <p:cNvSpPr/>
            <p:nvPr/>
          </p:nvSpPr>
          <p:spPr>
            <a:xfrm>
              <a:off x="8019741" y="3012126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5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C313171-4A3E-4EA1-BB79-26864326788A}"/>
                </a:ext>
              </a:extLst>
            </p:cNvPr>
            <p:cNvSpPr/>
            <p:nvPr/>
          </p:nvSpPr>
          <p:spPr>
            <a:xfrm>
              <a:off x="8510146" y="4194308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6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2CE788D-60D2-4974-9BEA-D9C7C18A40D6}"/>
                </a:ext>
              </a:extLst>
            </p:cNvPr>
            <p:cNvSpPr/>
            <p:nvPr/>
          </p:nvSpPr>
          <p:spPr>
            <a:xfrm>
              <a:off x="9317954" y="5670866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7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30CF95-C410-4BB7-B0FE-906201C28F01}"/>
                </a:ext>
              </a:extLst>
            </p:cNvPr>
            <p:cNvSpPr/>
            <p:nvPr/>
          </p:nvSpPr>
          <p:spPr>
            <a:xfrm>
              <a:off x="7008798" y="-162145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p0(n)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">
              <a:extLst>
                <a:ext uri="{FF2B5EF4-FFF2-40B4-BE49-F238E27FC236}">
                  <a16:creationId xmlns:a16="http://schemas.microsoft.com/office/drawing/2014/main" id="{F702571D-05D1-4486-8A03-D5654FBDA183}"/>
                </a:ext>
              </a:extLst>
            </p:cNvPr>
            <p:cNvCxnSpPr>
              <a:cxnSpLocks/>
              <a:stCxn id="29" idx="3"/>
              <a:endCxn id="68" idx="0"/>
            </p:cNvCxnSpPr>
            <p:nvPr/>
          </p:nvCxnSpPr>
          <p:spPr>
            <a:xfrm>
              <a:off x="10025547" y="-963016"/>
              <a:ext cx="1282378" cy="800870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5F1623-ABFF-4EF9-B232-B756706F929F}"/>
                </a:ext>
              </a:extLst>
            </p:cNvPr>
            <p:cNvSpPr/>
            <p:nvPr/>
          </p:nvSpPr>
          <p:spPr>
            <a:xfrm>
              <a:off x="8963757" y="-160585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q(n)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72AAD8-360F-40AA-81AC-5A45DC23B2C3}"/>
                </a:ext>
              </a:extLst>
            </p:cNvPr>
            <p:cNvSpPr/>
            <p:nvPr/>
          </p:nvSpPr>
          <p:spPr>
            <a:xfrm>
              <a:off x="10778758" y="-162146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6">
              <a:extLst>
                <a:ext uri="{FF2B5EF4-FFF2-40B4-BE49-F238E27FC236}">
                  <a16:creationId xmlns:a16="http://schemas.microsoft.com/office/drawing/2014/main" id="{277C9C3C-32BC-4C1B-B404-253AFA1C60DD}"/>
                </a:ext>
              </a:extLst>
            </p:cNvPr>
            <p:cNvCxnSpPr>
              <a:cxnSpLocks/>
              <a:stCxn id="29" idx="1"/>
              <a:endCxn id="61" idx="0"/>
            </p:cNvCxnSpPr>
            <p:nvPr/>
          </p:nvCxnSpPr>
          <p:spPr>
            <a:xfrm rot="10800000" flipV="1">
              <a:off x="7537965" y="-963017"/>
              <a:ext cx="1429248" cy="800871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6">
              <a:extLst>
                <a:ext uri="{FF2B5EF4-FFF2-40B4-BE49-F238E27FC236}">
                  <a16:creationId xmlns:a16="http://schemas.microsoft.com/office/drawing/2014/main" id="{EF98E1E3-B808-49AE-93A3-985ADDC0E990}"/>
                </a:ext>
              </a:extLst>
            </p:cNvPr>
            <p:cNvCxnSpPr>
              <a:cxnSpLocks/>
              <a:stCxn id="29" idx="2"/>
              <a:endCxn id="67" idx="0"/>
            </p:cNvCxnSpPr>
            <p:nvPr/>
          </p:nvCxnSpPr>
          <p:spPr>
            <a:xfrm flipH="1">
              <a:off x="9492924" y="-755583"/>
              <a:ext cx="3456" cy="59499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8AB775-9E76-43FA-840F-D83C357D605D}"/>
              </a:ext>
            </a:extLst>
          </p:cNvPr>
          <p:cNvGrpSpPr/>
          <p:nvPr/>
        </p:nvGrpSpPr>
        <p:grpSpPr>
          <a:xfrm>
            <a:off x="419762" y="2435719"/>
            <a:ext cx="5055173" cy="3986546"/>
            <a:chOff x="88823" y="1655215"/>
            <a:chExt cx="5834953" cy="4601486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304BD22-EAED-48AC-9290-25AD831C9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23" y="1655215"/>
              <a:ext cx="5690688" cy="4601486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890027E-3024-49B7-BE22-2262A17D77F9}"/>
                </a:ext>
              </a:extLst>
            </p:cNvPr>
            <p:cNvSpPr/>
            <p:nvPr/>
          </p:nvSpPr>
          <p:spPr>
            <a:xfrm>
              <a:off x="5048934" y="2310327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ACAA8FB-472A-4DCA-9F1E-14DFDC61D6CD}"/>
                </a:ext>
              </a:extLst>
            </p:cNvPr>
            <p:cNvSpPr/>
            <p:nvPr/>
          </p:nvSpPr>
          <p:spPr>
            <a:xfrm>
              <a:off x="5069710" y="2853640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B141C7-0083-4B01-A1E3-8E9B5C5370BD}"/>
                </a:ext>
              </a:extLst>
            </p:cNvPr>
            <p:cNvSpPr/>
            <p:nvPr/>
          </p:nvSpPr>
          <p:spPr>
            <a:xfrm>
              <a:off x="5067023" y="3388442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1FB1954-0EAE-4703-A192-19EDB8413B01}"/>
                </a:ext>
              </a:extLst>
            </p:cNvPr>
            <p:cNvSpPr/>
            <p:nvPr/>
          </p:nvSpPr>
          <p:spPr>
            <a:xfrm>
              <a:off x="5057729" y="3931755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4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EF080F4-9E30-493F-92EE-1E2BBCD661DC}"/>
                </a:ext>
              </a:extLst>
            </p:cNvPr>
            <p:cNvSpPr/>
            <p:nvPr/>
          </p:nvSpPr>
          <p:spPr>
            <a:xfrm>
              <a:off x="5070892" y="4498615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5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8F0296F-FFF5-430F-A6C1-84127765CD66}"/>
                </a:ext>
              </a:extLst>
            </p:cNvPr>
            <p:cNvSpPr/>
            <p:nvPr/>
          </p:nvSpPr>
          <p:spPr>
            <a:xfrm>
              <a:off x="5102992" y="5009870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6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7338787-F07A-4398-BDE3-85C45E4231E4}"/>
                </a:ext>
              </a:extLst>
            </p:cNvPr>
            <p:cNvSpPr/>
            <p:nvPr/>
          </p:nvSpPr>
          <p:spPr>
            <a:xfrm>
              <a:off x="5072571" y="5568995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7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57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33" y="1038224"/>
            <a:ext cx="11338560" cy="5280659"/>
          </a:xfrm>
        </p:spPr>
        <p:txBody>
          <a:bodyPr/>
          <a:lstStyle/>
          <a:p>
            <a:r>
              <a:rPr lang="fr-FR" altLang="zh-CN" sz="2800" dirty="0" err="1"/>
              <a:t>parallelize</a:t>
            </a:r>
            <a:r>
              <a:rPr lang="fr-FR" altLang="zh-CN" sz="2800" dirty="0"/>
              <a:t> </a:t>
            </a:r>
            <a:r>
              <a:rPr lang="fr-FR" altLang="zh-CN" sz="2800" dirty="0" err="1"/>
              <a:t>Bluestein</a:t>
            </a:r>
            <a:r>
              <a:rPr lang="fr-FR" altLang="zh-CN" sz="2800" dirty="0"/>
              <a:t> </a:t>
            </a:r>
            <a:r>
              <a:rPr lang="fr-FR" altLang="zh-CN" sz="2800" dirty="0" err="1"/>
              <a:t>algorithm</a:t>
            </a:r>
            <a:endParaRPr lang="fr-FR" altLang="zh-CN" sz="2800" dirty="0"/>
          </a:p>
          <a:p>
            <a:pPr lvl="1"/>
            <a:r>
              <a:rPr lang="fr-FR" altLang="zh-CN" sz="2400" dirty="0" err="1"/>
              <a:t>Parallelized</a:t>
            </a:r>
            <a:r>
              <a:rPr lang="fr-FR" altLang="zh-CN" sz="2400" dirty="0"/>
              <a:t> </a:t>
            </a:r>
            <a:r>
              <a:rPr lang="en-US" altLang="zh-CN" sz="2400" dirty="0"/>
              <a:t>step </a:t>
            </a:r>
            <a:r>
              <a:rPr lang="en-US" altLang="zh-CN" sz="2400" dirty="0">
                <a:solidFill>
                  <a:srgbClr val="00B0F0"/>
                </a:solidFill>
              </a:rPr>
              <a:t>(4)</a:t>
            </a:r>
            <a:r>
              <a:rPr lang="fr-FR" altLang="zh-CN" sz="2400" dirty="0"/>
              <a:t> </a:t>
            </a:r>
            <a:r>
              <a:rPr lang="en-US" altLang="zh-CN" sz="2400" dirty="0"/>
              <a:t>with step </a:t>
            </a:r>
            <a:r>
              <a:rPr lang="en-US" altLang="zh-CN" sz="2400" dirty="0">
                <a:solidFill>
                  <a:srgbClr val="00B0F0"/>
                </a:solidFill>
              </a:rPr>
              <a:t>(2)</a:t>
            </a:r>
            <a:r>
              <a:rPr lang="en-US" altLang="zh-CN" sz="2400" dirty="0"/>
              <a:t> and </a:t>
            </a:r>
            <a:r>
              <a:rPr lang="zh-CN" altLang="en-US" sz="2400" dirty="0"/>
              <a:t> </a:t>
            </a:r>
            <a:r>
              <a:rPr lang="en-US" altLang="zh-CN" sz="2400" dirty="0"/>
              <a:t>step </a:t>
            </a:r>
            <a:r>
              <a:rPr lang="en-US" altLang="zh-CN" sz="2400" dirty="0">
                <a:solidFill>
                  <a:srgbClr val="00B0F0"/>
                </a:solidFill>
              </a:rPr>
              <a:t>(3)</a:t>
            </a:r>
            <a:endParaRPr lang="fr-FR" altLang="zh-CN" sz="2400" dirty="0"/>
          </a:p>
          <a:p>
            <a:pPr lvl="1"/>
            <a:endParaRPr lang="fr-FR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69B11B-E48D-49C9-AC42-4049E75FE6D5}"/>
              </a:ext>
            </a:extLst>
          </p:cNvPr>
          <p:cNvGrpSpPr/>
          <p:nvPr/>
        </p:nvGrpSpPr>
        <p:grpSpPr>
          <a:xfrm>
            <a:off x="0" y="2209790"/>
            <a:ext cx="11704970" cy="877595"/>
            <a:chOff x="0" y="2133590"/>
            <a:chExt cx="11704970" cy="8775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9C68D8-733B-4075-A633-28F414D604FC}"/>
                </a:ext>
              </a:extLst>
            </p:cNvPr>
            <p:cNvSpPr/>
            <p:nvPr/>
          </p:nvSpPr>
          <p:spPr>
            <a:xfrm>
              <a:off x="277167" y="2133590"/>
              <a:ext cx="1149033" cy="40262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Chirp(1)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06AF9C-77DA-435E-96E0-E23B1F34775B}"/>
                </a:ext>
              </a:extLst>
            </p:cNvPr>
            <p:cNvSpPr/>
            <p:nvPr/>
          </p:nvSpPr>
          <p:spPr>
            <a:xfrm>
              <a:off x="1986587" y="2133591"/>
              <a:ext cx="1366377" cy="40262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pad_mul</a:t>
              </a:r>
              <a:r>
                <a:rPr lang="en-US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BD3497-2AD9-456C-9F3E-C811BB6687D7}"/>
                </a:ext>
              </a:extLst>
            </p:cNvPr>
            <p:cNvSpPr/>
            <p:nvPr/>
          </p:nvSpPr>
          <p:spPr>
            <a:xfrm>
              <a:off x="3704907" y="2133593"/>
              <a:ext cx="1149033" cy="40262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fft</a:t>
              </a:r>
              <a:r>
                <a:rPr lang="en-US" dirty="0">
                  <a:solidFill>
                    <a:schemeClr val="bg1"/>
                  </a:solidFill>
                </a:rPr>
                <a:t>(3)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7B0BE1-DA07-48E5-9077-E33FCF0E01DA}"/>
                </a:ext>
              </a:extLst>
            </p:cNvPr>
            <p:cNvSpPr/>
            <p:nvPr/>
          </p:nvSpPr>
          <p:spPr>
            <a:xfrm>
              <a:off x="5418777" y="2133593"/>
              <a:ext cx="1149033" cy="40262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fft</a:t>
              </a:r>
              <a:r>
                <a:rPr lang="en-US" dirty="0">
                  <a:solidFill>
                    <a:schemeClr val="bg1"/>
                  </a:solidFill>
                </a:rPr>
                <a:t>(4)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25CE62-AABA-4850-8ECF-16439640D144}"/>
                </a:ext>
              </a:extLst>
            </p:cNvPr>
            <p:cNvSpPr/>
            <p:nvPr/>
          </p:nvSpPr>
          <p:spPr>
            <a:xfrm>
              <a:off x="7132647" y="2133592"/>
              <a:ext cx="1149033" cy="40262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fft_mul</a:t>
              </a:r>
              <a:r>
                <a:rPr lang="en-US" dirty="0">
                  <a:solidFill>
                    <a:schemeClr val="bg1"/>
                  </a:solidFill>
                </a:rPr>
                <a:t>(5)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49739D-A1A0-44D0-A4B4-7F2A3E6876B3}"/>
                </a:ext>
              </a:extLst>
            </p:cNvPr>
            <p:cNvSpPr/>
            <p:nvPr/>
          </p:nvSpPr>
          <p:spPr>
            <a:xfrm>
              <a:off x="8846517" y="2136156"/>
              <a:ext cx="1149033" cy="40262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fft</a:t>
              </a:r>
              <a:r>
                <a:rPr lang="en-US" dirty="0">
                  <a:solidFill>
                    <a:schemeClr val="bg1"/>
                  </a:solidFill>
                </a:rPr>
                <a:t>(6)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A1BF1B-3D0E-4C99-82B0-64949BB5AE07}"/>
                </a:ext>
              </a:extLst>
            </p:cNvPr>
            <p:cNvSpPr/>
            <p:nvPr/>
          </p:nvSpPr>
          <p:spPr>
            <a:xfrm>
              <a:off x="10429875" y="2133591"/>
              <a:ext cx="1275095" cy="40262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res_mul</a:t>
              </a:r>
              <a:r>
                <a:rPr lang="en-US" dirty="0">
                  <a:solidFill>
                    <a:schemeClr val="bg1"/>
                  </a:solidFill>
                </a:rPr>
                <a:t>(7)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CBD9F4-8BCB-43C7-9DC1-4B2809C43C6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839585" y="2809875"/>
              <a:ext cx="9865385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968FFE-B147-44DC-9C0F-9E8BF31DC25C}"/>
                </a:ext>
              </a:extLst>
            </p:cNvPr>
            <p:cNvSpPr/>
            <p:nvPr/>
          </p:nvSpPr>
          <p:spPr>
            <a:xfrm>
              <a:off x="0" y="2608564"/>
              <a:ext cx="1839585" cy="4026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Default stream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E473A9-A52D-4B98-A828-6C3AE2A76C11}"/>
              </a:ext>
            </a:extLst>
          </p:cNvPr>
          <p:cNvGrpSpPr/>
          <p:nvPr/>
        </p:nvGrpSpPr>
        <p:grpSpPr>
          <a:xfrm>
            <a:off x="0" y="4241177"/>
            <a:ext cx="11775541" cy="2103632"/>
            <a:chOff x="147002" y="3652031"/>
            <a:chExt cx="11775541" cy="21036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CE4274-E43F-4112-A1D1-6709ABCF703D}"/>
                </a:ext>
              </a:extLst>
            </p:cNvPr>
            <p:cNvSpPr/>
            <p:nvPr/>
          </p:nvSpPr>
          <p:spPr>
            <a:xfrm>
              <a:off x="1923103" y="4128017"/>
              <a:ext cx="1149033" cy="4026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Chirp(1)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179057-5AF0-4054-8C04-A41FA240B820}"/>
                </a:ext>
              </a:extLst>
            </p:cNvPr>
            <p:cNvSpPr/>
            <p:nvPr/>
          </p:nvSpPr>
          <p:spPr>
            <a:xfrm>
              <a:off x="3927798" y="4131246"/>
              <a:ext cx="1385450" cy="4026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pad_mul</a:t>
              </a:r>
              <a:r>
                <a:rPr lang="en-US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B6AC1E-B0F2-4C7D-8588-DE09C2A59C34}"/>
                </a:ext>
              </a:extLst>
            </p:cNvPr>
            <p:cNvSpPr/>
            <p:nvPr/>
          </p:nvSpPr>
          <p:spPr>
            <a:xfrm>
              <a:off x="5545452" y="4130587"/>
              <a:ext cx="1149033" cy="4026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fft</a:t>
              </a:r>
              <a:r>
                <a:rPr lang="en-US" dirty="0">
                  <a:solidFill>
                    <a:schemeClr val="bg1"/>
                  </a:solidFill>
                </a:rPr>
                <a:t>(3)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ED3D94-45C0-4D24-B591-E325D33FA722}"/>
                </a:ext>
              </a:extLst>
            </p:cNvPr>
            <p:cNvSpPr/>
            <p:nvPr/>
          </p:nvSpPr>
          <p:spPr>
            <a:xfrm>
              <a:off x="4396419" y="4915619"/>
              <a:ext cx="1149033" cy="4026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fft</a:t>
              </a:r>
              <a:r>
                <a:rPr lang="en-US" dirty="0">
                  <a:solidFill>
                    <a:schemeClr val="bg1"/>
                  </a:solidFill>
                </a:rPr>
                <a:t>(4)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0C2EF6-1CFA-4D75-8F76-49AD273D8309}"/>
                </a:ext>
              </a:extLst>
            </p:cNvPr>
            <p:cNvSpPr/>
            <p:nvPr/>
          </p:nvSpPr>
          <p:spPr>
            <a:xfrm>
              <a:off x="7132647" y="4128016"/>
              <a:ext cx="1149033" cy="4026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fft_mul</a:t>
              </a:r>
              <a:r>
                <a:rPr lang="en-US" dirty="0">
                  <a:solidFill>
                    <a:schemeClr val="bg1"/>
                  </a:solidFill>
                </a:rPr>
                <a:t>(5)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C2B679-6DF8-4146-9753-42580FE897B5}"/>
                </a:ext>
              </a:extLst>
            </p:cNvPr>
            <p:cNvSpPr/>
            <p:nvPr/>
          </p:nvSpPr>
          <p:spPr>
            <a:xfrm>
              <a:off x="8846517" y="4130580"/>
              <a:ext cx="1149033" cy="4026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fft</a:t>
              </a:r>
              <a:r>
                <a:rPr lang="en-US" dirty="0">
                  <a:solidFill>
                    <a:schemeClr val="bg1"/>
                  </a:solidFill>
                </a:rPr>
                <a:t>(6)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C0B883-A7B0-4B4E-86E4-EC4AD2459122}"/>
                </a:ext>
              </a:extLst>
            </p:cNvPr>
            <p:cNvSpPr/>
            <p:nvPr/>
          </p:nvSpPr>
          <p:spPr>
            <a:xfrm>
              <a:off x="10462577" y="4128015"/>
              <a:ext cx="1242393" cy="4026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res_mul</a:t>
              </a:r>
              <a:r>
                <a:rPr lang="en-US" dirty="0">
                  <a:solidFill>
                    <a:schemeClr val="bg1"/>
                  </a:solidFill>
                </a:rPr>
                <a:t>(7)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EF44E4-7387-4124-A2BC-472A803A3ADD}"/>
                </a:ext>
              </a:extLst>
            </p:cNvPr>
            <p:cNvSpPr/>
            <p:nvPr/>
          </p:nvSpPr>
          <p:spPr>
            <a:xfrm>
              <a:off x="3346155" y="4128016"/>
              <a:ext cx="153811" cy="4026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0BC140-DDA6-471B-A8DB-8349DB9C038E}"/>
                </a:ext>
              </a:extLst>
            </p:cNvPr>
            <p:cNvSpPr/>
            <p:nvPr/>
          </p:nvSpPr>
          <p:spPr>
            <a:xfrm>
              <a:off x="5802247" y="4917607"/>
              <a:ext cx="171036" cy="4026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6343DEC3-698D-4DDE-B16E-91DB1F13CEA6}"/>
                </a:ext>
              </a:extLst>
            </p:cNvPr>
            <p:cNvCxnSpPr>
              <a:cxnSpLocks/>
              <a:stCxn id="24" idx="3"/>
              <a:endCxn id="20" idx="1"/>
            </p:cNvCxnSpPr>
            <p:nvPr/>
          </p:nvCxnSpPr>
          <p:spPr>
            <a:xfrm>
              <a:off x="3499966" y="4329327"/>
              <a:ext cx="896453" cy="7876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6368817-8961-4A86-A0B1-D0893DD24622}"/>
                </a:ext>
              </a:extLst>
            </p:cNvPr>
            <p:cNvCxnSpPr>
              <a:cxnSpLocks/>
              <a:stCxn id="25" idx="3"/>
              <a:endCxn id="21" idx="1"/>
            </p:cNvCxnSpPr>
            <p:nvPr/>
          </p:nvCxnSpPr>
          <p:spPr>
            <a:xfrm flipV="1">
              <a:off x="5973283" y="4329327"/>
              <a:ext cx="1159364" cy="78959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A59E92-A3D8-4C89-9B8A-8FC22F6B2D39}"/>
                </a:ext>
              </a:extLst>
            </p:cNvPr>
            <p:cNvSpPr/>
            <p:nvPr/>
          </p:nvSpPr>
          <p:spPr>
            <a:xfrm>
              <a:off x="2848543" y="3652031"/>
              <a:ext cx="1149033" cy="4026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D1C24"/>
                  </a:solidFill>
                </a:rPr>
                <a:t>event1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E4CF81D-D6B0-47F1-89D5-C0111C16967D}"/>
                </a:ext>
              </a:extLst>
            </p:cNvPr>
            <p:cNvSpPr/>
            <p:nvPr/>
          </p:nvSpPr>
          <p:spPr>
            <a:xfrm>
              <a:off x="5313248" y="5353042"/>
              <a:ext cx="1149033" cy="4026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D1C24"/>
                  </a:solidFill>
                </a:rPr>
                <a:t>event2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BBEC20-716C-4308-874A-3BD48082B78D}"/>
                </a:ext>
              </a:extLst>
            </p:cNvPr>
            <p:cNvSpPr/>
            <p:nvPr/>
          </p:nvSpPr>
          <p:spPr>
            <a:xfrm>
              <a:off x="177881" y="4165846"/>
              <a:ext cx="1839585" cy="4026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Stream 1: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B27946-69FF-4F81-97B4-8B644BBB3889}"/>
                </a:ext>
              </a:extLst>
            </p:cNvPr>
            <p:cNvSpPr/>
            <p:nvPr/>
          </p:nvSpPr>
          <p:spPr>
            <a:xfrm>
              <a:off x="147002" y="4816425"/>
              <a:ext cx="1839585" cy="4026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Stream 2: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55B984-AC06-4292-A3C9-08597033B87E}"/>
                </a:ext>
              </a:extLst>
            </p:cNvPr>
            <p:cNvCxnSpPr/>
            <p:nvPr/>
          </p:nvCxnSpPr>
          <p:spPr>
            <a:xfrm>
              <a:off x="466725" y="4723128"/>
              <a:ext cx="11455818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Arrow: Down 74">
            <a:extLst>
              <a:ext uri="{FF2B5EF4-FFF2-40B4-BE49-F238E27FC236}">
                <a16:creationId xmlns:a16="http://schemas.microsoft.com/office/drawing/2014/main" id="{849C1127-E75F-4226-A72B-6B9E02759FF7}"/>
              </a:ext>
            </a:extLst>
          </p:cNvPr>
          <p:cNvSpPr/>
          <p:nvPr/>
        </p:nvSpPr>
        <p:spPr>
          <a:xfrm>
            <a:off x="5655245" y="3257260"/>
            <a:ext cx="439167" cy="749560"/>
          </a:xfrm>
          <a:prstGeom prst="downArrow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5565268" cy="5280659"/>
          </a:xfrm>
        </p:spPr>
        <p:txBody>
          <a:bodyPr/>
          <a:lstStyle/>
          <a:p>
            <a:r>
              <a:rPr lang="fr-FR" altLang="zh-CN" sz="2800" dirty="0" err="1"/>
              <a:t>parallelize</a:t>
            </a:r>
            <a:r>
              <a:rPr lang="fr-FR" altLang="zh-CN" sz="2800" dirty="0"/>
              <a:t> </a:t>
            </a:r>
            <a:r>
              <a:rPr lang="fr-FR" altLang="zh-CN" sz="2800" dirty="0" err="1"/>
              <a:t>Bluestein</a:t>
            </a:r>
            <a:r>
              <a:rPr lang="fr-FR" altLang="zh-CN" sz="2800" dirty="0"/>
              <a:t> </a:t>
            </a:r>
            <a:r>
              <a:rPr lang="fr-FR" altLang="zh-CN" sz="2800" dirty="0" err="1"/>
              <a:t>algorithm</a:t>
            </a:r>
            <a:r>
              <a:rPr lang="fr-FR" altLang="zh-CN" sz="2800" dirty="0"/>
              <a:t> 1</a:t>
            </a:r>
          </a:p>
          <a:p>
            <a:pPr lvl="1"/>
            <a:r>
              <a:rPr lang="en-US" altLang="zh-CN" sz="2400" dirty="0"/>
              <a:t>Add event and stream for </a:t>
            </a:r>
            <a:r>
              <a:rPr lang="en-US" altLang="zh-CN" sz="2400" dirty="0" err="1"/>
              <a:t>TreeNode</a:t>
            </a:r>
            <a:endParaRPr lang="fr-FR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EBF3F-1138-4A23-AA3F-B7EA2598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13" y="2097322"/>
            <a:ext cx="3484562" cy="40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2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5565268" cy="5280659"/>
          </a:xfrm>
        </p:spPr>
        <p:txBody>
          <a:bodyPr/>
          <a:lstStyle/>
          <a:p>
            <a:r>
              <a:rPr lang="fr-FR" altLang="zh-CN" sz="2800" dirty="0" err="1"/>
              <a:t>parallelize</a:t>
            </a:r>
            <a:r>
              <a:rPr lang="fr-FR" altLang="zh-CN" sz="2800" dirty="0"/>
              <a:t> </a:t>
            </a:r>
            <a:r>
              <a:rPr lang="fr-FR" altLang="zh-CN" sz="2800" dirty="0" err="1"/>
              <a:t>Bluestein</a:t>
            </a:r>
            <a:r>
              <a:rPr lang="fr-FR" altLang="zh-CN" sz="2800" dirty="0"/>
              <a:t> </a:t>
            </a:r>
            <a:r>
              <a:rPr lang="fr-FR" altLang="zh-CN" sz="2800" dirty="0" err="1"/>
              <a:t>algorithm</a:t>
            </a:r>
            <a:r>
              <a:rPr lang="fr-FR" altLang="zh-CN" sz="2800" dirty="0"/>
              <a:t> 2 </a:t>
            </a:r>
            <a:endParaRPr lang="en-US" altLang="zh-CN" sz="2800" dirty="0"/>
          </a:p>
          <a:p>
            <a:pPr lvl="1"/>
            <a:r>
              <a:rPr lang="en-US" altLang="zh-CN" sz="2400" dirty="0"/>
              <a:t>create event and stream during building plan</a:t>
            </a:r>
          </a:p>
          <a:p>
            <a:pPr lvl="1"/>
            <a:r>
              <a:rPr lang="en-US" altLang="zh-CN" sz="2400" dirty="0"/>
              <a:t>Set execute stream for sub node</a:t>
            </a:r>
          </a:p>
          <a:p>
            <a:pPr lvl="1"/>
            <a:r>
              <a:rPr lang="en-US" altLang="zh-CN" sz="2400" dirty="0"/>
              <a:t>set post event to event1 for sub step (1)</a:t>
            </a:r>
          </a:p>
          <a:p>
            <a:pPr lvl="1"/>
            <a:r>
              <a:rPr lang="en-US" altLang="zh-CN" sz="2400" dirty="0"/>
              <a:t>Set post event to event2 for sub step (4)</a:t>
            </a:r>
          </a:p>
          <a:p>
            <a:pPr lvl="1"/>
            <a:r>
              <a:rPr lang="en-US" altLang="zh-CN" sz="2400" dirty="0"/>
              <a:t>Set pend event to event1 for sub step(4)</a:t>
            </a:r>
          </a:p>
          <a:p>
            <a:pPr lvl="1"/>
            <a:r>
              <a:rPr lang="en-US" altLang="zh-CN" sz="2400" dirty="0"/>
              <a:t>Set pend event to event2 for sub step(5)</a:t>
            </a:r>
          </a:p>
          <a:p>
            <a:endParaRPr lang="fr-FR" altLang="zh-CN" sz="2800" dirty="0"/>
          </a:p>
          <a:p>
            <a:pPr lvl="1"/>
            <a:endParaRPr lang="fr-FR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51F9F-DB37-4E98-9BB4-FDE8BE44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3" y="278130"/>
            <a:ext cx="4915544" cy="64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6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5565268" cy="5280659"/>
          </a:xfrm>
        </p:spPr>
        <p:txBody>
          <a:bodyPr/>
          <a:lstStyle/>
          <a:p>
            <a:r>
              <a:rPr lang="fr-FR" altLang="zh-CN" sz="2800" dirty="0" err="1"/>
              <a:t>parallelize</a:t>
            </a:r>
            <a:r>
              <a:rPr lang="fr-FR" altLang="zh-CN" sz="2800" dirty="0"/>
              <a:t> </a:t>
            </a:r>
            <a:r>
              <a:rPr lang="fr-FR" altLang="zh-CN" sz="2800" dirty="0" err="1"/>
              <a:t>Bluestein</a:t>
            </a:r>
            <a:r>
              <a:rPr lang="fr-FR" altLang="zh-CN" sz="2800" dirty="0"/>
              <a:t> </a:t>
            </a:r>
            <a:r>
              <a:rPr lang="fr-FR" altLang="zh-CN" sz="2800" dirty="0" err="1"/>
              <a:t>algorithm</a:t>
            </a:r>
            <a:r>
              <a:rPr lang="fr-FR" altLang="zh-CN" sz="2800" dirty="0"/>
              <a:t> </a:t>
            </a:r>
            <a:r>
              <a:rPr lang="en-US" altLang="zh-CN" sz="2800" dirty="0"/>
              <a:t>3</a:t>
            </a:r>
          </a:p>
          <a:p>
            <a:pPr lvl="1"/>
            <a:r>
              <a:rPr lang="en-US" altLang="zh-CN" sz="2400" dirty="0"/>
              <a:t>During kernel execution </a:t>
            </a:r>
          </a:p>
          <a:p>
            <a:pPr lvl="1"/>
            <a:r>
              <a:rPr lang="en-US" altLang="zh-CN" sz="2400" dirty="0"/>
              <a:t>Wait event before launch kernel if </a:t>
            </a:r>
            <a:r>
              <a:rPr lang="en-US" altLang="zh-CN" sz="2400" dirty="0" err="1"/>
              <a:t>pendEvent</a:t>
            </a:r>
            <a:r>
              <a:rPr lang="en-US" altLang="zh-CN" sz="2400" dirty="0"/>
              <a:t> is not </a:t>
            </a:r>
            <a:r>
              <a:rPr lang="en-US" altLang="zh-CN" sz="2400" dirty="0" err="1"/>
              <a:t>nullptr</a:t>
            </a:r>
            <a:endParaRPr lang="fr-FR" altLang="zh-CN" sz="2400" dirty="0"/>
          </a:p>
          <a:p>
            <a:pPr lvl="1"/>
            <a:r>
              <a:rPr lang="en-US" altLang="zh-CN" sz="2400" dirty="0"/>
              <a:t>Set event after launch kernel if </a:t>
            </a:r>
            <a:r>
              <a:rPr lang="en-US" altLang="zh-CN" sz="2400" dirty="0" err="1"/>
              <a:t>postEvent</a:t>
            </a:r>
            <a:r>
              <a:rPr lang="en-US" altLang="zh-CN" sz="2400" dirty="0"/>
              <a:t> is not </a:t>
            </a:r>
            <a:r>
              <a:rPr lang="en-US" altLang="zh-CN" sz="2400" dirty="0" err="1"/>
              <a:t>nullptr</a:t>
            </a:r>
            <a:endParaRPr lang="en-US" altLang="zh-CN" sz="2400" dirty="0"/>
          </a:p>
          <a:p>
            <a:pPr lvl="1"/>
            <a:endParaRPr lang="fr-FR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53D949-5E1B-4491-97E8-6B9753B8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38" y="2323999"/>
            <a:ext cx="6754342" cy="42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33" y="1038224"/>
            <a:ext cx="5669280" cy="5280659"/>
          </a:xfrm>
        </p:spPr>
        <p:txBody>
          <a:bodyPr/>
          <a:lstStyle/>
          <a:p>
            <a:r>
              <a:rPr lang="fr-FR" altLang="zh-CN" sz="2800" dirty="0" err="1"/>
              <a:t>parallelize</a:t>
            </a:r>
            <a:r>
              <a:rPr lang="fr-FR" altLang="zh-CN" sz="2800" dirty="0"/>
              <a:t> </a:t>
            </a:r>
            <a:r>
              <a:rPr lang="fr-FR" altLang="zh-CN" sz="2800" dirty="0" err="1"/>
              <a:t>Bluestein</a:t>
            </a:r>
            <a:r>
              <a:rPr lang="fr-FR" altLang="zh-CN" sz="2800" dirty="0"/>
              <a:t> </a:t>
            </a:r>
            <a:r>
              <a:rPr lang="fr-FR" altLang="zh-CN" sz="2800" dirty="0" err="1"/>
              <a:t>algorithm</a:t>
            </a:r>
            <a:endParaRPr lang="fr-FR" altLang="zh-CN" sz="2800" dirty="0"/>
          </a:p>
          <a:p>
            <a:pPr lvl="1"/>
            <a:r>
              <a:rPr lang="en-US" altLang="zh-CN" sz="2400" dirty="0"/>
              <a:t>FFT length = 2039</a:t>
            </a:r>
          </a:p>
          <a:p>
            <a:pPr lvl="1"/>
            <a:r>
              <a:rPr lang="en-US" altLang="zh-CN" sz="2400" dirty="0"/>
              <a:t>batch size = 2400</a:t>
            </a:r>
            <a:endParaRPr lang="fr-FR" altLang="zh-CN" sz="2400" dirty="0"/>
          </a:p>
          <a:p>
            <a:pPr lvl="1"/>
            <a:r>
              <a:rPr lang="fr-FR" altLang="zh-CN" sz="2400" dirty="0"/>
              <a:t>Duration : 1.429ms -&gt; 1.475ms</a:t>
            </a:r>
          </a:p>
          <a:p>
            <a:pPr lvl="1"/>
            <a:endParaRPr lang="fr-FR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AD0540-F773-45E4-96EE-9D21560EE60E}"/>
              </a:ext>
            </a:extLst>
          </p:cNvPr>
          <p:cNvGrpSpPr/>
          <p:nvPr/>
        </p:nvGrpSpPr>
        <p:grpSpPr>
          <a:xfrm>
            <a:off x="108390" y="3335859"/>
            <a:ext cx="12080435" cy="2594314"/>
            <a:chOff x="0" y="3706915"/>
            <a:chExt cx="12080435" cy="2594314"/>
          </a:xfrm>
        </p:grpSpPr>
        <p:sp>
          <p:nvSpPr>
            <p:cNvPr id="75" name="Arrow: Down 74">
              <a:extLst>
                <a:ext uri="{FF2B5EF4-FFF2-40B4-BE49-F238E27FC236}">
                  <a16:creationId xmlns:a16="http://schemas.microsoft.com/office/drawing/2014/main" id="{849C1127-E75F-4226-A72B-6B9E02759FF7}"/>
                </a:ext>
              </a:extLst>
            </p:cNvPr>
            <p:cNvSpPr/>
            <p:nvPr/>
          </p:nvSpPr>
          <p:spPr>
            <a:xfrm>
              <a:off x="7761593" y="4449896"/>
              <a:ext cx="439167" cy="749560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6CB9D5-5080-4035-9BE0-4DDA5719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342330"/>
              <a:ext cx="12046569" cy="95889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EA734A-8614-434B-BBC2-F48E61CB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65" y="3706915"/>
              <a:ext cx="12059270" cy="673135"/>
            </a:xfrm>
            <a:prstGeom prst="rect">
              <a:avLst/>
            </a:prstGeom>
          </p:spPr>
        </p:pic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D5155CCB-E815-4FD2-9B6A-01EEBD7EAA59}"/>
                </a:ext>
              </a:extLst>
            </p:cNvPr>
            <p:cNvCxnSpPr>
              <a:cxnSpLocks/>
              <a:stCxn id="43" idx="2"/>
              <a:endCxn id="32" idx="0"/>
            </p:cNvCxnSpPr>
            <p:nvPr/>
          </p:nvCxnSpPr>
          <p:spPr>
            <a:xfrm rot="5400000">
              <a:off x="4920162" y="4317531"/>
              <a:ext cx="1703977" cy="16764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1E21C3-D4C5-401B-AD30-EC63D3ACD69B}"/>
                </a:ext>
              </a:extLst>
            </p:cNvPr>
            <p:cNvSpPr/>
            <p:nvPr/>
          </p:nvSpPr>
          <p:spPr>
            <a:xfrm>
              <a:off x="4829175" y="6007720"/>
              <a:ext cx="209550" cy="18353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E30BFB-4253-40A0-A67C-C25AFBF59FBB}"/>
                </a:ext>
              </a:extLst>
            </p:cNvPr>
            <p:cNvSpPr/>
            <p:nvPr/>
          </p:nvSpPr>
          <p:spPr>
            <a:xfrm>
              <a:off x="6505575" y="4120213"/>
              <a:ext cx="209550" cy="18353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58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A2A4AD78-9E0B-4A4C-ABDF-BA62FCA246CE}"/>
              </a:ext>
            </a:extLst>
          </p:cNvPr>
          <p:cNvSpPr txBox="1">
            <a:spLocks/>
          </p:cNvSpPr>
          <p:nvPr/>
        </p:nvSpPr>
        <p:spPr>
          <a:xfrm>
            <a:off x="305624" y="1066585"/>
            <a:ext cx="11246085" cy="5280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2800" dirty="0"/>
              <a:t>Perf drop:</a:t>
            </a:r>
          </a:p>
          <a:p>
            <a:pPr lvl="1" fontAlgn="auto"/>
            <a:r>
              <a:rPr lang="en-US" altLang="zh-CN" sz="2400" dirty="0"/>
              <a:t>Sub step (4) only do 1 batch </a:t>
            </a:r>
            <a:r>
              <a:rPr lang="en-US" altLang="zh-CN" sz="2400" dirty="0" err="1"/>
              <a:t>fft</a:t>
            </a:r>
            <a:r>
              <a:rPr lang="en-US" altLang="zh-CN" sz="2400" dirty="0"/>
              <a:t>: 14us</a:t>
            </a:r>
          </a:p>
          <a:p>
            <a:pPr lvl="1" fontAlgn="auto"/>
            <a:r>
              <a:rPr lang="en-US" altLang="zh-CN" sz="2400" dirty="0"/>
              <a:t>Pend event is too expensive: 33us</a:t>
            </a:r>
          </a:p>
          <a:p>
            <a:pPr lvl="1" fontAlgn="auto"/>
            <a:r>
              <a:rPr lang="en-US" altLang="zh-CN" sz="2400" dirty="0"/>
              <a:t>Launch kernel : 5us</a:t>
            </a:r>
          </a:p>
          <a:p>
            <a:pPr lvl="1" fontAlgn="auto"/>
            <a:r>
              <a:rPr lang="en-US" altLang="zh-CN" sz="2400" dirty="0"/>
              <a:t>Switch kernel : 8us</a:t>
            </a:r>
          </a:p>
          <a:p>
            <a:pPr lvl="1" fontAlgn="auto"/>
            <a:r>
              <a:rPr lang="en-US" altLang="zh-CN" sz="2400" dirty="0"/>
              <a:t>Even if we don’t pend event, we could only save (14 + 5 + 5) – (8 + 8) = </a:t>
            </a:r>
            <a:r>
              <a:rPr lang="en-US" altLang="zh-CN" sz="2400" dirty="0">
                <a:solidFill>
                  <a:schemeClr val="accent2"/>
                </a:solidFill>
              </a:rPr>
              <a:t>8us</a:t>
            </a:r>
            <a:endParaRPr lang="fr-FR" altLang="zh-CN" sz="2400" dirty="0">
              <a:solidFill>
                <a:schemeClr val="accent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C3EBE5-AB71-45D9-AC98-FD2689AC9B6C}"/>
              </a:ext>
            </a:extLst>
          </p:cNvPr>
          <p:cNvGrpSpPr/>
          <p:nvPr/>
        </p:nvGrpSpPr>
        <p:grpSpPr>
          <a:xfrm>
            <a:off x="142256" y="5184703"/>
            <a:ext cx="12046569" cy="1375970"/>
            <a:chOff x="108390" y="4971274"/>
            <a:chExt cx="12046569" cy="13759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6CB9D5-5080-4035-9BE0-4DDA5719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90" y="4971274"/>
              <a:ext cx="12046569" cy="958899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1E21C3-D4C5-401B-AD30-EC63D3ACD69B}"/>
                </a:ext>
              </a:extLst>
            </p:cNvPr>
            <p:cNvSpPr/>
            <p:nvPr/>
          </p:nvSpPr>
          <p:spPr>
            <a:xfrm>
              <a:off x="4937565" y="5636664"/>
              <a:ext cx="209550" cy="18353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66A9E1C-3CF5-48B4-8767-883984F0BA62}"/>
                </a:ext>
              </a:extLst>
            </p:cNvPr>
            <p:cNvCxnSpPr>
              <a:cxnSpLocks/>
            </p:cNvCxnSpPr>
            <p:nvPr/>
          </p:nvCxnSpPr>
          <p:spPr>
            <a:xfrm>
              <a:off x="6496490" y="5370909"/>
              <a:ext cx="0" cy="6778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590DA9E-7388-46D3-AD66-5BDE3DB03291}"/>
                </a:ext>
              </a:extLst>
            </p:cNvPr>
            <p:cNvCxnSpPr>
              <a:cxnSpLocks/>
            </p:cNvCxnSpPr>
            <p:nvPr/>
          </p:nvCxnSpPr>
          <p:spPr>
            <a:xfrm>
              <a:off x="6718741" y="5370909"/>
              <a:ext cx="0" cy="6778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E5FA11-04E4-4CF7-96EE-CD063D982BA9}"/>
                </a:ext>
              </a:extLst>
            </p:cNvPr>
            <p:cNvCxnSpPr>
              <a:cxnSpLocks/>
            </p:cNvCxnSpPr>
            <p:nvPr/>
          </p:nvCxnSpPr>
          <p:spPr>
            <a:xfrm>
              <a:off x="4956615" y="5645187"/>
              <a:ext cx="0" cy="4036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ECA764B-0603-47F4-8731-11C141B61C91}"/>
                </a:ext>
              </a:extLst>
            </p:cNvPr>
            <p:cNvCxnSpPr>
              <a:cxnSpLocks/>
            </p:cNvCxnSpPr>
            <p:nvPr/>
          </p:nvCxnSpPr>
          <p:spPr>
            <a:xfrm>
              <a:off x="5137590" y="5645820"/>
              <a:ext cx="0" cy="4036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C454-76E0-4D00-B59B-D2D38A8F1D66}"/>
                </a:ext>
              </a:extLst>
            </p:cNvPr>
            <p:cNvCxnSpPr>
              <a:cxnSpLocks/>
            </p:cNvCxnSpPr>
            <p:nvPr/>
          </p:nvCxnSpPr>
          <p:spPr>
            <a:xfrm>
              <a:off x="4693090" y="5928777"/>
              <a:ext cx="2635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C226CEF-3FE0-42F8-97FD-76AE68C6E91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965" y="5947827"/>
              <a:ext cx="2635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5F68130-1CFF-4F53-9B4F-8F34C8729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741" y="5947826"/>
              <a:ext cx="247650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3BB3F87-7C8D-43C1-B40E-26233EA91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590" y="5922412"/>
              <a:ext cx="247650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8C0925-42AB-4ADA-BEB8-4A50D2587B89}"/>
                </a:ext>
              </a:extLst>
            </p:cNvPr>
            <p:cNvSpPr/>
            <p:nvPr/>
          </p:nvSpPr>
          <p:spPr>
            <a:xfrm>
              <a:off x="4489891" y="6048794"/>
              <a:ext cx="933448" cy="2984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14us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2EFE537-914E-4A40-B917-74FB91B0F0DF}"/>
                </a:ext>
              </a:extLst>
            </p:cNvPr>
            <p:cNvSpPr/>
            <p:nvPr/>
          </p:nvSpPr>
          <p:spPr>
            <a:xfrm>
              <a:off x="6182468" y="6048794"/>
              <a:ext cx="933448" cy="2984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33us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E91B91-775F-451F-8B09-010DB96DB241}"/>
              </a:ext>
            </a:extLst>
          </p:cNvPr>
          <p:cNvGrpSpPr/>
          <p:nvPr/>
        </p:nvGrpSpPr>
        <p:grpSpPr>
          <a:xfrm>
            <a:off x="3500537" y="3756219"/>
            <a:ext cx="8369730" cy="1369173"/>
            <a:chOff x="3433547" y="3213473"/>
            <a:chExt cx="8369730" cy="13691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D428607-484B-407D-8B9C-1C194700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3547" y="3213473"/>
              <a:ext cx="8369730" cy="857294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6C8984-84AE-4B1F-903D-DED37F635EA6}"/>
                </a:ext>
              </a:extLst>
            </p:cNvPr>
            <p:cNvCxnSpPr>
              <a:cxnSpLocks/>
            </p:cNvCxnSpPr>
            <p:nvPr/>
          </p:nvCxnSpPr>
          <p:spPr>
            <a:xfrm>
              <a:off x="9833479" y="3614777"/>
              <a:ext cx="0" cy="6778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A89DD5-20B2-4198-840F-13CD73CF52D7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705" y="3614777"/>
              <a:ext cx="0" cy="6778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8F9AE4-87D1-409A-B17F-9FDA2FF953F3}"/>
                </a:ext>
              </a:extLst>
            </p:cNvPr>
            <p:cNvCxnSpPr>
              <a:cxnSpLocks/>
            </p:cNvCxnSpPr>
            <p:nvPr/>
          </p:nvCxnSpPr>
          <p:spPr>
            <a:xfrm>
              <a:off x="9569954" y="4191695"/>
              <a:ext cx="2635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E61C3E-1E19-45A6-808D-EB66EB5DD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6705" y="4191694"/>
              <a:ext cx="247650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5EF534-1B4E-4D18-B978-567DEB88F1F1}"/>
                </a:ext>
              </a:extLst>
            </p:cNvPr>
            <p:cNvSpPr/>
            <p:nvPr/>
          </p:nvSpPr>
          <p:spPr>
            <a:xfrm>
              <a:off x="9557554" y="4284196"/>
              <a:ext cx="933448" cy="2984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5us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C670FC-4F54-44D1-AFDE-24FED979079E}"/>
                </a:ext>
              </a:extLst>
            </p:cNvPr>
            <p:cNvCxnSpPr>
              <a:cxnSpLocks/>
            </p:cNvCxnSpPr>
            <p:nvPr/>
          </p:nvCxnSpPr>
          <p:spPr>
            <a:xfrm>
              <a:off x="7147852" y="3614777"/>
              <a:ext cx="0" cy="6778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0905AF-3292-43AA-B054-836A70FC5D56}"/>
                </a:ext>
              </a:extLst>
            </p:cNvPr>
            <p:cNvCxnSpPr>
              <a:cxnSpLocks/>
            </p:cNvCxnSpPr>
            <p:nvPr/>
          </p:nvCxnSpPr>
          <p:spPr>
            <a:xfrm>
              <a:off x="7622198" y="3614777"/>
              <a:ext cx="0" cy="6778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2BBA83D-9BB0-4C94-AB1A-37CA85122C38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27" y="4191695"/>
              <a:ext cx="2635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60E6D8C-6EBC-42EC-A495-1DF51A52B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2198" y="4191694"/>
              <a:ext cx="247650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51DCF64-33BD-4D4A-9254-3CDB98E7071E}"/>
                </a:ext>
              </a:extLst>
            </p:cNvPr>
            <p:cNvSpPr/>
            <p:nvPr/>
          </p:nvSpPr>
          <p:spPr>
            <a:xfrm>
              <a:off x="6871927" y="4284196"/>
              <a:ext cx="933448" cy="2984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8us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02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604068" cy="5280659"/>
          </a:xfrm>
        </p:spPr>
        <p:txBody>
          <a:bodyPr/>
          <a:lstStyle/>
          <a:p>
            <a:r>
              <a:rPr lang="en-US" altLang="zh-CN" sz="2800" dirty="0"/>
              <a:t>Bluestein study: </a:t>
            </a:r>
          </a:p>
          <a:p>
            <a:pPr lvl="1"/>
            <a:r>
              <a:rPr lang="en-US" altLang="zh-CN" sz="2400" dirty="0"/>
              <a:t>Formula</a:t>
            </a:r>
          </a:p>
          <a:p>
            <a:pPr lvl="1"/>
            <a:r>
              <a:rPr lang="en-US" altLang="zh-CN" sz="2400" dirty="0"/>
              <a:t>MATLAB Demo</a:t>
            </a:r>
          </a:p>
          <a:p>
            <a:pPr lvl="1"/>
            <a:r>
              <a:rPr lang="en-US" altLang="zh-CN" sz="2400" b="1" dirty="0" err="1"/>
              <a:t>Gpu</a:t>
            </a:r>
            <a:r>
              <a:rPr lang="en-US" altLang="zh-CN" sz="2400" b="1" dirty="0"/>
              <a:t> code</a:t>
            </a:r>
          </a:p>
          <a:p>
            <a:pPr lvl="1"/>
            <a:r>
              <a:rPr lang="en-US" altLang="zh-CN" sz="2400" dirty="0"/>
              <a:t>Optimization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12" y="752474"/>
            <a:ext cx="11616919" cy="285750"/>
          </a:xfrm>
        </p:spPr>
        <p:txBody>
          <a:bodyPr/>
          <a:lstStyle/>
          <a:p>
            <a:r>
              <a:rPr lang="en-US" altLang="zh-CN" sz="1800" dirty="0"/>
              <a:t>Bluestein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8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Bluestein study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153BF6-06A2-48BB-AE2B-2CDA8327A13A}"/>
              </a:ext>
            </a:extLst>
          </p:cNvPr>
          <p:cNvGrpSpPr/>
          <p:nvPr/>
        </p:nvGrpSpPr>
        <p:grpSpPr>
          <a:xfrm>
            <a:off x="1422347" y="1499017"/>
            <a:ext cx="2683578" cy="1893787"/>
            <a:chOff x="1326094" y="1704101"/>
            <a:chExt cx="2683578" cy="18937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41A1A5-4648-4018-AFFC-21E3A394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909" y="1704101"/>
              <a:ext cx="1741216" cy="6139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4502BD-8D0E-4BF7-941F-32E659C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094" y="2318056"/>
              <a:ext cx="2683578" cy="6139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16856D-7302-4BF5-A5F8-467E7BFD0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9695" y="2983933"/>
              <a:ext cx="1773645" cy="613955"/>
            </a:xfrm>
            <a:prstGeom prst="rect">
              <a:avLst/>
            </a:prstGeom>
          </p:spPr>
        </p:pic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998E9A10-8744-4474-B2B7-7B9E000A0904}"/>
                </a:ext>
              </a:extLst>
            </p:cNvPr>
            <p:cNvSpPr/>
            <p:nvPr/>
          </p:nvSpPr>
          <p:spPr>
            <a:xfrm>
              <a:off x="1396114" y="1974882"/>
              <a:ext cx="199589" cy="1417922"/>
            </a:xfrm>
            <a:prstGeom prst="leftBrace">
              <a:avLst>
                <a:gd name="adj1" fmla="val 62505"/>
                <a:gd name="adj2" fmla="val 5000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BEB4897-B1E8-4CE2-B003-AE7FBF33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660" y="3709241"/>
            <a:ext cx="3781538" cy="5474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F20AC7-1D10-4302-BD05-B92F803C1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660" y="4191992"/>
            <a:ext cx="6130579" cy="7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1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80" y="1038224"/>
            <a:ext cx="11338560" cy="5280659"/>
          </a:xfrm>
        </p:spPr>
        <p:txBody>
          <a:bodyPr/>
          <a:lstStyle/>
          <a:p>
            <a:r>
              <a:rPr lang="en-US" altLang="zh-CN" sz="2800" dirty="0" err="1"/>
              <a:t>plannode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Bluestein study</a:t>
            </a:r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AE60998-9820-47C3-8AC1-3AACBC6B1132}"/>
              </a:ext>
            </a:extLst>
          </p:cNvPr>
          <p:cNvGrpSpPr/>
          <p:nvPr/>
        </p:nvGrpSpPr>
        <p:grpSpPr>
          <a:xfrm>
            <a:off x="88823" y="1655215"/>
            <a:ext cx="5834953" cy="4601486"/>
            <a:chOff x="88823" y="1655215"/>
            <a:chExt cx="5834953" cy="4601486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2C343288-C2CD-46E1-8800-9216A1B08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23" y="1655215"/>
              <a:ext cx="5690688" cy="4601486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CE993D5-460E-4A3D-AB5B-48F76E827016}"/>
                </a:ext>
              </a:extLst>
            </p:cNvPr>
            <p:cNvSpPr/>
            <p:nvPr/>
          </p:nvSpPr>
          <p:spPr>
            <a:xfrm>
              <a:off x="5048934" y="2310327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D06E708-C3AC-4E7B-82CC-8E4B8316D877}"/>
                </a:ext>
              </a:extLst>
            </p:cNvPr>
            <p:cNvSpPr/>
            <p:nvPr/>
          </p:nvSpPr>
          <p:spPr>
            <a:xfrm>
              <a:off x="5069710" y="2853640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9378BB3-B3CB-4B29-92A6-ABC6FAD706BD}"/>
                </a:ext>
              </a:extLst>
            </p:cNvPr>
            <p:cNvSpPr/>
            <p:nvPr/>
          </p:nvSpPr>
          <p:spPr>
            <a:xfrm>
              <a:off x="5067023" y="3388442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988CFF9-2087-454C-B88A-30D3416A3A78}"/>
                </a:ext>
              </a:extLst>
            </p:cNvPr>
            <p:cNvSpPr/>
            <p:nvPr/>
          </p:nvSpPr>
          <p:spPr>
            <a:xfrm>
              <a:off x="5057729" y="3931755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4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0E6F512-305E-430B-BC9C-E397A2ADA0CD}"/>
                </a:ext>
              </a:extLst>
            </p:cNvPr>
            <p:cNvSpPr/>
            <p:nvPr/>
          </p:nvSpPr>
          <p:spPr>
            <a:xfrm>
              <a:off x="5070892" y="4498615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5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01CE9D6-3CDD-4E04-B0FB-2F463E5957BA}"/>
                </a:ext>
              </a:extLst>
            </p:cNvPr>
            <p:cNvSpPr/>
            <p:nvPr/>
          </p:nvSpPr>
          <p:spPr>
            <a:xfrm>
              <a:off x="5102992" y="5009870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6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D0818FB-1262-431F-9F59-538FCABA05D4}"/>
                </a:ext>
              </a:extLst>
            </p:cNvPr>
            <p:cNvSpPr/>
            <p:nvPr/>
          </p:nvSpPr>
          <p:spPr>
            <a:xfrm>
              <a:off x="5072571" y="5568995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7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ED9062-D4C8-4B4F-AB91-CFD00287E1FC}"/>
              </a:ext>
            </a:extLst>
          </p:cNvPr>
          <p:cNvGrpSpPr/>
          <p:nvPr/>
        </p:nvGrpSpPr>
        <p:grpSpPr>
          <a:xfrm>
            <a:off x="6172200" y="-116651"/>
            <a:ext cx="6684393" cy="7815736"/>
            <a:chOff x="5245549" y="-1170450"/>
            <a:chExt cx="6591543" cy="78157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E24B47-F026-4548-AF65-2A7394512973}"/>
                </a:ext>
              </a:extLst>
            </p:cNvPr>
            <p:cNvSpPr/>
            <p:nvPr/>
          </p:nvSpPr>
          <p:spPr>
            <a:xfrm>
              <a:off x="5245549" y="-162145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DA854D-57B0-4662-9FC8-BDD681D2715F}"/>
                </a:ext>
              </a:extLst>
            </p:cNvPr>
            <p:cNvCxnSpPr>
              <a:cxnSpLocks/>
              <a:stCxn id="5" idx="2"/>
              <a:endCxn id="11" idx="2"/>
            </p:cNvCxnSpPr>
            <p:nvPr/>
          </p:nvCxnSpPr>
          <p:spPr>
            <a:xfrm rot="16200000" flipH="1">
              <a:off x="5937576" y="89862"/>
              <a:ext cx="415834" cy="741554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Summing Junction 10">
              <a:extLst>
                <a:ext uri="{FF2B5EF4-FFF2-40B4-BE49-F238E27FC236}">
                  <a16:creationId xmlns:a16="http://schemas.microsoft.com/office/drawing/2014/main" id="{612FBB1C-233B-4E6B-B826-0D74C3CDDD87}"/>
                </a:ext>
              </a:extLst>
            </p:cNvPr>
            <p:cNvSpPr/>
            <p:nvPr/>
          </p:nvSpPr>
          <p:spPr>
            <a:xfrm>
              <a:off x="6516270" y="525681"/>
              <a:ext cx="285750" cy="285750"/>
            </a:xfrm>
            <a:prstGeom prst="flowChartSummingJunction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6">
              <a:extLst>
                <a:ext uri="{FF2B5EF4-FFF2-40B4-BE49-F238E27FC236}">
                  <a16:creationId xmlns:a16="http://schemas.microsoft.com/office/drawing/2014/main" id="{0BEF7F83-1C21-4882-A1AF-7C6C5C418BCA}"/>
                </a:ext>
              </a:extLst>
            </p:cNvPr>
            <p:cNvCxnSpPr>
              <a:cxnSpLocks/>
              <a:stCxn id="61" idx="2"/>
              <a:endCxn id="11" idx="6"/>
            </p:cNvCxnSpPr>
            <p:nvPr/>
          </p:nvCxnSpPr>
          <p:spPr>
            <a:xfrm rot="5400000">
              <a:off x="6962076" y="92667"/>
              <a:ext cx="415834" cy="735945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26073A-5F8C-4FC7-BA5D-8EC71F04057E}"/>
                </a:ext>
              </a:extLst>
            </p:cNvPr>
            <p:cNvSpPr/>
            <p:nvPr/>
          </p:nvSpPr>
          <p:spPr>
            <a:xfrm>
              <a:off x="6126350" y="1163852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6">
              <a:extLst>
                <a:ext uri="{FF2B5EF4-FFF2-40B4-BE49-F238E27FC236}">
                  <a16:creationId xmlns:a16="http://schemas.microsoft.com/office/drawing/2014/main" id="{00C05559-E5FF-4422-89CA-8F29B3A0A8D4}"/>
                </a:ext>
              </a:extLst>
            </p:cNvPr>
            <p:cNvCxnSpPr>
              <a:cxnSpLocks/>
              <a:stCxn id="11" idx="4"/>
              <a:endCxn id="17" idx="0"/>
            </p:cNvCxnSpPr>
            <p:nvPr/>
          </p:nvCxnSpPr>
          <p:spPr>
            <a:xfrm flipH="1">
              <a:off x="6655517" y="811431"/>
              <a:ext cx="3628" cy="35242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C7EBE0-63A9-46FE-8D47-50F6476E1718}"/>
                </a:ext>
              </a:extLst>
            </p:cNvPr>
            <p:cNvSpPr/>
            <p:nvPr/>
          </p:nvSpPr>
          <p:spPr>
            <a:xfrm>
              <a:off x="6126350" y="2155515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fft_p</a:t>
              </a:r>
              <a:r>
                <a:rPr lang="en-US" altLang="zh-CN" dirty="0">
                  <a:solidFill>
                    <a:schemeClr val="bg1"/>
                  </a:solidFill>
                </a:rPr>
                <a:t>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7B4435-C99A-42E7-9938-52797CEF7A70}"/>
                </a:ext>
              </a:extLst>
            </p:cNvPr>
            <p:cNvGrpSpPr/>
            <p:nvPr/>
          </p:nvGrpSpPr>
          <p:grpSpPr>
            <a:xfrm>
              <a:off x="6435375" y="1578719"/>
              <a:ext cx="811884" cy="576796"/>
              <a:chOff x="1738234" y="1717719"/>
              <a:chExt cx="811884" cy="576796"/>
            </a:xfrm>
          </p:grpSpPr>
          <p:cxnSp>
            <p:nvCxnSpPr>
              <p:cNvPr id="23" name="Straight Arrow Connector 6">
                <a:extLst>
                  <a:ext uri="{FF2B5EF4-FFF2-40B4-BE49-F238E27FC236}">
                    <a16:creationId xmlns:a16="http://schemas.microsoft.com/office/drawing/2014/main" id="{0D2B4168-1214-4AAD-A8BA-D010BCCA9421}"/>
                  </a:ext>
                </a:extLst>
              </p:cNvPr>
              <p:cNvCxnSpPr>
                <a:cxnSpLocks/>
                <a:stCxn id="17" idx="2"/>
                <a:endCxn id="22" idx="0"/>
              </p:cNvCxnSpPr>
              <p:nvPr/>
            </p:nvCxnSpPr>
            <p:spPr>
              <a:xfrm>
                <a:off x="1958376" y="1717719"/>
                <a:ext cx="0" cy="576796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2D4374-C020-4ECE-B028-3D6E78437BEB}"/>
                  </a:ext>
                </a:extLst>
              </p:cNvPr>
              <p:cNvSpPr/>
              <p:nvPr/>
            </p:nvSpPr>
            <p:spPr>
              <a:xfrm>
                <a:off x="1738234" y="1849954"/>
                <a:ext cx="811884" cy="414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Edwardian Script ITC" panose="030303020407070D0804" pitchFamily="66" charset="0"/>
                  </a:rPr>
                  <a:t>F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94932E-FE2D-4B77-A995-6570757F41B2}"/>
                </a:ext>
              </a:extLst>
            </p:cNvPr>
            <p:cNvSpPr/>
            <p:nvPr/>
          </p:nvSpPr>
          <p:spPr>
            <a:xfrm>
              <a:off x="8967213" y="-1170450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chirp(n)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Flowchart: Summing Junction 29">
              <a:extLst>
                <a:ext uri="{FF2B5EF4-FFF2-40B4-BE49-F238E27FC236}">
                  <a16:creationId xmlns:a16="http://schemas.microsoft.com/office/drawing/2014/main" id="{F70E82D2-B586-49C0-BF19-6319A26DCB90}"/>
                </a:ext>
              </a:extLst>
            </p:cNvPr>
            <p:cNvSpPr/>
            <p:nvPr/>
          </p:nvSpPr>
          <p:spPr>
            <a:xfrm>
              <a:off x="7932467" y="2845545"/>
              <a:ext cx="285750" cy="285750"/>
            </a:xfrm>
            <a:prstGeom prst="flowChartSummingJunction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6">
              <a:extLst>
                <a:ext uri="{FF2B5EF4-FFF2-40B4-BE49-F238E27FC236}">
                  <a16:creationId xmlns:a16="http://schemas.microsoft.com/office/drawing/2014/main" id="{C6B6E61E-8F64-4D23-8305-0D852E5265FD}"/>
                </a:ext>
              </a:extLst>
            </p:cNvPr>
            <p:cNvCxnSpPr>
              <a:cxnSpLocks/>
              <a:stCxn id="22" idx="2"/>
              <a:endCxn id="30" idx="2"/>
            </p:cNvCxnSpPr>
            <p:nvPr/>
          </p:nvCxnSpPr>
          <p:spPr>
            <a:xfrm rot="16200000" flipH="1">
              <a:off x="7084973" y="2140926"/>
              <a:ext cx="418038" cy="1276950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6">
              <a:extLst>
                <a:ext uri="{FF2B5EF4-FFF2-40B4-BE49-F238E27FC236}">
                  <a16:creationId xmlns:a16="http://schemas.microsoft.com/office/drawing/2014/main" id="{C2595978-0C2F-4E43-BB89-2EBB59B8815C}"/>
                </a:ext>
              </a:extLst>
            </p:cNvPr>
            <p:cNvCxnSpPr>
              <a:cxnSpLocks/>
              <a:stCxn id="37" idx="2"/>
              <a:endCxn id="30" idx="6"/>
            </p:cNvCxnSpPr>
            <p:nvPr/>
          </p:nvCxnSpPr>
          <p:spPr>
            <a:xfrm rot="5400000">
              <a:off x="8633624" y="2159210"/>
              <a:ext cx="413803" cy="1244616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C03C6C9-C9CB-4740-BF38-D489F5DBDBA6}"/>
                </a:ext>
              </a:extLst>
            </p:cNvPr>
            <p:cNvSpPr/>
            <p:nvPr/>
          </p:nvSpPr>
          <p:spPr>
            <a:xfrm>
              <a:off x="8933666" y="2159750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fft_q</a:t>
              </a:r>
              <a:r>
                <a:rPr lang="en-US" altLang="zh-CN" dirty="0">
                  <a:solidFill>
                    <a:schemeClr val="bg1"/>
                  </a:solidFill>
                </a:rPr>
                <a:t>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BF65FC-3160-49D8-84F2-E1F1AE3933E2}"/>
                </a:ext>
              </a:extLst>
            </p:cNvPr>
            <p:cNvGrpSpPr/>
            <p:nvPr/>
          </p:nvGrpSpPr>
          <p:grpSpPr>
            <a:xfrm>
              <a:off x="9230949" y="254282"/>
              <a:ext cx="811884" cy="1905468"/>
              <a:chOff x="1749773" y="911860"/>
              <a:chExt cx="811884" cy="1905468"/>
            </a:xfrm>
          </p:grpSpPr>
          <p:cxnSp>
            <p:nvCxnSpPr>
              <p:cNvPr id="40" name="Straight Arrow Connector 6">
                <a:extLst>
                  <a:ext uri="{FF2B5EF4-FFF2-40B4-BE49-F238E27FC236}">
                    <a16:creationId xmlns:a16="http://schemas.microsoft.com/office/drawing/2014/main" id="{816133A7-0586-46FB-BBB1-9A9CE0C888B2}"/>
                  </a:ext>
                </a:extLst>
              </p:cNvPr>
              <p:cNvCxnSpPr>
                <a:cxnSpLocks/>
                <a:stCxn id="67" idx="2"/>
                <a:endCxn id="37" idx="0"/>
              </p:cNvCxnSpPr>
              <p:nvPr/>
            </p:nvCxnSpPr>
            <p:spPr>
              <a:xfrm flipH="1">
                <a:off x="1981657" y="911860"/>
                <a:ext cx="30091" cy="190546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29E2799-E43F-4677-A805-3E4BFD5BD34D}"/>
                  </a:ext>
                </a:extLst>
              </p:cNvPr>
              <p:cNvSpPr/>
              <p:nvPr/>
            </p:nvSpPr>
            <p:spPr>
              <a:xfrm>
                <a:off x="1749773" y="1679334"/>
                <a:ext cx="811884" cy="414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Edwardian Script ITC" panose="030303020407070D0804" pitchFamily="66" charset="0"/>
                  </a:rPr>
                  <a:t>F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DCBA45-9E85-40FE-8EF4-3C21FD13585D}"/>
                </a:ext>
              </a:extLst>
            </p:cNvPr>
            <p:cNvSpPr/>
            <p:nvPr/>
          </p:nvSpPr>
          <p:spPr>
            <a:xfrm>
              <a:off x="7207966" y="3579816"/>
              <a:ext cx="1725700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fft_conv_pq</a:t>
              </a:r>
              <a:r>
                <a:rPr lang="en-US" altLang="zh-CN" dirty="0">
                  <a:solidFill>
                    <a:schemeClr val="bg1"/>
                  </a:solidFill>
                </a:rPr>
                <a:t>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Arrow Connector 6">
              <a:extLst>
                <a:ext uri="{FF2B5EF4-FFF2-40B4-BE49-F238E27FC236}">
                  <a16:creationId xmlns:a16="http://schemas.microsoft.com/office/drawing/2014/main" id="{392BDEA3-5634-45A4-9CFB-1B46C2D22A04}"/>
                </a:ext>
              </a:extLst>
            </p:cNvPr>
            <p:cNvCxnSpPr>
              <a:cxnSpLocks/>
              <a:stCxn id="30" idx="4"/>
              <a:endCxn id="44" idx="0"/>
            </p:cNvCxnSpPr>
            <p:nvPr/>
          </p:nvCxnSpPr>
          <p:spPr>
            <a:xfrm flipH="1">
              <a:off x="8070816" y="3131295"/>
              <a:ext cx="4526" cy="44852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0DCD99-93E3-4227-9FBA-74ABC1179EA3}"/>
                </a:ext>
              </a:extLst>
            </p:cNvPr>
            <p:cNvSpPr/>
            <p:nvPr/>
          </p:nvSpPr>
          <p:spPr>
            <a:xfrm>
              <a:off x="7201618" y="4676718"/>
              <a:ext cx="1725700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conv_pq</a:t>
              </a:r>
              <a:r>
                <a:rPr lang="en-US" altLang="zh-CN" dirty="0">
                  <a:solidFill>
                    <a:schemeClr val="bg1"/>
                  </a:solidFill>
                </a:rPr>
                <a:t>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CE188D-886F-4643-BC34-640024D48C73}"/>
                </a:ext>
              </a:extLst>
            </p:cNvPr>
            <p:cNvSpPr/>
            <p:nvPr/>
          </p:nvSpPr>
          <p:spPr>
            <a:xfrm>
              <a:off x="7105723" y="3864988"/>
              <a:ext cx="2101574" cy="118607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Edwardian Script ITC" panose="030303020407070D0804" pitchFamily="66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6B7B96-B5A2-4823-8BA6-4D321FE3B65F}"/>
                </a:ext>
              </a:extLst>
            </p:cNvPr>
            <p:cNvGrpSpPr/>
            <p:nvPr/>
          </p:nvGrpSpPr>
          <p:grpSpPr>
            <a:xfrm>
              <a:off x="7825846" y="3994683"/>
              <a:ext cx="1137911" cy="682035"/>
              <a:chOff x="3128705" y="4133683"/>
              <a:chExt cx="1137911" cy="682035"/>
            </a:xfrm>
          </p:grpSpPr>
          <p:cxnSp>
            <p:nvCxnSpPr>
              <p:cNvPr id="54" name="Straight Arrow Connector 6">
                <a:extLst>
                  <a:ext uri="{FF2B5EF4-FFF2-40B4-BE49-F238E27FC236}">
                    <a16:creationId xmlns:a16="http://schemas.microsoft.com/office/drawing/2014/main" id="{A9DD92A7-6B01-44DF-9A35-33BB1B172C8E}"/>
                  </a:ext>
                </a:extLst>
              </p:cNvPr>
              <p:cNvCxnSpPr>
                <a:cxnSpLocks/>
                <a:stCxn id="44" idx="2"/>
                <a:endCxn id="51" idx="0"/>
              </p:cNvCxnSpPr>
              <p:nvPr/>
            </p:nvCxnSpPr>
            <p:spPr>
              <a:xfrm flipH="1">
                <a:off x="3367327" y="4133683"/>
                <a:ext cx="6348" cy="68203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4756D3D-9D1D-4B90-BF1A-526B84DFBA0F}"/>
                  </a:ext>
                </a:extLst>
              </p:cNvPr>
              <p:cNvSpPr/>
              <p:nvPr/>
            </p:nvSpPr>
            <p:spPr>
              <a:xfrm>
                <a:off x="3128705" y="4333307"/>
                <a:ext cx="811884" cy="414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Edwardian Script ITC" panose="030303020407070D0804" pitchFamily="66" charset="0"/>
                  </a:rPr>
                  <a:t>F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763B3C7-B69B-4CFC-AABE-FAC7C20B22CE}"/>
                  </a:ext>
                </a:extLst>
              </p:cNvPr>
              <p:cNvSpPr/>
              <p:nvPr/>
            </p:nvSpPr>
            <p:spPr>
              <a:xfrm>
                <a:off x="3454732" y="4235127"/>
                <a:ext cx="811884" cy="414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Edwardian Script ITC" panose="030303020407070D0804" pitchFamily="66" charset="0"/>
                  </a:rPr>
                  <a:t>-1</a:t>
                </a:r>
              </a:p>
            </p:txBody>
          </p:sp>
        </p:grpSp>
        <p:sp>
          <p:nvSpPr>
            <p:cNvPr id="62" name="Flowchart: Summing Junction 61">
              <a:extLst>
                <a:ext uri="{FF2B5EF4-FFF2-40B4-BE49-F238E27FC236}">
                  <a16:creationId xmlns:a16="http://schemas.microsoft.com/office/drawing/2014/main" id="{20D03F4B-BD46-481F-8F12-8F72F8572CB1}"/>
                </a:ext>
              </a:extLst>
            </p:cNvPr>
            <p:cNvSpPr/>
            <p:nvPr/>
          </p:nvSpPr>
          <p:spPr>
            <a:xfrm>
              <a:off x="9189445" y="5482106"/>
              <a:ext cx="285750" cy="285750"/>
            </a:xfrm>
            <a:prstGeom prst="flowChartSummingJunction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Straight Arrow Connector 6">
              <a:extLst>
                <a:ext uri="{FF2B5EF4-FFF2-40B4-BE49-F238E27FC236}">
                  <a16:creationId xmlns:a16="http://schemas.microsoft.com/office/drawing/2014/main" id="{1D583E9F-0B80-42B5-82BC-63B58CB5615C}"/>
                </a:ext>
              </a:extLst>
            </p:cNvPr>
            <p:cNvCxnSpPr>
              <a:cxnSpLocks/>
              <a:stCxn id="51" idx="2"/>
              <a:endCxn id="62" idx="2"/>
            </p:cNvCxnSpPr>
            <p:nvPr/>
          </p:nvCxnSpPr>
          <p:spPr>
            <a:xfrm rot="16200000" flipH="1">
              <a:off x="8360258" y="4795794"/>
              <a:ext cx="533396" cy="1124977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">
              <a:extLst>
                <a:ext uri="{FF2B5EF4-FFF2-40B4-BE49-F238E27FC236}">
                  <a16:creationId xmlns:a16="http://schemas.microsoft.com/office/drawing/2014/main" id="{B1113AD4-3605-41FA-AEAD-B7B261F281FE}"/>
                </a:ext>
              </a:extLst>
            </p:cNvPr>
            <p:cNvCxnSpPr>
              <a:cxnSpLocks/>
              <a:stCxn id="68" idx="2"/>
              <a:endCxn id="62" idx="6"/>
            </p:cNvCxnSpPr>
            <p:nvPr/>
          </p:nvCxnSpPr>
          <p:spPr>
            <a:xfrm rot="5400000">
              <a:off x="7705430" y="2022486"/>
              <a:ext cx="5372260" cy="1832730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10A58FA-2CDE-4C74-9137-198050703A8D}"/>
                </a:ext>
              </a:extLst>
            </p:cNvPr>
            <p:cNvSpPr/>
            <p:nvPr/>
          </p:nvSpPr>
          <p:spPr>
            <a:xfrm>
              <a:off x="8803153" y="6230419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fft_x</a:t>
              </a:r>
              <a:r>
                <a:rPr lang="en-US" altLang="zh-CN" dirty="0">
                  <a:solidFill>
                    <a:schemeClr val="bg1"/>
                  </a:solidFill>
                </a:rPr>
                <a:t>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Arrow Connector 6">
              <a:extLst>
                <a:ext uri="{FF2B5EF4-FFF2-40B4-BE49-F238E27FC236}">
                  <a16:creationId xmlns:a16="http://schemas.microsoft.com/office/drawing/2014/main" id="{E617962E-130B-440E-A7FC-8886A2974270}"/>
                </a:ext>
              </a:extLst>
            </p:cNvPr>
            <p:cNvCxnSpPr>
              <a:cxnSpLocks/>
              <a:stCxn id="62" idx="4"/>
              <a:endCxn id="69" idx="0"/>
            </p:cNvCxnSpPr>
            <p:nvPr/>
          </p:nvCxnSpPr>
          <p:spPr>
            <a:xfrm>
              <a:off x="9332320" y="5767856"/>
              <a:ext cx="0" cy="46256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2465976-ED60-42BF-A743-C964E84382D7}"/>
                </a:ext>
              </a:extLst>
            </p:cNvPr>
            <p:cNvSpPr/>
            <p:nvPr/>
          </p:nvSpPr>
          <p:spPr>
            <a:xfrm>
              <a:off x="6581764" y="670279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CB470A-BF0D-41E9-9D94-4D7E37D11796}"/>
                </a:ext>
              </a:extLst>
            </p:cNvPr>
            <p:cNvSpPr/>
            <p:nvPr/>
          </p:nvSpPr>
          <p:spPr>
            <a:xfrm>
              <a:off x="6905004" y="1660951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1349F9-A2D8-4429-B686-9B9CD4452F8C}"/>
                </a:ext>
              </a:extLst>
            </p:cNvPr>
            <p:cNvSpPr/>
            <p:nvPr/>
          </p:nvSpPr>
          <p:spPr>
            <a:xfrm>
              <a:off x="9678655" y="-802607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8C6CC20-6089-472C-835E-4452FECD6E48}"/>
                </a:ext>
              </a:extLst>
            </p:cNvPr>
            <p:cNvSpPr/>
            <p:nvPr/>
          </p:nvSpPr>
          <p:spPr>
            <a:xfrm>
              <a:off x="9678655" y="1007320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4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0F311F-AD01-465A-A11A-78E8DE11735F}"/>
                </a:ext>
              </a:extLst>
            </p:cNvPr>
            <p:cNvSpPr/>
            <p:nvPr/>
          </p:nvSpPr>
          <p:spPr>
            <a:xfrm>
              <a:off x="8019741" y="3012126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5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C313171-4A3E-4EA1-BB79-26864326788A}"/>
                </a:ext>
              </a:extLst>
            </p:cNvPr>
            <p:cNvSpPr/>
            <p:nvPr/>
          </p:nvSpPr>
          <p:spPr>
            <a:xfrm>
              <a:off x="8510146" y="4194308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6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2CE788D-60D2-4974-9BEA-D9C7C18A40D6}"/>
                </a:ext>
              </a:extLst>
            </p:cNvPr>
            <p:cNvSpPr/>
            <p:nvPr/>
          </p:nvSpPr>
          <p:spPr>
            <a:xfrm>
              <a:off x="9317954" y="5670866"/>
              <a:ext cx="820784" cy="41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7</a:t>
              </a:r>
              <a:r>
                <a:rPr lang="zh-CN" altLang="en-US" sz="20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）</a:t>
              </a:r>
              <a:endParaRPr lang="en-US" sz="2000" b="1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30CF95-C410-4BB7-B0FE-906201C28F01}"/>
                </a:ext>
              </a:extLst>
            </p:cNvPr>
            <p:cNvSpPr/>
            <p:nvPr/>
          </p:nvSpPr>
          <p:spPr>
            <a:xfrm>
              <a:off x="7008798" y="-162145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p0(n)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">
              <a:extLst>
                <a:ext uri="{FF2B5EF4-FFF2-40B4-BE49-F238E27FC236}">
                  <a16:creationId xmlns:a16="http://schemas.microsoft.com/office/drawing/2014/main" id="{F702571D-05D1-4486-8A03-D5654FBDA183}"/>
                </a:ext>
              </a:extLst>
            </p:cNvPr>
            <p:cNvCxnSpPr>
              <a:cxnSpLocks/>
              <a:stCxn id="29" idx="3"/>
              <a:endCxn id="68" idx="0"/>
            </p:cNvCxnSpPr>
            <p:nvPr/>
          </p:nvCxnSpPr>
          <p:spPr>
            <a:xfrm>
              <a:off x="10025547" y="-963016"/>
              <a:ext cx="1282378" cy="800870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5F1623-ABFF-4EF9-B232-B756706F929F}"/>
                </a:ext>
              </a:extLst>
            </p:cNvPr>
            <p:cNvSpPr/>
            <p:nvPr/>
          </p:nvSpPr>
          <p:spPr>
            <a:xfrm>
              <a:off x="8963757" y="-160585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q(n)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72AAD8-360F-40AA-81AC-5A45DC23B2C3}"/>
                </a:ext>
              </a:extLst>
            </p:cNvPr>
            <p:cNvSpPr/>
            <p:nvPr/>
          </p:nvSpPr>
          <p:spPr>
            <a:xfrm>
              <a:off x="10778758" y="-162146"/>
              <a:ext cx="1058334" cy="4148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r(n)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6">
              <a:extLst>
                <a:ext uri="{FF2B5EF4-FFF2-40B4-BE49-F238E27FC236}">
                  <a16:creationId xmlns:a16="http://schemas.microsoft.com/office/drawing/2014/main" id="{277C9C3C-32BC-4C1B-B404-253AFA1C60DD}"/>
                </a:ext>
              </a:extLst>
            </p:cNvPr>
            <p:cNvCxnSpPr>
              <a:cxnSpLocks/>
              <a:stCxn id="29" idx="1"/>
              <a:endCxn id="61" idx="0"/>
            </p:cNvCxnSpPr>
            <p:nvPr/>
          </p:nvCxnSpPr>
          <p:spPr>
            <a:xfrm rot="10800000" flipV="1">
              <a:off x="7537965" y="-963017"/>
              <a:ext cx="1429248" cy="800871"/>
            </a:xfrm>
            <a:prstGeom prst="bentConnector2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6">
              <a:extLst>
                <a:ext uri="{FF2B5EF4-FFF2-40B4-BE49-F238E27FC236}">
                  <a16:creationId xmlns:a16="http://schemas.microsoft.com/office/drawing/2014/main" id="{EF98E1E3-B808-49AE-93A3-985ADDC0E990}"/>
                </a:ext>
              </a:extLst>
            </p:cNvPr>
            <p:cNvCxnSpPr>
              <a:cxnSpLocks/>
              <a:stCxn id="29" idx="2"/>
              <a:endCxn id="67" idx="0"/>
            </p:cNvCxnSpPr>
            <p:nvPr/>
          </p:nvCxnSpPr>
          <p:spPr>
            <a:xfrm flipH="1">
              <a:off x="9492924" y="-755583"/>
              <a:ext cx="3456" cy="59499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74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Kernel </a:t>
            </a:r>
            <a:r>
              <a:rPr lang="en-US" altLang="zh-CN" sz="2800" dirty="0" err="1"/>
              <a:t>args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Bluestein study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C2A384B-DDCE-4C48-823A-158B8850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51680"/>
              </p:ext>
            </p:extLst>
          </p:nvPr>
        </p:nvGraphicFramePr>
        <p:xfrm>
          <a:off x="313244" y="1740649"/>
          <a:ext cx="11609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23">
                  <a:extLst>
                    <a:ext uri="{9D8B030D-6E8A-4147-A177-3AD203B41FA5}">
                      <a16:colId xmlns:a16="http://schemas.microsoft.com/office/drawing/2014/main" val="1552809804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410388676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168322204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22493507"/>
                    </a:ext>
                  </a:extLst>
                </a:gridCol>
                <a:gridCol w="2319867">
                  <a:extLst>
                    <a:ext uri="{9D8B030D-6E8A-4147-A177-3AD203B41FA5}">
                      <a16:colId xmlns:a16="http://schemas.microsoft.com/office/drawing/2014/main" val="886170306"/>
                    </a:ext>
                  </a:extLst>
                </a:gridCol>
                <a:gridCol w="1864143">
                  <a:extLst>
                    <a:ext uri="{9D8B030D-6E8A-4147-A177-3AD203B41FA5}">
                      <a16:colId xmlns:a16="http://schemas.microsoft.com/office/drawing/2014/main" val="494809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4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CS_KERNEL_CHIRP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6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CS_KERNEL_PAD_MUL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6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CS_KERNEL_STOCKHAM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lengthBlue</a:t>
                      </a:r>
                      <a:r>
                        <a:rPr lang="en-US" dirty="0"/>
                        <a:t>, length]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3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CS_KERNEL_STOCKHAM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3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CS_KERNEL_FFT_MUL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lengthBlue</a:t>
                      </a:r>
                      <a:r>
                        <a:rPr lang="en-US" dirty="0"/>
                        <a:t>, length]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length[0]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3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CS_KERNEL_STOCKHAM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lengthBlue</a:t>
                      </a:r>
                      <a:r>
                        <a:rPr lang="en-US" dirty="0"/>
                        <a:t>, length]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4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CS_KERNEL_RES_MUL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length[0]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5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5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sz="2800" dirty="0"/>
              <a:t>generate chirp</a:t>
            </a:r>
          </a:p>
          <a:p>
            <a:pPr marL="367665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Host side:  Generate large twiddle table </a:t>
            </a:r>
          </a:p>
          <a:p>
            <a:pPr lvl="1"/>
            <a:r>
              <a:rPr lang="en-US" sz="2400" dirty="0"/>
              <a:t>Min step phase = 1 / </a:t>
            </a:r>
            <a:r>
              <a:rPr lang="en-US" sz="2400" dirty="0" err="1"/>
              <a:t>fft_len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Device side: </a:t>
            </a:r>
            <a:r>
              <a:rPr lang="en-US" altLang="zh-CN" sz="2400" dirty="0"/>
              <a:t>Use lookup table to guarantee precision</a:t>
            </a:r>
            <a:endParaRPr lang="en-US" sz="2400" dirty="0"/>
          </a:p>
          <a:p>
            <a:pPr lvl="1"/>
            <a:r>
              <a:rPr lang="en-US" sz="2400" dirty="0"/>
              <a:t>Kernel: </a:t>
            </a:r>
            <a:r>
              <a:rPr lang="en-US" sz="2400" dirty="0" err="1"/>
              <a:t>chirp_device</a:t>
            </a:r>
            <a:endParaRPr lang="en-US" sz="2400" dirty="0"/>
          </a:p>
          <a:p>
            <a:pPr lvl="1"/>
            <a:r>
              <a:rPr lang="en-US" sz="2400" dirty="0"/>
              <a:t>Workload: </a:t>
            </a:r>
          </a:p>
          <a:p>
            <a:pPr lvl="2"/>
            <a:r>
              <a:rPr lang="en-US" sz="2000" dirty="0" err="1"/>
              <a:t>group_size</a:t>
            </a:r>
            <a:r>
              <a:rPr lang="en-US" sz="2000" dirty="0"/>
              <a:t> = 64</a:t>
            </a:r>
          </a:p>
          <a:p>
            <a:pPr lvl="2"/>
            <a:r>
              <a:rPr lang="en-US" sz="2000" dirty="0" err="1"/>
              <a:t>global_size</a:t>
            </a:r>
            <a:r>
              <a:rPr lang="en-US" sz="2000" dirty="0"/>
              <a:t> = </a:t>
            </a:r>
            <a:r>
              <a:rPr lang="en-US" sz="2000" dirty="0" err="1"/>
              <a:t>bluestein_len</a:t>
            </a:r>
            <a:r>
              <a:rPr lang="en-US" sz="2000" dirty="0"/>
              <a:t> – </a:t>
            </a:r>
            <a:r>
              <a:rPr lang="en-US" sz="2000" dirty="0" err="1"/>
              <a:t>fft_len</a:t>
            </a:r>
            <a:r>
              <a:rPr lang="en-US" sz="2000" dirty="0"/>
              <a:t>  </a:t>
            </a:r>
          </a:p>
          <a:p>
            <a:pPr lvl="1"/>
            <a:r>
              <a:rPr lang="en-US" sz="2400" dirty="0"/>
              <a:t>Every thread process 1 or 2 element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Bluestein study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5376A5-B741-43EF-BDB4-8481A8ABDEB0}"/>
              </a:ext>
            </a:extLst>
          </p:cNvPr>
          <p:cNvGrpSpPr/>
          <p:nvPr/>
        </p:nvGrpSpPr>
        <p:grpSpPr>
          <a:xfrm>
            <a:off x="2874594" y="905805"/>
            <a:ext cx="1998133" cy="715584"/>
            <a:chOff x="2849194" y="1016995"/>
            <a:chExt cx="6408386" cy="22596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B92790-DAC3-4B6D-AAB0-6A56632F0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9194" y="1016995"/>
              <a:ext cx="6408386" cy="22596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2D916E-5A13-4E0C-9F66-EB395820F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0774" y="2236742"/>
              <a:ext cx="1090625" cy="77070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FD15AD-3A1A-4A50-B070-C43089E88C3E}"/>
              </a:ext>
            </a:extLst>
          </p:cNvPr>
          <p:cNvGrpSpPr/>
          <p:nvPr/>
        </p:nvGrpSpPr>
        <p:grpSpPr>
          <a:xfrm>
            <a:off x="537020" y="5433978"/>
            <a:ext cx="11547556" cy="1424022"/>
            <a:chOff x="537020" y="5434902"/>
            <a:chExt cx="11547556" cy="14240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D8221D-7C28-4963-8115-76C03324BF57}"/>
                </a:ext>
              </a:extLst>
            </p:cNvPr>
            <p:cNvGrpSpPr/>
            <p:nvPr/>
          </p:nvGrpSpPr>
          <p:grpSpPr>
            <a:xfrm>
              <a:off x="537020" y="5910486"/>
              <a:ext cx="11547556" cy="948438"/>
              <a:chOff x="537020" y="5749624"/>
              <a:chExt cx="11547556" cy="94843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C467EF9-9A78-4AA0-96EE-FF2015916945}"/>
                  </a:ext>
                </a:extLst>
              </p:cNvPr>
              <p:cNvGrpSpPr/>
              <p:nvPr/>
            </p:nvGrpSpPr>
            <p:grpSpPr>
              <a:xfrm>
                <a:off x="537020" y="5749624"/>
                <a:ext cx="11547556" cy="350763"/>
                <a:chOff x="556599" y="5681133"/>
                <a:chExt cx="11547556" cy="35076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D6DB9D9-393D-404F-949B-F2BCD628D5BA}"/>
                    </a:ext>
                  </a:extLst>
                </p:cNvPr>
                <p:cNvGrpSpPr/>
                <p:nvPr/>
              </p:nvGrpSpPr>
              <p:grpSpPr>
                <a:xfrm>
                  <a:off x="556599" y="5681133"/>
                  <a:ext cx="5774205" cy="350763"/>
                  <a:chOff x="5308630" y="5711976"/>
                  <a:chExt cx="5774205" cy="212575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7B4E3C0E-75C0-4984-AFA0-8FF4FE8CACCC}"/>
                      </a:ext>
                    </a:extLst>
                  </p:cNvPr>
                  <p:cNvSpPr/>
                  <p:nvPr/>
                </p:nvSpPr>
                <p:spPr>
                  <a:xfrm>
                    <a:off x="5308630" y="5713942"/>
                    <a:ext cx="2202921" cy="210609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chirp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4EA654-8AAA-4783-8A5B-632927299C35}"/>
                      </a:ext>
                    </a:extLst>
                  </p:cNvPr>
                  <p:cNvSpPr/>
                  <p:nvPr/>
                </p:nvSpPr>
                <p:spPr>
                  <a:xfrm>
                    <a:off x="7511552" y="5712884"/>
                    <a:ext cx="684181" cy="211667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0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5E9A9AB0-AC5C-429F-B10E-636D2A17E16D}"/>
                      </a:ext>
                    </a:extLst>
                  </p:cNvPr>
                  <p:cNvSpPr/>
                  <p:nvPr/>
                </p:nvSpPr>
                <p:spPr>
                  <a:xfrm>
                    <a:off x="8195733" y="5711976"/>
                    <a:ext cx="684181" cy="211667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0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96CDF90-7EB9-411D-B3B9-B74920B9791D}"/>
                      </a:ext>
                    </a:extLst>
                  </p:cNvPr>
                  <p:cNvSpPr/>
                  <p:nvPr/>
                </p:nvSpPr>
                <p:spPr>
                  <a:xfrm>
                    <a:off x="8879914" y="5713034"/>
                    <a:ext cx="2202921" cy="210609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chirp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19AD94F-9E2C-46C8-837C-D3C42F5BF5EB}"/>
                    </a:ext>
                  </a:extLst>
                </p:cNvPr>
                <p:cNvGrpSpPr/>
                <p:nvPr/>
              </p:nvGrpSpPr>
              <p:grpSpPr>
                <a:xfrm>
                  <a:off x="6329950" y="5681133"/>
                  <a:ext cx="5774205" cy="347519"/>
                  <a:chOff x="5308630" y="5711976"/>
                  <a:chExt cx="5774205" cy="212575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448D700-91BD-422A-9946-9DD9D83283E4}"/>
                      </a:ext>
                    </a:extLst>
                  </p:cNvPr>
                  <p:cNvSpPr/>
                  <p:nvPr/>
                </p:nvSpPr>
                <p:spPr>
                  <a:xfrm>
                    <a:off x="5308630" y="5713942"/>
                    <a:ext cx="2202921" cy="210609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chirp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10937F8-EEA1-4F7A-ABED-49D00775BD38}"/>
                      </a:ext>
                    </a:extLst>
                  </p:cNvPr>
                  <p:cNvSpPr/>
                  <p:nvPr/>
                </p:nvSpPr>
                <p:spPr>
                  <a:xfrm>
                    <a:off x="7511552" y="5712884"/>
                    <a:ext cx="684181" cy="211667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5CDC517-FFED-455D-B775-D5A8355C98D2}"/>
                      </a:ext>
                    </a:extLst>
                  </p:cNvPr>
                  <p:cNvSpPr/>
                  <p:nvPr/>
                </p:nvSpPr>
                <p:spPr>
                  <a:xfrm>
                    <a:off x="8195733" y="5711976"/>
                    <a:ext cx="684181" cy="211667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C2049834-9824-4410-BE3B-646FC7959AC2}"/>
                      </a:ext>
                    </a:extLst>
                  </p:cNvPr>
                  <p:cNvSpPr/>
                  <p:nvPr/>
                </p:nvSpPr>
                <p:spPr>
                  <a:xfrm>
                    <a:off x="8879914" y="5713034"/>
                    <a:ext cx="2202921" cy="210609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chirp</a:t>
                    </a:r>
                  </a:p>
                </p:txBody>
              </p:sp>
            </p:grpSp>
          </p:grp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C3D08E5E-075D-4271-A77F-A5348F7BE29D}"/>
                  </a:ext>
                </a:extLst>
              </p:cNvPr>
              <p:cNvSpPr/>
              <p:nvPr/>
            </p:nvSpPr>
            <p:spPr>
              <a:xfrm rot="16200000">
                <a:off x="4417202" y="4473244"/>
                <a:ext cx="215907" cy="3570430"/>
              </a:xfrm>
              <a:prstGeom prst="leftBrace">
                <a:avLst>
                  <a:gd name="adj1" fmla="val 34591"/>
                  <a:gd name="adj2" fmla="val 50384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6207D4-A29E-4D44-93F6-5C37995074D0}"/>
                  </a:ext>
                </a:extLst>
              </p:cNvPr>
              <p:cNvSpPr/>
              <p:nvPr/>
            </p:nvSpPr>
            <p:spPr>
              <a:xfrm>
                <a:off x="3598334" y="6375808"/>
                <a:ext cx="1998133" cy="3222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global size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576B04-63AA-4B85-9530-0D8CFB11B450}"/>
                </a:ext>
              </a:extLst>
            </p:cNvPr>
            <p:cNvSpPr/>
            <p:nvPr/>
          </p:nvSpPr>
          <p:spPr>
            <a:xfrm>
              <a:off x="6412764" y="5457663"/>
              <a:ext cx="1998133" cy="3222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 = </a:t>
              </a:r>
              <a:r>
                <a:rPr lang="en-US" dirty="0" err="1">
                  <a:solidFill>
                    <a:schemeClr val="bg1"/>
                  </a:solidFill>
                </a:rPr>
                <a:t>bluestein_len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8AAED-C55D-48CD-B8BB-D21D820E3458}"/>
                </a:ext>
              </a:extLst>
            </p:cNvPr>
            <p:cNvSpPr/>
            <p:nvPr/>
          </p:nvSpPr>
          <p:spPr>
            <a:xfrm>
              <a:off x="2279442" y="5434902"/>
              <a:ext cx="1998133" cy="3222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 = </a:t>
              </a:r>
              <a:r>
                <a:rPr lang="en-US" dirty="0" err="1">
                  <a:solidFill>
                    <a:schemeClr val="bg1"/>
                  </a:solidFill>
                </a:rPr>
                <a:t>Nx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6D8817-D859-4D7F-BD46-9B63B6131A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73812" y="5659517"/>
              <a:ext cx="317097" cy="184840"/>
            </a:xfrm>
            <a:prstGeom prst="curvedConnector3">
              <a:avLst>
                <a:gd name="adj1" fmla="val -6071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4">
              <a:extLst>
                <a:ext uri="{FF2B5EF4-FFF2-40B4-BE49-F238E27FC236}">
                  <a16:creationId xmlns:a16="http://schemas.microsoft.com/office/drawing/2014/main" id="{BD1A66EB-6F03-4FE3-9C17-CB7245D95D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4242" y="5660336"/>
              <a:ext cx="317097" cy="184840"/>
            </a:xfrm>
            <a:prstGeom prst="curvedConnector3">
              <a:avLst>
                <a:gd name="adj1" fmla="val -6071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72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sz="2800" dirty="0"/>
              <a:t>Vector multiplication</a:t>
            </a:r>
          </a:p>
          <a:p>
            <a:pPr lvl="1"/>
            <a:r>
              <a:rPr lang="en-US" sz="2400" dirty="0"/>
              <a:t>Kernel: </a:t>
            </a:r>
            <a:r>
              <a:rPr lang="en-US" sz="2400" dirty="0" err="1"/>
              <a:t>mul_device</a:t>
            </a:r>
            <a:endParaRPr lang="en-US" sz="2400" dirty="0"/>
          </a:p>
          <a:p>
            <a:pPr lvl="2"/>
            <a:r>
              <a:rPr lang="en-US" sz="2000" dirty="0" err="1"/>
              <a:t>group_size</a:t>
            </a:r>
            <a:r>
              <a:rPr lang="en-US" sz="2000" dirty="0"/>
              <a:t> = 64</a:t>
            </a:r>
          </a:p>
          <a:p>
            <a:pPr lvl="2"/>
            <a:r>
              <a:rPr lang="en-US" sz="2000" dirty="0" err="1"/>
              <a:t>global_size</a:t>
            </a:r>
            <a:r>
              <a:rPr lang="en-US" sz="2000" dirty="0"/>
              <a:t> = batch * </a:t>
            </a:r>
            <a:r>
              <a:rPr lang="en-US" sz="2000" dirty="0" err="1"/>
              <a:t>number_of_row</a:t>
            </a:r>
            <a:endParaRPr lang="en-US" sz="2000" dirty="0"/>
          </a:p>
          <a:p>
            <a:pPr lvl="1"/>
            <a:r>
              <a:rPr lang="en-US" sz="2400" dirty="0"/>
              <a:t>Every thread process one complex multiplication </a:t>
            </a:r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pPr lvl="2"/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Bluestein study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04F822-9AF4-4F14-93D5-B82A1FA2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92469"/>
              </p:ext>
            </p:extLst>
          </p:nvPr>
        </p:nvGraphicFramePr>
        <p:xfrm>
          <a:off x="313244" y="3138806"/>
          <a:ext cx="1161692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230">
                  <a:extLst>
                    <a:ext uri="{9D8B030D-6E8A-4147-A177-3AD203B41FA5}">
                      <a16:colId xmlns:a16="http://schemas.microsoft.com/office/drawing/2014/main" val="2466039968"/>
                    </a:ext>
                  </a:extLst>
                </a:gridCol>
                <a:gridCol w="2904230">
                  <a:extLst>
                    <a:ext uri="{9D8B030D-6E8A-4147-A177-3AD203B41FA5}">
                      <a16:colId xmlns:a16="http://schemas.microsoft.com/office/drawing/2014/main" val="2538693121"/>
                    </a:ext>
                  </a:extLst>
                </a:gridCol>
                <a:gridCol w="2904230">
                  <a:extLst>
                    <a:ext uri="{9D8B030D-6E8A-4147-A177-3AD203B41FA5}">
                      <a16:colId xmlns:a16="http://schemas.microsoft.com/office/drawing/2014/main" val="1800926007"/>
                    </a:ext>
                  </a:extLst>
                </a:gridCol>
                <a:gridCol w="2904230">
                  <a:extLst>
                    <a:ext uri="{9D8B030D-6E8A-4147-A177-3AD203B41FA5}">
                      <a16:colId xmlns:a16="http://schemas.microsoft.com/office/drawing/2014/main" val="210134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CS_KERNEL_PAD_MUL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CS_KERNEL_FFT_MUL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CS_KERNEL_RES_MUL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length[0]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length[0]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lengthBlue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0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bufIn0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bufIn0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bufIn0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bufOut0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bufOut0 + 2 *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bufOut0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Chirp </a:t>
                      </a:r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=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input = chirp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7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=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= input + 2*M</a:t>
                      </a:r>
                    </a:p>
                    <a:p>
                      <a:r>
                        <a:rPr lang="en-US" dirty="0"/>
                        <a:t> = </a:t>
                      </a:r>
                      <a:r>
                        <a:rPr lang="en-US" dirty="0" err="1"/>
                        <a:t>conv_pq</a:t>
                      </a:r>
                      <a:r>
                        <a:rPr lang="en-US" dirty="0"/>
                        <a:t>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</a:t>
                      </a:r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output + M =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=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3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5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Next </a:t>
            </a:r>
            <a:r>
              <a:rPr lang="en-US" altLang="zh-CN" sz="2800" dirty="0" err="1"/>
              <a:t>todo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sz="2400" dirty="0"/>
              <a:t>Delivery item ww51:</a:t>
            </a:r>
          </a:p>
          <a:p>
            <a:pPr lvl="1"/>
            <a:r>
              <a:rPr lang="en-US" altLang="zh-CN" sz="2400" dirty="0" err="1"/>
              <a:t>bluestein</a:t>
            </a:r>
            <a:r>
              <a:rPr lang="en-US" altLang="zh-CN" sz="2400" dirty="0"/>
              <a:t>: propose possible solution</a:t>
            </a:r>
          </a:p>
          <a:p>
            <a:pPr lvl="1"/>
            <a:r>
              <a:rPr lang="en-US" sz="2400" dirty="0"/>
              <a:t>JIRA: </a:t>
            </a:r>
            <a:r>
              <a:rPr lang="de-DE" sz="2400" dirty="0"/>
              <a:t>Parallelize Bluestein algorithm: </a:t>
            </a:r>
            <a:r>
              <a:rPr lang="de-DE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http://ontrack-internal.amd.com/browse/SWDEV-256507</a:t>
            </a:r>
            <a:r>
              <a:rPr lang="de-DE" sz="2400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de-DE" sz="2400" dirty="0">
              <a:solidFill>
                <a:srgbClr val="0070C0"/>
              </a:solidFill>
            </a:endParaRPr>
          </a:p>
          <a:p>
            <a:pPr lvl="1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Delivery item </a:t>
            </a:r>
            <a:r>
              <a:rPr lang="en-US" altLang="zh-CN" sz="2800" dirty="0" err="1"/>
              <a:t>ww</a:t>
            </a:r>
            <a:r>
              <a:rPr lang="en-US" altLang="zh-CN" sz="2800" dirty="0"/>
              <a:t> 51</a:t>
            </a:r>
            <a:r>
              <a:rPr lang="zh-CN" altLang="en-US" sz="2800" dirty="0"/>
              <a:t>：</a:t>
            </a:r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FFT plan.xlsx (sharepoint.com)</a:t>
            </a:r>
            <a:endParaRPr lang="en-US" sz="1600" dirty="0">
              <a:solidFill>
                <a:srgbClr val="0070C0"/>
              </a:solidFill>
            </a:endParaRPr>
          </a:p>
          <a:p>
            <a:pPr lvl="1"/>
            <a:r>
              <a:rPr lang="fr-FR" altLang="zh-CN" sz="2400" dirty="0" err="1"/>
              <a:t>bluestein</a:t>
            </a:r>
            <a:r>
              <a:rPr lang="fr-FR" altLang="zh-CN" sz="2400" dirty="0"/>
              <a:t>: propose possible solution</a:t>
            </a:r>
          </a:p>
          <a:p>
            <a:pPr lvl="1"/>
            <a:r>
              <a:rPr lang="fr-FR" altLang="zh-CN" sz="2400" dirty="0" err="1"/>
              <a:t>parallelize</a:t>
            </a:r>
            <a:r>
              <a:rPr lang="fr-FR" altLang="zh-CN" sz="2400" dirty="0"/>
              <a:t> </a:t>
            </a:r>
            <a:r>
              <a:rPr lang="fr-FR" altLang="zh-CN" sz="2400" dirty="0" err="1"/>
              <a:t>Bluestein</a:t>
            </a:r>
            <a:r>
              <a:rPr lang="fr-FR" altLang="zh-CN" sz="2400" dirty="0"/>
              <a:t> </a:t>
            </a:r>
            <a:r>
              <a:rPr lang="fr-FR" altLang="zh-CN" sz="2400" dirty="0" err="1"/>
              <a:t>algorithm</a:t>
            </a:r>
            <a:endParaRPr lang="fr-FR" altLang="zh-CN" sz="2400" dirty="0"/>
          </a:p>
          <a:p>
            <a:pPr lvl="1"/>
            <a:r>
              <a:rPr lang="en-US" sz="2400" dirty="0"/>
              <a:t>JIRA: </a:t>
            </a:r>
            <a:r>
              <a:rPr lang="de-DE" sz="2400" dirty="0"/>
              <a:t>Parallelize Bluestein algorithm</a:t>
            </a:r>
            <a:r>
              <a:rPr lang="de-DE" sz="2000" dirty="0"/>
              <a:t>: </a:t>
            </a:r>
            <a:r>
              <a:rPr lang="de-DE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http://ontrack-internal.amd.com/browse/SWDEV-256507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endParaRPr lang="de-DE" sz="2400" dirty="0">
              <a:solidFill>
                <a:srgbClr val="0070C0"/>
              </a:solidFill>
            </a:endParaRPr>
          </a:p>
          <a:p>
            <a:pPr lvl="2"/>
            <a:r>
              <a:rPr lang="en-US" altLang="zh-CN" sz="2000" b="0" i="0" dirty="0">
                <a:effectLst/>
                <a:latin typeface="+mj-lt"/>
              </a:rPr>
              <a:t>Bluestein </a:t>
            </a:r>
            <a:r>
              <a:rPr lang="en-US" sz="2000" b="0" i="0" dirty="0">
                <a:effectLst/>
                <a:latin typeface="+mj-lt"/>
              </a:rPr>
              <a:t>computes the FFT via a convolution, which is computed via an FFT on data that may be extended with zeros to a convenient size.  This data is convolved with a chirp signal.</a:t>
            </a:r>
          </a:p>
          <a:p>
            <a:pPr lvl="2"/>
            <a:r>
              <a:rPr lang="en-US" sz="2000" b="0" i="0" dirty="0">
                <a:effectLst/>
                <a:latin typeface="+mj-lt"/>
              </a:rPr>
              <a:t>The performance of the algorithm may be improved by using different streams to set up the separate buffers that are to be convolved.</a:t>
            </a:r>
            <a:endParaRPr lang="de-DE" sz="2000" dirty="0">
              <a:latin typeface="+mj-lt"/>
            </a:endParaRPr>
          </a:p>
          <a:p>
            <a:pPr lvl="1"/>
            <a:endParaRPr lang="fr-FR" altLang="zh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03466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9143</TotalTime>
  <Words>1057</Words>
  <Application>Microsoft Office PowerPoint</Application>
  <PresentationFormat>Custom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Edwardian Script ITC</vt:lpstr>
      <vt:lpstr>Wingdings 3</vt:lpstr>
      <vt:lpstr>1_AMD WIDE BLK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1658</cp:revision>
  <dcterms:modified xsi:type="dcterms:W3CDTF">2020-12-14T08:59:51Z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