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7"/>
  </p:notesMasterIdLst>
  <p:handoutMasterIdLst>
    <p:handoutMasterId r:id="rId8"/>
  </p:handoutMasterIdLst>
  <p:sldIdLst>
    <p:sldId id="2024" r:id="rId4"/>
    <p:sldId id="2025" r:id="rId5"/>
    <p:sldId id="2026" r:id="rId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4"/>
            <p14:sldId id="2025"/>
            <p14:sldId id="20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0FF5D"/>
    <a:srgbClr val="73E1E7"/>
    <a:srgbClr val="F1FCFD"/>
    <a:srgbClr val="00AAB5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04" autoAdjust="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9C925E-1391-4FDE-8458-C01C5BE7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8" y="2940590"/>
            <a:ext cx="11837008" cy="165108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/>
              <a:t>Origin multi-pass use different function for each pass</a:t>
            </a:r>
          </a:p>
          <a:p>
            <a:pPr lvl="1"/>
            <a:r>
              <a:rPr lang="en-US" altLang="zh-CN" sz="2400" dirty="0"/>
              <a:t>Every pass will have instruction cache miss</a:t>
            </a:r>
          </a:p>
          <a:p>
            <a:pPr lvl="1"/>
            <a:r>
              <a:rPr lang="en-US" altLang="zh-CN" sz="2400" dirty="0"/>
              <a:t>loop a same function for multiple passes (except first and last pass)</a:t>
            </a:r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E8F31-9D85-4662-80B9-0D1E3CF712D1}"/>
              </a:ext>
            </a:extLst>
          </p:cNvPr>
          <p:cNvSpPr/>
          <p:nvPr/>
        </p:nvSpPr>
        <p:spPr>
          <a:xfrm>
            <a:off x="-2420636" y="3688692"/>
            <a:ext cx="2733880" cy="7089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No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03ECE-A99F-4407-8DE7-22DAF234A639}"/>
              </a:ext>
            </a:extLst>
          </p:cNvPr>
          <p:cNvSpPr/>
          <p:nvPr/>
        </p:nvSpPr>
        <p:spPr>
          <a:xfrm>
            <a:off x="-3179449" y="5450709"/>
            <a:ext cx="3991107" cy="7089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Loop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2600 </a:t>
            </a:r>
            <a:r>
              <a:rPr lang="en-US" altLang="zh-CN" sz="2800" b="1" dirty="0" err="1">
                <a:solidFill>
                  <a:srgbClr val="FF0000"/>
                </a:solidFill>
              </a:rPr>
              <a:t>clk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913BF8-28EB-4AE3-BA47-94318D1C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8" y="4621989"/>
            <a:ext cx="11837008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982E1C-2ED7-41DE-BA3E-FDA8A1224B76}"/>
              </a:ext>
            </a:extLst>
          </p:cNvPr>
          <p:cNvGrpSpPr/>
          <p:nvPr/>
        </p:nvGrpSpPr>
        <p:grpSpPr>
          <a:xfrm>
            <a:off x="217989" y="1532143"/>
            <a:ext cx="5454930" cy="4206849"/>
            <a:chOff x="217989" y="1532143"/>
            <a:chExt cx="5454930" cy="4206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242672-FEF8-4A1B-9EAA-AEA41AD7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244" y="1532143"/>
              <a:ext cx="5264421" cy="214641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5A752F-F1C2-40ED-96C3-3D178A39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89" y="3897397"/>
              <a:ext cx="5454930" cy="1841595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4E60BD-A8B9-42CD-B991-516ECCE6F7AE}"/>
                </a:ext>
              </a:extLst>
            </p:cNvPr>
            <p:cNvCxnSpPr/>
            <p:nvPr/>
          </p:nvCxnSpPr>
          <p:spPr>
            <a:xfrm>
              <a:off x="2945454" y="2917861"/>
              <a:ext cx="229261" cy="1345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561E99-D541-4C6C-AC21-4F1469517960}"/>
              </a:ext>
            </a:extLst>
          </p:cNvPr>
          <p:cNvGrpSpPr/>
          <p:nvPr/>
        </p:nvGrpSpPr>
        <p:grpSpPr>
          <a:xfrm>
            <a:off x="6316138" y="1532143"/>
            <a:ext cx="5391427" cy="1739989"/>
            <a:chOff x="6316138" y="1532143"/>
            <a:chExt cx="5391427" cy="173998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02708-EF4A-4C5F-8821-7E632F0C7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138" y="1532143"/>
              <a:ext cx="5391427" cy="173998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04F357-2721-425C-9076-F571C93FF29E}"/>
                </a:ext>
              </a:extLst>
            </p:cNvPr>
            <p:cNvSpPr/>
            <p:nvPr/>
          </p:nvSpPr>
          <p:spPr>
            <a:xfrm>
              <a:off x="7346022" y="1532775"/>
              <a:ext cx="4027470" cy="285750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8A1ED0-37DE-4372-92AE-D24C1818804C}"/>
              </a:ext>
            </a:extLst>
          </p:cNvPr>
          <p:cNvGrpSpPr/>
          <p:nvPr/>
        </p:nvGrpSpPr>
        <p:grpSpPr>
          <a:xfrm>
            <a:off x="6316138" y="3429000"/>
            <a:ext cx="7360028" cy="5169166"/>
            <a:chOff x="6316138" y="3429000"/>
            <a:chExt cx="7360028" cy="51691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635A1B-2C01-4892-9A5C-D5D6AFB4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138" y="3429000"/>
              <a:ext cx="7360028" cy="516916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AA348D-EF10-4319-A87A-BA500F5C4A8B}"/>
                </a:ext>
              </a:extLst>
            </p:cNvPr>
            <p:cNvSpPr/>
            <p:nvPr/>
          </p:nvSpPr>
          <p:spPr>
            <a:xfrm>
              <a:off x="7364859" y="3647533"/>
              <a:ext cx="4027470" cy="285750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593802-9875-4179-AF6C-37DA3255598B}"/>
                </a:ext>
              </a:extLst>
            </p:cNvPr>
            <p:cNvSpPr/>
            <p:nvPr/>
          </p:nvSpPr>
          <p:spPr>
            <a:xfrm>
              <a:off x="9822094" y="3933283"/>
              <a:ext cx="924676" cy="2172242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effectLst/>
              </a:rPr>
              <a:t>Performance </a:t>
            </a: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3C9C2-08E5-4677-8283-D73B49B1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06554"/>
              </p:ext>
            </p:extLst>
          </p:nvPr>
        </p:nvGraphicFramePr>
        <p:xfrm>
          <a:off x="313244" y="2124182"/>
          <a:ext cx="11624539" cy="236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33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1518283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1734725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1932813">
                  <a:extLst>
                    <a:ext uri="{9D8B030D-6E8A-4147-A177-3AD203B41FA5}">
                      <a16:colId xmlns:a16="http://schemas.microsoft.com/office/drawing/2014/main" val="2877202925"/>
                    </a:ext>
                  </a:extLst>
                </a:gridCol>
                <a:gridCol w="2129538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  <a:gridCol w="2247847">
                  <a:extLst>
                    <a:ext uri="{9D8B030D-6E8A-4147-A177-3AD203B41FA5}">
                      <a16:colId xmlns:a16="http://schemas.microsoft.com/office/drawing/2014/main" val="1172647011"/>
                    </a:ext>
                  </a:extLst>
                </a:gridCol>
              </a:tblGrid>
              <a:tr h="532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0.013ms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0.012ms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0.016ms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0.017ms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197233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need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573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4667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86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1_AMD WIDE BLK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1490</cp:revision>
  <dcterms:modified xsi:type="dcterms:W3CDTF">2020-11-20T01:16:42Z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