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20"/>
  </p:notesMasterIdLst>
  <p:handoutMasterIdLst>
    <p:handoutMasterId r:id="rId21"/>
  </p:handoutMasterIdLst>
  <p:sldIdLst>
    <p:sldId id="2022" r:id="rId4"/>
    <p:sldId id="2024" r:id="rId5"/>
    <p:sldId id="2035" r:id="rId6"/>
    <p:sldId id="2028" r:id="rId7"/>
    <p:sldId id="2037" r:id="rId8"/>
    <p:sldId id="2034" r:id="rId9"/>
    <p:sldId id="2038" r:id="rId10"/>
    <p:sldId id="2039" r:id="rId11"/>
    <p:sldId id="2040" r:id="rId12"/>
    <p:sldId id="2041" r:id="rId13"/>
    <p:sldId id="2042" r:id="rId14"/>
    <p:sldId id="2044" r:id="rId15"/>
    <p:sldId id="2043" r:id="rId16"/>
    <p:sldId id="2033" r:id="rId17"/>
    <p:sldId id="2029" r:id="rId18"/>
    <p:sldId id="2032" r:id="rId19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2022"/>
            <p14:sldId id="2024"/>
            <p14:sldId id="2035"/>
            <p14:sldId id="2028"/>
            <p14:sldId id="2037"/>
            <p14:sldId id="2034"/>
            <p14:sldId id="2038"/>
            <p14:sldId id="2039"/>
            <p14:sldId id="2040"/>
            <p14:sldId id="2041"/>
            <p14:sldId id="2042"/>
            <p14:sldId id="2044"/>
            <p14:sldId id="2043"/>
            <p14:sldId id="2033"/>
            <p14:sldId id="2029"/>
            <p14:sldId id="20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7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FF5D"/>
    <a:srgbClr val="73E1E7"/>
    <a:srgbClr val="ED1C24"/>
    <a:srgbClr val="F1FCFD"/>
    <a:srgbClr val="00AAB5"/>
    <a:srgbClr val="F26522"/>
    <a:srgbClr val="767DC5"/>
    <a:srgbClr val="A6CE39"/>
    <a:srgbClr val="D6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04" autoAdjust="0"/>
  </p:normalViewPr>
  <p:slideViewPr>
    <p:cSldViewPr snapToGrid="0">
      <p:cViewPr>
        <p:scale>
          <a:sx n="66" d="100"/>
          <a:sy n="66" d="100"/>
        </p:scale>
        <p:origin x="672" y="56"/>
      </p:cViewPr>
      <p:guideLst>
        <p:guide orient="horz" pos="413"/>
        <p:guide pos="3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__constant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43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0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6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1381123"/>
            <a:ext cx="11338560" cy="4937760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939114"/>
            <a:ext cx="11338560" cy="5379769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55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23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alphaModFix/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6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245" y="6569076"/>
            <a:ext cx="1769715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RTG </a:t>
            </a:r>
            <a:r>
              <a:rPr lang="en-US" altLang="zh-CN" sz="900" cap="all" dirty="0">
                <a:solidFill>
                  <a:schemeClr val="bg1"/>
                </a:solidFill>
                <a:cs typeface="Arial" pitchFamily="34" charset="0"/>
              </a:rPr>
              <a:t>CE  Team 2018 </a:t>
            </a: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|  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964888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8ACE8477-A880-4BF4-8426-00AED51D5750}"/>
              </a:ext>
            </a:extLst>
          </p:cNvPr>
          <p:cNvSpPr txBox="1"/>
          <p:nvPr userDrawn="1"/>
        </p:nvSpPr>
        <p:spPr>
          <a:xfrm>
            <a:off x="0" y="0"/>
            <a:ext cx="3492171" cy="2649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1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1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4383" r:id="rId2"/>
    <p:sldLayoutId id="2147483895" r:id="rId3"/>
    <p:sldLayoutId id="2147484384" r:id="rId4"/>
    <p:sldLayoutId id="2147483904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ntrack-internal.amd.com/browse/SWDEV-253931" TargetMode="Externa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Delivery item 1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r>
              <a:rPr lang="en-US" sz="2400" dirty="0">
                <a:solidFill>
                  <a:srgbClr val="FF0000"/>
                </a:solidFill>
                <a:effectLst/>
              </a:rPr>
              <a:t>analysis with radix16 </a:t>
            </a:r>
            <a:r>
              <a:rPr lang="en-US" sz="2400" dirty="0" err="1">
                <a:solidFill>
                  <a:srgbClr val="FF0000"/>
                </a:solidFill>
                <a:effectLst/>
              </a:rPr>
              <a:t>vgpr</a:t>
            </a:r>
            <a:r>
              <a:rPr lang="en-US" sz="2400" dirty="0">
                <a:solidFill>
                  <a:srgbClr val="FF0000"/>
                </a:solidFill>
                <a:effectLst/>
              </a:rPr>
              <a:t> consumption for size 4096</a:t>
            </a:r>
          </a:p>
          <a:p>
            <a:pPr lvl="2"/>
            <a:r>
              <a:rPr lang="en-US" altLang="zh-CN" sz="2000" dirty="0"/>
              <a:t>JIRA</a:t>
            </a:r>
            <a:r>
              <a:rPr lang="zh-CN" altLang="en-US" sz="2000" dirty="0"/>
              <a:t>：</a:t>
            </a:r>
            <a:r>
              <a:rPr lang="en-US" altLang="zh-CN" sz="20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Analyze and improve butterfly performance</a:t>
            </a:r>
            <a:r>
              <a:rPr lang="en-US" altLang="zh-CN" sz="2000" dirty="0">
                <a:solidFill>
                  <a:srgbClr val="00B0F0"/>
                </a:solidFill>
              </a:rPr>
              <a:t> </a:t>
            </a:r>
          </a:p>
          <a:p>
            <a:pPr lvl="2"/>
            <a:r>
              <a:rPr lang="en-US" altLang="zh-CN" sz="2000" dirty="0"/>
              <a:t>Dump info :</a:t>
            </a:r>
          </a:p>
          <a:p>
            <a:pPr lvl="3"/>
            <a:r>
              <a:rPr lang="en-US" altLang="zh-CN" sz="16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rocprof</a:t>
            </a:r>
            <a:r>
              <a:rPr lang="en-US" altLang="zh-CN" sz="16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-</a:t>
            </a:r>
            <a:r>
              <a:rPr lang="en-US" altLang="zh-CN" sz="16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zh-CN" sz="16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input.txt -d ./ ./</a:t>
            </a:r>
            <a:r>
              <a:rPr lang="en-US" altLang="zh-CN" sz="16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rocfft_test</a:t>
            </a:r>
            <a:endParaRPr lang="en-US" altLang="zh-CN" sz="1600" i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3"/>
            <a:r>
              <a:rPr lang="en-US" altLang="zh-CN" sz="16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rpl_data_201112_014912_64111/input1_results_201112_014912/results.txt</a:t>
            </a:r>
          </a:p>
          <a:p>
            <a:pPr lvl="2"/>
            <a:r>
              <a:rPr lang="en-US" altLang="zh-CN" sz="2000" dirty="0"/>
              <a:t>1d c2c 4096len kernel:</a:t>
            </a:r>
          </a:p>
          <a:p>
            <a:pPr lvl="3"/>
            <a:r>
              <a:rPr lang="en-US" altLang="zh-CN" sz="1600" dirty="0"/>
              <a:t>fft_fwd_op_len4096</a:t>
            </a:r>
          </a:p>
          <a:p>
            <a:pPr lvl="3"/>
            <a:r>
              <a:rPr lang="en-US" altLang="zh-CN" sz="1600" dirty="0"/>
              <a:t>group size = 256 (4 wave)</a:t>
            </a:r>
          </a:p>
          <a:p>
            <a:pPr lvl="3"/>
            <a:r>
              <a:rPr lang="en-US" altLang="zh-CN" sz="1600" dirty="0" err="1"/>
              <a:t>lds</a:t>
            </a:r>
            <a:r>
              <a:rPr lang="en-US" altLang="zh-CN" sz="1600" dirty="0"/>
              <a:t> = 4096DW (4 group per CU at most, 4 wave per SIMD)</a:t>
            </a:r>
          </a:p>
          <a:p>
            <a:pPr lvl="3"/>
            <a:r>
              <a:rPr lang="en-US" altLang="zh-CN" sz="1600" dirty="0"/>
              <a:t>VGPR = 68 (3 wave per SIMD, 3 group per CU at most)</a:t>
            </a:r>
          </a:p>
          <a:p>
            <a:pPr lvl="2"/>
            <a:r>
              <a:rPr lang="en-US" altLang="zh-CN" sz="2000" dirty="0"/>
              <a:t>If launch 4 group per CU</a:t>
            </a:r>
          </a:p>
          <a:p>
            <a:pPr lvl="3"/>
            <a:r>
              <a:rPr lang="en-US" altLang="zh-CN" sz="1600" dirty="0"/>
              <a:t>Batch = 4 * CU_NUM</a:t>
            </a:r>
          </a:p>
          <a:p>
            <a:pPr lvl="3"/>
            <a:r>
              <a:rPr lang="en-US" altLang="zh-CN" sz="1600" dirty="0"/>
              <a:t>Only 3 group inflight </a:t>
            </a:r>
          </a:p>
          <a:p>
            <a:pPr lvl="3"/>
            <a:r>
              <a:rPr lang="en-US" altLang="zh-CN" sz="1600" dirty="0"/>
              <a:t>12 wave inflight per CU</a:t>
            </a:r>
          </a:p>
          <a:p>
            <a:endParaRPr lang="en-US" altLang="zh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7A740D-4D0D-45F6-A7B6-24A331BED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758" y="4968744"/>
            <a:ext cx="7631416" cy="155994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C05F3CA-D7D1-4B23-A754-D69FC58B763A}"/>
              </a:ext>
            </a:extLst>
          </p:cNvPr>
          <p:cNvGrpSpPr/>
          <p:nvPr/>
        </p:nvGrpSpPr>
        <p:grpSpPr>
          <a:xfrm>
            <a:off x="8168436" y="1491987"/>
            <a:ext cx="3754107" cy="3113881"/>
            <a:chOff x="8168436" y="1458119"/>
            <a:chExt cx="3754107" cy="311388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7AE-4F9C-4AAD-AE84-FD26A0127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22365" y="1458119"/>
              <a:ext cx="3200178" cy="3113881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A5B2DA-8517-4E81-9AEC-7523E218056A}"/>
                </a:ext>
              </a:extLst>
            </p:cNvPr>
            <p:cNvCxnSpPr/>
            <p:nvPr/>
          </p:nvCxnSpPr>
          <p:spPr>
            <a:xfrm>
              <a:off x="8168436" y="3015059"/>
              <a:ext cx="1077164" cy="4139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6572775-09F4-4513-B4D8-6F6EDF55D1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635076"/>
              </p:ext>
            </p:extLst>
          </p:nvPr>
        </p:nvGraphicFramePr>
        <p:xfrm>
          <a:off x="4689475" y="2478616"/>
          <a:ext cx="4730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" name="Packager Shell Object" showAsIcon="1" r:id="rId6" imgW="473400" imgH="478800" progId="Package">
                  <p:embed/>
                </p:oleObj>
              </mc:Choice>
              <mc:Fallback>
                <p:oleObj name="Packager Shell Object" showAsIcon="1" r:id="rId6" imgW="47340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9475" y="2478616"/>
                        <a:ext cx="47307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96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09299" cy="5159375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Dangerous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endParaRPr lang="en-US" altLang="zh-CN" sz="2000" dirty="0"/>
          </a:p>
          <a:p>
            <a:pPr lvl="1"/>
            <a:r>
              <a:rPr lang="en-US" altLang="zh-CN" sz="2000" dirty="0"/>
              <a:t>If limit the </a:t>
            </a:r>
            <a:r>
              <a:rPr lang="en-US" altLang="zh-CN" sz="2000" dirty="0" err="1"/>
              <a:t>vgpr</a:t>
            </a:r>
            <a:r>
              <a:rPr lang="en-US" altLang="zh-CN" sz="2000" dirty="0"/>
              <a:t> to a not reasonable small number,</a:t>
            </a:r>
          </a:p>
          <a:p>
            <a:pPr lvl="1"/>
            <a:r>
              <a:rPr lang="en-US" altLang="zh-CN" sz="2000" dirty="0"/>
              <a:t>the compiler won’t have enough </a:t>
            </a:r>
            <a:r>
              <a:rPr lang="en-US" altLang="zh-CN" sz="2000" dirty="0" err="1"/>
              <a:t>vgprs</a:t>
            </a:r>
            <a:r>
              <a:rPr lang="en-US" altLang="zh-CN" sz="2000" dirty="0"/>
              <a:t> to do it’s work, it will use scratch buffer.</a:t>
            </a:r>
          </a:p>
          <a:p>
            <a:pPr lvl="1"/>
            <a:r>
              <a:rPr lang="en-US" altLang="zh-CN" sz="2000" dirty="0"/>
              <a:t>That will generate numbers of global memory read/write instructions</a:t>
            </a:r>
          </a:p>
          <a:p>
            <a:pPr lvl="1"/>
            <a:r>
              <a:rPr lang="en-US" altLang="zh-CN" sz="2000" dirty="0"/>
              <a:t>Cause sharply perf-drop </a:t>
            </a:r>
          </a:p>
          <a:p>
            <a:pPr lvl="2"/>
            <a:r>
              <a:rPr lang="en-US" altLang="zh-CN" sz="1200" dirty="0" err="1"/>
              <a:t>Amdgpu_vgpr_num</a:t>
            </a:r>
            <a:r>
              <a:rPr lang="en-US" altLang="zh-CN" sz="1200" dirty="0"/>
              <a:t>(16)</a:t>
            </a:r>
          </a:p>
          <a:p>
            <a:pPr lvl="2"/>
            <a:r>
              <a:rPr lang="en-US" altLang="zh-CN" sz="1200" dirty="0"/>
              <a:t>Duration 0.033ms -&gt; 0.35ms</a:t>
            </a:r>
          </a:p>
          <a:p>
            <a:pPr lvl="2"/>
            <a:endParaRPr lang="en-US" altLang="zh-CN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0E358C-F111-409B-BF8E-67D1E7210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82" y="3111276"/>
            <a:ext cx="7273703" cy="317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09299" cy="3201032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DANGEROUS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FFT: length = 3125, dim = 1d, c2c forward, batch size = 300, iteration = 1000</a:t>
            </a:r>
          </a:p>
          <a:p>
            <a:pPr lvl="1"/>
            <a:r>
              <a:rPr lang="en-US" altLang="zh-CN" sz="2000" dirty="0"/>
              <a:t>GPU: 60 CU</a:t>
            </a:r>
          </a:p>
          <a:p>
            <a:pPr lvl="1"/>
            <a:r>
              <a:rPr lang="en-US" altLang="zh-CN" sz="2000" dirty="0"/>
              <a:t>Workload: group size = 125(2 wave), group num = 300, LDS usage = 3125 DW (5 groups per CU at most)</a:t>
            </a:r>
          </a:p>
          <a:p>
            <a:pPr lvl="1"/>
            <a:r>
              <a:rPr lang="en-US" altLang="zh-CN" sz="2000" dirty="0"/>
              <a:t>Origin:</a:t>
            </a:r>
            <a:r>
              <a:rPr lang="zh-CN" altLang="en-US" sz="2000" dirty="0"/>
              <a:t> </a:t>
            </a:r>
            <a:r>
              <a:rPr lang="en-US" altLang="zh-CN" sz="2000" dirty="0"/>
              <a:t>VGPR = 120, parallel wave per SIMD = 2, parallel group per</a:t>
            </a:r>
            <a:r>
              <a:rPr lang="zh-CN" altLang="en-US" sz="2000" dirty="0"/>
              <a:t> </a:t>
            </a:r>
            <a:r>
              <a:rPr lang="en-US" altLang="zh-CN" sz="2000" dirty="0"/>
              <a:t>CU</a:t>
            </a:r>
            <a:r>
              <a:rPr lang="zh-CN" altLang="en-US" sz="2000" dirty="0"/>
              <a:t> </a:t>
            </a:r>
            <a:r>
              <a:rPr lang="en-US" altLang="zh-CN" sz="2000" dirty="0"/>
              <a:t>= 4, dispatch number = 2</a:t>
            </a:r>
          </a:p>
          <a:p>
            <a:pPr lvl="1"/>
            <a:r>
              <a:rPr lang="en-US" altLang="zh-CN" sz="2000" dirty="0"/>
              <a:t>Limit  : VGPR = 84,   parallel wave per SIMD = 3, parallel group per CU = 5, dispatch number = 1</a:t>
            </a:r>
          </a:p>
          <a:p>
            <a:pPr lvl="1"/>
            <a:r>
              <a:rPr lang="en-US" altLang="zh-CN" sz="2000" dirty="0"/>
              <a:t>Performance drop: duration from 0.064ms to 0.144ms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 2</a:t>
            </a:r>
          </a:p>
        </p:txBody>
      </p:sp>
    </p:spTree>
    <p:extLst>
      <p:ext uri="{BB962C8B-B14F-4D97-AF65-F5344CB8AC3E}">
        <p14:creationId xmlns:p14="http://schemas.microsoft.com/office/powerpoint/2010/main" val="322286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09299" cy="962026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DANGEROUS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FFT: length = 3125, dim = 1d, c2c forward, batch size = 300, iteration = 1000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F56876-ED0B-4826-9AD2-3899049360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522"/>
          <a:stretch/>
        </p:blipFill>
        <p:spPr>
          <a:xfrm>
            <a:off x="192092" y="4411729"/>
            <a:ext cx="11995766" cy="2327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6FE548-0143-4E94-BD97-D079CE5B3A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304"/>
          <a:stretch/>
        </p:blipFill>
        <p:spPr>
          <a:xfrm>
            <a:off x="199409" y="2000250"/>
            <a:ext cx="11989416" cy="23274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09E1D0-EFC5-47E8-81BE-9F7D788C9394}"/>
              </a:ext>
            </a:extLst>
          </p:cNvPr>
          <p:cNvSpPr/>
          <p:nvPr/>
        </p:nvSpPr>
        <p:spPr>
          <a:xfrm>
            <a:off x="305624" y="2520952"/>
            <a:ext cx="1524000" cy="6430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84 VGPR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6D130C-4FFA-47D5-A09A-20F01726F728}"/>
              </a:ext>
            </a:extLst>
          </p:cNvPr>
          <p:cNvSpPr/>
          <p:nvPr/>
        </p:nvSpPr>
        <p:spPr>
          <a:xfrm>
            <a:off x="192092" y="4968184"/>
            <a:ext cx="1637532" cy="6430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120 VGPR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013095-0BCE-4628-BFB0-F09C8EAFDC2B}"/>
              </a:ext>
            </a:extLst>
          </p:cNvPr>
          <p:cNvGrpSpPr/>
          <p:nvPr/>
        </p:nvGrpSpPr>
        <p:grpSpPr>
          <a:xfrm>
            <a:off x="9071280" y="5479717"/>
            <a:ext cx="3450895" cy="1080167"/>
            <a:chOff x="8499780" y="7037768"/>
            <a:chExt cx="3450895" cy="108016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CA8BE6-8FCC-41C5-B712-5079729E0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4600" y="7037768"/>
              <a:ext cx="0" cy="54413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2FA9B2-3D19-4784-9E09-F51E4D60C823}"/>
                </a:ext>
              </a:extLst>
            </p:cNvPr>
            <p:cNvSpPr/>
            <p:nvPr/>
          </p:nvSpPr>
          <p:spPr>
            <a:xfrm>
              <a:off x="8499780" y="7474933"/>
              <a:ext cx="3450895" cy="6430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70FF5D"/>
                  </a:solidFill>
                </a:rPr>
                <a:t>second dispatch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6301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09299" cy="962026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DANGEROUS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FFT: length = 3125, dim = 1d, c2c forward, batch size = 300, iteration = 1000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F56876-ED0B-4826-9AD2-3899049360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4" b="45176"/>
          <a:stretch/>
        </p:blipFill>
        <p:spPr>
          <a:xfrm>
            <a:off x="193059" y="4570414"/>
            <a:ext cx="11995766" cy="27733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6FE548-0143-4E94-BD97-D079CE5B3A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6" b="45914"/>
          <a:stretch/>
        </p:blipFill>
        <p:spPr>
          <a:xfrm>
            <a:off x="199409" y="1846264"/>
            <a:ext cx="11989416" cy="27733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C61E41-F274-41F0-A991-C6B6FEEDC68E}"/>
              </a:ext>
            </a:extLst>
          </p:cNvPr>
          <p:cNvSpPr/>
          <p:nvPr/>
        </p:nvSpPr>
        <p:spPr>
          <a:xfrm>
            <a:off x="193059" y="2679637"/>
            <a:ext cx="1524000" cy="6430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84 VGPR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A5E3AC-D08F-437D-9CFF-35388967DF4C}"/>
              </a:ext>
            </a:extLst>
          </p:cNvPr>
          <p:cNvSpPr/>
          <p:nvPr/>
        </p:nvSpPr>
        <p:spPr>
          <a:xfrm>
            <a:off x="193059" y="5452998"/>
            <a:ext cx="1637532" cy="6430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120 VGPR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2DD6B4-F6CC-449A-B544-FC705B9B68E4}"/>
              </a:ext>
            </a:extLst>
          </p:cNvPr>
          <p:cNvCxnSpPr/>
          <p:nvPr/>
        </p:nvCxnSpPr>
        <p:spPr>
          <a:xfrm flipV="1">
            <a:off x="5076825" y="3429000"/>
            <a:ext cx="0" cy="323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4BB054-E490-4F35-8A1E-BDAF1EAA3619}"/>
              </a:ext>
            </a:extLst>
          </p:cNvPr>
          <p:cNvCxnSpPr/>
          <p:nvPr/>
        </p:nvCxnSpPr>
        <p:spPr>
          <a:xfrm flipV="1">
            <a:off x="5295900" y="3429000"/>
            <a:ext cx="0" cy="323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C72E61-6F02-43E5-9263-679075F3D887}"/>
              </a:ext>
            </a:extLst>
          </p:cNvPr>
          <p:cNvCxnSpPr/>
          <p:nvPr/>
        </p:nvCxnSpPr>
        <p:spPr>
          <a:xfrm flipV="1">
            <a:off x="4305300" y="3429000"/>
            <a:ext cx="0" cy="323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0BC5A8-B776-4147-86FC-54EFE3CCE96C}"/>
              </a:ext>
            </a:extLst>
          </p:cNvPr>
          <p:cNvCxnSpPr/>
          <p:nvPr/>
        </p:nvCxnSpPr>
        <p:spPr>
          <a:xfrm flipV="1">
            <a:off x="3781425" y="3429000"/>
            <a:ext cx="0" cy="323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3E1128-63D7-4FAB-9B10-0D00752703AF}"/>
              </a:ext>
            </a:extLst>
          </p:cNvPr>
          <p:cNvCxnSpPr/>
          <p:nvPr/>
        </p:nvCxnSpPr>
        <p:spPr>
          <a:xfrm flipV="1">
            <a:off x="5800725" y="3429000"/>
            <a:ext cx="0" cy="323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523309-4823-4154-B600-EB842AD5CAAF}"/>
              </a:ext>
            </a:extLst>
          </p:cNvPr>
          <p:cNvCxnSpPr/>
          <p:nvPr/>
        </p:nvCxnSpPr>
        <p:spPr>
          <a:xfrm flipV="1">
            <a:off x="7686675" y="3429000"/>
            <a:ext cx="0" cy="323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356CE8A-A0CB-4421-8A2D-F6E26B848422}"/>
              </a:ext>
            </a:extLst>
          </p:cNvPr>
          <p:cNvSpPr/>
          <p:nvPr/>
        </p:nvSpPr>
        <p:spPr>
          <a:xfrm>
            <a:off x="3184527" y="3608388"/>
            <a:ext cx="3927474" cy="6430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scratch memory access</a:t>
            </a:r>
          </a:p>
        </p:txBody>
      </p:sp>
    </p:spTree>
    <p:extLst>
      <p:ext uri="{BB962C8B-B14F-4D97-AF65-F5344CB8AC3E}">
        <p14:creationId xmlns:p14="http://schemas.microsoft.com/office/powerpoint/2010/main" val="854714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5"/>
            <a:ext cx="11609299" cy="1793876"/>
          </a:xfrm>
        </p:spPr>
        <p:txBody>
          <a:bodyPr/>
          <a:lstStyle/>
          <a:p>
            <a:r>
              <a:rPr lang="en-US" altLang="zh-CN" sz="2800" dirty="0"/>
              <a:t>Performance</a:t>
            </a:r>
          </a:p>
          <a:p>
            <a:pPr lvl="1"/>
            <a:r>
              <a:rPr lang="en-US" altLang="zh-CN" sz="2400" dirty="0"/>
              <a:t>FFT: length = 4096, dim = 1d, c2c forward, batch size = 240, iteration = 1000</a:t>
            </a:r>
          </a:p>
          <a:p>
            <a:pPr lvl="1"/>
            <a:r>
              <a:rPr lang="en-US" altLang="zh-CN" sz="2400" dirty="0"/>
              <a:t>GPU: 60CU</a:t>
            </a:r>
          </a:p>
          <a:p>
            <a:pPr lvl="1"/>
            <a:r>
              <a:rPr lang="en-US" altLang="zh-CN" sz="2400" dirty="0"/>
              <a:t>Workload: group size = 256(4wave), group num = 240, LDS usage = 4K DW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7503197-2C46-4988-8BE7-08D925855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14292"/>
              </p:ext>
            </p:extLst>
          </p:nvPr>
        </p:nvGraphicFramePr>
        <p:xfrm>
          <a:off x="211702" y="2936873"/>
          <a:ext cx="116638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198">
                  <a:extLst>
                    <a:ext uri="{9D8B030D-6E8A-4147-A177-3AD203B41FA5}">
                      <a16:colId xmlns:a16="http://schemas.microsoft.com/office/drawing/2014/main" val="1676970153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65151655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958155149"/>
                    </a:ext>
                  </a:extLst>
                </a:gridCol>
                <a:gridCol w="2381300">
                  <a:extLst>
                    <a:ext uri="{9D8B030D-6E8A-4147-A177-3AD203B41FA5}">
                      <a16:colId xmlns:a16="http://schemas.microsoft.com/office/drawing/2014/main" val="645772418"/>
                    </a:ext>
                  </a:extLst>
                </a:gridCol>
                <a:gridCol w="2648981">
                  <a:extLst>
                    <a:ext uri="{9D8B030D-6E8A-4147-A177-3AD203B41FA5}">
                      <a16:colId xmlns:a16="http://schemas.microsoft.com/office/drawing/2014/main" val="3696266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Parallel wave / SIMD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Parallel group / 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Dispatch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5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0.032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4608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0.033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2117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0.035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81411816"/>
                  </a:ext>
                </a:extLst>
              </a:tr>
            </a:tbl>
          </a:graphicData>
        </a:graphic>
      </p:graphicFrame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8CC890C9-2EC7-40F6-B57E-0E63B30D8D8A}"/>
              </a:ext>
            </a:extLst>
          </p:cNvPr>
          <p:cNvSpPr txBox="1">
            <a:spLocks/>
          </p:cNvSpPr>
          <p:nvPr/>
        </p:nvSpPr>
        <p:spPr>
          <a:xfrm>
            <a:off x="275144" y="4525005"/>
            <a:ext cx="11609299" cy="167259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/>
            <a:r>
              <a:rPr lang="en-US" altLang="zh-CN" sz="2400" dirty="0"/>
              <a:t>for multi-batch, increase parallel wave/group number will reduce dispatch times</a:t>
            </a:r>
          </a:p>
          <a:p>
            <a:pPr lvl="1" fontAlgn="auto"/>
            <a:r>
              <a:rPr lang="en-US" altLang="zh-CN" sz="2400" dirty="0"/>
              <a:t>reduce </a:t>
            </a:r>
            <a:r>
              <a:rPr lang="en-US" altLang="zh-CN" sz="2400" dirty="0" err="1"/>
              <a:t>vgpr</a:t>
            </a:r>
            <a:r>
              <a:rPr lang="en-US" altLang="zh-CN" sz="2400" dirty="0"/>
              <a:t> usage will increase instruction number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36116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CBCE1C-6BFF-4C7E-B438-1544F920E3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507"/>
          <a:stretch/>
        </p:blipFill>
        <p:spPr>
          <a:xfrm>
            <a:off x="125105" y="3486018"/>
            <a:ext cx="11938614" cy="24417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6D795D-B528-482A-A43C-766802B6C4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28"/>
          <a:stretch/>
        </p:blipFill>
        <p:spPr>
          <a:xfrm>
            <a:off x="139695" y="1095242"/>
            <a:ext cx="11964015" cy="23337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D82A88-4EC6-4C14-889A-DEDA1D6228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3110"/>
          <a:stretch/>
        </p:blipFill>
        <p:spPr>
          <a:xfrm>
            <a:off x="139695" y="5984746"/>
            <a:ext cx="11983066" cy="244171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495A567-8CC8-452D-91A8-B76A973FF2D7}"/>
              </a:ext>
            </a:extLst>
          </p:cNvPr>
          <p:cNvSpPr/>
          <p:nvPr/>
        </p:nvSpPr>
        <p:spPr>
          <a:xfrm>
            <a:off x="139695" y="1619119"/>
            <a:ext cx="1524000" cy="6430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52 VGPR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07D6A5-5FBB-47FD-B107-DDCE0F071186}"/>
              </a:ext>
            </a:extLst>
          </p:cNvPr>
          <p:cNvSpPr/>
          <p:nvPr/>
        </p:nvSpPr>
        <p:spPr>
          <a:xfrm>
            <a:off x="139695" y="4174865"/>
            <a:ext cx="1524000" cy="6430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64 VGPR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34D785-590F-4F35-8454-FDFA22261D85}"/>
              </a:ext>
            </a:extLst>
          </p:cNvPr>
          <p:cNvSpPr/>
          <p:nvPr/>
        </p:nvSpPr>
        <p:spPr>
          <a:xfrm>
            <a:off x="139695" y="6665466"/>
            <a:ext cx="1524000" cy="6430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68 VGPR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624DA5-3C08-458E-9844-15352CFD2911}"/>
              </a:ext>
            </a:extLst>
          </p:cNvPr>
          <p:cNvGrpSpPr/>
          <p:nvPr/>
        </p:nvGrpSpPr>
        <p:grpSpPr>
          <a:xfrm>
            <a:off x="8499780" y="7037768"/>
            <a:ext cx="3450895" cy="1080167"/>
            <a:chOff x="8499780" y="7037768"/>
            <a:chExt cx="3450895" cy="1080167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0A69337-1B1E-4033-BC71-9067501F5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4600" y="7037768"/>
              <a:ext cx="0" cy="54413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E505724-F69F-4E07-BDA0-F12D7B2182EE}"/>
                </a:ext>
              </a:extLst>
            </p:cNvPr>
            <p:cNvSpPr/>
            <p:nvPr/>
          </p:nvSpPr>
          <p:spPr>
            <a:xfrm>
              <a:off x="8499780" y="7474933"/>
              <a:ext cx="3450895" cy="6430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70FF5D"/>
                  </a:solidFill>
                </a:rPr>
                <a:t>second dispatch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5646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CBCE1C-6BFF-4C7E-B438-1544F920E3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484"/>
          <a:stretch/>
        </p:blipFill>
        <p:spPr>
          <a:xfrm>
            <a:off x="132075" y="3638683"/>
            <a:ext cx="11938614" cy="26004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6D795D-B528-482A-A43C-766802B6C4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132075" y="1038224"/>
            <a:ext cx="11964015" cy="26004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D82A88-4EC6-4C14-889A-DEDA1D6228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000"/>
          <a:stretch/>
        </p:blipFill>
        <p:spPr>
          <a:xfrm>
            <a:off x="118136" y="6235967"/>
            <a:ext cx="11983066" cy="26036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4C7E2C5-702A-4D38-87A0-7185F67F15FD}"/>
              </a:ext>
            </a:extLst>
          </p:cNvPr>
          <p:cNvSpPr/>
          <p:nvPr/>
        </p:nvSpPr>
        <p:spPr>
          <a:xfrm>
            <a:off x="76195" y="1987419"/>
            <a:ext cx="1524000" cy="6430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52 VGPR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C8EB66-18D4-4292-BB0B-E6741818AE2C}"/>
              </a:ext>
            </a:extLst>
          </p:cNvPr>
          <p:cNvSpPr/>
          <p:nvPr/>
        </p:nvSpPr>
        <p:spPr>
          <a:xfrm>
            <a:off x="50795" y="4476619"/>
            <a:ext cx="1524000" cy="6430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64 VGPR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638B8C-3080-41BA-A558-ACF97449614E}"/>
              </a:ext>
            </a:extLst>
          </p:cNvPr>
          <p:cNvSpPr/>
          <p:nvPr/>
        </p:nvSpPr>
        <p:spPr>
          <a:xfrm>
            <a:off x="63495" y="7054719"/>
            <a:ext cx="1524000" cy="6430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68 VGPR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622E0A-0C70-4094-8857-0B2D2194983A}"/>
              </a:ext>
            </a:extLst>
          </p:cNvPr>
          <p:cNvSpPr/>
          <p:nvPr/>
        </p:nvSpPr>
        <p:spPr>
          <a:xfrm>
            <a:off x="8496300" y="6565900"/>
            <a:ext cx="3200400" cy="227052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031768-062C-4513-AFFF-A6CF5525CD8E}"/>
              </a:ext>
            </a:extLst>
          </p:cNvPr>
          <p:cNvSpPr/>
          <p:nvPr/>
        </p:nvSpPr>
        <p:spPr>
          <a:xfrm>
            <a:off x="8471648" y="8059133"/>
            <a:ext cx="3450895" cy="6430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0FF5D"/>
                </a:solidFill>
              </a:rPr>
              <a:t>second dispatch</a:t>
            </a:r>
          </a:p>
        </p:txBody>
      </p:sp>
    </p:spTree>
    <p:extLst>
      <p:ext uri="{BB962C8B-B14F-4D97-AF65-F5344CB8AC3E}">
        <p14:creationId xmlns:p14="http://schemas.microsoft.com/office/powerpoint/2010/main" val="162286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Delivery item 1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r>
              <a:rPr lang="en-US" sz="2400" dirty="0">
                <a:effectLst/>
              </a:rPr>
              <a:t>Analysis </a:t>
            </a:r>
            <a:r>
              <a:rPr lang="en-US" sz="2400" dirty="0" err="1">
                <a:effectLst/>
              </a:rPr>
              <a:t>vgpr</a:t>
            </a:r>
            <a:r>
              <a:rPr lang="en-US" sz="2400" dirty="0">
                <a:effectLst/>
              </a:rPr>
              <a:t> usage for all size in the </a:t>
            </a:r>
            <a:r>
              <a:rPr lang="en-US" sz="2400" dirty="0"/>
              <a:t>JIRA</a:t>
            </a:r>
          </a:p>
          <a:p>
            <a:pPr lvl="2"/>
            <a:r>
              <a:rPr lang="en-US" altLang="zh-CN" sz="2000" dirty="0"/>
              <a:t>LDS: 16K DW per CU</a:t>
            </a:r>
          </a:p>
          <a:p>
            <a:pPr lvl="2"/>
            <a:r>
              <a:rPr lang="en-US" altLang="zh-CN" sz="2000" dirty="0"/>
              <a:t>VGPR: 16K DW per SIMD, 64 thread per WAVE, 256 VGPR per thread</a:t>
            </a:r>
          </a:p>
          <a:p>
            <a:pPr lvl="1"/>
            <a:endParaRPr lang="en-US" sz="2400" dirty="0">
              <a:effectLst/>
            </a:endParaRPr>
          </a:p>
          <a:p>
            <a:pPr lvl="2"/>
            <a:endParaRPr lang="en-US" altLang="zh-CN" sz="2000" dirty="0"/>
          </a:p>
          <a:p>
            <a:endParaRPr lang="en-US" altLang="zh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823C9C2-08E5-4677-8283-D73B49B1C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30480"/>
              </p:ext>
            </p:extLst>
          </p:nvPr>
        </p:nvGraphicFramePr>
        <p:xfrm>
          <a:off x="258664" y="2997906"/>
          <a:ext cx="1156995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136">
                  <a:extLst>
                    <a:ext uri="{9D8B030D-6E8A-4147-A177-3AD203B41FA5}">
                      <a16:colId xmlns:a16="http://schemas.microsoft.com/office/drawing/2014/main" val="1676970153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65151655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95815514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96266526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172647011"/>
                    </a:ext>
                  </a:extLst>
                </a:gridCol>
                <a:gridCol w="1376680">
                  <a:extLst>
                    <a:ext uri="{9D8B030D-6E8A-4147-A177-3AD203B41FA5}">
                      <a16:colId xmlns:a16="http://schemas.microsoft.com/office/drawing/2014/main" val="2043937918"/>
                    </a:ext>
                  </a:extLst>
                </a:gridCol>
                <a:gridCol w="1468120">
                  <a:extLst>
                    <a:ext uri="{9D8B030D-6E8A-4147-A177-3AD203B41FA5}">
                      <a16:colId xmlns:a16="http://schemas.microsoft.com/office/drawing/2014/main" val="27431316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128549547"/>
                    </a:ext>
                  </a:extLst>
                </a:gridCol>
                <a:gridCol w="2339183">
                  <a:extLst>
                    <a:ext uri="{9D8B030D-6E8A-4147-A177-3AD203B41FA5}">
                      <a16:colId xmlns:a16="http://schemas.microsoft.com/office/drawing/2014/main" val="586535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LDS(DW)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grp_size</a:t>
                      </a:r>
                      <a:r>
                        <a:rPr lang="en-US" dirty="0"/>
                        <a:t>/</a:t>
                      </a:r>
                    </a:p>
                    <a:p>
                      <a:r>
                        <a:rPr lang="en-US" dirty="0"/>
                        <a:t>Wave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grp_lmt_lds</a:t>
                      </a:r>
                      <a:endParaRPr lang="en-US" dirty="0"/>
                    </a:p>
                    <a:p>
                      <a:r>
                        <a:rPr lang="en-US" dirty="0"/>
                        <a:t>(CU)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wv_lmt_vgpr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(SIMD)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gpr_lmt_vgpr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(CU)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Best </a:t>
                      </a:r>
                      <a:r>
                        <a:rPr lang="en-US" dirty="0" err="1"/>
                        <a:t>Vgpr</a:t>
                      </a:r>
                      <a:r>
                        <a:rPr lang="en-US" dirty="0"/>
                        <a:t> usage 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(reduce) / group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5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  / 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(17)  </a:t>
                      </a:r>
                      <a:r>
                        <a:rPr lang="en-US" dirty="0"/>
                        <a:t>/ 20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8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  / 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(8)</a:t>
                      </a:r>
                      <a:r>
                        <a:rPr lang="en-US" dirty="0"/>
                        <a:t>    / 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17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2187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2187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243 / 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(12)  </a:t>
                      </a:r>
                      <a:r>
                        <a:rPr lang="en-US" dirty="0"/>
                        <a:t>/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41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/ 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r>
                        <a:rPr lang="en-US" altLang="zh-CN" dirty="0"/>
                        <a:t>4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(35)  </a:t>
                      </a:r>
                      <a:r>
                        <a:rPr lang="en-US" dirty="0"/>
                        <a:t>/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9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4096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4096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 / 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(4)</a:t>
                      </a:r>
                      <a:r>
                        <a:rPr lang="en-US" dirty="0"/>
                        <a:t>    /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02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22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09299" cy="5159375"/>
          </a:xfrm>
        </p:spPr>
        <p:txBody>
          <a:bodyPr/>
          <a:lstStyle/>
          <a:p>
            <a:r>
              <a:rPr lang="en-US" altLang="zh-CN" sz="2400" dirty="0"/>
              <a:t>Why compiler use 68 </a:t>
            </a:r>
            <a:r>
              <a:rPr lang="en-US" altLang="zh-CN" sz="2400" dirty="0" err="1"/>
              <a:t>vgprs</a:t>
            </a:r>
            <a:r>
              <a:rPr lang="en-US" altLang="zh-CN" sz="2400" dirty="0"/>
              <a:t> </a:t>
            </a:r>
          </a:p>
          <a:p>
            <a:pPr lvl="1"/>
            <a:r>
              <a:rPr lang="en-US" altLang="zh-CN" sz="2000" dirty="0"/>
              <a:t>Input load and result write has the same address calculation in the beginning and end of the kernel</a:t>
            </a:r>
          </a:p>
          <a:p>
            <a:pPr lvl="2"/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addr_in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=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inOffset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+ ( 0 + me*1 + 0 +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instr_step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) *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stride_in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  x16</a:t>
            </a:r>
          </a:p>
          <a:p>
            <a:pPr lvl="2"/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addr_out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outOffset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+ ( 0 + me*1 + 0 +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instr_step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) *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stride_out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 x16</a:t>
            </a:r>
          </a:p>
          <a:p>
            <a:pPr lvl="1"/>
            <a:r>
              <a:rPr lang="en-US" altLang="zh-CN" sz="2000" dirty="0"/>
              <a:t>Compiler will reserve some </a:t>
            </a:r>
            <a:r>
              <a:rPr lang="en-US" altLang="zh-CN" sz="2000" dirty="0" err="1"/>
              <a:t>vgpr</a:t>
            </a:r>
            <a:r>
              <a:rPr lang="en-US" altLang="zh-CN" sz="2000" dirty="0"/>
              <a:t> (about 16 </a:t>
            </a:r>
            <a:r>
              <a:rPr lang="en-US" altLang="zh-CN" sz="2000" dirty="0" err="1"/>
              <a:t>vgprs</a:t>
            </a:r>
            <a:r>
              <a:rPr lang="en-US" altLang="zh-CN" sz="2000" dirty="0"/>
              <a:t>) to hold the template variable, and allocate new </a:t>
            </a:r>
            <a:r>
              <a:rPr lang="en-US" altLang="zh-CN" sz="2000" dirty="0" err="1"/>
              <a:t>vgprs</a:t>
            </a:r>
            <a:r>
              <a:rPr lang="en-US" altLang="zh-CN" sz="2000" dirty="0"/>
              <a:t> to do global load</a:t>
            </a:r>
          </a:p>
          <a:p>
            <a:pPr lvl="2"/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temp_var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( 0 + me*1 + 0 +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instr_step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endParaRPr lang="en-US" altLang="zh-C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reason</a:t>
            </a:r>
          </a:p>
        </p:txBody>
      </p:sp>
    </p:spTree>
    <p:extLst>
      <p:ext uri="{BB962C8B-B14F-4D97-AF65-F5344CB8AC3E}">
        <p14:creationId xmlns:p14="http://schemas.microsoft.com/office/powerpoint/2010/main" val="210463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A11C93-4A24-4E57-9BB6-A20EA118F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497776" y="1698722"/>
            <a:ext cx="8471335" cy="382924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03ED4-8381-4DE9-96D3-346EB86C8F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73"/>
          <a:stretch/>
        </p:blipFill>
        <p:spPr>
          <a:xfrm>
            <a:off x="8640234" y="69847"/>
            <a:ext cx="7467278" cy="3829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0411E5-46B3-4D7B-98D8-EF3E26274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234" y="4223141"/>
            <a:ext cx="7455283" cy="3784795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7EEC028-A162-4122-ABA9-006955EA1BEE}"/>
              </a:ext>
            </a:extLst>
          </p:cNvPr>
          <p:cNvCxnSpPr>
            <a:cxnSpLocks/>
          </p:cNvCxnSpPr>
          <p:nvPr/>
        </p:nvCxnSpPr>
        <p:spPr>
          <a:xfrm flipV="1">
            <a:off x="6973559" y="1328784"/>
            <a:ext cx="2195841" cy="107151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9">
            <a:extLst>
              <a:ext uri="{FF2B5EF4-FFF2-40B4-BE49-F238E27FC236}">
                <a16:creationId xmlns:a16="http://schemas.microsoft.com/office/drawing/2014/main" id="{92D98014-3F6D-46BF-B2CD-FBA40AAE9AC9}"/>
              </a:ext>
            </a:extLst>
          </p:cNvPr>
          <p:cNvCxnSpPr>
            <a:cxnSpLocks/>
          </p:cNvCxnSpPr>
          <p:nvPr/>
        </p:nvCxnSpPr>
        <p:spPr>
          <a:xfrm>
            <a:off x="6973559" y="3822696"/>
            <a:ext cx="2297441" cy="228283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09299" cy="5159375"/>
          </a:xfrm>
        </p:spPr>
        <p:txBody>
          <a:bodyPr/>
          <a:lstStyle/>
          <a:p>
            <a:pPr lvl="1"/>
            <a:r>
              <a:rPr lang="en-US" altLang="zh-CN" sz="2000" dirty="0"/>
              <a:t>Example V8</a:t>
            </a:r>
          </a:p>
          <a:p>
            <a:pPr lvl="2"/>
            <a:r>
              <a:rPr lang="en-US" altLang="zh-CN" sz="1600" dirty="0"/>
              <a:t>V8  (= me * 1 ) are allocate in the beginning of the kernel </a:t>
            </a:r>
          </a:p>
          <a:p>
            <a:pPr lvl="3"/>
            <a:r>
              <a:rPr lang="en-US" altLang="zh-CN" sz="1200" dirty="0"/>
              <a:t>V8 = 0 + me * 1 + 0;</a:t>
            </a:r>
          </a:p>
          <a:p>
            <a:pPr lvl="3"/>
            <a:r>
              <a:rPr lang="en-US" altLang="zh-CN" sz="1200" dirty="0"/>
              <a:t>S[4:5] = </a:t>
            </a:r>
            <a:r>
              <a:rPr lang="en-US" altLang="zh-CN" sz="1200" dirty="0" err="1"/>
              <a:t>stride_in</a:t>
            </a:r>
            <a:endParaRPr lang="en-US" altLang="zh-CN" sz="1200" dirty="0"/>
          </a:p>
          <a:p>
            <a:pPr lvl="3"/>
            <a:r>
              <a:rPr lang="en-US" altLang="zh-CN" sz="1200" dirty="0"/>
              <a:t>V[6:7] = (0 + me*1 + 0) * </a:t>
            </a:r>
            <a:r>
              <a:rPr lang="en-US" altLang="zh-CN" sz="1200" dirty="0" err="1"/>
              <a:t>stride_in</a:t>
            </a:r>
            <a:endParaRPr lang="en-US" altLang="zh-CN" sz="1200" dirty="0"/>
          </a:p>
          <a:p>
            <a:pPr lvl="3"/>
            <a:r>
              <a:rPr lang="en-US" altLang="zh-CN" sz="1200" dirty="0"/>
              <a:t>S[2:3] = </a:t>
            </a:r>
            <a:r>
              <a:rPr lang="en-US" altLang="zh-CN" sz="1200" dirty="0" err="1"/>
              <a:t>InBuff</a:t>
            </a:r>
            <a:endParaRPr lang="en-US" altLang="zh-CN" sz="1200" dirty="0"/>
          </a:p>
          <a:p>
            <a:pPr lvl="3"/>
            <a:r>
              <a:rPr lang="en-US" altLang="zh-CN" sz="1200" dirty="0"/>
              <a:t>V[32:33] = </a:t>
            </a:r>
            <a:r>
              <a:rPr lang="en-US" altLang="zh-CN" sz="1200" dirty="0" err="1"/>
              <a:t>global_load_addr</a:t>
            </a:r>
            <a:endParaRPr lang="en-US" altLang="zh-CN" sz="1200" dirty="0"/>
          </a:p>
          <a:p>
            <a:pPr lvl="2"/>
            <a:r>
              <a:rPr lang="en-US" altLang="zh-CN" sz="1600" dirty="0"/>
              <a:t>Compiler allocate new </a:t>
            </a:r>
            <a:r>
              <a:rPr lang="en-US" altLang="zh-CN" sz="1600" dirty="0" err="1"/>
              <a:t>vgprs</a:t>
            </a:r>
            <a:r>
              <a:rPr lang="en-US" altLang="zh-CN" sz="1600" dirty="0"/>
              <a:t> (V16~V49)to do global load</a:t>
            </a:r>
          </a:p>
          <a:p>
            <a:pPr lvl="2"/>
            <a:r>
              <a:rPr lang="en-US" altLang="zh-CN" sz="1600" dirty="0"/>
              <a:t>V8 is </a:t>
            </a:r>
            <a:r>
              <a:rPr lang="en-US" altLang="zh-CN" sz="1600" b="1" dirty="0"/>
              <a:t>not used </a:t>
            </a:r>
            <a:r>
              <a:rPr lang="en-US" altLang="zh-CN" sz="1600" dirty="0"/>
              <a:t>during </a:t>
            </a:r>
            <a:r>
              <a:rPr lang="en-US" altLang="zh-CN" sz="1600" dirty="0" err="1"/>
              <a:t>fft</a:t>
            </a:r>
            <a:r>
              <a:rPr lang="en-US" altLang="zh-CN" sz="1600" dirty="0"/>
              <a:t> calculation </a:t>
            </a:r>
          </a:p>
          <a:p>
            <a:pPr lvl="2"/>
            <a:r>
              <a:rPr lang="en-US" altLang="zh-CN" sz="1600" dirty="0"/>
              <a:t>At the end of the kernel, V8 still holds the value of me*1</a:t>
            </a:r>
          </a:p>
          <a:p>
            <a:pPr lvl="2"/>
            <a:r>
              <a:rPr lang="en-US" altLang="zh-CN" sz="1600" dirty="0"/>
              <a:t>Compiler could use V8 to calculate global write address</a:t>
            </a:r>
          </a:p>
          <a:p>
            <a:pPr lvl="3"/>
            <a:r>
              <a:rPr lang="en-US" altLang="zh-CN" sz="1200" dirty="0"/>
              <a:t>S[0:1] = </a:t>
            </a:r>
            <a:r>
              <a:rPr lang="en-US" altLang="zh-CN" sz="1200" dirty="0" err="1"/>
              <a:t>OutBuff</a:t>
            </a:r>
            <a:endParaRPr lang="en-US" altLang="zh-CN" sz="1200" dirty="0"/>
          </a:p>
          <a:p>
            <a:pPr lvl="3"/>
            <a:r>
              <a:rPr lang="en-US" altLang="zh-CN" sz="1200" dirty="0"/>
              <a:t>S[2:3] = </a:t>
            </a:r>
            <a:r>
              <a:rPr lang="en-US" altLang="zh-CN" sz="1200" dirty="0" err="1"/>
              <a:t>stride_out</a:t>
            </a:r>
            <a:endParaRPr lang="en-US" altLang="zh-CN" sz="1200" dirty="0"/>
          </a:p>
          <a:p>
            <a:pPr lvl="3"/>
            <a:r>
              <a:rPr lang="en-US" altLang="zh-CN" sz="1200" dirty="0"/>
              <a:t>V[0:1] = </a:t>
            </a:r>
            <a:r>
              <a:rPr lang="en-US" altLang="zh-CN" sz="1200" dirty="0" err="1"/>
              <a:t>global_store_addr</a:t>
            </a:r>
            <a:endParaRPr lang="en-US" altLang="zh-CN" sz="1200" dirty="0"/>
          </a:p>
          <a:p>
            <a:pPr lvl="3"/>
            <a:r>
              <a:rPr lang="en-US" altLang="zh-CN" sz="1200" dirty="0"/>
              <a:t>V[8:9] = (0+me*1+0) * </a:t>
            </a:r>
            <a:r>
              <a:rPr lang="en-US" altLang="zh-CN" sz="1200" dirty="0" err="1"/>
              <a:t>stride_out</a:t>
            </a:r>
            <a:endParaRPr lang="en-US" altLang="zh-CN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reason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21577-7AF1-4FE5-A38F-B36BC2A7E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016" y="2601875"/>
            <a:ext cx="3168813" cy="1460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3B242D-B81E-4A0C-ACA5-2FA226923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016" y="4186679"/>
            <a:ext cx="3238666" cy="25528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FD6D9D-B6C1-46F9-BECC-BDC2141B1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451" y="895348"/>
            <a:ext cx="3166378" cy="1509027"/>
          </a:xfrm>
          <a:prstGeom prst="rect">
            <a:avLst/>
          </a:prstGeom>
        </p:spPr>
      </p:pic>
      <p:cxnSp>
        <p:nvCxnSpPr>
          <p:cNvPr id="13" name="Connector: Elbow 9">
            <a:extLst>
              <a:ext uri="{FF2B5EF4-FFF2-40B4-BE49-F238E27FC236}">
                <a16:creationId xmlns:a16="http://schemas.microsoft.com/office/drawing/2014/main" id="{B1F8FEAA-F857-4C72-84C5-F49370FA83A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878513" y="2937933"/>
            <a:ext cx="1437503" cy="3942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9">
            <a:extLst>
              <a:ext uri="{FF2B5EF4-FFF2-40B4-BE49-F238E27FC236}">
                <a16:creationId xmlns:a16="http://schemas.microsoft.com/office/drawing/2014/main" id="{9278CE53-ECD4-4A40-AA41-914B7CC710D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878513" y="3865721"/>
            <a:ext cx="1437503" cy="15973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9">
            <a:extLst>
              <a:ext uri="{FF2B5EF4-FFF2-40B4-BE49-F238E27FC236}">
                <a16:creationId xmlns:a16="http://schemas.microsoft.com/office/drawing/2014/main" id="{59DFE8A8-369D-4A70-9C11-15E7AE58FD4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969000" y="1571782"/>
            <a:ext cx="1349451" cy="78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95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09299" cy="5159375"/>
          </a:xfrm>
        </p:spPr>
        <p:txBody>
          <a:bodyPr/>
          <a:lstStyle/>
          <a:p>
            <a:r>
              <a:rPr lang="en-US" altLang="zh-CN" sz="2400" dirty="0"/>
              <a:t>Solution 1: Cheat compiler</a:t>
            </a:r>
          </a:p>
          <a:p>
            <a:pPr lvl="1"/>
            <a:r>
              <a:rPr lang="en-US" altLang="zh-CN" sz="2000" dirty="0"/>
              <a:t>Use different formula to calculate input/output address.</a:t>
            </a:r>
          </a:p>
          <a:p>
            <a:pPr lvl="2"/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addr_in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=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inOffset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+ ( 0 + me*1 + 0 +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instr_step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 *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stride_in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addr_out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outOffset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+ ( 0 + me*1 + 0 + (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instr_step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+ 1)) *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stride_out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–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stride_out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/>
          </a:p>
          <a:p>
            <a:pPr lvl="1"/>
            <a:r>
              <a:rPr lang="en-US" altLang="zh-CN" sz="2000" dirty="0"/>
              <a:t>Compiler won’t reserve </a:t>
            </a:r>
            <a:r>
              <a:rPr lang="en-US" altLang="zh-CN" sz="2000" dirty="0" err="1"/>
              <a:t>vgprs</a:t>
            </a:r>
            <a:r>
              <a:rPr lang="en-US" altLang="zh-CN" sz="2000" dirty="0"/>
              <a:t> for to hold template variable </a:t>
            </a:r>
          </a:p>
          <a:p>
            <a:pPr lvl="1"/>
            <a:r>
              <a:rPr lang="en-US" altLang="zh-CN" sz="2000" dirty="0"/>
              <a:t>Compiler will allocate fewer </a:t>
            </a:r>
            <a:r>
              <a:rPr lang="en-US" altLang="zh-CN" sz="2000" dirty="0" err="1"/>
              <a:t>vgpr</a:t>
            </a:r>
            <a:r>
              <a:rPr lang="en-US" altLang="zh-CN" sz="2000" dirty="0"/>
              <a:t> for global load</a:t>
            </a:r>
          </a:p>
          <a:p>
            <a:pPr lvl="1"/>
            <a:r>
              <a:rPr lang="en-US" altLang="zh-CN" sz="2000" dirty="0" err="1"/>
              <a:t>Vgprs</a:t>
            </a:r>
            <a:r>
              <a:rPr lang="en-US" altLang="zh-CN" sz="2000" dirty="0"/>
              <a:t> will be re-used during </a:t>
            </a:r>
            <a:r>
              <a:rPr lang="en-US" altLang="zh-CN" sz="2000" dirty="0" err="1"/>
              <a:t>fft</a:t>
            </a:r>
            <a:r>
              <a:rPr lang="en-US" altLang="zh-CN" sz="2000" dirty="0"/>
              <a:t> calculation</a:t>
            </a:r>
          </a:p>
          <a:p>
            <a:pPr lvl="2"/>
            <a:r>
              <a:rPr lang="en-US" altLang="zh-CN" sz="1600" dirty="0"/>
              <a:t>16 data (32 VGPR)</a:t>
            </a:r>
          </a:p>
          <a:p>
            <a:pPr lvl="2"/>
            <a:r>
              <a:rPr lang="en-US" altLang="zh-CN" sz="1600" dirty="0"/>
              <a:t>Twiddle (12 VGPR)</a:t>
            </a:r>
          </a:p>
          <a:p>
            <a:pPr lvl="2"/>
            <a:r>
              <a:rPr lang="en-US" altLang="zh-CN" sz="1600" dirty="0"/>
              <a:t>Addressing (8 VGPR)</a:t>
            </a:r>
          </a:p>
          <a:p>
            <a:pPr lvl="1"/>
            <a:endParaRPr lang="en-US" altLang="zh-C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 1</a:t>
            </a:r>
          </a:p>
        </p:txBody>
      </p:sp>
    </p:spTree>
    <p:extLst>
      <p:ext uri="{BB962C8B-B14F-4D97-AF65-F5344CB8AC3E}">
        <p14:creationId xmlns:p14="http://schemas.microsoft.com/office/powerpoint/2010/main" val="291911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09299" cy="5159375"/>
          </a:xfrm>
        </p:spPr>
        <p:txBody>
          <a:bodyPr/>
          <a:lstStyle/>
          <a:p>
            <a:r>
              <a:rPr lang="en-US" altLang="zh-CN" sz="2000" dirty="0"/>
              <a:t>Solution 1: Cheat compiler</a:t>
            </a:r>
          </a:p>
          <a:p>
            <a:pPr lvl="2"/>
            <a:endParaRPr lang="en-US" altLang="zh-CN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6CC19-21CD-4792-B969-46A60131E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5" y="1428685"/>
            <a:ext cx="5302523" cy="2527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470B63-5EF9-4321-9E7D-26B05563C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184" y="1428685"/>
            <a:ext cx="5962956" cy="25274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811E2D-2A02-430B-A061-ACC522396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84" y="4131797"/>
            <a:ext cx="5302523" cy="23101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A6CFFD-A040-4134-B21E-2D1F514ED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184" y="4131797"/>
            <a:ext cx="5256580" cy="2310106"/>
          </a:xfrm>
          <a:prstGeom prst="rect">
            <a:avLst/>
          </a:prstGeom>
        </p:spPr>
      </p:pic>
      <p:cxnSp>
        <p:nvCxnSpPr>
          <p:cNvPr id="16" name="Connector: Elbow 9">
            <a:extLst>
              <a:ext uri="{FF2B5EF4-FFF2-40B4-BE49-F238E27FC236}">
                <a16:creationId xmlns:a16="http://schemas.microsoft.com/office/drawing/2014/main" id="{6635E5B1-0B1A-4B72-9A75-D9CC48FB789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435208" y="2692400"/>
            <a:ext cx="6579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9">
            <a:extLst>
              <a:ext uri="{FF2B5EF4-FFF2-40B4-BE49-F238E27FC236}">
                <a16:creationId xmlns:a16="http://schemas.microsoft.com/office/drawing/2014/main" id="{05BB640B-997C-4553-BE3E-F7D9EBD6226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435207" y="5286850"/>
            <a:ext cx="6579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20B2F36-9834-4355-90AC-63B515B2D3AD}"/>
              </a:ext>
            </a:extLst>
          </p:cNvPr>
          <p:cNvSpPr/>
          <p:nvPr/>
        </p:nvSpPr>
        <p:spPr>
          <a:xfrm>
            <a:off x="8805333" y="1625603"/>
            <a:ext cx="423334" cy="22618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4B6972-CFC8-495A-90CE-BE53DF64A3C4}"/>
              </a:ext>
            </a:extLst>
          </p:cNvPr>
          <p:cNvSpPr/>
          <p:nvPr/>
        </p:nvSpPr>
        <p:spPr>
          <a:xfrm>
            <a:off x="10718798" y="1625602"/>
            <a:ext cx="630965" cy="22618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56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09299" cy="5159375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Disadvantage</a:t>
            </a:r>
            <a:r>
              <a:rPr lang="en-US" altLang="zh-CN" sz="2000" dirty="0"/>
              <a:t> </a:t>
            </a:r>
          </a:p>
          <a:p>
            <a:pPr lvl="1"/>
            <a:r>
              <a:rPr lang="en-US" altLang="zh-CN" sz="1600" dirty="0"/>
              <a:t>Because template variable need to re-calculate during global write, compiler will generate more instruction for output address.</a:t>
            </a:r>
          </a:p>
          <a:p>
            <a:pPr lvl="1"/>
            <a:r>
              <a:rPr lang="en-US" altLang="zh-CN" sz="1600" dirty="0"/>
              <a:t>Increase </a:t>
            </a:r>
            <a:r>
              <a:rPr lang="en-US" altLang="zh-CN" sz="1600" b="1" dirty="0"/>
              <a:t>4</a:t>
            </a:r>
            <a:r>
              <a:rPr lang="en-US" altLang="zh-CN" sz="1600" dirty="0"/>
              <a:t> instructions per address, totally </a:t>
            </a:r>
            <a:r>
              <a:rPr lang="en-US" altLang="zh-CN" sz="1600" b="1" dirty="0"/>
              <a:t>64</a:t>
            </a:r>
            <a:r>
              <a:rPr lang="en-US" altLang="zh-CN" sz="1600" dirty="0"/>
              <a:t> instructions</a:t>
            </a:r>
          </a:p>
          <a:p>
            <a:pPr lvl="1"/>
            <a:r>
              <a:rPr lang="en-US" altLang="zh-CN" sz="1600" dirty="0"/>
              <a:t>This will cause perf-drop for small batch size (parallel group less than 4 per CU)</a:t>
            </a:r>
          </a:p>
          <a:p>
            <a:pPr lvl="2"/>
            <a:endParaRPr lang="en-US" altLang="zh-CN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55FD46-D4F3-4482-9798-F527DC05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3" y="2376453"/>
            <a:ext cx="4748819" cy="19013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D6FB8-8F41-4BFF-A350-230A85257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075" y="2376453"/>
            <a:ext cx="4751045" cy="2842994"/>
          </a:xfrm>
          <a:prstGeom prst="rect">
            <a:avLst/>
          </a:prstGeom>
        </p:spPr>
      </p:pic>
      <p:cxnSp>
        <p:nvCxnSpPr>
          <p:cNvPr id="17" name="Connector: Elbow 9">
            <a:extLst>
              <a:ext uri="{FF2B5EF4-FFF2-40B4-BE49-F238E27FC236}">
                <a16:creationId xmlns:a16="http://schemas.microsoft.com/office/drawing/2014/main" id="{74FF46EE-E86B-4A9F-A95F-E8AD9CA3B36E}"/>
              </a:ext>
            </a:extLst>
          </p:cNvPr>
          <p:cNvCxnSpPr>
            <a:cxnSpLocks/>
          </p:cNvCxnSpPr>
          <p:nvPr/>
        </p:nvCxnSpPr>
        <p:spPr>
          <a:xfrm>
            <a:off x="5436436" y="3403600"/>
            <a:ext cx="6579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59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09299" cy="5159375"/>
          </a:xfrm>
        </p:spPr>
        <p:txBody>
          <a:bodyPr/>
          <a:lstStyle/>
          <a:p>
            <a:r>
              <a:rPr lang="en-US" altLang="zh-CN" sz="2400" dirty="0"/>
              <a:t>Solution 2: compiler attribute </a:t>
            </a:r>
          </a:p>
          <a:p>
            <a:pPr lvl="1"/>
            <a:r>
              <a:rPr lang="en-US" altLang="zh-CN" sz="2000" dirty="0"/>
              <a:t>Use attribute for </a:t>
            </a:r>
            <a:r>
              <a:rPr lang="en-US" altLang="zh-CN" sz="2000" dirty="0" err="1"/>
              <a:t>fft_op_kernel</a:t>
            </a:r>
            <a:r>
              <a:rPr lang="en-US" altLang="zh-CN" sz="2000" dirty="0"/>
              <a:t> to limited </a:t>
            </a:r>
            <a:r>
              <a:rPr lang="en-US" altLang="zh-CN" sz="2000" dirty="0" err="1"/>
              <a:t>vgpr</a:t>
            </a:r>
            <a:r>
              <a:rPr lang="en-US" altLang="zh-CN" sz="2000" dirty="0"/>
              <a:t> usage</a:t>
            </a:r>
          </a:p>
          <a:p>
            <a:pPr lvl="2"/>
            <a:r>
              <a:rPr lang="en-US" altLang="zh-CN" sz="1600" dirty="0"/>
              <a:t> </a:t>
            </a:r>
            <a:r>
              <a:rPr lang="fr-FR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__</a:t>
            </a:r>
            <a:r>
              <a:rPr lang="fr-FR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attribute</a:t>
            </a:r>
            <a:r>
              <a:rPr lang="fr-FR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__((</a:t>
            </a:r>
            <a:r>
              <a:rPr lang="fr-FR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amdgpu_num_vgpr</a:t>
            </a:r>
            <a:r>
              <a:rPr lang="fr-FR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(64))) </a:t>
            </a:r>
          </a:p>
          <a:p>
            <a:pPr lvl="1"/>
            <a:r>
              <a:rPr lang="fr-FR" altLang="zh-CN" sz="2000" dirty="0"/>
              <a:t>Compiler </a:t>
            </a:r>
            <a:r>
              <a:rPr lang="fr-FR" altLang="zh-CN" sz="2000" dirty="0" err="1"/>
              <a:t>could</a:t>
            </a:r>
            <a:r>
              <a:rPr lang="fr-FR" altLang="zh-CN" sz="2000" dirty="0"/>
              <a:t> </a:t>
            </a:r>
            <a:r>
              <a:rPr lang="fr-FR" altLang="zh-CN" sz="2000" dirty="0" err="1"/>
              <a:t>only</a:t>
            </a:r>
            <a:r>
              <a:rPr lang="fr-FR" altLang="zh-CN" sz="2000" dirty="0"/>
              <a:t> use 64 </a:t>
            </a:r>
            <a:r>
              <a:rPr lang="fr-FR" altLang="zh-CN" sz="2000" dirty="0" err="1"/>
              <a:t>vgprs</a:t>
            </a:r>
            <a:r>
              <a:rPr lang="fr-FR" altLang="zh-CN" sz="2000" dirty="0"/>
              <a:t> at </a:t>
            </a:r>
            <a:r>
              <a:rPr lang="fr-FR" altLang="zh-CN" sz="2000" dirty="0" err="1"/>
              <a:t>most</a:t>
            </a:r>
            <a:r>
              <a:rPr lang="en-US" altLang="zh-CN" sz="2000" dirty="0"/>
              <a:t>.</a:t>
            </a:r>
            <a:endParaRPr lang="en-US" altLang="zh-CN" sz="16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How the compiler save the 4 </a:t>
            </a:r>
            <a:r>
              <a:rPr lang="en-US" altLang="zh-CN" sz="2000" dirty="0" err="1"/>
              <a:t>vgprs</a:t>
            </a:r>
            <a:r>
              <a:rPr lang="en-US" altLang="zh-CN" sz="2000" dirty="0"/>
              <a:t>??? </a:t>
            </a:r>
          </a:p>
          <a:p>
            <a:pPr lvl="1"/>
            <a:r>
              <a:rPr lang="en-US" altLang="zh-CN" sz="2000" b="1" dirty="0"/>
              <a:t>NOT figure out yet </a:t>
            </a:r>
            <a:r>
              <a:rPr lang="en-US" altLang="zh-CN" sz="2000" dirty="0"/>
              <a:t>(on going)  </a:t>
            </a:r>
          </a:p>
          <a:p>
            <a:pPr lvl="1"/>
            <a:r>
              <a:rPr lang="en-US" altLang="zh-CN" sz="2000" dirty="0"/>
              <a:t>How to set the limit number???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11DA24-1CDF-401E-8B0D-B8F019324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833" y="2070607"/>
            <a:ext cx="6156992" cy="749833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77B0D9-259F-4438-A167-3339864DBE2D}"/>
              </a:ext>
            </a:extLst>
          </p:cNvPr>
          <p:cNvSpPr/>
          <p:nvPr/>
        </p:nvSpPr>
        <p:spPr>
          <a:xfrm>
            <a:off x="6460067" y="2226732"/>
            <a:ext cx="2768600" cy="37253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186646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6887</TotalTime>
  <Words>1145</Words>
  <Application>Microsoft Office PowerPoint</Application>
  <PresentationFormat>Custom</PresentationFormat>
  <Paragraphs>215</Paragraphs>
  <Slides>16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 3</vt:lpstr>
      <vt:lpstr>1_AMD WIDE BLK</vt:lpstr>
      <vt:lpstr>Packager Shell Object</vt:lpstr>
      <vt:lpstr>Weekly </vt:lpstr>
      <vt:lpstr>Weekly </vt:lpstr>
      <vt:lpstr>Weekly </vt:lpstr>
      <vt:lpstr>Weekly </vt:lpstr>
      <vt:lpstr>Weekly </vt:lpstr>
      <vt:lpstr>Weekly </vt:lpstr>
      <vt:lpstr>Weekly </vt:lpstr>
      <vt:lpstr>Weekly </vt:lpstr>
      <vt:lpstr>Weekly </vt:lpstr>
      <vt:lpstr>Weekly </vt:lpstr>
      <vt:lpstr>Weekly </vt:lpstr>
      <vt:lpstr>Weekly </vt:lpstr>
      <vt:lpstr>Weekly </vt:lpstr>
      <vt:lpstr>Weekly </vt:lpstr>
      <vt:lpstr>Weekly </vt:lpstr>
      <vt:lpstr>Weekly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1447</cp:revision>
  <dcterms:modified xsi:type="dcterms:W3CDTF">2020-11-19T03:12:17Z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