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27"/>
  </p:notesMasterIdLst>
  <p:handoutMasterIdLst>
    <p:handoutMasterId r:id="rId28"/>
  </p:handoutMasterIdLst>
  <p:sldIdLst>
    <p:sldId id="257" r:id="rId4"/>
    <p:sldId id="2024" r:id="rId5"/>
    <p:sldId id="2030" r:id="rId6"/>
    <p:sldId id="258" r:id="rId7"/>
    <p:sldId id="259" r:id="rId8"/>
    <p:sldId id="260" r:id="rId9"/>
    <p:sldId id="261" r:id="rId10"/>
    <p:sldId id="256" r:id="rId11"/>
    <p:sldId id="262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026" r:id="rId24"/>
    <p:sldId id="2027" r:id="rId25"/>
    <p:sldId id="2025" r:id="rId26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57"/>
            <p14:sldId id="2024"/>
            <p14:sldId id="2030"/>
            <p14:sldId id="258"/>
            <p14:sldId id="259"/>
            <p14:sldId id="260"/>
            <p14:sldId id="261"/>
            <p14:sldId id="256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026"/>
            <p14:sldId id="2027"/>
            <p14:sldId id="20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1E7"/>
    <a:srgbClr val="ED1C24"/>
    <a:srgbClr val="F1FCFD"/>
    <a:srgbClr val="00AAB5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62" d="100"/>
          <a:sy n="62" d="100"/>
        </p:scale>
        <p:origin x="832" y="52"/>
      </p:cViewPr>
      <p:guideLst>
        <p:guide orient="horz" pos="413"/>
        <p:guide pos="37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A423A4-718A-43A5-87D3-57AE78F6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24" y="1230267"/>
            <a:ext cx="11497772" cy="297025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AD4F91-9FDC-448B-BB75-BC86F104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rocprof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C088B-0EA9-444D-863B-6523E6D1D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Has-trace</a:t>
            </a:r>
          </a:p>
        </p:txBody>
      </p:sp>
    </p:spTree>
    <p:extLst>
      <p:ext uri="{BB962C8B-B14F-4D97-AF65-F5344CB8AC3E}">
        <p14:creationId xmlns:p14="http://schemas.microsoft.com/office/powerpoint/2010/main" val="293753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Issue instruction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167766"/>
            <a:ext cx="11338560" cy="4937760"/>
          </a:xfrm>
        </p:spPr>
        <p:txBody>
          <a:bodyPr/>
          <a:lstStyle/>
          <a:p>
            <a:r>
              <a:rPr lang="en-US" altLang="zh-CN" dirty="0"/>
              <a:t>Compare with pre-slides </a:t>
            </a:r>
          </a:p>
          <a:p>
            <a:pPr lvl="1"/>
            <a:r>
              <a:rPr lang="en-US" dirty="0" err="1"/>
              <a:t>Fft</a:t>
            </a:r>
            <a:r>
              <a:rPr lang="en-US" dirty="0"/>
              <a:t> kernel issue 5%~6% mem </a:t>
            </a:r>
            <a:r>
              <a:rPr lang="en-US" dirty="0" err="1"/>
              <a:t>instr</a:t>
            </a:r>
            <a:r>
              <a:rPr lang="en-US" dirty="0"/>
              <a:t>, but cost 26%~28% </a:t>
            </a:r>
            <a:r>
              <a:rPr lang="en-US" dirty="0" err="1"/>
              <a:t>gpu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Transpose kernel issue 10% mem </a:t>
            </a:r>
            <a:r>
              <a:rPr lang="en-US" dirty="0" err="1"/>
              <a:t>instr</a:t>
            </a:r>
            <a:r>
              <a:rPr lang="en-US" dirty="0"/>
              <a:t>, cost  20% </a:t>
            </a:r>
            <a:r>
              <a:rPr lang="en-US" dirty="0" err="1"/>
              <a:t>gpu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Real post kernel issue 10% mem </a:t>
            </a:r>
            <a:r>
              <a:rPr lang="en-US" dirty="0" err="1"/>
              <a:t>instr</a:t>
            </a:r>
            <a:r>
              <a:rPr lang="en-US" dirty="0"/>
              <a:t>, cost 46% </a:t>
            </a:r>
            <a:r>
              <a:rPr lang="en-US" dirty="0" err="1"/>
              <a:t>gpu</a:t>
            </a:r>
            <a:r>
              <a:rPr lang="en-US" dirty="0"/>
              <a:t> time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3278D-7299-45AB-B5F3-24F5FE06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83" y="3429000"/>
            <a:ext cx="9989057" cy="26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6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Lds</a:t>
            </a:r>
            <a:r>
              <a:rPr lang="en-US" altLang="zh-CN" dirty="0"/>
              <a:t> bank conflict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Real_post_process_kernel</a:t>
            </a:r>
            <a:r>
              <a:rPr lang="en-US" altLang="zh-CN" dirty="0"/>
              <a:t>: 24% </a:t>
            </a:r>
            <a:r>
              <a:rPr lang="en-US" altLang="zh-CN" dirty="0" err="1"/>
              <a:t>lds</a:t>
            </a:r>
            <a:r>
              <a:rPr lang="en-US" altLang="zh-CN" dirty="0"/>
              <a:t> time is conflict 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transpose</a:t>
            </a:r>
            <a:r>
              <a:rPr lang="en-US" dirty="0"/>
              <a:t> </a:t>
            </a:r>
            <a:r>
              <a:rPr lang="en-US" dirty="0" err="1"/>
              <a:t>kenrel</a:t>
            </a:r>
            <a:r>
              <a:rPr lang="en-US" dirty="0"/>
              <a:t>: 15% LDS time is conflict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F9277-BC4C-4BC0-9493-E04411B6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30" y="2714600"/>
            <a:ext cx="9675470" cy="17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0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L2 hit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2 </a:t>
            </a:r>
            <a:r>
              <a:rPr lang="en-US" altLang="zh-CN" dirty="0" err="1"/>
              <a:t>fft</a:t>
            </a:r>
            <a:r>
              <a:rPr lang="en-US" altLang="zh-CN" dirty="0"/>
              <a:t> kernel has high hit rate (50%), while 3</a:t>
            </a:r>
            <a:r>
              <a:rPr lang="en-US" altLang="zh-CN" baseline="30000" dirty="0"/>
              <a:t>rd</a:t>
            </a:r>
            <a:r>
              <a:rPr lang="en-US" altLang="zh-CN" dirty="0"/>
              <a:t> </a:t>
            </a:r>
            <a:r>
              <a:rPr lang="en-US" altLang="zh-CN" dirty="0" err="1"/>
              <a:t>fft</a:t>
            </a:r>
            <a:r>
              <a:rPr lang="en-US" altLang="zh-CN" dirty="0"/>
              <a:t> kernel has low hit rate (26%)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96DE5-C97C-4CEB-A6D8-B6B4B747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00" y="2755876"/>
            <a:ext cx="8673682" cy="19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4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kernel have very good coalescing practice (cacheline usage 100%)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830F9-3E94-4415-991B-E6C96444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00" y="2428823"/>
            <a:ext cx="7460049" cy="32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 stall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 post kernel and fft100 kernel has above 10% stall time(channel  conflict)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9FFF1-D34E-49BE-8E86-690CEDF7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38" y="2844772"/>
            <a:ext cx="9297204" cy="20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CF5A29-F671-4944-B5CC-6666A69C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59" y="1381123"/>
            <a:ext cx="6947257" cy="47944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dirty="0"/>
              <a:t>Tile transpose</a:t>
            </a:r>
          </a:p>
          <a:p>
            <a:pPr lvl="1"/>
            <a:r>
              <a:rPr lang="en-US" altLang="zh-CN" dirty="0"/>
              <a:t>Group size = 64 * 16</a:t>
            </a:r>
          </a:p>
          <a:p>
            <a:pPr lvl="1"/>
            <a:r>
              <a:rPr lang="en-US" altLang="zh-CN" dirty="0"/>
              <a:t>Tile = 64 </a:t>
            </a:r>
            <a:r>
              <a:rPr lang="zh-CN" altLang="en-US" dirty="0"/>
              <a:t>* </a:t>
            </a:r>
            <a:r>
              <a:rPr lang="en-US" altLang="zh-CN" dirty="0"/>
              <a:t>64 float2</a:t>
            </a:r>
          </a:p>
          <a:p>
            <a:pPr lvl="1"/>
            <a:r>
              <a:rPr lang="en-US" altLang="zh-CN" dirty="0"/>
              <a:t>Transpose one tile per group</a:t>
            </a:r>
          </a:p>
          <a:p>
            <a:pPr lvl="1"/>
            <a:r>
              <a:rPr lang="en-US" altLang="zh-CN" dirty="0"/>
              <a:t>Process 4 float2 per thread</a:t>
            </a:r>
          </a:p>
          <a:p>
            <a:pPr lvl="1"/>
            <a:r>
              <a:rPr lang="en-US" altLang="zh-CN" dirty="0"/>
              <a:t>Bandwidth </a:t>
            </a:r>
            <a:r>
              <a:rPr lang="en-US" altLang="zh-CN"/>
              <a:t>= 316.64GB/s vs 1024GB/s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3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LDS usage</a:t>
            </a:r>
          </a:p>
          <a:p>
            <a:pPr lvl="1"/>
            <a:r>
              <a:rPr lang="en-US" altLang="zh-CN" dirty="0"/>
              <a:t>4096 float2 (32KB) per group</a:t>
            </a:r>
          </a:p>
          <a:p>
            <a:pPr lvl="1"/>
            <a:r>
              <a:rPr lang="en-US" altLang="zh-CN" dirty="0"/>
              <a:t>Write to </a:t>
            </a:r>
            <a:r>
              <a:rPr lang="en-US" altLang="zh-CN" dirty="0" err="1"/>
              <a:t>lds</a:t>
            </a:r>
            <a:r>
              <a:rPr lang="en-US" altLang="zh-CN" dirty="0"/>
              <a:t> has bank conflict </a:t>
            </a:r>
          </a:p>
          <a:p>
            <a:pPr lvl="2"/>
            <a:r>
              <a:rPr lang="en-US" altLang="zh-CN" dirty="0"/>
              <a:t>SQ_INSTS_LDS (18200)</a:t>
            </a:r>
          </a:p>
          <a:p>
            <a:pPr lvl="2"/>
            <a:r>
              <a:rPr lang="en-US" altLang="zh-CN" dirty="0"/>
              <a:t>SQ_WAIT_INST_LDS (412915)</a:t>
            </a:r>
          </a:p>
          <a:p>
            <a:pPr lvl="2"/>
            <a:r>
              <a:rPr lang="en-US" altLang="zh-CN" dirty="0"/>
              <a:t>SQ_LDS_BANK_CONFLICT (474300)</a:t>
            </a:r>
          </a:p>
          <a:p>
            <a:pPr lvl="2"/>
            <a:r>
              <a:rPr lang="en-US" altLang="zh-CN" dirty="0" err="1"/>
              <a:t>LDSBankConflict</a:t>
            </a:r>
            <a:r>
              <a:rPr lang="en-US" altLang="zh-CN" dirty="0"/>
              <a:t> (16%)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2EE63-33CC-401D-B290-9FC9AD5D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20" y="3977995"/>
            <a:ext cx="8166520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bank conflict with padding</a:t>
            </a:r>
          </a:p>
          <a:p>
            <a:pPr lvl="1"/>
            <a:r>
              <a:rPr lang="en-US" altLang="zh-CN" dirty="0"/>
              <a:t>Pad one float2 every row (64 float2)</a:t>
            </a:r>
          </a:p>
          <a:p>
            <a:pPr lvl="2"/>
            <a:r>
              <a:rPr lang="en-US" altLang="zh-CN" dirty="0"/>
              <a:t>SQ_INSTS_LDS (18200)</a:t>
            </a:r>
          </a:p>
          <a:p>
            <a:pPr lvl="2"/>
            <a:r>
              <a:rPr lang="en-US" altLang="zh-CN" dirty="0"/>
              <a:t>SQ_WAIT_INST_LDS (926)</a:t>
            </a:r>
          </a:p>
          <a:p>
            <a:pPr lvl="2"/>
            <a:r>
              <a:rPr lang="en-US" altLang="zh-CN" dirty="0"/>
              <a:t>SQ_LDS_BANK_CONFLICT (0)</a:t>
            </a:r>
          </a:p>
          <a:p>
            <a:pPr lvl="2"/>
            <a:r>
              <a:rPr lang="en-US" altLang="zh-CN" dirty="0" err="1"/>
              <a:t>LDSBankConflict</a:t>
            </a:r>
            <a:r>
              <a:rPr lang="en-US" altLang="zh-CN" dirty="0"/>
              <a:t> (0%)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CDBA4-01C7-4DD6-85A4-6F0D79EA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65" y="3659942"/>
            <a:ext cx="8166520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0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bank conflict with padding</a:t>
            </a:r>
          </a:p>
          <a:p>
            <a:pPr lvl="1"/>
            <a:r>
              <a:rPr lang="en-US" altLang="zh-CN" dirty="0"/>
              <a:t>Increase workgroup number</a:t>
            </a:r>
          </a:p>
          <a:p>
            <a:pPr lvl="1"/>
            <a:r>
              <a:rPr lang="en-US" altLang="zh-CN" dirty="0"/>
              <a:t>Improve only less than 200 </a:t>
            </a:r>
            <a:r>
              <a:rPr lang="en-US" altLang="zh-CN" dirty="0" err="1"/>
              <a:t>clk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26191-8BDE-493D-AF71-9EDFF4B25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44"/>
          <a:stretch/>
        </p:blipFill>
        <p:spPr>
          <a:xfrm>
            <a:off x="194959" y="2796507"/>
            <a:ext cx="11798906" cy="1600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2E0D0B-F8C5-4C08-8ED7-2E64CF0F6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784"/>
          <a:stretch/>
        </p:blipFill>
        <p:spPr>
          <a:xfrm>
            <a:off x="163207" y="4597338"/>
            <a:ext cx="11862410" cy="16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3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instruction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1FF0A2-6421-4255-8AB0-264E4389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" y="2842320"/>
            <a:ext cx="6699594" cy="2406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9BF760-3610-4422-A82C-CE90AEE9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81" y="2842320"/>
            <a:ext cx="6439231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Prof 3 dim </a:t>
            </a:r>
            <a:r>
              <a:rPr lang="en-US" altLang="zh-CN" sz="2800" dirty="0" err="1"/>
              <a:t>rocfft</a:t>
            </a:r>
            <a:endParaRPr lang="en-US" altLang="zh-CN" sz="2800" dirty="0"/>
          </a:p>
          <a:p>
            <a:pPr lvl="1"/>
            <a:r>
              <a:rPr lang="en-US" altLang="zh-CN" sz="2400" dirty="0"/>
              <a:t>6 kernels:</a:t>
            </a:r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rocprof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Has-trace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4148BE-0081-4ADD-9C20-7CBDB1824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31326"/>
              </p:ext>
            </p:extLst>
          </p:nvPr>
        </p:nvGraphicFramePr>
        <p:xfrm>
          <a:off x="421746" y="1945640"/>
          <a:ext cx="113385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630">
                  <a:extLst>
                    <a:ext uri="{9D8B030D-6E8A-4147-A177-3AD203B41FA5}">
                      <a16:colId xmlns:a16="http://schemas.microsoft.com/office/drawing/2014/main" val="3483255443"/>
                    </a:ext>
                  </a:extLst>
                </a:gridCol>
                <a:gridCol w="2227144">
                  <a:extLst>
                    <a:ext uri="{9D8B030D-6E8A-4147-A177-3AD203B41FA5}">
                      <a16:colId xmlns:a16="http://schemas.microsoft.com/office/drawing/2014/main" val="960402841"/>
                    </a:ext>
                  </a:extLst>
                </a:gridCol>
                <a:gridCol w="2518262">
                  <a:extLst>
                    <a:ext uri="{9D8B030D-6E8A-4147-A177-3AD203B41FA5}">
                      <a16:colId xmlns:a16="http://schemas.microsoft.com/office/drawing/2014/main" val="866294236"/>
                    </a:ext>
                  </a:extLst>
                </a:gridCol>
                <a:gridCol w="2518262">
                  <a:extLst>
                    <a:ext uri="{9D8B030D-6E8A-4147-A177-3AD203B41FA5}">
                      <a16:colId xmlns:a16="http://schemas.microsoft.com/office/drawing/2014/main" val="840812690"/>
                    </a:ext>
                  </a:extLst>
                </a:gridCol>
                <a:gridCol w="2518262">
                  <a:extLst>
                    <a:ext uri="{9D8B030D-6E8A-4147-A177-3AD203B41FA5}">
                      <a16:colId xmlns:a16="http://schemas.microsoft.com/office/drawing/2014/main" val="132501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Durations(ns)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withonly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fft_fwd_ip_len50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27,200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0.079ms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0.178ms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1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real_post_process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31,840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0.083ms </a:t>
                      </a:r>
                      <a:r>
                        <a:rPr lang="en-US" altLang="zh-CN"/>
                        <a:t>-&gt; 0.073ms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8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fft_fwd_ip_len100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34,240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transpose_kernel2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23,360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0.101ms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0.184ms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3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fft_fwd_op_len100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33,920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0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transpose_kernel2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2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Launch 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0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7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64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Reduce instruction</a:t>
            </a:r>
          </a:p>
          <a:p>
            <a:pPr lvl="1"/>
            <a:r>
              <a:rPr lang="en-US" altLang="zh-CN" dirty="0"/>
              <a:t>6salu + 9valu + 3branch </a:t>
            </a:r>
            <a:r>
              <a:rPr lang="en-US" altLang="zh-CN" dirty="0">
                <a:sym typeface="Wingdings" panose="05000000000000000000" pitchFamily="2" charset="2"/>
              </a:rPr>
              <a:t> 1salu + 8valu + 1branch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196 </a:t>
            </a:r>
            <a:r>
              <a:rPr lang="en-US" altLang="zh-CN" dirty="0" err="1">
                <a:sym typeface="Wingdings" panose="05000000000000000000" pitchFamily="2" charset="2"/>
              </a:rPr>
              <a:t>clk</a:t>
            </a:r>
            <a:r>
              <a:rPr lang="en-US" altLang="zh-CN" dirty="0">
                <a:sym typeface="Wingdings" panose="05000000000000000000" pitchFamily="2" charset="2"/>
              </a:rPr>
              <a:t>  92 </a:t>
            </a:r>
            <a:r>
              <a:rPr lang="en-US" altLang="zh-CN" dirty="0" err="1">
                <a:sym typeface="Wingdings" panose="05000000000000000000" pitchFamily="2" charset="2"/>
              </a:rPr>
              <a:t>clk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8247F-67E4-4CB0-9F98-6D16BE81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4" y="4226550"/>
            <a:ext cx="5620039" cy="1517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6AF6C-E2CF-4EB7-AA48-B085A700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4" y="2492770"/>
            <a:ext cx="7728347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Pattern</a:t>
            </a:r>
          </a:p>
          <a:p>
            <a:pPr lvl="2"/>
            <a:r>
              <a:rPr lang="en-US" altLang="zh-CN" dirty="0"/>
              <a:t>Each lane (16 threads) access one cacheline</a:t>
            </a:r>
          </a:p>
          <a:p>
            <a:pPr lvl="2"/>
            <a:r>
              <a:rPr lang="en-US" altLang="zh-CN" dirty="0"/>
              <a:t>Each wave (64 threads) access 4 entire cacheline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05D99-C065-4631-9B42-2687F2AD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87" y="3007413"/>
            <a:ext cx="7321926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4941157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Pattern</a:t>
            </a:r>
          </a:p>
          <a:p>
            <a:pPr lvl="2"/>
            <a:r>
              <a:rPr lang="en-US" altLang="zh-CN" dirty="0"/>
              <a:t>Each wave (64 threads) access 2 entire channel</a:t>
            </a:r>
          </a:p>
          <a:p>
            <a:pPr lvl="2"/>
            <a:r>
              <a:rPr lang="en-US" altLang="zh-CN" dirty="0"/>
              <a:t>No </a:t>
            </a:r>
            <a:r>
              <a:rPr lang="en-US" altLang="zh-CN"/>
              <a:t>channel conflict </a:t>
            </a:r>
            <a:endParaRPr lang="en-US" altLang="zh-CN" dirty="0"/>
          </a:p>
          <a:p>
            <a:pPr lvl="2"/>
            <a:r>
              <a:rPr lang="en-US" altLang="zh-CN" dirty="0"/>
              <a:t>Transpose kernel has 3% memory stall. </a:t>
            </a:r>
          </a:p>
          <a:p>
            <a:pPr lvl="2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F72540-061E-4275-8445-A9CB656F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54" y="4112385"/>
            <a:ext cx="9862057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5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Realcomplex_even_transpose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dirty="0"/>
              <a:t>Tile transpose</a:t>
            </a:r>
          </a:p>
          <a:p>
            <a:pPr lvl="1"/>
            <a:r>
              <a:rPr lang="en-US" altLang="zh-CN" dirty="0"/>
              <a:t>n = 50, m = 100, dim = 3</a:t>
            </a:r>
          </a:p>
          <a:p>
            <a:pPr lvl="1"/>
            <a:r>
              <a:rPr lang="en-US" altLang="zh-CN" dirty="0"/>
              <a:t>group size = [16, 16, 1] </a:t>
            </a:r>
          </a:p>
          <a:p>
            <a:pPr lvl="1"/>
            <a:r>
              <a:rPr lang="en-US" altLang="zh-CN" dirty="0"/>
              <a:t>grid size = [2, 700, 1]</a:t>
            </a:r>
          </a:p>
          <a:p>
            <a:pPr lvl="1"/>
            <a:r>
              <a:rPr lang="en-US" altLang="zh-CN" dirty="0"/>
              <a:t>Tile = 16 </a:t>
            </a:r>
            <a:r>
              <a:rPr lang="zh-CN" altLang="en-US" dirty="0"/>
              <a:t>* </a:t>
            </a:r>
            <a:r>
              <a:rPr lang="en-US" altLang="zh-CN" dirty="0"/>
              <a:t>16 float2</a:t>
            </a:r>
          </a:p>
          <a:p>
            <a:pPr lvl="2"/>
            <a:r>
              <a:rPr lang="en-US" altLang="zh-CN" dirty="0"/>
              <a:t>Len0 = 50</a:t>
            </a:r>
          </a:p>
          <a:p>
            <a:pPr lvl="2"/>
            <a:r>
              <a:rPr lang="en-US" altLang="zh-CN" dirty="0" err="1"/>
              <a:t>Tile_size</a:t>
            </a:r>
            <a:r>
              <a:rPr lang="en-US" altLang="zh-CN" dirty="0"/>
              <a:t> = 16</a:t>
            </a:r>
          </a:p>
          <a:p>
            <a:pPr lvl="1"/>
            <a:r>
              <a:rPr lang="en-US" altLang="zh-CN" dirty="0"/>
              <a:t>Transpose one tile per group</a:t>
            </a:r>
          </a:p>
          <a:p>
            <a:pPr lvl="1"/>
            <a:r>
              <a:rPr lang="en-US" altLang="zh-CN" dirty="0"/>
              <a:t>Process 4 float2 per thread</a:t>
            </a:r>
          </a:p>
          <a:p>
            <a:pPr lvl="1"/>
            <a:r>
              <a:rPr lang="en-US" altLang="zh-CN" dirty="0"/>
              <a:t>Bandwidth = 316.64GB/s vs 1024GB/s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4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endParaRPr lang="en-US" altLang="zh-CN" sz="2800" dirty="0"/>
          </a:p>
          <a:p>
            <a:pPr lvl="3"/>
            <a:endParaRPr lang="en-US" altLang="zh-CN" sz="16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ECE115-D4EC-4224-A69C-EA9675CF4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68307"/>
              </p:ext>
            </p:extLst>
          </p:nvPr>
        </p:nvGraphicFramePr>
        <p:xfrm>
          <a:off x="537020" y="1620029"/>
          <a:ext cx="111991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821">
                  <a:extLst>
                    <a:ext uri="{9D8B030D-6E8A-4147-A177-3AD203B41FA5}">
                      <a16:colId xmlns:a16="http://schemas.microsoft.com/office/drawing/2014/main" val="3924735582"/>
                    </a:ext>
                  </a:extLst>
                </a:gridCol>
                <a:gridCol w="2239821">
                  <a:extLst>
                    <a:ext uri="{9D8B030D-6E8A-4147-A177-3AD203B41FA5}">
                      <a16:colId xmlns:a16="http://schemas.microsoft.com/office/drawing/2014/main" val="51713273"/>
                    </a:ext>
                  </a:extLst>
                </a:gridCol>
                <a:gridCol w="2239821">
                  <a:extLst>
                    <a:ext uri="{9D8B030D-6E8A-4147-A177-3AD203B41FA5}">
                      <a16:colId xmlns:a16="http://schemas.microsoft.com/office/drawing/2014/main" val="384741260"/>
                    </a:ext>
                  </a:extLst>
                </a:gridCol>
                <a:gridCol w="2239821">
                  <a:extLst>
                    <a:ext uri="{9D8B030D-6E8A-4147-A177-3AD203B41FA5}">
                      <a16:colId xmlns:a16="http://schemas.microsoft.com/office/drawing/2014/main" val="63554837"/>
                    </a:ext>
                  </a:extLst>
                </a:gridCol>
                <a:gridCol w="2239821">
                  <a:extLst>
                    <a:ext uri="{9D8B030D-6E8A-4147-A177-3AD203B41FA5}">
                      <a16:colId xmlns:a16="http://schemas.microsoft.com/office/drawing/2014/main" val="248596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Forward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Backward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Rocfft</a:t>
                      </a:r>
                      <a:r>
                        <a:rPr lang="en-US" dirty="0"/>
                        <a:t>-rider </a:t>
                      </a:r>
                      <a:r>
                        <a:rPr lang="en-US" dirty="0" err="1"/>
                        <a:t>fwd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Rocfft</a:t>
                      </a:r>
                      <a:r>
                        <a:rPr lang="en-US" dirty="0"/>
                        <a:t>-rider </a:t>
                      </a:r>
                      <a:r>
                        <a:rPr lang="en-US" dirty="0" err="1"/>
                        <a:t>bwd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09/11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9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09/18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0.319ms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8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10/22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0.206ms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64030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878F222-E36C-4B51-9B12-8FE1071B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41485"/>
              </p:ext>
            </p:extLst>
          </p:nvPr>
        </p:nvGraphicFramePr>
        <p:xfrm>
          <a:off x="494859" y="3373189"/>
          <a:ext cx="111991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008">
                  <a:extLst>
                    <a:ext uri="{9D8B030D-6E8A-4147-A177-3AD203B41FA5}">
                      <a16:colId xmlns:a16="http://schemas.microsoft.com/office/drawing/2014/main" val="392473558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51713273"/>
                    </a:ext>
                  </a:extLst>
                </a:gridCol>
                <a:gridCol w="1862666">
                  <a:extLst>
                    <a:ext uri="{9D8B030D-6E8A-4147-A177-3AD203B41FA5}">
                      <a16:colId xmlns:a16="http://schemas.microsoft.com/office/drawing/2014/main" val="384741260"/>
                    </a:ext>
                  </a:extLst>
                </a:gridCol>
                <a:gridCol w="1735667">
                  <a:extLst>
                    <a:ext uri="{9D8B030D-6E8A-4147-A177-3AD203B41FA5}">
                      <a16:colId xmlns:a16="http://schemas.microsoft.com/office/drawing/2014/main" val="63554837"/>
                    </a:ext>
                  </a:extLst>
                </a:gridCol>
                <a:gridCol w="1914964">
                  <a:extLst>
                    <a:ext uri="{9D8B030D-6E8A-4147-A177-3AD203B41FA5}">
                      <a16:colId xmlns:a16="http://schemas.microsoft.com/office/drawing/2014/main" val="248596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LDSBankConflict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MemUnitStalled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9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real_post_process_kernel_transpose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8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transpose_kernel2_scheme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6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D58AB-9FD2-4BEF-A095-1395FE841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96" y="1663338"/>
            <a:ext cx="11101032" cy="291628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2A9CA4-F96D-4772-9E99-EE6E6C0F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ttrace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1309-C1F7-4502-9035-38075C04C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Fft_fwd_ip_len50</a:t>
            </a:r>
          </a:p>
        </p:txBody>
      </p:sp>
    </p:spTree>
    <p:extLst>
      <p:ext uri="{BB962C8B-B14F-4D97-AF65-F5344CB8AC3E}">
        <p14:creationId xmlns:p14="http://schemas.microsoft.com/office/powerpoint/2010/main" val="310361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2A9CA4-F96D-4772-9E99-EE6E6C0F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ttrace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1309-C1F7-4502-9035-38075C04C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Real_post_process_kernel_transpose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F9E817-9A15-4111-9F9B-C6611FDC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24" y="1115968"/>
            <a:ext cx="11402153" cy="2998832"/>
          </a:xfrm>
        </p:spPr>
      </p:pic>
    </p:spTree>
    <p:extLst>
      <p:ext uri="{BB962C8B-B14F-4D97-AF65-F5344CB8AC3E}">
        <p14:creationId xmlns:p14="http://schemas.microsoft.com/office/powerpoint/2010/main" val="156175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2A9CA4-F96D-4772-9E99-EE6E6C0F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ttrace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1309-C1F7-4502-9035-38075C04C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Fft_fwd_ip_len100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CF797-5F5D-4C8B-9914-E42D23F0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4" y="1185862"/>
            <a:ext cx="11555083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9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2A9CA4-F96D-4772-9E99-EE6E6C0F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ttrace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1309-C1F7-4502-9035-38075C04C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transpose_kernel2_schemeI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DDFB3-A60C-43FD-94C0-7AC3252D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4" y="1104899"/>
            <a:ext cx="11592895" cy="30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6C3326-D109-47DB-8DCC-E51C60E1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637" y="1038224"/>
            <a:ext cx="5608738" cy="87856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Origin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11275-D0D1-41F9-A461-8C370088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counter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A1FA-6D7D-4A24-B2AB-602E260B4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Busy time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6CAFA-C58A-4769-AC7D-96B855AC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transpose kernel</a:t>
            </a:r>
            <a:r>
              <a:rPr lang="zh-CN" altLang="en-US" dirty="0"/>
              <a:t>，</a:t>
            </a:r>
            <a:r>
              <a:rPr lang="en-US" altLang="zh-CN" dirty="0"/>
              <a:t>memory busy &gt; </a:t>
            </a:r>
            <a:r>
              <a:rPr lang="en-US" altLang="zh-CN" dirty="0" err="1"/>
              <a:t>alu</a:t>
            </a:r>
            <a:r>
              <a:rPr lang="en-US" altLang="zh-CN" dirty="0"/>
              <a:t> busy</a:t>
            </a:r>
          </a:p>
          <a:p>
            <a:r>
              <a:rPr lang="en-US" dirty="0"/>
              <a:t>For </a:t>
            </a:r>
            <a:r>
              <a:rPr lang="en-US" dirty="0" err="1"/>
              <a:t>fft</a:t>
            </a:r>
            <a:r>
              <a:rPr lang="en-US" dirty="0"/>
              <a:t> kernel, memory busy = </a:t>
            </a:r>
            <a:r>
              <a:rPr lang="en-US" dirty="0" err="1"/>
              <a:t>alu</a:t>
            </a:r>
            <a:r>
              <a:rPr lang="en-US" dirty="0"/>
              <a:t> busy</a:t>
            </a:r>
          </a:p>
          <a:p>
            <a:r>
              <a:rPr lang="en-US"/>
              <a:t>Memory limitation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C74A82-84CC-41D5-B65C-2CED14D2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35" y="3174975"/>
            <a:ext cx="9030354" cy="21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01257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640</Words>
  <Application>Microsoft Office PowerPoint</Application>
  <PresentationFormat>Custom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 3</vt:lpstr>
      <vt:lpstr>1_AMD WIDE BLK</vt:lpstr>
      <vt:lpstr>rocprof</vt:lpstr>
      <vt:lpstr>rocprof </vt:lpstr>
      <vt:lpstr>Weekly </vt:lpstr>
      <vt:lpstr>ttrace</vt:lpstr>
      <vt:lpstr>ttrace</vt:lpstr>
      <vt:lpstr>ttrace</vt:lpstr>
      <vt:lpstr>ttrace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  <vt:lpstr>Perf 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821</cp:revision>
  <dcterms:modified xsi:type="dcterms:W3CDTF">2020-10-23T03:09:58Z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